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0:09.801" v="8" actId="20577"/>
      <pc:docMkLst>
        <pc:docMk/>
      </pc:docMkLst>
      <pc:sldChg chg="modSp mod">
        <pc:chgData name="Igor Jurberg" userId="15c90205aab73206" providerId="LiveId" clId="{41030D99-0E33-41E6-9B3E-EB2E613DDEE4}" dt="2025-09-03T14:10:09.801" v="8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10:09.801" v="8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B0F7-AF82-41AD-82A5-81A9BAE4B7B0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8C54-539A-457E-967C-C20D12A371B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A177-B3E7-4D35-A72E-80DFB73855A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A177-B3E7-4D35-A72E-80DFB73855A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C497-52B5-4C64-AEE1-23C9F9B684E1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C99D-7520-45C3-B6EF-202207748B0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w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25540" y="2564904"/>
            <a:ext cx="3854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/>
              <a:t>Parte 13</a:t>
            </a:r>
            <a:endParaRPr lang="fr-FR" sz="4400" dirty="0"/>
          </a:p>
          <a:p>
            <a:pPr algn="ctr"/>
            <a:r>
              <a:rPr lang="fr-FR" sz="3600" dirty="0" err="1"/>
              <a:t>Reações</a:t>
            </a:r>
            <a:r>
              <a:rPr lang="fr-FR" sz="3600" dirty="0"/>
              <a:t> </a:t>
            </a:r>
            <a:r>
              <a:rPr lang="fr-FR" sz="3600" dirty="0" err="1"/>
              <a:t>Peric</a:t>
            </a:r>
            <a:r>
              <a:rPr lang="fr-FR" sz="3600" dirty="0" err="1">
                <a:latin typeface="Calibri"/>
              </a:rPr>
              <a:t>í</a:t>
            </a:r>
            <a:r>
              <a:rPr lang="fr-FR" sz="3600" dirty="0" err="1"/>
              <a:t>clicas</a:t>
            </a:r>
            <a:endParaRPr lang="fr-FR" sz="36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Cicloadições</a:t>
            </a:r>
            <a:r>
              <a:rPr lang="fr-FR" sz="2800" dirty="0"/>
              <a:t> </a:t>
            </a:r>
            <a:r>
              <a:rPr lang="fr-FR" sz="2800" dirty="0" err="1"/>
              <a:t>Dipolares</a:t>
            </a:r>
            <a:endParaRPr lang="fr-FR" sz="2800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655850" y="44624"/>
          <a:ext cx="415978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74480" imgH="878760" progId="ChemDraw.Document.6.0">
                  <p:embed/>
                </p:oleObj>
              </mc:Choice>
              <mc:Fallback>
                <p:oleObj name="CS ChemDraw Drawing" r:id="rId2" imgW="3174480" imgH="878760" progId="ChemDraw.Document.6.0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50" y="44624"/>
                        <a:ext cx="415978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200275" y="1431925"/>
          <a:ext cx="49911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35263" imgH="1903089" progId="ChemDraw.Document.6.0">
                  <p:embed/>
                </p:oleObj>
              </mc:Choice>
              <mc:Fallback>
                <p:oleObj name="CS ChemDraw Drawing" r:id="rId4" imgW="3835263" imgH="1903089" progId="ChemDraw.Document.6.0">
                  <p:embed/>
                  <p:pic>
                    <p:nvPicPr>
                      <p:cNvPr id="31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1431925"/>
                        <a:ext cx="49911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0" y="6402814"/>
            <a:ext cx="471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fr-FR" sz="1600" dirty="0"/>
              <a:t>P.A. </a:t>
            </a:r>
            <a:r>
              <a:rPr lang="fr-FR" sz="1600" dirty="0" err="1"/>
              <a:t>Wender</a:t>
            </a:r>
            <a:r>
              <a:rPr lang="fr-FR" sz="1600" i="1" dirty="0"/>
              <a:t> et al.</a:t>
            </a:r>
            <a:r>
              <a:rPr lang="fr-FR" sz="1600" dirty="0"/>
              <a:t>,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1997</a:t>
            </a:r>
            <a:r>
              <a:rPr lang="fr-FR" sz="1600" dirty="0"/>
              <a:t>, 119, 12976.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251520" y="4365104"/>
          <a:ext cx="842803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026777" imgH="1595320" progId="ChemDraw.Document.6.0">
                  <p:embed/>
                </p:oleObj>
              </mc:Choice>
              <mc:Fallback>
                <p:oleObj name="CS ChemDraw Drawing" r:id="rId6" imgW="7026777" imgH="1595320" progId="ChemDraw.Document.6.0">
                  <p:embed/>
                  <p:pic>
                    <p:nvPicPr>
                      <p:cNvPr id="317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65104"/>
                        <a:ext cx="842803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3995772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Exemplo</a:t>
            </a:r>
            <a:r>
              <a:rPr lang="fr-FR" b="1" dirty="0">
                <a:solidFill>
                  <a:srgbClr val="0000FF"/>
                </a:solidFill>
              </a:rPr>
              <a:t>: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51520" y="11967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Transposições</a:t>
            </a:r>
            <a:r>
              <a:rPr lang="fr-FR" sz="2800" dirty="0"/>
              <a:t> </a:t>
            </a:r>
            <a:r>
              <a:rPr lang="fr-FR" sz="2800" dirty="0" err="1"/>
              <a:t>Sigmatrópicas</a:t>
            </a:r>
            <a:r>
              <a:rPr lang="fr-FR" sz="2800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762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3573" name="Object 5"/>
          <p:cNvGraphicFramePr>
            <a:graphicFrameLocks noChangeAspect="1"/>
          </p:cNvGraphicFramePr>
          <p:nvPr/>
        </p:nvGraphicFramePr>
        <p:xfrm>
          <a:off x="117475" y="1401763"/>
          <a:ext cx="8910638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598285" imgH="3457474" progId="ChemDraw.Document.6.0">
                  <p:embed/>
                </p:oleObj>
              </mc:Choice>
              <mc:Fallback>
                <p:oleObj name="CS ChemDraw Drawing" r:id="rId2" imgW="7598285" imgH="3457474" progId="ChemDraw.Document.6.0">
                  <p:embed/>
                  <p:pic>
                    <p:nvPicPr>
                      <p:cNvPr id="1133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401763"/>
                        <a:ext cx="8910638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Derivações</a:t>
            </a:r>
            <a:r>
              <a:rPr lang="fr-FR" sz="2800" dirty="0"/>
              <a:t> da </a:t>
            </a:r>
            <a:r>
              <a:rPr lang="fr-FR" sz="2800" dirty="0" err="1"/>
              <a:t>Claisen</a:t>
            </a:r>
            <a:r>
              <a:rPr lang="fr-FR" sz="2800" dirty="0"/>
              <a:t> [3,3]</a:t>
            </a: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85168" y="2492896"/>
          <a:ext cx="68802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38901" imgH="807325" progId="ChemDraw.Document.6.0">
                  <p:embed/>
                </p:oleObj>
              </mc:Choice>
              <mc:Fallback>
                <p:oleObj name="CS ChemDraw Drawing" r:id="rId2" imgW="5738901" imgH="807325" progId="ChemDraw.Document.6.0">
                  <p:embed/>
                  <p:pic>
                    <p:nvPicPr>
                      <p:cNvPr id="35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68" y="2492896"/>
                        <a:ext cx="68802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1580282" y="1124744"/>
          <a:ext cx="60880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72836" imgH="871381" progId="ChemDraw.Document.6.0">
                  <p:embed/>
                </p:oleObj>
              </mc:Choice>
              <mc:Fallback>
                <p:oleObj name="CS ChemDraw Drawing" r:id="rId4" imgW="5072836" imgH="871381" progId="ChemDraw.Document.6.0">
                  <p:embed/>
                  <p:pic>
                    <p:nvPicPr>
                      <p:cNvPr id="358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282" y="1124744"/>
                        <a:ext cx="6088062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1183631" y="5229200"/>
          <a:ext cx="65325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451067" imgH="802777" progId="ChemDraw.Document.6.0">
                  <p:embed/>
                </p:oleObj>
              </mc:Choice>
              <mc:Fallback>
                <p:oleObj name="CS ChemDraw Drawing" r:id="rId6" imgW="5451067" imgH="802777" progId="ChemDraw.Document.6.0">
                  <p:embed/>
                  <p:pic>
                    <p:nvPicPr>
                      <p:cNvPr id="358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31" y="5229200"/>
                        <a:ext cx="653256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683568" y="3861048"/>
          <a:ext cx="7340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124696" imgH="809220" progId="ChemDraw.Document.6.0">
                  <p:embed/>
                </p:oleObj>
              </mc:Choice>
              <mc:Fallback>
                <p:oleObj name="CS ChemDraw Drawing" r:id="rId8" imgW="6124696" imgH="809220" progId="ChemDraw.Document.6.0">
                  <p:embed/>
                  <p:pic>
                    <p:nvPicPr>
                      <p:cNvPr id="358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7340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Derivações</a:t>
            </a:r>
            <a:r>
              <a:rPr lang="fr-FR" sz="2800" dirty="0"/>
              <a:t> da </a:t>
            </a:r>
            <a:r>
              <a:rPr lang="fr-FR" sz="2800" dirty="0" err="1"/>
              <a:t>Claisen</a:t>
            </a:r>
            <a:r>
              <a:rPr lang="fr-FR" sz="2800" dirty="0"/>
              <a:t> [3,3]</a:t>
            </a:r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709738" y="1516063"/>
          <a:ext cx="5859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87124" imgH="799745" progId="ChemDraw.Document.6.0">
                  <p:embed/>
                </p:oleObj>
              </mc:Choice>
              <mc:Fallback>
                <p:oleObj name="CS ChemDraw Drawing" r:id="rId2" imgW="4887124" imgH="799745" progId="ChemDraw.Document.6.0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1516063"/>
                        <a:ext cx="58594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187450" y="3173413"/>
          <a:ext cx="66579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51298" imgH="955145" progId="ChemDraw.Document.6.0">
                  <p:embed/>
                </p:oleObj>
              </mc:Choice>
              <mc:Fallback>
                <p:oleObj name="CS ChemDraw Drawing" r:id="rId4" imgW="5551298" imgH="955145" progId="ChemDraw.Document.6.0">
                  <p:embed/>
                  <p:pic>
                    <p:nvPicPr>
                      <p:cNvPr id="368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73413"/>
                        <a:ext cx="66579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831850" y="4970463"/>
          <a:ext cx="73183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091412" imgH="881993" progId="ChemDraw.Document.6.0">
                  <p:embed/>
                </p:oleObj>
              </mc:Choice>
              <mc:Fallback>
                <p:oleObj name="CS ChemDraw Drawing" r:id="rId6" imgW="6091412" imgH="881993" progId="ChemDraw.Document.6.0">
                  <p:embed/>
                  <p:pic>
                    <p:nvPicPr>
                      <p:cNvPr id="36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970463"/>
                        <a:ext cx="73183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fr-FR" sz="2800" dirty="0" err="1"/>
              <a:t>Sigmatrópicas</a:t>
            </a:r>
            <a:r>
              <a:rPr lang="fr-FR" sz="2800" dirty="0"/>
              <a:t> [3,3]: </a:t>
            </a:r>
            <a:r>
              <a:rPr lang="fr-FR" sz="2800" dirty="0" err="1"/>
              <a:t>Aspectos</a:t>
            </a:r>
            <a:r>
              <a:rPr lang="fr-FR" sz="2800" dirty="0"/>
              <a:t> </a:t>
            </a:r>
            <a:r>
              <a:rPr lang="fr-FR" sz="2800" dirty="0" err="1"/>
              <a:t>Termodinâmicos</a:t>
            </a:r>
            <a:endParaRPr lang="fr-FR" sz="2800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283968" y="2590443"/>
          <a:ext cx="467677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61634" imgH="1535813" progId="ChemDraw.Document.6.0">
                  <p:embed/>
                </p:oleObj>
              </mc:Choice>
              <mc:Fallback>
                <p:oleObj name="CS ChemDraw Drawing" r:id="rId2" imgW="3161634" imgH="1535813" progId="ChemDraw.Document.6.0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90443"/>
                        <a:ext cx="4676775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321505" y="2060848"/>
            <a:ext cx="34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/>
              <a:t>Efeitos</a:t>
            </a:r>
            <a:r>
              <a:rPr lang="fr-FR" sz="2400" u="sng" dirty="0"/>
              <a:t> de </a:t>
            </a:r>
            <a:r>
              <a:rPr lang="fr-FR" sz="2400" u="sng" dirty="0" err="1"/>
              <a:t>tensão</a:t>
            </a:r>
            <a:r>
              <a:rPr lang="fr-FR" sz="2400" u="sng" dirty="0"/>
              <a:t> de </a:t>
            </a:r>
            <a:r>
              <a:rPr lang="fr-FR" sz="2400" u="sng" dirty="0" err="1"/>
              <a:t>ciclo</a:t>
            </a:r>
            <a:r>
              <a:rPr lang="fr-FR" sz="2400" u="sng" dirty="0"/>
              <a:t>: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95536" y="2060848"/>
          <a:ext cx="3349625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75964" imgH="1958048" progId="ChemDraw.Document.6.0">
                  <p:embed/>
                </p:oleObj>
              </mc:Choice>
              <mc:Fallback>
                <p:oleObj name="CS ChemDraw Drawing" r:id="rId4" imgW="2175964" imgH="1958048" progId="ChemDraw.Document.6.0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3349625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Sigmatrópicas</a:t>
            </a:r>
            <a:r>
              <a:rPr lang="fr-FR" sz="2800" dirty="0"/>
              <a:t> [3,3]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2844" y="6429396"/>
            <a:ext cx="4990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S. J. Danishefsky </a:t>
            </a:r>
            <a:r>
              <a:rPr lang="fr-FR" sz="1600" i="1" dirty="0"/>
              <a:t>et al.</a:t>
            </a:r>
            <a:r>
              <a:rPr lang="fr-FR" sz="1600" dirty="0"/>
              <a:t>,</a:t>
            </a:r>
            <a:r>
              <a:rPr lang="fr-FR" sz="1600" i="1" dirty="0"/>
              <a:t> J. Am. Chem. Soc.</a:t>
            </a:r>
            <a:r>
              <a:rPr lang="fr-FR" sz="1600" dirty="0"/>
              <a:t> </a:t>
            </a:r>
            <a:r>
              <a:rPr lang="fr-FR" sz="1600" b="1" dirty="0"/>
              <a:t>1989</a:t>
            </a:r>
            <a:r>
              <a:rPr lang="fr-FR" sz="1600" dirty="0"/>
              <a:t>, 111, 8231.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23528" y="2276872"/>
          <a:ext cx="831373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91349" imgH="2406056" progId="ChemDraw.Document.6.0">
                  <p:embed/>
                </p:oleObj>
              </mc:Choice>
              <mc:Fallback>
                <p:oleObj name="CS ChemDraw Drawing" r:id="rId2" imgW="6391349" imgH="2406056" progId="ChemDraw.Document.6.0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76872"/>
                        <a:ext cx="831373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5536" y="1196752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Exemplo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síntese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24" y="-99392"/>
            <a:ext cx="8229600" cy="1700808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Sigmatrópicas</a:t>
            </a:r>
            <a:r>
              <a:rPr lang="fr-FR" sz="2800" dirty="0"/>
              <a:t> [1,2]</a:t>
            </a:r>
            <a:br>
              <a:rPr lang="fr-FR" sz="2800" dirty="0"/>
            </a:br>
            <a:r>
              <a:rPr lang="fr-FR" sz="2800" dirty="0"/>
              <a:t>(Wagner-</a:t>
            </a:r>
            <a:r>
              <a:rPr lang="fr-FR" sz="2800" dirty="0" err="1"/>
              <a:t>Meerwein</a:t>
            </a:r>
            <a:r>
              <a:rPr lang="fr-FR" sz="2800" dirty="0"/>
              <a:t>)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5148064" y="4610769"/>
          <a:ext cx="38147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14082" imgH="906251" progId="ChemDraw.Document.6.0">
                  <p:embed/>
                </p:oleObj>
              </mc:Choice>
              <mc:Fallback>
                <p:oleObj name="CS ChemDraw Drawing" r:id="rId2" imgW="3814082" imgH="906251" progId="ChemDraw.Document.6.0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610769"/>
                        <a:ext cx="3814762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41412" y="4571454"/>
          <a:ext cx="464661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46191" imgH="1593804" progId="ChemDraw.Document.6.0">
                  <p:embed/>
                </p:oleObj>
              </mc:Choice>
              <mc:Fallback>
                <p:oleObj name="CS ChemDraw Drawing" r:id="rId4" imgW="4646191" imgH="1593804" progId="ChemDraw.Document.6.0">
                  <p:embed/>
                  <p:pic>
                    <p:nvPicPr>
                      <p:cNvPr id="378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12" y="4571454"/>
                        <a:ext cx="464661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748213" y="173038"/>
          <a:ext cx="40338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358314" imgH="978266" progId="ChemDraw.Document.6.0">
                  <p:embed/>
                </p:oleObj>
              </mc:Choice>
              <mc:Fallback>
                <p:oleObj name="CS ChemDraw Drawing" r:id="rId6" imgW="3358314" imgH="978266" progId="ChemDraw.Document.6.0">
                  <p:embed/>
                  <p:pic>
                    <p:nvPicPr>
                      <p:cNvPr id="37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173038"/>
                        <a:ext cx="40338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644008" y="5949280"/>
            <a:ext cx="4248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00FF"/>
                </a:solidFill>
              </a:rPr>
              <a:t>Veja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também</a:t>
            </a:r>
            <a:r>
              <a:rPr lang="fr-FR" sz="1600" b="1" dirty="0">
                <a:solidFill>
                  <a:srgbClr val="0000FF"/>
                </a:solidFill>
              </a:rPr>
              <a:t>: </a:t>
            </a:r>
            <a:r>
              <a:rPr lang="fr-FR" sz="1600" dirty="0"/>
              <a:t>Semi-</a:t>
            </a:r>
            <a:r>
              <a:rPr lang="fr-FR" sz="1600" dirty="0" err="1"/>
              <a:t>Pinacol</a:t>
            </a:r>
            <a:r>
              <a:rPr lang="fr-FR" sz="1600" dirty="0"/>
              <a:t>, </a:t>
            </a:r>
            <a:r>
              <a:rPr lang="fr-FR" sz="1600" dirty="0" err="1"/>
              <a:t>Tiffeneau</a:t>
            </a:r>
            <a:r>
              <a:rPr lang="fr-FR" sz="1600" dirty="0"/>
              <a:t>-</a:t>
            </a:r>
            <a:r>
              <a:rPr lang="fr-FR" sz="1600" dirty="0" err="1"/>
              <a:t>Demjanov</a:t>
            </a:r>
            <a:endParaRPr lang="fr-FR" sz="16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1520" y="141277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8694" name="Object 6"/>
          <p:cNvGraphicFramePr>
            <a:graphicFrameLocks noChangeAspect="1"/>
          </p:cNvGraphicFramePr>
          <p:nvPr/>
        </p:nvGraphicFramePr>
        <p:xfrm>
          <a:off x="1259632" y="1484784"/>
          <a:ext cx="6359525" cy="28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295235" imgH="2410226" progId="ChemDraw.Document.6.0">
                  <p:embed/>
                </p:oleObj>
              </mc:Choice>
              <mc:Fallback>
                <p:oleObj name="CS ChemDraw Drawing" r:id="rId8" imgW="5295235" imgH="2410226" progId="ChemDraw.Document.6.0">
                  <p:embed/>
                  <p:pic>
                    <p:nvPicPr>
                      <p:cNvPr id="1138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84784"/>
                        <a:ext cx="6359525" cy="289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Sigmatrópicas</a:t>
            </a:r>
            <a:r>
              <a:rPr lang="fr-FR" sz="2800" dirty="0"/>
              <a:t> [2,3]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4" y="6453336"/>
            <a:ext cx="7837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  </a:t>
            </a:r>
            <a:r>
              <a:rPr lang="fr-FR" sz="1600" dirty="0" err="1"/>
              <a:t>Blechert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 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 </a:t>
            </a:r>
            <a:r>
              <a:rPr lang="fr-FR" sz="1600" b="1" dirty="0"/>
              <a:t>2003</a:t>
            </a:r>
            <a:r>
              <a:rPr lang="fr-FR" sz="1600" dirty="0"/>
              <a:t>, 68, 2913. </a:t>
            </a:r>
            <a:r>
              <a:rPr lang="fr-FR" sz="1600" b="1" dirty="0"/>
              <a:t>B) </a:t>
            </a:r>
            <a:r>
              <a:rPr lang="fr-FR" sz="1600" dirty="0" err="1"/>
              <a:t>Fürstner</a:t>
            </a:r>
            <a:r>
              <a:rPr lang="fr-FR" sz="1600" dirty="0"/>
              <a:t> </a:t>
            </a:r>
            <a:r>
              <a:rPr lang="fr-FR" sz="1600" i="1" dirty="0"/>
              <a:t>et al.,</a:t>
            </a:r>
            <a:r>
              <a:rPr lang="fr-FR" sz="1600" dirty="0"/>
              <a:t>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2000</a:t>
            </a:r>
            <a:r>
              <a:rPr lang="fr-FR" sz="1600" dirty="0"/>
              <a:t>, 2, 2467.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8" y="5733256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SeO</a:t>
            </a:r>
            <a:r>
              <a:rPr lang="pt-BR" sz="2000" baseline="-25000" dirty="0"/>
              <a:t>2</a:t>
            </a:r>
            <a:r>
              <a:rPr lang="pt-BR" sz="2000" dirty="0"/>
              <a:t> também oxida um </a:t>
            </a:r>
            <a:r>
              <a:rPr lang="pt-BR" sz="2000" dirty="0">
                <a:latin typeface="Symbol" pitchFamily="18" charset="2"/>
              </a:rPr>
              <a:t>a-</a:t>
            </a:r>
            <a:r>
              <a:rPr lang="pt-BR" sz="2000" dirty="0"/>
              <a:t>CH</a:t>
            </a:r>
            <a:r>
              <a:rPr lang="pt-BR" sz="2000" baseline="-25000" dirty="0"/>
              <a:t>2</a:t>
            </a:r>
            <a:r>
              <a:rPr lang="pt-BR" sz="2000" dirty="0"/>
              <a:t> de uma cetona à uma nova cetona (</a:t>
            </a:r>
            <a:r>
              <a:rPr lang="pt-BR" sz="2000" i="1" dirty="0"/>
              <a:t>via</a:t>
            </a:r>
            <a:r>
              <a:rPr lang="pt-BR" sz="2000" dirty="0"/>
              <a:t> um mecanismo similar à Pummerer)</a:t>
            </a:r>
            <a:endParaRPr lang="fr-FR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9716" name="Object 4"/>
          <p:cNvGraphicFramePr>
            <a:graphicFrameLocks noChangeAspect="1"/>
          </p:cNvGraphicFramePr>
          <p:nvPr/>
        </p:nvGraphicFramePr>
        <p:xfrm>
          <a:off x="652463" y="606425"/>
          <a:ext cx="68659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44952" imgH="1607449" progId="ChemDraw.Document.6.0">
                  <p:embed/>
                </p:oleObj>
              </mc:Choice>
              <mc:Fallback>
                <p:oleObj name="CS ChemDraw Drawing" r:id="rId2" imgW="5744952" imgH="1607449" progId="ChemDraw.Document.6.0">
                  <p:embed/>
                  <p:pic>
                    <p:nvPicPr>
                      <p:cNvPr id="1139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606425"/>
                        <a:ext cx="68659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7" name="Object 5"/>
          <p:cNvGraphicFramePr>
            <a:graphicFrameLocks noChangeAspect="1"/>
          </p:cNvGraphicFramePr>
          <p:nvPr/>
        </p:nvGraphicFramePr>
        <p:xfrm>
          <a:off x="508000" y="2408238"/>
          <a:ext cx="797083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25852" imgH="1703342" progId="ChemDraw.Document.6.0">
                  <p:embed/>
                </p:oleObj>
              </mc:Choice>
              <mc:Fallback>
                <p:oleObj name="CS ChemDraw Drawing" r:id="rId4" imgW="6625852" imgH="1703342" progId="ChemDraw.Document.6.0">
                  <p:embed/>
                  <p:pic>
                    <p:nvPicPr>
                      <p:cNvPr id="1139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08238"/>
                        <a:ext cx="797083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9" name="Object 7"/>
          <p:cNvGraphicFramePr>
            <a:graphicFrameLocks noChangeAspect="1"/>
          </p:cNvGraphicFramePr>
          <p:nvPr/>
        </p:nvGraphicFramePr>
        <p:xfrm>
          <a:off x="6736531" y="4525168"/>
          <a:ext cx="193992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589327" imgH="990016" progId="ChemDraw.Document.6.0">
                  <p:embed/>
                </p:oleObj>
              </mc:Choice>
              <mc:Fallback>
                <p:oleObj name="CS ChemDraw Drawing" r:id="rId6" imgW="1589327" imgH="990016" progId="ChemDraw.Document.6.0">
                  <p:embed/>
                  <p:pic>
                    <p:nvPicPr>
                      <p:cNvPr id="1139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531" y="4525168"/>
                        <a:ext cx="1939925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0" name="Object 8"/>
          <p:cNvGraphicFramePr>
            <a:graphicFrameLocks noChangeAspect="1"/>
          </p:cNvGraphicFramePr>
          <p:nvPr/>
        </p:nvGraphicFramePr>
        <p:xfrm>
          <a:off x="860425" y="4291806"/>
          <a:ext cx="45196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762265" imgH="1200375" progId="ChemDraw.Document.6.0">
                  <p:embed/>
                </p:oleObj>
              </mc:Choice>
              <mc:Fallback>
                <p:oleObj name="CS ChemDraw Drawing" r:id="rId8" imgW="3762265" imgH="1200375" progId="ChemDraw.Document.6.0">
                  <p:embed/>
                  <p:pic>
                    <p:nvPicPr>
                      <p:cNvPr id="1139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291806"/>
                        <a:ext cx="45196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907704" y="413792"/>
            <a:ext cx="216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Alder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321175" y="227013"/>
          <a:ext cx="330041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50497" imgH="1235245" progId="ChemDraw.Document.6.0">
                  <p:embed/>
                </p:oleObj>
              </mc:Choice>
              <mc:Fallback>
                <p:oleObj name="CS ChemDraw Drawing" r:id="rId2" imgW="2750497" imgH="1235245" progId="ChemDraw.Document.6.0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27013"/>
                        <a:ext cx="3300413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-32" y="6376594"/>
            <a:ext cx="8394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W. </a:t>
            </a:r>
            <a:r>
              <a:rPr lang="fr-FR" sz="1600" dirty="0" err="1"/>
              <a:t>Oppolzer</a:t>
            </a:r>
            <a:r>
              <a:rPr lang="fr-FR" sz="1600" dirty="0"/>
              <a:t> </a:t>
            </a:r>
            <a:r>
              <a:rPr lang="fr-FR" sz="1600" i="1" dirty="0"/>
              <a:t>et al., </a:t>
            </a:r>
            <a:r>
              <a:rPr lang="fr-FR" sz="1600" i="1" dirty="0" err="1"/>
              <a:t>Helv</a:t>
            </a:r>
            <a:r>
              <a:rPr lang="fr-FR" sz="1600" i="1" dirty="0"/>
              <a:t>. </a:t>
            </a:r>
            <a:r>
              <a:rPr lang="fr-FR" sz="1600" i="1" dirty="0" err="1"/>
              <a:t>Chim</a:t>
            </a:r>
            <a:r>
              <a:rPr lang="fr-FR" sz="1600" i="1" dirty="0"/>
              <a:t>. Acta</a:t>
            </a:r>
            <a:r>
              <a:rPr lang="fr-FR" sz="1600" dirty="0"/>
              <a:t> </a:t>
            </a:r>
            <a:r>
              <a:rPr lang="fr-FR" sz="1600" b="1" dirty="0"/>
              <a:t>1979</a:t>
            </a:r>
            <a:r>
              <a:rPr lang="fr-FR" sz="1600" dirty="0"/>
              <a:t>, 62, 1493. </a:t>
            </a:r>
            <a:r>
              <a:rPr lang="fr-FR" sz="1600" b="1" dirty="0"/>
              <a:t>B) </a:t>
            </a:r>
            <a:r>
              <a:rPr lang="fr-FR" sz="1600" dirty="0"/>
              <a:t>Q. </a:t>
            </a:r>
            <a:r>
              <a:rPr lang="fr-FR" sz="1600" dirty="0" err="1"/>
              <a:t>Xia</a:t>
            </a:r>
            <a:r>
              <a:rPr lang="fr-FR" sz="1600" dirty="0"/>
              <a:t>, B. </a:t>
            </a:r>
            <a:r>
              <a:rPr lang="fr-FR" sz="1600" dirty="0" err="1"/>
              <a:t>Ganem</a:t>
            </a:r>
            <a:r>
              <a:rPr lang="fr-FR" sz="1600" dirty="0"/>
              <a:t>,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b="1" dirty="0"/>
              <a:t>2001</a:t>
            </a:r>
            <a:r>
              <a:rPr lang="fr-FR" sz="1600" dirty="0"/>
              <a:t>, 3, 485.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655763" y="2078038"/>
          <a:ext cx="612140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01034" imgH="1839034" progId="ChemDraw.Document.6.0">
                  <p:embed/>
                </p:oleObj>
              </mc:Choice>
              <mc:Fallback>
                <p:oleObj name="CS ChemDraw Drawing" r:id="rId4" imgW="4701034" imgH="1839034" progId="ChemDraw.Document.6.0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078038"/>
                        <a:ext cx="612140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55576" y="262762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9354" y="472514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1187624" y="4868863"/>
          <a:ext cx="745013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731336" imgH="1038910" progId="ChemDraw.Document.6.0">
                  <p:embed/>
                </p:oleObj>
              </mc:Choice>
              <mc:Fallback>
                <p:oleObj name="CS ChemDraw Drawing" r:id="rId6" imgW="5731336" imgH="1038910" progId="ChemDraw.Document.6.0">
                  <p:embed/>
                  <p:pic>
                    <p:nvPicPr>
                      <p:cNvPr id="39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868863"/>
                        <a:ext cx="745013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0992" y="341784"/>
            <a:ext cx="2180928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Alder</a:t>
            </a:r>
            <a:r>
              <a:rPr lang="fr-FR" sz="2800" dirty="0"/>
              <a:t>-</a:t>
            </a:r>
            <a:r>
              <a:rPr lang="fr-FR" sz="2800" dirty="0" err="1"/>
              <a:t>Ene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029" y="6143644"/>
            <a:ext cx="884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A1) </a:t>
            </a:r>
            <a:r>
              <a:rPr lang="fr-FR" sz="1600" dirty="0"/>
              <a:t>A. Li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Nature Chem. </a:t>
            </a:r>
            <a:r>
              <a:rPr lang="fr-FR" sz="1600" dirty="0"/>
              <a:t>2013, 5, 679. Veja também: </a:t>
            </a:r>
            <a:r>
              <a:rPr lang="fr-FR" sz="1600" b="1" dirty="0"/>
              <a:t>A2) </a:t>
            </a:r>
            <a:r>
              <a:rPr lang="fr-FR" sz="1600" dirty="0"/>
              <a:t>D. Toste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Angew. Chem. Int. Ed.</a:t>
            </a:r>
            <a:r>
              <a:rPr lang="fr-FR" sz="1600" dirty="0"/>
              <a:t> </a:t>
            </a:r>
            <a:r>
              <a:rPr lang="fr-FR" sz="1600" b="1" dirty="0"/>
              <a:t>2006</a:t>
            </a:r>
            <a:r>
              <a:rPr lang="fr-FR" sz="1600" dirty="0"/>
              <a:t>, 45, 5991. </a:t>
            </a:r>
            <a:r>
              <a:rPr lang="fr-FR" sz="1600" b="1" dirty="0"/>
              <a:t>B) </a:t>
            </a:r>
            <a:r>
              <a:rPr lang="fr-FR" sz="1600" dirty="0"/>
              <a:t>S. </a:t>
            </a:r>
            <a:r>
              <a:rPr lang="fr-FR" sz="1600" dirty="0" err="1"/>
              <a:t>Hatakeyama</a:t>
            </a:r>
            <a:r>
              <a:rPr lang="fr-FR" sz="1600" dirty="0"/>
              <a:t> </a:t>
            </a:r>
            <a:r>
              <a:rPr lang="fr-FR" sz="1600" i="1" dirty="0"/>
              <a:t>et al., J. </a:t>
            </a:r>
            <a:r>
              <a:rPr lang="fr-FR" sz="1600" i="1" dirty="0" err="1"/>
              <a:t>Org</a:t>
            </a:r>
            <a:r>
              <a:rPr lang="fr-FR" sz="1600" i="1" dirty="0"/>
              <a:t>. Chem. </a:t>
            </a:r>
            <a:r>
              <a:rPr lang="fr-FR" sz="1600" b="1" dirty="0"/>
              <a:t>2013</a:t>
            </a:r>
            <a:r>
              <a:rPr lang="fr-FR" sz="1600" dirty="0"/>
              <a:t>, 78, 3847.</a:t>
            </a:r>
            <a:r>
              <a:rPr lang="fr-FR" sz="1600" i="1" dirty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9552" y="249289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</a:t>
            </a:r>
            <a:r>
              <a:rPr lang="fr-FR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9552" y="493358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B)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1043608" y="4293096"/>
          <a:ext cx="747077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32492" imgH="1397089" progId="ChemDraw.Document.6.0">
                  <p:embed/>
                </p:oleObj>
              </mc:Choice>
              <mc:Fallback>
                <p:oleObj name="CS ChemDraw Drawing" r:id="rId2" imgW="6232492" imgH="1397089" progId="ChemDraw.Document.6.0">
                  <p:embed/>
                  <p:pic>
                    <p:nvPicPr>
                      <p:cNvPr id="38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93096"/>
                        <a:ext cx="7470775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1115616" y="2204864"/>
          <a:ext cx="60071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08915" imgH="1292099" progId="ChemDraw.Document.6.0">
                  <p:embed/>
                </p:oleObj>
              </mc:Choice>
              <mc:Fallback>
                <p:oleObj name="CS ChemDraw Drawing" r:id="rId4" imgW="5008915" imgH="1292099" progId="ChemDraw.Document.6.0">
                  <p:embed/>
                  <p:pic>
                    <p:nvPicPr>
                      <p:cNvPr id="38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04864"/>
                        <a:ext cx="60071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1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51520" y="191683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1765" name="Object 5"/>
          <p:cNvGraphicFramePr>
            <a:graphicFrameLocks noChangeAspect="1"/>
          </p:cNvGraphicFramePr>
          <p:nvPr/>
        </p:nvGraphicFramePr>
        <p:xfrm>
          <a:off x="4394200" y="225425"/>
          <a:ext cx="42433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521710" imgH="1244721" progId="ChemDraw.Document.6.0">
                  <p:embed/>
                </p:oleObj>
              </mc:Choice>
              <mc:Fallback>
                <p:oleObj name="CS ChemDraw Drawing" r:id="rId6" imgW="3521710" imgH="1244721" progId="ChemDraw.Document.6.0">
                  <p:embed/>
                  <p:pic>
                    <p:nvPicPr>
                      <p:cNvPr id="1141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25425"/>
                        <a:ext cx="42433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Reações</a:t>
            </a:r>
            <a:r>
              <a:rPr lang="fr-FR" sz="2800" dirty="0"/>
              <a:t> Pericíclicas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6747" y="1052736"/>
            <a:ext cx="298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000" b="1" dirty="0" err="1"/>
              <a:t>Eletrociclizações</a:t>
            </a:r>
            <a:r>
              <a:rPr lang="fr-FR" sz="2000" b="1" dirty="0"/>
              <a:t> e</a:t>
            </a:r>
          </a:p>
          <a:p>
            <a:pPr marL="342900" indent="-342900"/>
            <a:r>
              <a:rPr lang="fr-FR" sz="2000" b="1" dirty="0"/>
              <a:t>      </a:t>
            </a:r>
            <a:r>
              <a:rPr lang="fr-FR" sz="2000" b="1" dirty="0" err="1"/>
              <a:t>aberturas</a:t>
            </a:r>
            <a:r>
              <a:rPr lang="fr-FR" sz="2000" b="1" dirty="0"/>
              <a:t> </a:t>
            </a:r>
            <a:r>
              <a:rPr lang="fr-FR" sz="2000" b="1" dirty="0" err="1"/>
              <a:t>eletrocíclicas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148064" y="105273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b="1" dirty="0"/>
              <a:t>2) </a:t>
            </a:r>
            <a:r>
              <a:rPr lang="fr-FR" sz="2000" b="1" dirty="0" err="1"/>
              <a:t>Ciclo</a:t>
            </a:r>
            <a:r>
              <a:rPr lang="fr-FR" sz="2000" b="1" dirty="0"/>
              <a:t>-</a:t>
            </a:r>
            <a:r>
              <a:rPr lang="fr-FR" sz="2000" b="1" dirty="0" err="1"/>
              <a:t>adições</a:t>
            </a:r>
            <a:r>
              <a:rPr lang="fr-FR" sz="2000" b="1" dirty="0"/>
              <a:t> e retro-</a:t>
            </a:r>
            <a:r>
              <a:rPr lang="fr-FR" sz="2000" b="1" dirty="0" err="1"/>
              <a:t>cicloadições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48072" y="39330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 b="1" dirty="0"/>
              <a:t>3) </a:t>
            </a:r>
            <a:r>
              <a:rPr lang="fr-FR" sz="2000" b="1" dirty="0" err="1"/>
              <a:t>Sigmatrópicas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220072" y="4005064"/>
            <a:ext cx="2302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sz="2000" b="1" dirty="0"/>
              <a:t>4) </a:t>
            </a:r>
            <a:r>
              <a:rPr lang="fr-FR" sz="2000" b="1" dirty="0" err="1"/>
              <a:t>Enes</a:t>
            </a:r>
            <a:r>
              <a:rPr lang="fr-FR" sz="2000" b="1" dirty="0"/>
              <a:t> e retro-</a:t>
            </a:r>
            <a:r>
              <a:rPr lang="fr-FR" sz="2000" b="1" dirty="0" err="1"/>
              <a:t>enes</a:t>
            </a:r>
            <a:endParaRPr lang="fr-FR" sz="2000" b="1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84263" y="1854200"/>
          <a:ext cx="224155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23221" imgH="1167021" progId="ChemDraw.Document.6.0">
                  <p:embed/>
                </p:oleObj>
              </mc:Choice>
              <mc:Fallback>
                <p:oleObj name="CS ChemDraw Drawing" r:id="rId2" imgW="1723221" imgH="1167021" progId="ChemDraw.Document.6.0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854200"/>
                        <a:ext cx="2241550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68925" y="1793875"/>
          <a:ext cx="2595563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03490" imgH="1196206" progId="ChemDraw.Document.6.0">
                  <p:embed/>
                </p:oleObj>
              </mc:Choice>
              <mc:Fallback>
                <p:oleObj name="CS ChemDraw Drawing" r:id="rId4" imgW="2003490" imgH="1196206" progId="ChemDraw.Document.6.0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1793875"/>
                        <a:ext cx="2595563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160463" y="4538663"/>
          <a:ext cx="22955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758396" imgH="1261398" progId="ChemDraw.Document.6.0">
                  <p:embed/>
                </p:oleObj>
              </mc:Choice>
              <mc:Fallback>
                <p:oleObj name="CS ChemDraw Drawing" r:id="rId6" imgW="1758396" imgH="1261398" progId="ChemDraw.Document.6.0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538663"/>
                        <a:ext cx="22955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368925" y="4729163"/>
          <a:ext cx="24272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866571" imgH="531773" progId="ChemDraw.Document.6.0">
                  <p:embed/>
                </p:oleObj>
              </mc:Choice>
              <mc:Fallback>
                <p:oleObj name="CS ChemDraw Drawing" r:id="rId8" imgW="1866571" imgH="531773" progId="ChemDraw.Document.6.0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4729163"/>
                        <a:ext cx="24272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032" y="4725144"/>
            <a:ext cx="4032448" cy="1152128"/>
          </a:xfrm>
          <a:prstGeom prst="rect">
            <a:avLst/>
          </a:prstGeom>
          <a:solidFill>
            <a:schemeClr val="bg1"/>
          </a:solidFill>
          <a:ln w="44450"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59024" y="413792"/>
            <a:ext cx="2252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Alder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41838" y="152400"/>
          <a:ext cx="3162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36271" imgH="1302712" progId="ChemDraw.Document.6.0">
                  <p:embed/>
                </p:oleObj>
              </mc:Choice>
              <mc:Fallback>
                <p:oleObj name="CS ChemDraw Drawing" r:id="rId2" imgW="2636271" imgH="1302712" progId="ChemDraw.Document.6.0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52400"/>
                        <a:ext cx="3162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6381328"/>
            <a:ext cx="4379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E. Lee</a:t>
            </a:r>
            <a:r>
              <a:rPr lang="fr-FR" sz="1600" i="1" dirty="0"/>
              <a:t> et al., </a:t>
            </a:r>
            <a:r>
              <a:rPr lang="fr-FR" sz="1600" i="1" dirty="0" err="1"/>
              <a:t>Angew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Int. Ed. </a:t>
            </a:r>
            <a:r>
              <a:rPr lang="fr-FR" sz="1600" b="1" dirty="0"/>
              <a:t>2008</a:t>
            </a:r>
            <a:r>
              <a:rPr lang="fr-FR" sz="1600" dirty="0"/>
              <a:t>, 47, 1733.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84150" y="2132856"/>
          <a:ext cx="8856663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08916" imgH="2861646" progId="ChemDraw.Document.6.0">
                  <p:embed/>
                </p:oleObj>
              </mc:Choice>
              <mc:Fallback>
                <p:oleObj name="CS ChemDraw Drawing" r:id="rId4" imgW="6808916" imgH="2861646" progId="ChemDraw.Document.6.0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2132856"/>
                        <a:ext cx="8856663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932040" y="479715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Observe: </a:t>
            </a:r>
            <a:r>
              <a:rPr lang="fr-FR" dirty="0"/>
              <a:t>a ativação da carbonila não precisa ser realizada somente por sua protonação (intra- ou intermolecular).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1520" y="184482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85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Retro-</a:t>
            </a:r>
            <a:r>
              <a:rPr lang="fr-FR" sz="2800" dirty="0" err="1"/>
              <a:t>ene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6453336"/>
            <a:ext cx="4523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  </a:t>
            </a:r>
            <a:r>
              <a:rPr lang="fr-FR" sz="1600" dirty="0"/>
              <a:t>Y. Yamamoto</a:t>
            </a:r>
            <a:r>
              <a:rPr lang="fr-FR" sz="1600" i="1" dirty="0"/>
              <a:t> et al., 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1998</a:t>
            </a:r>
            <a:r>
              <a:rPr lang="fr-FR" sz="1600" dirty="0"/>
              <a:t>, 63, 6597.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CaixaDeTexto 9"/>
          <p:cNvSpPr txBox="1"/>
          <p:nvPr/>
        </p:nvSpPr>
        <p:spPr>
          <a:xfrm>
            <a:off x="82914" y="5643578"/>
            <a:ext cx="920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Estas eliminações também podem ser efetuadas </a:t>
            </a:r>
            <a:r>
              <a:rPr lang="pt-BR" dirty="0" err="1"/>
              <a:t>utilisando</a:t>
            </a:r>
            <a:r>
              <a:rPr lang="pt-BR" dirty="0"/>
              <a:t> </a:t>
            </a:r>
            <a:r>
              <a:rPr lang="pt-BR" dirty="0" err="1"/>
              <a:t>sulfóxidos</a:t>
            </a:r>
            <a:r>
              <a:rPr lang="pt-BR" dirty="0"/>
              <a:t> (no lugar de </a:t>
            </a:r>
            <a:r>
              <a:rPr lang="pt-BR" dirty="0" err="1"/>
              <a:t>selenóxidos</a:t>
            </a:r>
            <a:r>
              <a:rPr lang="pt-BR" dirty="0"/>
              <a:t>). </a:t>
            </a:r>
          </a:p>
          <a:p>
            <a:r>
              <a:rPr lang="pt-BR" dirty="0"/>
              <a:t>Mesmo mecanismo: </a:t>
            </a:r>
            <a:r>
              <a:rPr lang="pt-BR" b="1" dirty="0">
                <a:solidFill>
                  <a:srgbClr val="0000FF"/>
                </a:solidFill>
              </a:rPr>
              <a:t>eliminação sin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3811" name="Object 3"/>
          <p:cNvGraphicFramePr>
            <a:graphicFrameLocks noChangeAspect="1"/>
          </p:cNvGraphicFramePr>
          <p:nvPr/>
        </p:nvGraphicFramePr>
        <p:xfrm>
          <a:off x="407988" y="825500"/>
          <a:ext cx="8102600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764663" imgH="3861137" progId="ChemDraw.Document.6.0">
                  <p:embed/>
                </p:oleObj>
              </mc:Choice>
              <mc:Fallback>
                <p:oleObj name="CS ChemDraw Drawing" r:id="rId3" imgW="6764663" imgH="3861137" progId="ChemDraw.Document.6.0">
                  <p:embed/>
                  <p:pic>
                    <p:nvPicPr>
                      <p:cNvPr id="1143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825500"/>
                        <a:ext cx="8102600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6136" y="4293096"/>
            <a:ext cx="2808312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Retro-</a:t>
            </a:r>
            <a:r>
              <a:rPr lang="fr-FR" sz="2800" dirty="0" err="1"/>
              <a:t>ene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6453336"/>
            <a:ext cx="508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B)</a:t>
            </a:r>
            <a:r>
              <a:rPr lang="fr-FR" sz="1600" dirty="0"/>
              <a:t> S. J. </a:t>
            </a:r>
            <a:r>
              <a:rPr lang="fr-FR" sz="1600" dirty="0" err="1"/>
              <a:t>Danishefsky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b="1" dirty="0"/>
              <a:t>2001</a:t>
            </a:r>
            <a:r>
              <a:rPr lang="fr-FR" sz="1600" dirty="0"/>
              <a:t>, 41, 6789.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539552" y="1157908"/>
          <a:ext cx="7874000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055858" imgH="2578513" progId="ChemDraw.Document.6.0">
                  <p:embed/>
                </p:oleObj>
              </mc:Choice>
              <mc:Fallback>
                <p:oleObj name="CS ChemDraw Drawing" r:id="rId3" imgW="6055858" imgH="2578513" progId="ChemDraw.Document.6.0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57908"/>
                        <a:ext cx="7874000" cy="33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4717593"/>
            <a:ext cx="5296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Este mesmo protocolo de </a:t>
            </a:r>
            <a:r>
              <a:rPr lang="pt-BR" sz="2000" b="1" dirty="0" err="1"/>
              <a:t>metilenação</a:t>
            </a:r>
            <a:r>
              <a:rPr lang="pt-BR" sz="2000" b="1" dirty="0"/>
              <a:t> pode ser </a:t>
            </a:r>
          </a:p>
          <a:p>
            <a:r>
              <a:rPr lang="pt-BR" sz="2000" b="1" dirty="0"/>
              <a:t>realizado utilizando [H</a:t>
            </a:r>
            <a:r>
              <a:rPr lang="pt-BR" sz="2000" b="1" baseline="-25000" dirty="0"/>
              <a:t>2</a:t>
            </a:r>
            <a:r>
              <a:rPr lang="pt-BR" sz="2000" b="1" dirty="0"/>
              <a:t>C=NMe</a:t>
            </a:r>
            <a:r>
              <a:rPr lang="pt-BR" sz="2000" b="1" baseline="-25000" dirty="0"/>
              <a:t>2</a:t>
            </a:r>
            <a:r>
              <a:rPr lang="pt-BR" sz="2000" b="1" dirty="0"/>
              <a:t>]  I  , seguido de </a:t>
            </a:r>
          </a:p>
          <a:p>
            <a:r>
              <a:rPr lang="pt-BR" sz="2000" b="1" dirty="0" err="1"/>
              <a:t>MeI</a:t>
            </a:r>
            <a:r>
              <a:rPr lang="pt-BR" sz="2000" b="1" dirty="0"/>
              <a:t> (</a:t>
            </a:r>
            <a:r>
              <a:rPr lang="pt-BR" sz="2000" b="1" dirty="0" err="1"/>
              <a:t>exc</a:t>
            </a:r>
            <a:r>
              <a:rPr lang="pt-BR" sz="2000" b="1" dirty="0"/>
              <a:t>.) e Et</a:t>
            </a:r>
            <a:r>
              <a:rPr lang="pt-BR" sz="2000" b="1" baseline="-25000" dirty="0"/>
              <a:t>3</a:t>
            </a:r>
            <a:r>
              <a:rPr lang="pt-BR" sz="2000" b="1" dirty="0"/>
              <a:t>N.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707904" y="5005625"/>
          <a:ext cx="216024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90440" imgH="190800" progId="ChemDraw.Document.6.0">
                  <p:embed/>
                </p:oleObj>
              </mc:Choice>
              <mc:Fallback>
                <p:oleObj name="CS ChemDraw Drawing" r:id="rId5" imgW="190440" imgH="190800" progId="ChemDraw.Document.6.0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005625"/>
                        <a:ext cx="216024" cy="21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3925069" y="5005625"/>
          <a:ext cx="214883" cy="21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90440" imgH="190800" progId="ChemDraw.Document.6.0">
                  <p:embed/>
                </p:oleObj>
              </mc:Choice>
              <mc:Fallback>
                <p:oleObj name="CS ChemDraw Drawing" r:id="rId7" imgW="190440" imgH="190800" progId="ChemDraw.Document.6.0">
                  <p:embed/>
                  <p:pic>
                    <p:nvPicPr>
                      <p:cNvPr id="43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069" y="5005625"/>
                        <a:ext cx="214883" cy="21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8144" y="436510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err="1"/>
              <a:t>Mesmo</a:t>
            </a:r>
            <a:r>
              <a:rPr lang="fr-FR" b="1" dirty="0"/>
              <a:t> </a:t>
            </a:r>
            <a:r>
              <a:rPr lang="fr-FR" b="1" dirty="0" err="1"/>
              <a:t>mecanismo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b="1" dirty="0" err="1">
                <a:solidFill>
                  <a:srgbClr val="0000FF"/>
                </a:solidFill>
              </a:rPr>
              <a:t>elim</a:t>
            </a:r>
            <a:r>
              <a:rPr lang="fr-FR" b="1" dirty="0">
                <a:solidFill>
                  <a:srgbClr val="0000FF"/>
                </a:solidFill>
              </a:rPr>
              <a:t>. de </a:t>
            </a:r>
            <a:r>
              <a:rPr lang="fr-FR" b="1" dirty="0" err="1">
                <a:solidFill>
                  <a:srgbClr val="0000FF"/>
                </a:solidFill>
              </a:rPr>
              <a:t>sulfóxidos</a:t>
            </a:r>
            <a:r>
              <a:rPr lang="fr-FR" b="1" dirty="0">
                <a:solidFill>
                  <a:srgbClr val="0000FF"/>
                </a:solidFill>
              </a:rPr>
              <a:t>, </a:t>
            </a:r>
            <a:r>
              <a:rPr lang="fr-FR" b="1" dirty="0" err="1">
                <a:solidFill>
                  <a:srgbClr val="0000FF"/>
                </a:solidFill>
              </a:rPr>
              <a:t>elim</a:t>
            </a:r>
            <a:r>
              <a:rPr lang="fr-FR" b="1" dirty="0">
                <a:solidFill>
                  <a:srgbClr val="0000FF"/>
                </a:solidFill>
              </a:rPr>
              <a:t>. de </a:t>
            </a:r>
            <a:r>
              <a:rPr lang="fr-FR" b="1" dirty="0" err="1">
                <a:solidFill>
                  <a:srgbClr val="0000FF"/>
                </a:solidFill>
              </a:rPr>
              <a:t>Chugaev</a:t>
            </a:r>
            <a:r>
              <a:rPr lang="fr-FR" b="1" dirty="0">
                <a:solidFill>
                  <a:srgbClr val="0000FF"/>
                </a:solidFill>
              </a:rPr>
              <a:t>, </a:t>
            </a:r>
            <a:r>
              <a:rPr lang="fr-FR" b="1" dirty="0" err="1">
                <a:solidFill>
                  <a:srgbClr val="0000FF"/>
                </a:solidFill>
              </a:rPr>
              <a:t>decarboxilação</a:t>
            </a:r>
            <a:r>
              <a:rPr lang="fr-FR" b="1" dirty="0">
                <a:solidFill>
                  <a:srgbClr val="0000FF"/>
                </a:solidFill>
              </a:rPr>
              <a:t> de </a:t>
            </a:r>
            <a:r>
              <a:rPr lang="fr-FR" b="1" dirty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fr-FR" b="1" dirty="0">
                <a:solidFill>
                  <a:srgbClr val="0000FF"/>
                </a:solidFill>
              </a:rPr>
              <a:t>-</a:t>
            </a:r>
            <a:r>
              <a:rPr lang="fr-FR" b="1" dirty="0" err="1">
                <a:solidFill>
                  <a:srgbClr val="0000FF"/>
                </a:solidFill>
              </a:rPr>
              <a:t>ceto</a:t>
            </a:r>
            <a:r>
              <a:rPr lang="fr-FR" b="1" dirty="0">
                <a:solidFill>
                  <a:srgbClr val="0000FF"/>
                </a:solidFill>
              </a:rPr>
              <a:t>-</a:t>
            </a:r>
            <a:r>
              <a:rPr lang="fr-FR" b="1" dirty="0" err="1">
                <a:solidFill>
                  <a:srgbClr val="0000FF"/>
                </a:solidFill>
              </a:rPr>
              <a:t>ésteres</a:t>
            </a:r>
            <a:r>
              <a:rPr lang="fr-FR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fr-FR" sz="2800" dirty="0" err="1"/>
              <a:t>Regras</a:t>
            </a:r>
            <a:r>
              <a:rPr lang="fr-FR" sz="2800" dirty="0"/>
              <a:t> de </a:t>
            </a:r>
            <a:r>
              <a:rPr lang="fr-FR" sz="2800" dirty="0" err="1"/>
              <a:t>Seleção</a:t>
            </a:r>
            <a:r>
              <a:rPr lang="fr-FR" sz="2800" dirty="0"/>
              <a:t> de Woodward-Hoffmann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836713"/>
          <a:ext cx="367240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h</a:t>
                      </a:r>
                      <a:r>
                        <a:rPr lang="fr-FR" dirty="0" err="1">
                          <a:latin typeface="Symbol" pitchFamily="18" charset="2"/>
                        </a:rPr>
                        <a:t>n</a:t>
                      </a:r>
                      <a:endParaRPr lang="fr-FR" dirty="0">
                        <a:latin typeface="Symbol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(4n + 2)e </a:t>
                      </a:r>
                      <a:r>
                        <a:rPr lang="fr-FR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Supra-Supra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Supra-</a:t>
                      </a:r>
                      <a:r>
                        <a:rPr lang="fr-FR" dirty="0" err="1"/>
                        <a:t>Antara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(4n)e </a:t>
                      </a:r>
                      <a:r>
                        <a:rPr lang="fr-FR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Supra-</a:t>
                      </a:r>
                      <a:r>
                        <a:rPr lang="fr-FR" dirty="0" err="1"/>
                        <a:t>Antara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Supra-Supra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644009" y="836713"/>
          <a:ext cx="4295799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h</a:t>
                      </a:r>
                      <a:r>
                        <a:rPr lang="fr-FR" dirty="0" err="1">
                          <a:latin typeface="Symbol" pitchFamily="18" charset="2"/>
                        </a:rPr>
                        <a:t>n</a:t>
                      </a:r>
                      <a:endParaRPr lang="fr-FR" dirty="0">
                        <a:latin typeface="Symbol" pitchFamily="18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(4n + 2)e </a:t>
                      </a:r>
                      <a:r>
                        <a:rPr lang="fr-FR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Disrotatória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Conrotatória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(4n)e </a:t>
                      </a:r>
                      <a:r>
                        <a:rPr lang="fr-FR" dirty="0">
                          <a:latin typeface="Symbol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Conrotatória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Disrotatória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9512" y="6433591"/>
            <a:ext cx="646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/>
              <a:t>Review</a:t>
            </a:r>
            <a:r>
              <a:rPr lang="fr-FR" sz="1600" b="1" dirty="0"/>
              <a:t>:  </a:t>
            </a:r>
            <a:r>
              <a:rPr lang="fr-FR" sz="1600" dirty="0"/>
              <a:t>R. B. Woodward, R. Hoffmann, </a:t>
            </a:r>
            <a:r>
              <a:rPr lang="fr-FR" sz="1600" i="1" dirty="0" err="1"/>
              <a:t>Angew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Int. Ed. </a:t>
            </a:r>
            <a:r>
              <a:rPr lang="fr-FR" sz="1600" b="1" dirty="0"/>
              <a:t>1969</a:t>
            </a:r>
            <a:r>
              <a:rPr lang="fr-FR" sz="1600" dirty="0"/>
              <a:t>, 8, 781.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5380" name="Object 4"/>
          <p:cNvGraphicFramePr>
            <a:graphicFrameLocks noChangeAspect="1"/>
          </p:cNvGraphicFramePr>
          <p:nvPr/>
        </p:nvGraphicFramePr>
        <p:xfrm>
          <a:off x="1187624" y="2564904"/>
          <a:ext cx="716597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58275" imgH="1654827" progId="ChemDraw.Document.6.0">
                  <p:embed/>
                </p:oleObj>
              </mc:Choice>
              <mc:Fallback>
                <p:oleObj name="CS ChemDraw Drawing" r:id="rId2" imgW="5958275" imgH="1654827" progId="ChemDraw.Document.6.0">
                  <p:embed/>
                  <p:pic>
                    <p:nvPicPr>
                      <p:cNvPr id="1125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64904"/>
                        <a:ext cx="7165975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1" name="Object 5"/>
          <p:cNvGraphicFramePr>
            <a:graphicFrameLocks noChangeAspect="1"/>
          </p:cNvGraphicFramePr>
          <p:nvPr/>
        </p:nvGraphicFramePr>
        <p:xfrm>
          <a:off x="1325513" y="4657303"/>
          <a:ext cx="684688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97673" imgH="1436887" progId="ChemDraw.Document.6.0">
                  <p:embed/>
                </p:oleObj>
              </mc:Choice>
              <mc:Fallback>
                <p:oleObj name="CS ChemDraw Drawing" r:id="rId4" imgW="5697673" imgH="1436887" progId="ChemDraw.Document.6.0">
                  <p:embed/>
                  <p:pic>
                    <p:nvPicPr>
                      <p:cNvPr id="1125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13" y="4657303"/>
                        <a:ext cx="684688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2788" y="116632"/>
            <a:ext cx="6299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Eletrociclizações</a:t>
            </a:r>
            <a:r>
              <a:rPr lang="fr-FR" sz="2800" dirty="0"/>
              <a:t> e </a:t>
            </a:r>
            <a:r>
              <a:rPr lang="fr-FR" sz="2800" dirty="0" err="1"/>
              <a:t>Aberturas</a:t>
            </a:r>
            <a:r>
              <a:rPr lang="fr-FR" sz="2800" dirty="0"/>
              <a:t> </a:t>
            </a:r>
            <a:r>
              <a:rPr lang="fr-FR" sz="2800" dirty="0" err="1"/>
              <a:t>Eletrocíclicas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6381328"/>
            <a:ext cx="3819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D. F. Taber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Org. Chem.</a:t>
            </a:r>
            <a:r>
              <a:rPr lang="fr-FR" sz="1600" dirty="0"/>
              <a:t> </a:t>
            </a:r>
            <a:r>
              <a:rPr lang="fr-FR" sz="1600" b="1" dirty="0"/>
              <a:t>1987</a:t>
            </a:r>
            <a:r>
              <a:rPr lang="fr-FR" sz="1600" dirty="0"/>
              <a:t>, 52, 28.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31763" y="2132856"/>
          <a:ext cx="88995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41066" imgH="2940862" progId="ChemDraw.Document.6.0">
                  <p:embed/>
                </p:oleObj>
              </mc:Choice>
              <mc:Fallback>
                <p:oleObj name="CS ChemDraw Drawing" r:id="rId2" imgW="6841066" imgH="2940862" progId="ChemDraw.Document.6.0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2132856"/>
                        <a:ext cx="8899525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680594" y="1312863"/>
          <a:ext cx="4995862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20428" imgH="927476" progId="ChemDraw.Document.6.0">
                  <p:embed/>
                </p:oleObj>
              </mc:Choice>
              <mc:Fallback>
                <p:oleObj name="CS ChemDraw Drawing" r:id="rId4" imgW="3620428" imgH="927476" progId="ChemDraw.Document.6.0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594" y="1312863"/>
                        <a:ext cx="4995862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90381"/>
            <a:ext cx="6299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Eletrociclizações</a:t>
            </a:r>
            <a:r>
              <a:rPr lang="fr-FR" sz="2800" dirty="0"/>
              <a:t> e </a:t>
            </a:r>
            <a:r>
              <a:rPr lang="fr-FR" sz="2800" dirty="0" err="1"/>
              <a:t>Aberturas</a:t>
            </a:r>
            <a:r>
              <a:rPr lang="fr-FR" sz="2800" dirty="0"/>
              <a:t> </a:t>
            </a:r>
            <a:r>
              <a:rPr lang="fr-FR" sz="2800" dirty="0" err="1"/>
              <a:t>Eletrocíclicas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6381328"/>
            <a:ext cx="4219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A. J. Frontier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Org. Chem. </a:t>
            </a:r>
            <a:r>
              <a:rPr lang="fr-FR" sz="1600" b="1" dirty="0"/>
              <a:t>2012</a:t>
            </a:r>
            <a:r>
              <a:rPr lang="fr-FR" sz="1600" dirty="0"/>
              <a:t>, 77, 1891.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1052736"/>
            <a:ext cx="150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0000FF"/>
                </a:solidFill>
              </a:rPr>
              <a:t>Nazarov</a:t>
            </a:r>
            <a:r>
              <a:rPr lang="pt-BR" sz="2800" b="1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970088" y="1700808"/>
          <a:ext cx="5953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71301" imgH="889953" progId="ChemDraw.Document.6.0">
                  <p:embed/>
                </p:oleObj>
              </mc:Choice>
              <mc:Fallback>
                <p:oleObj name="CS ChemDraw Drawing" r:id="rId2" imgW="4571301" imgH="889953" progId="ChemDraw.Document.6.0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1700808"/>
                        <a:ext cx="5953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55576" y="3068960"/>
          <a:ext cx="7780337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45814" imgH="1694246" progId="ChemDraw.Document.6.0">
                  <p:embed/>
                </p:oleObj>
              </mc:Choice>
              <mc:Fallback>
                <p:oleObj name="CS ChemDraw Drawing" r:id="rId4" imgW="6445814" imgH="1694246" progId="ChemDraw.Document.6.0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68960"/>
                        <a:ext cx="7780337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Cicloadições</a:t>
            </a:r>
            <a:r>
              <a:rPr lang="fr-FR" sz="2800" dirty="0"/>
              <a:t> e Retro-</a:t>
            </a:r>
            <a:r>
              <a:rPr lang="fr-FR" sz="2800" dirty="0" err="1"/>
              <a:t>Cicloadições</a:t>
            </a:r>
            <a:endParaRPr lang="fr-FR" sz="2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051050" y="1125538"/>
          <a:ext cx="51244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49489" imgH="600377" progId="ChemDraw.Document.6.0">
                  <p:embed/>
                </p:oleObj>
              </mc:Choice>
              <mc:Fallback>
                <p:oleObj name="CS ChemDraw Drawing" r:id="rId2" imgW="3949489" imgH="600377" progId="ChemDraw.Document.6.0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125538"/>
                        <a:ext cx="51244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971600" y="2996952"/>
          <a:ext cx="7229475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45246" imgH="2403024" progId="ChemDraw.Document.6.0">
                  <p:embed/>
                </p:oleObj>
              </mc:Choice>
              <mc:Fallback>
                <p:oleObj name="CS ChemDraw Drawing" r:id="rId4" imgW="5545246" imgH="2403024" progId="ChemDraw.Document.6.0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96952"/>
                        <a:ext cx="7229475" cy="313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46985" y="2492896"/>
            <a:ext cx="6891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Dimerização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pode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ser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evitada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versão</a:t>
            </a:r>
            <a:r>
              <a:rPr lang="fr-F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intramolecular</a:t>
            </a:r>
            <a:endParaRPr lang="fr-FR" sz="2000" b="1" dirty="0">
              <a:solidFill>
                <a:srgbClr val="2508F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Cicloadições</a:t>
            </a:r>
            <a:r>
              <a:rPr lang="fr-FR" sz="2800" dirty="0"/>
              <a:t> e Retro-</a:t>
            </a:r>
            <a:r>
              <a:rPr lang="fr-FR" sz="2800" dirty="0" err="1"/>
              <a:t>Cicloadições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12685" y="692696"/>
            <a:ext cx="886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 </a:t>
            </a:r>
            <a:r>
              <a:rPr lang="fr-FR" sz="2400" dirty="0" err="1"/>
              <a:t>uso</a:t>
            </a:r>
            <a:r>
              <a:rPr lang="fr-FR" sz="2400" dirty="0"/>
              <a:t> de </a:t>
            </a:r>
            <a:r>
              <a:rPr lang="fr-FR" sz="2400" dirty="0" err="1"/>
              <a:t>uma</a:t>
            </a:r>
            <a:r>
              <a:rPr lang="fr-FR" sz="2400" dirty="0"/>
              <a:t> ponte </a:t>
            </a:r>
            <a:r>
              <a:rPr lang="fr-FR" sz="2400" dirty="0" err="1"/>
              <a:t>transiente</a:t>
            </a:r>
            <a:r>
              <a:rPr lang="fr-FR" sz="2400" dirty="0"/>
              <a:t> </a:t>
            </a:r>
            <a:r>
              <a:rPr lang="fr-FR" sz="2400" dirty="0" err="1"/>
              <a:t>dá</a:t>
            </a:r>
            <a:r>
              <a:rPr lang="fr-FR" sz="2400" dirty="0"/>
              <a:t> </a:t>
            </a:r>
            <a:r>
              <a:rPr lang="fr-FR" sz="2400" dirty="0" err="1"/>
              <a:t>origem</a:t>
            </a:r>
            <a:r>
              <a:rPr lang="fr-FR" sz="2400" dirty="0"/>
              <a:t> à </a:t>
            </a:r>
            <a:r>
              <a:rPr lang="fr-FR" sz="2400" dirty="0" err="1"/>
              <a:t>uma</a:t>
            </a:r>
            <a:r>
              <a:rPr lang="fr-FR" sz="2400" dirty="0"/>
              <a:t> D.-A. </a:t>
            </a:r>
            <a:r>
              <a:rPr lang="fr-FR" sz="2400" dirty="0" err="1"/>
              <a:t>intramolecular</a:t>
            </a:r>
            <a:r>
              <a:rPr lang="fr-FR" sz="2400" dirty="0"/>
              <a:t> </a:t>
            </a:r>
          </a:p>
          <a:p>
            <a:r>
              <a:rPr lang="fr-FR" sz="2400" dirty="0"/>
              <a:t>e </a:t>
            </a:r>
            <a:r>
              <a:rPr lang="fr-FR" sz="2400" dirty="0" err="1"/>
              <a:t>melhora</a:t>
            </a:r>
            <a:r>
              <a:rPr lang="fr-FR" sz="2400" dirty="0"/>
              <a:t> a </a:t>
            </a:r>
            <a:r>
              <a:rPr lang="fr-FR" sz="2400" dirty="0" err="1"/>
              <a:t>reatividade</a:t>
            </a:r>
            <a:r>
              <a:rPr lang="fr-FR" sz="2400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6433591"/>
            <a:ext cx="375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K. C. </a:t>
            </a:r>
            <a:r>
              <a:rPr lang="fr-FR" sz="1600" dirty="0" err="1"/>
              <a:t>Nicolaou</a:t>
            </a:r>
            <a:r>
              <a:rPr lang="fr-FR" sz="1600" dirty="0"/>
              <a:t> </a:t>
            </a:r>
            <a:r>
              <a:rPr lang="fr-FR" sz="1600" i="1" dirty="0"/>
              <a:t>et al. Nature </a:t>
            </a:r>
            <a:r>
              <a:rPr lang="fr-FR" sz="1600" b="1" dirty="0"/>
              <a:t>1994</a:t>
            </a:r>
            <a:r>
              <a:rPr lang="fr-FR" sz="1600" dirty="0"/>
              <a:t>, 367, 670.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9475" name="Object 3"/>
          <p:cNvGraphicFramePr>
            <a:graphicFrameLocks noChangeAspect="1"/>
          </p:cNvGraphicFramePr>
          <p:nvPr/>
        </p:nvGraphicFramePr>
        <p:xfrm>
          <a:off x="333375" y="1669951"/>
          <a:ext cx="8329613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939784" imgH="3626520" progId="ChemDraw.Document.6.0">
                  <p:embed/>
                </p:oleObj>
              </mc:Choice>
              <mc:Fallback>
                <p:oleObj name="CS ChemDraw Drawing" r:id="rId2" imgW="6939784" imgH="3626520" progId="ChemDraw.Document.6.0">
                  <p:embed/>
                  <p:pic>
                    <p:nvPicPr>
                      <p:cNvPr id="1129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669951"/>
                        <a:ext cx="8329613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16632"/>
            <a:ext cx="5021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Cicloadições</a:t>
            </a:r>
            <a:r>
              <a:rPr lang="fr-FR" sz="2800" dirty="0"/>
              <a:t> e Retro-</a:t>
            </a:r>
            <a:r>
              <a:rPr lang="fr-FR" sz="2800" dirty="0" err="1"/>
              <a:t>Cicloadições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71976" y="6206360"/>
            <a:ext cx="875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W. G. Dauben </a:t>
            </a:r>
            <a:r>
              <a:rPr lang="fr-FR" sz="1600" i="1" dirty="0"/>
              <a:t>et al.</a:t>
            </a:r>
            <a:r>
              <a:rPr lang="fr-FR" sz="1600" dirty="0"/>
              <a:t>,</a:t>
            </a:r>
            <a:r>
              <a:rPr lang="fr-FR" sz="1600" i="1" dirty="0"/>
              <a:t> J. Org. Chem. </a:t>
            </a:r>
            <a:r>
              <a:rPr lang="fr-FR" sz="1600" b="1" dirty="0"/>
              <a:t>1985</a:t>
            </a:r>
            <a:r>
              <a:rPr lang="fr-FR" sz="1600" dirty="0"/>
              <a:t>, 50, 2576. Veja também </a:t>
            </a:r>
            <a:r>
              <a:rPr lang="fr-FR" sz="1600" b="1" dirty="0"/>
              <a:t>B</a:t>
            </a:r>
            <a:r>
              <a:rPr lang="fr-FR" sz="1600" dirty="0"/>
              <a:t>) P. A. Grieco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Am. Chem. Soc. 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112, 4595.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3059" y="908720"/>
            <a:ext cx="8577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 </a:t>
            </a:r>
            <a:r>
              <a:rPr lang="fr-FR" sz="2400" dirty="0" err="1"/>
              <a:t>impedimento</a:t>
            </a:r>
            <a:r>
              <a:rPr lang="fr-FR" sz="2400" dirty="0"/>
              <a:t> </a:t>
            </a:r>
            <a:r>
              <a:rPr lang="fr-FR" sz="2400" dirty="0" err="1"/>
              <a:t>estérico</a:t>
            </a:r>
            <a:r>
              <a:rPr lang="fr-FR" sz="2400" dirty="0"/>
              <a:t>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impedir</a:t>
            </a:r>
            <a:r>
              <a:rPr lang="fr-FR" sz="2400" dirty="0"/>
              <a:t> </a:t>
            </a:r>
            <a:r>
              <a:rPr lang="fr-FR" sz="2400" dirty="0" err="1"/>
              <a:t>certas</a:t>
            </a:r>
            <a:r>
              <a:rPr lang="fr-FR" sz="2400" dirty="0"/>
              <a:t> D.-A., mas </a:t>
            </a:r>
            <a:r>
              <a:rPr lang="fr-FR" sz="2400" dirty="0" err="1"/>
              <a:t>problemas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como</a:t>
            </a:r>
            <a:r>
              <a:rPr lang="fr-FR" sz="2400" dirty="0"/>
              <a:t> este </a:t>
            </a:r>
            <a:r>
              <a:rPr lang="fr-FR" sz="2400" dirty="0" err="1"/>
              <a:t>podem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contornados</a:t>
            </a:r>
            <a:r>
              <a:rPr lang="fr-FR" sz="2400" dirty="0"/>
              <a:t>: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E5C0E7-AC63-4B18-B9C1-58CE5487BF0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7158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043608" y="2204864"/>
          <a:ext cx="7097712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23099" imgH="2270365" progId="ChemDraw.Document.6.0">
                  <p:embed/>
                </p:oleObj>
              </mc:Choice>
              <mc:Fallback>
                <p:oleObj name="CS ChemDraw Drawing" r:id="rId2" imgW="5923099" imgH="2270365" progId="ChemDraw.Document.6.0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04864"/>
                        <a:ext cx="7097712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/>
              <a:t>Cicloadições</a:t>
            </a:r>
            <a:r>
              <a:rPr lang="fr-FR" sz="2800" dirty="0"/>
              <a:t> e Retro-</a:t>
            </a:r>
            <a:r>
              <a:rPr lang="fr-FR" sz="2800" dirty="0" err="1"/>
              <a:t>Cicloadições</a:t>
            </a:r>
            <a:endParaRPr lang="fr-FR" sz="28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932613" y="1046163"/>
          <a:ext cx="15748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15080" imgH="2547720" progId="ChemDraw.Document.6.0">
                  <p:embed/>
                </p:oleObj>
              </mc:Choice>
              <mc:Fallback>
                <p:oleObj name="CS ChemDraw Drawing" r:id="rId2" imgW="1315080" imgH="2547720" progId="ChemDraw.Document.6.0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1046163"/>
                        <a:ext cx="15748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18492" y="1505149"/>
          <a:ext cx="59817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80169" imgH="1122675" progId="ChemDraw.Document.6.0">
                  <p:embed/>
                </p:oleObj>
              </mc:Choice>
              <mc:Fallback>
                <p:oleObj name="CS ChemDraw Drawing" r:id="rId4" imgW="4980169" imgH="1122675" progId="ChemDraw.Document.6.0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92" y="1505149"/>
                        <a:ext cx="59817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83568" y="3501008"/>
          <a:ext cx="4448175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707421" imgH="2207826" progId="ChemDraw.Document.6.0">
                  <p:embed/>
                </p:oleObj>
              </mc:Choice>
              <mc:Fallback>
                <p:oleObj name="CS ChemDraw Drawing" r:id="rId6" imgW="3707421" imgH="2207826" progId="ChemDraw.Document.6.0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01008"/>
                        <a:ext cx="4448175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228184" y="4365104"/>
          <a:ext cx="223202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860519" imgH="1519136" progId="ChemDraw.Document.6.0">
                  <p:embed/>
                </p:oleObj>
              </mc:Choice>
              <mc:Fallback>
                <p:oleObj name="CS ChemDraw Drawing" r:id="rId8" imgW="1860519" imgH="1519136" progId="ChemDraw.Document.6.0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365104"/>
                        <a:ext cx="2232025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C0E7-AC63-4B18-B9C1-58CE5487BF03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691</Words>
  <Application>Microsoft Office PowerPoint</Application>
  <PresentationFormat>Apresentação na tela (4:3)</PresentationFormat>
  <Paragraphs>103</Paragraphs>
  <Slides>22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Reações Pericíclicas</vt:lpstr>
      <vt:lpstr>Regras de Seleção de Woodward-Hoffmann</vt:lpstr>
      <vt:lpstr>Apresentação do PowerPoint</vt:lpstr>
      <vt:lpstr>Apresentação do PowerPoint</vt:lpstr>
      <vt:lpstr>Cicloadições e Retro-Cicloadições</vt:lpstr>
      <vt:lpstr>Cicloadições e Retro-Cicloadições</vt:lpstr>
      <vt:lpstr>Apresentação do PowerPoint</vt:lpstr>
      <vt:lpstr>Cicloadições e Retro-Cicloadições</vt:lpstr>
      <vt:lpstr>Cicloadições Dipolares</vt:lpstr>
      <vt:lpstr>Transposições Sigmatrópicas </vt:lpstr>
      <vt:lpstr>Derivações da Claisen [3,3]</vt:lpstr>
      <vt:lpstr>Derivações da Claisen [3,3]</vt:lpstr>
      <vt:lpstr>Sigmatrópicas [3,3]: Aspectos Termodinâmicos</vt:lpstr>
      <vt:lpstr>Sigmatrópicas [3,3]</vt:lpstr>
      <vt:lpstr>Sigmatrópicas [1,2] (Wagner-Meerwein)</vt:lpstr>
      <vt:lpstr>Sigmatrópicas [2,3]</vt:lpstr>
      <vt:lpstr>Apresentação do PowerPoint</vt:lpstr>
      <vt:lpstr>Alder-Ene</vt:lpstr>
      <vt:lpstr>Apresentação do PowerPoint</vt:lpstr>
      <vt:lpstr>Retro-ene</vt:lpstr>
      <vt:lpstr>Retro-ene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1</cp:revision>
  <dcterms:created xsi:type="dcterms:W3CDTF">2018-07-22T23:48:17Z</dcterms:created>
  <dcterms:modified xsi:type="dcterms:W3CDTF">2025-09-03T14:10:13Z</dcterms:modified>
</cp:coreProperties>
</file>