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34:23.347" v="13" actId="20577"/>
      <pc:docMkLst>
        <pc:docMk/>
      </pc:docMkLst>
      <pc:sldChg chg="modSp mod">
        <pc:chgData name="Igor Jurberg" userId="15c90205aab73206" providerId="LiveId" clId="{41030D99-0E33-41E6-9B3E-EB2E613DDEE4}" dt="2025-09-03T13:34:23.347" v="13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3:34:23.347" v="13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32:50.015" v="4" actId="1036"/>
          <ac:spMkLst>
            <pc:docMk/>
            <pc:sldMk cId="0" sldId="25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AB84-7CDF-4035-BE83-AFB6C4799B4D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D60A-580C-44D9-A59D-3F4DD2CFF07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wmf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6.wmf"/><Relationship Id="rId2" Type="http://schemas.openxmlformats.org/officeDocument/2006/relationships/image" Target="../media/image72.png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7.wmf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97.png"/><Relationship Id="rId7" Type="http://schemas.openxmlformats.org/officeDocument/2006/relationships/image" Target="../media/image100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10.png"/><Relationship Id="rId3" Type="http://schemas.openxmlformats.org/officeDocument/2006/relationships/image" Target="../media/image102.wmf"/><Relationship Id="rId7" Type="http://schemas.openxmlformats.org/officeDocument/2006/relationships/image" Target="../media/image106.png"/><Relationship Id="rId12" Type="http://schemas.openxmlformats.org/officeDocument/2006/relationships/image" Target="../media/image109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97.png"/><Relationship Id="rId1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02119" y="2348880"/>
            <a:ext cx="553626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/>
              <a:t>Parte </a:t>
            </a:r>
            <a:r>
              <a:rPr lang="fr-FR" sz="4400" dirty="0"/>
              <a:t>5</a:t>
            </a:r>
          </a:p>
          <a:p>
            <a:pPr algn="ctr"/>
            <a:r>
              <a:rPr lang="fr-FR" sz="3600" dirty="0"/>
              <a:t>O </a:t>
            </a:r>
            <a:r>
              <a:rPr lang="fr-FR" sz="3600" dirty="0" err="1"/>
              <a:t>Método</a:t>
            </a:r>
            <a:r>
              <a:rPr lang="fr-FR" sz="3600" dirty="0"/>
              <a:t> de </a:t>
            </a:r>
            <a:r>
              <a:rPr lang="fr-FR" sz="3600" dirty="0" err="1"/>
              <a:t>Pertubações</a:t>
            </a:r>
            <a:r>
              <a:rPr lang="fr-FR" sz="3600" dirty="0"/>
              <a:t> e </a:t>
            </a:r>
          </a:p>
          <a:p>
            <a:pPr algn="ctr"/>
            <a:r>
              <a:rPr lang="fr-FR" sz="3600" dirty="0"/>
              <a:t>os Orbitais de </a:t>
            </a:r>
            <a:r>
              <a:rPr lang="fr-FR" sz="3600" dirty="0" err="1"/>
              <a:t>Fronteira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769857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872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116632"/>
            <a:ext cx="783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Interações</a:t>
            </a:r>
            <a:r>
              <a:rPr lang="fr-FR" sz="2800" dirty="0"/>
              <a:t> de </a:t>
            </a:r>
            <a:r>
              <a:rPr lang="fr-FR" sz="2800" dirty="0" err="1"/>
              <a:t>Moléculas</a:t>
            </a:r>
            <a:r>
              <a:rPr lang="fr-FR" sz="2800" dirty="0"/>
              <a:t> ou </a:t>
            </a:r>
            <a:r>
              <a:rPr lang="fr-FR" sz="2800" dirty="0" err="1"/>
              <a:t>Fragmentos</a:t>
            </a:r>
            <a:r>
              <a:rPr lang="fr-FR" sz="2800" dirty="0"/>
              <a:t> </a:t>
            </a:r>
            <a:r>
              <a:rPr lang="fr-FR" sz="2800" dirty="0" err="1"/>
              <a:t>Moleculares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96642"/>
            <a:ext cx="529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Caso</a:t>
            </a:r>
            <a:r>
              <a:rPr lang="fr-FR" sz="2000" b="1" u="sng" dirty="0"/>
              <a:t> 2: </a:t>
            </a:r>
            <a:r>
              <a:rPr lang="fr-FR" sz="2000" b="1" u="sng" dirty="0" err="1"/>
              <a:t>Interação</a:t>
            </a:r>
            <a:r>
              <a:rPr lang="fr-FR" sz="2000" b="1" u="sng" dirty="0"/>
              <a:t> entre 2 </a:t>
            </a:r>
            <a:r>
              <a:rPr lang="fr-FR" sz="2000" b="1" u="sng" dirty="0" err="1"/>
              <a:t>OMs</a:t>
            </a:r>
            <a:r>
              <a:rPr lang="fr-FR" sz="2000" b="1" u="sng" dirty="0"/>
              <a:t> </a:t>
            </a:r>
            <a:r>
              <a:rPr lang="fr-FR" sz="2000" b="1" u="sng" dirty="0" err="1"/>
              <a:t>não</a:t>
            </a:r>
            <a:r>
              <a:rPr lang="fr-FR" sz="2000" b="1" u="sng" dirty="0"/>
              <a:t>-</a:t>
            </a:r>
            <a:r>
              <a:rPr lang="fr-FR" sz="2000" b="1" u="sng" dirty="0" err="1"/>
              <a:t>degenerados</a:t>
            </a:r>
            <a:endParaRPr lang="fr-FR" sz="2000" b="1" u="sng" dirty="0"/>
          </a:p>
        </p:txBody>
      </p:sp>
      <p:pic>
        <p:nvPicPr>
          <p:cNvPr id="5816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556792"/>
            <a:ext cx="2828925" cy="542925"/>
          </a:xfrm>
          <a:prstGeom prst="rect">
            <a:avLst/>
          </a:prstGeom>
          <a:noFill/>
        </p:spPr>
      </p:pic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6469" y="1484784"/>
            <a:ext cx="1924050" cy="590550"/>
          </a:xfrm>
          <a:prstGeom prst="rect">
            <a:avLst/>
          </a:prstGeom>
          <a:noFill/>
        </p:spPr>
      </p:pic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1638" name="Rectangle 6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1639" name="Object 7"/>
          <p:cNvGraphicFramePr>
            <a:graphicFrameLocks noChangeAspect="1"/>
          </p:cNvGraphicFramePr>
          <p:nvPr/>
        </p:nvGraphicFramePr>
        <p:xfrm>
          <a:off x="5508104" y="1268760"/>
          <a:ext cx="3476248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75200" imgH="1841760" progId="ChemDraw.Document.6.0">
                  <p:embed/>
                </p:oleObj>
              </mc:Choice>
              <mc:Fallback>
                <p:oleObj name="CS ChemDraw Drawing" r:id="rId4" imgW="3175200" imgH="1841760" progId="ChemDraw.Document.6.0">
                  <p:embed/>
                  <p:pic>
                    <p:nvPicPr>
                      <p:cNvPr id="581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268760"/>
                        <a:ext cx="3476248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164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1644" name="Rectangle 12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520" y="357301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/>
              <a:t>Observações</a:t>
            </a:r>
            <a:r>
              <a:rPr lang="fr-FR" sz="2000" i="1" dirty="0"/>
              <a:t>:</a:t>
            </a:r>
          </a:p>
          <a:p>
            <a:pPr algn="just">
              <a:buFontTx/>
              <a:buChar char="-"/>
            </a:pPr>
            <a:r>
              <a:rPr lang="fr-FR" sz="2000" dirty="0"/>
              <a:t> Formulas </a:t>
            </a:r>
            <a:r>
              <a:rPr lang="fr-FR" sz="2000" dirty="0" err="1"/>
              <a:t>válidas</a:t>
            </a:r>
            <a:r>
              <a:rPr lang="fr-FR" sz="2000" dirty="0"/>
              <a:t>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                  .  Se  esse  </a:t>
            </a:r>
            <a:r>
              <a:rPr lang="fr-FR" sz="2000" dirty="0" err="1"/>
              <a:t>não</a:t>
            </a:r>
            <a:r>
              <a:rPr lang="fr-FR" sz="2000" dirty="0"/>
              <a:t> for o </a:t>
            </a:r>
            <a:r>
              <a:rPr lang="fr-FR" sz="2000" dirty="0" err="1"/>
              <a:t>caso</a:t>
            </a:r>
            <a:r>
              <a:rPr lang="fr-FR" sz="2000" dirty="0"/>
              <a:t>, </a:t>
            </a:r>
            <a:r>
              <a:rPr lang="fr-FR" sz="2000" dirty="0" err="1"/>
              <a:t>consideramos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quase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e nos </a:t>
            </a:r>
            <a:r>
              <a:rPr lang="fr-FR" sz="2000" dirty="0" err="1"/>
              <a:t>colocamos</a:t>
            </a:r>
            <a:r>
              <a:rPr lang="fr-FR" sz="2000" dirty="0"/>
              <a:t> no </a:t>
            </a:r>
            <a:r>
              <a:rPr lang="fr-FR" sz="2000" dirty="0" err="1"/>
              <a:t>caso</a:t>
            </a:r>
            <a:r>
              <a:rPr lang="fr-FR" sz="2000" dirty="0"/>
              <a:t> 1.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termo</a:t>
            </a:r>
            <a:r>
              <a:rPr lang="fr-FR" sz="2000" dirty="0"/>
              <a:t> de </a:t>
            </a:r>
            <a:r>
              <a:rPr lang="fr-FR" sz="2000" dirty="0" err="1"/>
              <a:t>correção</a:t>
            </a:r>
            <a:r>
              <a:rPr lang="fr-FR" sz="2000" dirty="0"/>
              <a:t>, o </a:t>
            </a:r>
            <a:r>
              <a:rPr lang="fr-FR" sz="2000" dirty="0" err="1"/>
              <a:t>denominador</a:t>
            </a:r>
            <a:r>
              <a:rPr lang="fr-FR" sz="2000" dirty="0"/>
              <a:t> corresponde </a:t>
            </a:r>
            <a:r>
              <a:rPr lang="fr-FR" sz="2000" dirty="0" err="1"/>
              <a:t>sempre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(</a:t>
            </a:r>
            <a:r>
              <a:rPr lang="fr-FR" sz="2000" dirty="0" err="1"/>
              <a:t>energia</a:t>
            </a:r>
            <a:r>
              <a:rPr lang="fr-FR" sz="2000" dirty="0"/>
              <a:t> do orbital </a:t>
            </a:r>
            <a:r>
              <a:rPr lang="fr-FR" sz="2000" dirty="0" err="1"/>
              <a:t>pertubado</a:t>
            </a:r>
            <a:r>
              <a:rPr lang="fr-FR" sz="2000" dirty="0"/>
              <a:t> )  -  (</a:t>
            </a:r>
            <a:r>
              <a:rPr lang="fr-FR" sz="2000" dirty="0" err="1"/>
              <a:t>energia</a:t>
            </a:r>
            <a:r>
              <a:rPr lang="fr-FR" sz="2000" dirty="0"/>
              <a:t> do orbital </a:t>
            </a:r>
            <a:r>
              <a:rPr lang="fr-FR" sz="2000" dirty="0" err="1"/>
              <a:t>pertubador</a:t>
            </a:r>
            <a:r>
              <a:rPr lang="fr-FR" sz="2000" dirty="0"/>
              <a:t>)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                             , </a:t>
            </a:r>
            <a:r>
              <a:rPr lang="fr-FR" sz="2000" dirty="0" err="1"/>
              <a:t>vemos</a:t>
            </a:r>
            <a:r>
              <a:rPr lang="fr-FR" sz="2000" dirty="0"/>
              <a:t> que a </a:t>
            </a:r>
            <a:r>
              <a:rPr lang="fr-FR" sz="2000" dirty="0" err="1"/>
              <a:t>interação</a:t>
            </a:r>
            <a:r>
              <a:rPr lang="fr-FR" sz="2000" dirty="0"/>
              <a:t> entre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é mais forte que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-</a:t>
            </a:r>
            <a:r>
              <a:rPr lang="fr-FR" sz="2000" dirty="0" err="1"/>
              <a:t>degenerados</a:t>
            </a:r>
            <a:endParaRPr lang="fr-FR" sz="2000" dirty="0"/>
          </a:p>
        </p:txBody>
      </p:sp>
      <p:sp>
        <p:nvSpPr>
          <p:cNvPr id="5816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164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994" y="3861048"/>
            <a:ext cx="1581150" cy="352425"/>
          </a:xfrm>
          <a:prstGeom prst="rect">
            <a:avLst/>
          </a:prstGeom>
          <a:noFill/>
        </p:spPr>
      </p:pic>
      <p:sp>
        <p:nvSpPr>
          <p:cNvPr id="581647" name="Rectangle 15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164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492896"/>
            <a:ext cx="2828925" cy="542925"/>
          </a:xfrm>
          <a:prstGeom prst="rect">
            <a:avLst/>
          </a:prstGeom>
          <a:noFill/>
        </p:spPr>
      </p:pic>
      <p:pic>
        <p:nvPicPr>
          <p:cNvPr id="581648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0888"/>
            <a:ext cx="1924050" cy="590550"/>
          </a:xfrm>
          <a:prstGeom prst="rect">
            <a:avLst/>
          </a:prstGeom>
          <a:noFill/>
        </p:spPr>
      </p:pic>
      <p:sp>
        <p:nvSpPr>
          <p:cNvPr id="5816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1651" name="Rectangle 1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674" y="5733256"/>
            <a:ext cx="1581150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620688"/>
            <a:ext cx="4237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Caso</a:t>
            </a:r>
            <a:r>
              <a:rPr lang="fr-FR" sz="2000" b="1" u="sng" dirty="0"/>
              <a:t> 3: </a:t>
            </a:r>
            <a:r>
              <a:rPr lang="fr-FR" sz="2000" b="1" u="sng" dirty="0" err="1"/>
              <a:t>Interações</a:t>
            </a:r>
            <a:r>
              <a:rPr lang="fr-FR" sz="2000" b="1" u="sng" dirty="0"/>
              <a:t> entre </a:t>
            </a:r>
            <a:r>
              <a:rPr lang="fr-FR" sz="2000" b="1" u="sng" dirty="0" err="1"/>
              <a:t>diversos</a:t>
            </a:r>
            <a:r>
              <a:rPr lang="fr-FR" sz="2000" b="1" u="sng" dirty="0"/>
              <a:t> </a:t>
            </a:r>
            <a:r>
              <a:rPr lang="fr-FR" sz="2000" b="1" u="sng" dirty="0" err="1"/>
              <a:t>OMs</a:t>
            </a:r>
            <a:endParaRPr lang="fr-FR" sz="20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783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Interações</a:t>
            </a:r>
            <a:r>
              <a:rPr lang="fr-FR" sz="2800" dirty="0"/>
              <a:t> de </a:t>
            </a:r>
            <a:r>
              <a:rPr lang="fr-FR" sz="2800" dirty="0" err="1"/>
              <a:t>Moléculas</a:t>
            </a:r>
            <a:r>
              <a:rPr lang="fr-FR" sz="2800" dirty="0"/>
              <a:t> ou </a:t>
            </a:r>
            <a:r>
              <a:rPr lang="fr-FR" sz="2800" dirty="0" err="1"/>
              <a:t>Fragmentos</a:t>
            </a:r>
            <a:r>
              <a:rPr lang="fr-FR" sz="2800" dirty="0"/>
              <a:t> </a:t>
            </a:r>
            <a:r>
              <a:rPr lang="fr-FR" sz="2800" dirty="0" err="1"/>
              <a:t>Moleculares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12474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casos</a:t>
            </a:r>
            <a:r>
              <a:rPr lang="fr-FR" sz="2000" dirty="0"/>
              <a:t> 1 e 2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simples. A </a:t>
            </a:r>
            <a:r>
              <a:rPr lang="fr-FR" sz="2000" dirty="0" err="1"/>
              <a:t>teoria</a:t>
            </a:r>
            <a:r>
              <a:rPr lang="fr-FR" sz="2000" dirty="0"/>
              <a:t> de </a:t>
            </a:r>
            <a:r>
              <a:rPr lang="fr-FR" sz="2000" dirty="0" err="1"/>
              <a:t>pertubações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tratar</a:t>
            </a:r>
            <a:r>
              <a:rPr lang="fr-FR" sz="2000" dirty="0"/>
              <a:t> </a:t>
            </a:r>
            <a:r>
              <a:rPr lang="fr-FR" sz="2000" dirty="0" err="1"/>
              <a:t>casos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mais </a:t>
            </a:r>
            <a:r>
              <a:rPr lang="fr-FR" sz="2000" dirty="0" err="1"/>
              <a:t>complexos</a:t>
            </a:r>
            <a:r>
              <a:rPr lang="fr-FR" sz="2000" dirty="0"/>
              <a:t>, que </a:t>
            </a:r>
            <a:r>
              <a:rPr lang="fr-FR" sz="2000" dirty="0" err="1"/>
              <a:t>envolve</a:t>
            </a:r>
            <a:r>
              <a:rPr lang="fr-FR" sz="2000" dirty="0"/>
              <a:t> a </a:t>
            </a:r>
            <a:r>
              <a:rPr lang="fr-FR" sz="2000" dirty="0" err="1"/>
              <a:t>interação</a:t>
            </a:r>
            <a:r>
              <a:rPr lang="fr-FR" sz="2000" dirty="0"/>
              <a:t> entre 3 ou mais </a:t>
            </a:r>
            <a:r>
              <a:rPr lang="fr-FR" sz="2000" dirty="0" err="1"/>
              <a:t>OMs</a:t>
            </a:r>
            <a:r>
              <a:rPr lang="fr-FR" sz="2000" dirty="0"/>
              <a:t> (</a:t>
            </a:r>
            <a:r>
              <a:rPr lang="fr-FR" sz="2000" dirty="0" err="1"/>
              <a:t>obviamente</a:t>
            </a:r>
            <a:r>
              <a:rPr lang="fr-FR" sz="2000" dirty="0"/>
              <a:t> as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rmulas</a:t>
            </a:r>
            <a:r>
              <a:rPr lang="fr-FR" sz="2000" dirty="0"/>
              <a:t> se </a:t>
            </a:r>
            <a:r>
              <a:rPr lang="fr-FR" sz="2000" dirty="0" err="1"/>
              <a:t>tornam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mais complexas)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061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845" y="5355679"/>
            <a:ext cx="3705225" cy="809625"/>
          </a:xfrm>
          <a:prstGeom prst="rect">
            <a:avLst/>
          </a:prstGeom>
          <a:noFill/>
        </p:spPr>
      </p:pic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0616" name="Object 8"/>
          <p:cNvGraphicFramePr>
            <a:graphicFrameLocks noChangeAspect="1"/>
          </p:cNvGraphicFramePr>
          <p:nvPr/>
        </p:nvGraphicFramePr>
        <p:xfrm>
          <a:off x="2630488" y="2324100"/>
          <a:ext cx="362902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630219" imgH="1337961" progId="ChemDraw.Document.6.0">
                  <p:embed/>
                </p:oleObj>
              </mc:Choice>
              <mc:Fallback>
                <p:oleObj name="CS ChemDraw Drawing" r:id="rId3" imgW="2630219" imgH="1337961" progId="ChemDraw.Document.6.0">
                  <p:embed/>
                  <p:pic>
                    <p:nvPicPr>
                      <p:cNvPr id="5806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2324100"/>
                        <a:ext cx="362902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395192"/>
            <a:ext cx="5095875" cy="7620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861680"/>
            <a:ext cx="4237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Caso</a:t>
            </a:r>
            <a:r>
              <a:rPr lang="fr-FR" sz="2000" b="1" u="sng" dirty="0"/>
              <a:t> 3: </a:t>
            </a:r>
            <a:r>
              <a:rPr lang="fr-FR" sz="2000" b="1" u="sng" dirty="0" err="1"/>
              <a:t>Interações</a:t>
            </a:r>
            <a:r>
              <a:rPr lang="fr-FR" sz="2000" b="1" u="sng" dirty="0"/>
              <a:t> entre </a:t>
            </a:r>
            <a:r>
              <a:rPr lang="fr-FR" sz="2000" b="1" u="sng" dirty="0" err="1"/>
              <a:t>diversos</a:t>
            </a:r>
            <a:r>
              <a:rPr lang="fr-FR" sz="2000" b="1" u="sng" dirty="0"/>
              <a:t> </a:t>
            </a:r>
            <a:r>
              <a:rPr lang="fr-FR" sz="2000" b="1" u="sng" dirty="0" err="1"/>
              <a:t>OMs</a:t>
            </a:r>
            <a:endParaRPr lang="fr-FR" sz="20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783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Interações</a:t>
            </a:r>
            <a:r>
              <a:rPr lang="fr-FR" sz="2800" dirty="0"/>
              <a:t> de </a:t>
            </a:r>
            <a:r>
              <a:rPr lang="fr-FR" sz="2800" dirty="0" err="1"/>
              <a:t>Moléculas</a:t>
            </a:r>
            <a:r>
              <a:rPr lang="fr-FR" sz="2800" dirty="0"/>
              <a:t> ou </a:t>
            </a:r>
            <a:r>
              <a:rPr lang="fr-FR" sz="2800" dirty="0" err="1"/>
              <a:t>Fragmentos</a:t>
            </a:r>
            <a:r>
              <a:rPr lang="fr-FR" sz="2800" dirty="0"/>
              <a:t> </a:t>
            </a:r>
            <a:r>
              <a:rPr lang="fr-FR" sz="2800" dirty="0" err="1"/>
              <a:t>Moleculares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01380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Se </a:t>
            </a:r>
            <a:r>
              <a:rPr lang="fr-FR" sz="2000" dirty="0" err="1"/>
              <a:t>considerarmos</a:t>
            </a:r>
            <a:r>
              <a:rPr lang="fr-FR" sz="2000" dirty="0"/>
              <a:t> o orbital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i</a:t>
            </a:r>
            <a:r>
              <a:rPr lang="fr-FR" sz="2000" baseline="30000" dirty="0"/>
              <a:t>0 </a:t>
            </a:r>
            <a:r>
              <a:rPr lang="fr-FR" sz="2000" dirty="0"/>
              <a:t>que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pertubado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j</a:t>
            </a:r>
            <a:r>
              <a:rPr lang="fr-FR" sz="2000" baseline="30000" dirty="0"/>
              <a:t>0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pensar</a:t>
            </a:r>
            <a:r>
              <a:rPr lang="fr-FR" sz="2000" dirty="0"/>
              <a:t> </a:t>
            </a:r>
            <a:r>
              <a:rPr lang="fr-FR" sz="2000" dirty="0">
                <a:latin typeface="Calibri"/>
              </a:rPr>
              <a:t>que nos </a:t>
            </a:r>
            <a:r>
              <a:rPr lang="fr-FR" sz="2000" dirty="0" err="1">
                <a:latin typeface="Calibri"/>
              </a:rPr>
              <a:t>limitaremos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exclusivamente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interação</a:t>
            </a:r>
            <a:r>
              <a:rPr lang="fr-FR" sz="2000" dirty="0">
                <a:latin typeface="Calibri"/>
              </a:rPr>
              <a:t> entre esses dois OM e </a:t>
            </a:r>
            <a:r>
              <a:rPr lang="fr-FR" sz="2000" dirty="0" err="1">
                <a:latin typeface="Calibri"/>
              </a:rPr>
              <a:t>negligenciar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>
                <a:latin typeface="Calibri"/>
              </a:rPr>
              <a:t>k</a:t>
            </a:r>
            <a:r>
              <a:rPr lang="fr-FR" sz="2000" baseline="30000" dirty="0">
                <a:latin typeface="Calibri"/>
              </a:rPr>
              <a:t>0</a:t>
            </a:r>
            <a:r>
              <a:rPr lang="fr-FR" sz="2000" dirty="0">
                <a:latin typeface="Calibri"/>
              </a:rPr>
              <a:t>, porque </a:t>
            </a:r>
            <a:r>
              <a:rPr lang="fr-FR" sz="2000" dirty="0" err="1">
                <a:latin typeface="Calibri"/>
              </a:rPr>
              <a:t>sabemos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i</a:t>
            </a:r>
            <a:r>
              <a:rPr lang="fr-FR" sz="2000" baseline="30000" dirty="0"/>
              <a:t>0</a:t>
            </a:r>
            <a:r>
              <a:rPr lang="fr-FR" sz="2000" dirty="0"/>
              <a:t> e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k</a:t>
            </a:r>
            <a:r>
              <a:rPr lang="fr-FR" sz="2000" baseline="30000" dirty="0"/>
              <a:t>0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ortogonais</a:t>
            </a:r>
            <a:r>
              <a:rPr lang="fr-FR" sz="2000" dirty="0"/>
              <a:t>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38610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Esse </a:t>
            </a:r>
            <a:r>
              <a:rPr lang="fr-FR" sz="2000" dirty="0" err="1"/>
              <a:t>raciocinio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correto</a:t>
            </a:r>
            <a:r>
              <a:rPr lang="fr-FR" sz="2000" dirty="0"/>
              <a:t>. </a:t>
            </a:r>
            <a:r>
              <a:rPr lang="fr-FR" sz="2000" dirty="0" err="1"/>
              <a:t>Quando</a:t>
            </a:r>
            <a:r>
              <a:rPr lang="fr-FR" sz="2000" dirty="0"/>
              <a:t> o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b="1" dirty="0"/>
              <a:t>B</a:t>
            </a:r>
            <a:r>
              <a:rPr lang="fr-FR" sz="2000" dirty="0"/>
              <a:t> se </a:t>
            </a:r>
            <a:r>
              <a:rPr lang="fr-FR" sz="2000" dirty="0" err="1"/>
              <a:t>aproxima</a:t>
            </a:r>
            <a:r>
              <a:rPr lang="fr-FR" sz="2000" dirty="0"/>
              <a:t> de </a:t>
            </a:r>
            <a:r>
              <a:rPr lang="fr-FR" sz="2000" b="1" dirty="0"/>
              <a:t>A</a:t>
            </a:r>
            <a:r>
              <a:rPr lang="fr-FR" sz="2000" dirty="0"/>
              <a:t>,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pertuba</a:t>
            </a:r>
            <a:r>
              <a:rPr lang="fr-FR" sz="2000" dirty="0"/>
              <a:t> </a:t>
            </a:r>
            <a:r>
              <a:rPr lang="fr-FR" sz="2000" dirty="0" err="1"/>
              <a:t>todos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b="1" dirty="0"/>
              <a:t>A</a:t>
            </a:r>
            <a:r>
              <a:rPr lang="fr-FR" sz="2000" dirty="0"/>
              <a:t> e as </a:t>
            </a:r>
            <a:r>
              <a:rPr lang="fr-FR" sz="2000" dirty="0" err="1"/>
              <a:t>propriedades</a:t>
            </a:r>
            <a:r>
              <a:rPr lang="fr-FR" sz="2000" dirty="0"/>
              <a:t> de </a:t>
            </a:r>
            <a:r>
              <a:rPr lang="fr-FR" sz="2000" dirty="0" err="1"/>
              <a:t>ortogonalidade</a:t>
            </a:r>
            <a:r>
              <a:rPr lang="fr-FR" sz="2000" dirty="0"/>
              <a:t> </a:t>
            </a:r>
            <a:r>
              <a:rPr lang="fr-FR" sz="2000" dirty="0" err="1"/>
              <a:t>desaparecem</a:t>
            </a:r>
            <a:r>
              <a:rPr lang="fr-FR" sz="2000" dirty="0"/>
              <a:t>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teoria</a:t>
            </a:r>
            <a:r>
              <a:rPr lang="fr-FR" sz="2000" dirty="0"/>
              <a:t> de </a:t>
            </a:r>
            <a:r>
              <a:rPr lang="fr-FR" sz="2000" dirty="0" err="1"/>
              <a:t>pertubações</a:t>
            </a:r>
            <a:r>
              <a:rPr lang="fr-FR" sz="2000" dirty="0"/>
              <a:t>,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interação</a:t>
            </a:r>
            <a:r>
              <a:rPr lang="fr-FR" sz="2000" dirty="0"/>
              <a:t> </a:t>
            </a:r>
            <a:r>
              <a:rPr lang="fr-FR" sz="2000" dirty="0" err="1"/>
              <a:t>indireta</a:t>
            </a:r>
            <a:r>
              <a:rPr lang="fr-FR" sz="2000" dirty="0"/>
              <a:t> entre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i</a:t>
            </a:r>
            <a:r>
              <a:rPr lang="fr-FR" sz="2000" baseline="30000" dirty="0"/>
              <a:t>0</a:t>
            </a:r>
            <a:r>
              <a:rPr lang="fr-FR" sz="2000" dirty="0"/>
              <a:t> e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/>
              <a:t>k</a:t>
            </a:r>
            <a:r>
              <a:rPr lang="fr-FR" sz="2000" baseline="30000" dirty="0"/>
              <a:t>0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muito</a:t>
            </a:r>
            <a:r>
              <a:rPr lang="fr-FR" sz="2000" dirty="0"/>
              <a:t> importante para o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, </a:t>
            </a:r>
            <a:r>
              <a:rPr lang="fr-FR" sz="2000" dirty="0" err="1"/>
              <a:t>tendo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contribuição</a:t>
            </a:r>
            <a:r>
              <a:rPr lang="fr-FR" sz="2000" dirty="0"/>
              <a:t> ≈ </a:t>
            </a:r>
            <a:r>
              <a:rPr lang="fr-FR" sz="2000" dirty="0" err="1"/>
              <a:t>nula</a:t>
            </a:r>
            <a:r>
              <a:rPr lang="fr-FR" sz="2000" dirty="0"/>
              <a:t>. 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9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8196" y="5445224"/>
            <a:ext cx="2247900" cy="809625"/>
          </a:xfrm>
          <a:prstGeom prst="rect">
            <a:avLst/>
          </a:prstGeom>
          <a:noFill/>
        </p:spPr>
      </p:pic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9591" name="Rectangle 7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9592" name="Object 8"/>
          <p:cNvGraphicFramePr>
            <a:graphicFrameLocks noChangeAspect="1"/>
          </p:cNvGraphicFramePr>
          <p:nvPr/>
        </p:nvGraphicFramePr>
        <p:xfrm>
          <a:off x="5004048" y="1694433"/>
          <a:ext cx="36385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638800" imgH="1309320" progId="ChemDraw.Document.6.0">
                  <p:embed/>
                </p:oleObj>
              </mc:Choice>
              <mc:Fallback>
                <p:oleObj name="CS ChemDraw Drawing" r:id="rId3" imgW="2638800" imgH="1309320" progId="ChemDraw.Document.6.0">
                  <p:embed/>
                  <p:pic>
                    <p:nvPicPr>
                      <p:cNvPr id="5795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694433"/>
                        <a:ext cx="363855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292494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/>
              <a:t>No </a:t>
            </a:r>
            <a:r>
              <a:rPr lang="fr-FR" sz="2000" b="1" u="sng" dirty="0" err="1"/>
              <a:t>entanto</a:t>
            </a:r>
            <a:r>
              <a:rPr lang="fr-FR" sz="2000" b="1" u="sng" dirty="0"/>
              <a:t>, a </a:t>
            </a:r>
            <a:r>
              <a:rPr lang="fr-FR" sz="2000" b="1" u="sng" dirty="0" err="1"/>
              <a:t>interação</a:t>
            </a:r>
            <a:r>
              <a:rPr lang="fr-FR" sz="2000" b="1" u="sng" dirty="0"/>
              <a:t> </a:t>
            </a:r>
            <a:r>
              <a:rPr lang="fr-FR" sz="2000" b="1" u="sng" dirty="0" err="1"/>
              <a:t>indireta</a:t>
            </a:r>
            <a:r>
              <a:rPr lang="fr-FR" sz="2000" b="1" u="sng" dirty="0"/>
              <a:t> entre </a:t>
            </a:r>
            <a:r>
              <a:rPr lang="fr-FR" sz="2000" b="1" u="sng" dirty="0">
                <a:latin typeface="Symbol" pitchFamily="18" charset="2"/>
              </a:rPr>
              <a:t>Y</a:t>
            </a:r>
            <a:r>
              <a:rPr lang="fr-FR" sz="2000" b="1" u="sng" baseline="-25000" dirty="0"/>
              <a:t>i</a:t>
            </a:r>
            <a:r>
              <a:rPr lang="fr-FR" sz="2000" b="1" u="sng" baseline="30000" dirty="0"/>
              <a:t>0</a:t>
            </a:r>
            <a:r>
              <a:rPr lang="fr-FR" sz="2000" b="1" u="sng" dirty="0"/>
              <a:t> e </a:t>
            </a:r>
            <a:r>
              <a:rPr lang="fr-FR" sz="2000" b="1" u="sng" dirty="0">
                <a:latin typeface="Symbol" pitchFamily="18" charset="2"/>
              </a:rPr>
              <a:t>Y</a:t>
            </a:r>
            <a:r>
              <a:rPr lang="fr-FR" sz="2000" b="1" u="sng" baseline="-25000" dirty="0"/>
              <a:t>k</a:t>
            </a:r>
            <a:r>
              <a:rPr lang="fr-FR" sz="2000" b="1" u="sng" baseline="30000" dirty="0"/>
              <a:t>0</a:t>
            </a:r>
            <a:r>
              <a:rPr lang="fr-FR" sz="2000" b="1" u="sng" dirty="0"/>
              <a:t> é importante para a forma do OM </a:t>
            </a:r>
            <a:r>
              <a:rPr lang="fr-FR" sz="2000" b="1" u="sng" dirty="0">
                <a:latin typeface="Symbol" pitchFamily="18" charset="2"/>
              </a:rPr>
              <a:t>Y</a:t>
            </a:r>
            <a:r>
              <a:rPr lang="fr-FR" sz="2000" b="1" u="sng" baseline="-25000" dirty="0"/>
              <a:t>i</a:t>
            </a:r>
            <a:r>
              <a:rPr lang="fr-FR" sz="2000" b="1" u="sng" dirty="0"/>
              <a:t>:</a:t>
            </a:r>
            <a:endParaRPr lang="fr-FR" sz="2000" b="1" u="sng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334109" y="1084674"/>
            <a:ext cx="4237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Caso</a:t>
            </a:r>
            <a:r>
              <a:rPr lang="fr-FR" sz="2000" b="1" u="sng" dirty="0"/>
              <a:t> 3: </a:t>
            </a:r>
            <a:r>
              <a:rPr lang="fr-FR" sz="2000" b="1" u="sng" dirty="0" err="1"/>
              <a:t>Interações</a:t>
            </a:r>
            <a:r>
              <a:rPr lang="fr-FR" sz="2000" b="1" u="sng" dirty="0"/>
              <a:t> entre </a:t>
            </a:r>
            <a:r>
              <a:rPr lang="fr-FR" sz="2000" b="1" u="sng" dirty="0" err="1"/>
              <a:t>diversos</a:t>
            </a:r>
            <a:r>
              <a:rPr lang="fr-FR" sz="2000" b="1" u="sng" dirty="0"/>
              <a:t> </a:t>
            </a:r>
            <a:r>
              <a:rPr lang="fr-FR" sz="2000" b="1" u="sng" dirty="0" err="1"/>
              <a:t>OMs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44624"/>
            <a:ext cx="783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Interações</a:t>
            </a:r>
            <a:r>
              <a:rPr lang="fr-FR" sz="2800" dirty="0"/>
              <a:t> de </a:t>
            </a:r>
            <a:r>
              <a:rPr lang="fr-FR" sz="2800" dirty="0" err="1"/>
              <a:t>Moléculas</a:t>
            </a:r>
            <a:r>
              <a:rPr lang="fr-FR" sz="2800" dirty="0"/>
              <a:t> ou </a:t>
            </a:r>
            <a:r>
              <a:rPr lang="fr-FR" sz="2800" dirty="0" err="1"/>
              <a:t>Fragmentos</a:t>
            </a:r>
            <a:r>
              <a:rPr lang="fr-FR" sz="2800" dirty="0"/>
              <a:t> </a:t>
            </a:r>
            <a:r>
              <a:rPr lang="fr-FR" sz="2800" dirty="0" err="1"/>
              <a:t>Moleculares</a:t>
            </a:r>
            <a:endParaRPr lang="fr-FR" sz="2800" dirty="0"/>
          </a:p>
        </p:txBody>
      </p:sp>
      <p:sp>
        <p:nvSpPr>
          <p:cNvPr id="578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85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05064"/>
            <a:ext cx="5229225" cy="781050"/>
          </a:xfrm>
          <a:prstGeom prst="rect">
            <a:avLst/>
          </a:prstGeom>
          <a:noFill/>
        </p:spPr>
      </p:pic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85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10050"/>
            <a:ext cx="781050" cy="3429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933056"/>
            <a:ext cx="2247900" cy="809625"/>
          </a:xfrm>
          <a:prstGeom prst="rect">
            <a:avLst/>
          </a:prstGeom>
          <a:noFill/>
        </p:spPr>
      </p:pic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85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857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096222"/>
            <a:ext cx="5229225" cy="781050"/>
          </a:xfrm>
          <a:prstGeom prst="rect">
            <a:avLst/>
          </a:prstGeom>
          <a:noFill/>
        </p:spPr>
      </p:pic>
      <p:sp>
        <p:nvSpPr>
          <p:cNvPr id="5785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857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240238"/>
            <a:ext cx="828675" cy="342900"/>
          </a:xfrm>
          <a:prstGeom prst="rect">
            <a:avLst/>
          </a:prstGeom>
          <a:noFill/>
        </p:spPr>
      </p:pic>
      <p:sp>
        <p:nvSpPr>
          <p:cNvPr id="5785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857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451" y="5024214"/>
            <a:ext cx="2295525" cy="809625"/>
          </a:xfrm>
          <a:prstGeom prst="rect">
            <a:avLst/>
          </a:prstGeom>
          <a:noFill/>
        </p:spPr>
      </p:pic>
      <p:sp>
        <p:nvSpPr>
          <p:cNvPr id="578578" name="Rectangle 18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8579" name="Object 19"/>
          <p:cNvGraphicFramePr>
            <a:graphicFrameLocks noChangeAspect="1"/>
          </p:cNvGraphicFramePr>
          <p:nvPr/>
        </p:nvGraphicFramePr>
        <p:xfrm>
          <a:off x="4860032" y="836712"/>
          <a:ext cx="3638629" cy="1806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638800" imgH="1309320" progId="ChemDraw.Document.6.0">
                  <p:embed/>
                </p:oleObj>
              </mc:Choice>
              <mc:Fallback>
                <p:oleObj name="CS ChemDraw Drawing" r:id="rId8" imgW="2638800" imgH="1309320" progId="ChemDraw.Document.6.0">
                  <p:embed/>
                  <p:pic>
                    <p:nvPicPr>
                      <p:cNvPr id="5785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836712"/>
                        <a:ext cx="3638629" cy="1806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52320" y="764704"/>
            <a:ext cx="1368152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831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649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Exemplo</a:t>
            </a:r>
            <a:r>
              <a:rPr lang="fr-FR" sz="3200" dirty="0"/>
              <a:t> de </a:t>
            </a:r>
            <a:r>
              <a:rPr lang="fr-FR" sz="3200" dirty="0" err="1"/>
              <a:t>Pintramolecular</a:t>
            </a:r>
            <a:r>
              <a:rPr lang="fr-FR" sz="3200" dirty="0"/>
              <a:t>: </a:t>
            </a:r>
            <a:r>
              <a:rPr lang="fr-FR" sz="3200" dirty="0" err="1"/>
              <a:t>Propeno</a:t>
            </a:r>
            <a:endParaRPr lang="fr-FR" sz="3200" dirty="0"/>
          </a:p>
        </p:txBody>
      </p:sp>
      <p:graphicFrame>
        <p:nvGraphicFramePr>
          <p:cNvPr id="577537" name="Object 1"/>
          <p:cNvGraphicFramePr>
            <a:graphicFrameLocks noChangeAspect="1"/>
          </p:cNvGraphicFramePr>
          <p:nvPr/>
        </p:nvGraphicFramePr>
        <p:xfrm>
          <a:off x="7551738" y="889000"/>
          <a:ext cx="11938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7227" imgH="464307" progId="ChemDraw.Document.6.0">
                  <p:embed/>
                </p:oleObj>
              </mc:Choice>
              <mc:Fallback>
                <p:oleObj name="CS ChemDraw Drawing" r:id="rId2" imgW="597227" imgH="464307" progId="ChemDraw.Document.6.0">
                  <p:embed/>
                  <p:pic>
                    <p:nvPicPr>
                      <p:cNvPr id="5775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889000"/>
                        <a:ext cx="11938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83671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propeno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descrito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a </a:t>
            </a:r>
            <a:r>
              <a:rPr lang="fr-FR" sz="2000" dirty="0" err="1"/>
              <a:t>interação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dirty="0" err="1"/>
              <a:t>etileno</a:t>
            </a:r>
            <a:r>
              <a:rPr lang="fr-FR" sz="2000" dirty="0"/>
              <a:t> 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dirty="0" err="1"/>
              <a:t>metila</a:t>
            </a:r>
            <a:r>
              <a:rPr lang="fr-FR" sz="20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215782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O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dirty="0" err="1"/>
              <a:t>etileno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simples </a:t>
            </a:r>
            <a:r>
              <a:rPr lang="fr-FR" sz="2000" dirty="0" err="1"/>
              <a:t>possui</a:t>
            </a:r>
            <a:r>
              <a:rPr lang="fr-FR" sz="2000" dirty="0"/>
              <a:t> dois </a:t>
            </a:r>
            <a:r>
              <a:rPr lang="fr-FR" sz="2000" dirty="0" err="1"/>
              <a:t>OMs</a:t>
            </a:r>
            <a:r>
              <a:rPr lang="fr-FR" sz="2000" dirty="0"/>
              <a:t>,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ligante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 de </a:t>
            </a:r>
            <a:r>
              <a:rPr lang="fr-FR" sz="2000" dirty="0" err="1"/>
              <a:t>enegia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/>
              <a:t>+ 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 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antiligante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* de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/>
              <a:t>– </a:t>
            </a:r>
            <a:r>
              <a:rPr lang="fr-FR" sz="2000" dirty="0">
                <a:latin typeface="Symbol" pitchFamily="18" charset="2"/>
              </a:rPr>
              <a:t>b.</a:t>
            </a:r>
          </a:p>
          <a:p>
            <a:pPr algn="just"/>
            <a:r>
              <a:rPr lang="fr-FR" sz="2000" dirty="0"/>
              <a:t>- O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dirty="0" err="1"/>
              <a:t>metila</a:t>
            </a:r>
            <a:r>
              <a:rPr lang="fr-FR" sz="2000" dirty="0"/>
              <a:t>, </a:t>
            </a:r>
            <a:r>
              <a:rPr lang="fr-FR" sz="2000" dirty="0" err="1"/>
              <a:t>considerado</a:t>
            </a:r>
            <a:r>
              <a:rPr lang="fr-FR" sz="2000" dirty="0"/>
              <a:t> à 2 </a:t>
            </a:r>
            <a:r>
              <a:rPr lang="fr-FR" sz="2000" dirty="0" err="1"/>
              <a:t>elétrons</a:t>
            </a:r>
            <a:r>
              <a:rPr lang="fr-FR" sz="2000" dirty="0"/>
              <a:t>,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OM, </a:t>
            </a:r>
            <a:r>
              <a:rPr lang="fr-FR" sz="2000" dirty="0" err="1"/>
              <a:t>chamado</a:t>
            </a:r>
            <a:r>
              <a:rPr lang="fr-FR" sz="2000" dirty="0"/>
              <a:t> Me, de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/>
              <a:t>+ 2</a:t>
            </a:r>
            <a:r>
              <a:rPr lang="fr-FR" sz="2000" dirty="0">
                <a:latin typeface="Symbol" pitchFamily="18" charset="2"/>
              </a:rPr>
              <a:t>b.</a:t>
            </a:r>
          </a:p>
          <a:p>
            <a:pPr algn="just"/>
            <a:r>
              <a:rPr lang="fr-FR" sz="2000" dirty="0">
                <a:latin typeface="+mj-lt"/>
              </a:rPr>
              <a:t>- </a:t>
            </a:r>
            <a:r>
              <a:rPr lang="fr-FR" sz="2000" dirty="0" err="1">
                <a:latin typeface="+mj-lt"/>
              </a:rPr>
              <a:t>Começamos</a:t>
            </a:r>
            <a:r>
              <a:rPr lang="fr-FR" sz="2000" dirty="0">
                <a:latin typeface="+mj-lt"/>
              </a:rPr>
              <a:t> de 3 </a:t>
            </a:r>
            <a:r>
              <a:rPr lang="fr-FR" sz="2000" dirty="0" err="1">
                <a:latin typeface="+mj-lt"/>
              </a:rPr>
              <a:t>OMs</a:t>
            </a:r>
            <a:r>
              <a:rPr lang="fr-FR" sz="2000" dirty="0">
                <a:latin typeface="+mj-lt"/>
              </a:rPr>
              <a:t> e </a:t>
            </a:r>
            <a:r>
              <a:rPr lang="fr-FR" sz="2000" dirty="0" err="1">
                <a:latin typeface="+mj-lt"/>
              </a:rPr>
              <a:t>vamos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formar</a:t>
            </a:r>
            <a:r>
              <a:rPr lang="fr-FR" sz="2000" dirty="0">
                <a:latin typeface="+mj-lt"/>
              </a:rPr>
              <a:t> 3 </a:t>
            </a:r>
            <a:r>
              <a:rPr lang="fr-FR" sz="2000" dirty="0" err="1">
                <a:latin typeface="+mj-lt"/>
              </a:rPr>
              <a:t>novos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OMs</a:t>
            </a:r>
            <a:r>
              <a:rPr lang="fr-FR" sz="2000" dirty="0">
                <a:latin typeface="+mj-lt"/>
              </a:rPr>
              <a:t>: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>
                <a:latin typeface="+mj-lt"/>
              </a:rPr>
              <a:t>1</a:t>
            </a:r>
            <a:r>
              <a:rPr lang="fr-FR" sz="2000" dirty="0">
                <a:latin typeface="+mj-lt"/>
              </a:rPr>
              <a:t>,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>
                <a:latin typeface="+mj-lt"/>
              </a:rPr>
              <a:t>2</a:t>
            </a:r>
            <a:r>
              <a:rPr lang="fr-FR" sz="2000" dirty="0">
                <a:latin typeface="+mj-lt"/>
              </a:rPr>
              <a:t>, </a:t>
            </a:r>
            <a:r>
              <a:rPr lang="fr-FR" sz="2000" dirty="0">
                <a:latin typeface="Symbol" pitchFamily="18" charset="2"/>
              </a:rPr>
              <a:t>Y</a:t>
            </a:r>
            <a:r>
              <a:rPr lang="fr-FR" sz="2000" baseline="-25000" dirty="0">
                <a:latin typeface="+mj-lt"/>
              </a:rPr>
              <a:t>3</a:t>
            </a:r>
            <a:r>
              <a:rPr lang="fr-FR" sz="2000" dirty="0">
                <a:latin typeface="+mj-lt"/>
              </a:rPr>
              <a:t>.</a:t>
            </a:r>
          </a:p>
          <a:p>
            <a:endParaRPr lang="fr-FR" sz="2000" dirty="0"/>
          </a:p>
        </p:txBody>
      </p:sp>
      <p:graphicFrame>
        <p:nvGraphicFramePr>
          <p:cNvPr id="577539" name="Object 3"/>
          <p:cNvGraphicFramePr>
            <a:graphicFrameLocks noChangeAspect="1"/>
          </p:cNvGraphicFramePr>
          <p:nvPr/>
        </p:nvGraphicFramePr>
        <p:xfrm>
          <a:off x="1403648" y="3826403"/>
          <a:ext cx="6264696" cy="262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79440" imgH="2046240" progId="ChemDraw.Document.6.0">
                  <p:embed/>
                </p:oleObj>
              </mc:Choice>
              <mc:Fallback>
                <p:oleObj name="CS ChemDraw Drawing" r:id="rId4" imgW="4879440" imgH="2046240" progId="ChemDraw.Document.6.0">
                  <p:embed/>
                  <p:pic>
                    <p:nvPicPr>
                      <p:cNvPr id="577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26403"/>
                        <a:ext cx="6264696" cy="2626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46531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829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Exemplo</a:t>
            </a:r>
            <a:r>
              <a:rPr lang="fr-FR" sz="3200" dirty="0"/>
              <a:t> de </a:t>
            </a:r>
            <a:r>
              <a:rPr lang="fr-FR" sz="3200" dirty="0" err="1"/>
              <a:t>Pertubação</a:t>
            </a:r>
            <a:r>
              <a:rPr lang="fr-FR" sz="3200" dirty="0"/>
              <a:t> </a:t>
            </a:r>
            <a:r>
              <a:rPr lang="fr-FR" sz="3200" dirty="0" err="1"/>
              <a:t>Intramolecular</a:t>
            </a:r>
            <a:r>
              <a:rPr lang="fr-FR" sz="3200" dirty="0"/>
              <a:t>: </a:t>
            </a:r>
            <a:r>
              <a:rPr lang="fr-FR" sz="3200" dirty="0" err="1"/>
              <a:t>Propeno</a:t>
            </a:r>
            <a:endParaRPr lang="fr-FR" sz="3200" dirty="0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1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5" y="764704"/>
            <a:ext cx="3705225" cy="361950"/>
          </a:xfrm>
          <a:prstGeom prst="rect">
            <a:avLst/>
          </a:prstGeom>
          <a:noFill/>
        </p:spPr>
      </p:pic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764704"/>
            <a:ext cx="3743325" cy="342900"/>
          </a:xfrm>
          <a:prstGeom prst="rect">
            <a:avLst/>
          </a:prstGeom>
          <a:noFill/>
        </p:spPr>
      </p:pic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2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268760"/>
            <a:ext cx="3924300" cy="361950"/>
          </a:xfrm>
          <a:prstGeom prst="rect">
            <a:avLst/>
          </a:prstGeom>
          <a:noFill/>
        </p:spPr>
      </p:pic>
      <p:sp>
        <p:nvSpPr>
          <p:cNvPr id="57652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2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268760"/>
            <a:ext cx="3743325" cy="342900"/>
          </a:xfrm>
          <a:prstGeom prst="rect">
            <a:avLst/>
          </a:prstGeom>
          <a:noFill/>
        </p:spPr>
      </p:pic>
      <p:sp>
        <p:nvSpPr>
          <p:cNvPr id="576527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6530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6533" name="Rectangle 21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3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34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8730" y="2798068"/>
            <a:ext cx="3648075" cy="704850"/>
          </a:xfrm>
          <a:prstGeom prst="rect">
            <a:avLst/>
          </a:prstGeom>
          <a:noFill/>
        </p:spPr>
      </p:pic>
      <p:sp>
        <p:nvSpPr>
          <p:cNvPr id="57653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36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3146" y="2798068"/>
            <a:ext cx="2343150" cy="704850"/>
          </a:xfrm>
          <a:prstGeom prst="rect">
            <a:avLst/>
          </a:prstGeom>
          <a:noFill/>
        </p:spPr>
      </p:pic>
      <p:sp>
        <p:nvSpPr>
          <p:cNvPr id="576538" name="Rectangle 26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4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39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662164"/>
            <a:ext cx="4962525" cy="342900"/>
          </a:xfrm>
          <a:prstGeom prst="rect">
            <a:avLst/>
          </a:prstGeom>
          <a:noFill/>
        </p:spPr>
      </p:pic>
      <p:sp>
        <p:nvSpPr>
          <p:cNvPr id="576541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4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42" name="Picture 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5143500" cy="752475"/>
          </a:xfrm>
          <a:prstGeom prst="rect">
            <a:avLst/>
          </a:prstGeom>
          <a:noFill/>
        </p:spPr>
      </p:pic>
      <p:sp>
        <p:nvSpPr>
          <p:cNvPr id="57654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44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25144"/>
            <a:ext cx="3267075" cy="342900"/>
          </a:xfrm>
          <a:prstGeom prst="rect">
            <a:avLst/>
          </a:prstGeom>
          <a:noFill/>
        </p:spPr>
      </p:pic>
      <p:sp>
        <p:nvSpPr>
          <p:cNvPr id="576546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54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65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49" name="Picture 3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73216"/>
            <a:ext cx="3752850" cy="342900"/>
          </a:xfrm>
          <a:prstGeom prst="rect">
            <a:avLst/>
          </a:prstGeom>
          <a:noFill/>
        </p:spPr>
      </p:pic>
      <p:sp>
        <p:nvSpPr>
          <p:cNvPr id="57655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51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373216"/>
            <a:ext cx="3028950" cy="342900"/>
          </a:xfrm>
          <a:prstGeom prst="rect">
            <a:avLst/>
          </a:prstGeom>
          <a:noFill/>
        </p:spPr>
      </p:pic>
      <p:sp>
        <p:nvSpPr>
          <p:cNvPr id="57655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53" name="Picture 4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877272"/>
            <a:ext cx="3419475" cy="342900"/>
          </a:xfrm>
          <a:prstGeom prst="rect">
            <a:avLst/>
          </a:prstGeom>
          <a:noFill/>
        </p:spPr>
      </p:pic>
      <p:sp>
        <p:nvSpPr>
          <p:cNvPr id="48" name="ZoneTexte 47"/>
          <p:cNvSpPr txBox="1"/>
          <p:nvPr/>
        </p:nvSpPr>
        <p:spPr>
          <a:xfrm>
            <a:off x="3995936" y="580526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Seja</a:t>
            </a:r>
            <a:r>
              <a:rPr lang="fr-FR" sz="2000" dirty="0"/>
              <a:t>:</a:t>
            </a:r>
          </a:p>
        </p:txBody>
      </p:sp>
      <p:sp>
        <p:nvSpPr>
          <p:cNvPr id="576556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6555" name="Picture 4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5835" y="5877272"/>
            <a:ext cx="4048125" cy="342900"/>
          </a:xfrm>
          <a:prstGeom prst="rect">
            <a:avLst/>
          </a:prstGeom>
          <a:noFill/>
        </p:spPr>
      </p:pic>
      <p:sp>
        <p:nvSpPr>
          <p:cNvPr id="576557" name="Rectangle 4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6558" name="Object 46"/>
          <p:cNvGraphicFramePr>
            <a:graphicFrameLocks noChangeAspect="1"/>
          </p:cNvGraphicFramePr>
          <p:nvPr/>
        </p:nvGraphicFramePr>
        <p:xfrm>
          <a:off x="7668344" y="5229200"/>
          <a:ext cx="1008112" cy="56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778680" imgH="435960" progId="ChemDraw.Document.6.0">
                  <p:embed/>
                </p:oleObj>
              </mc:Choice>
              <mc:Fallback>
                <p:oleObj name="CS ChemDraw Drawing" r:id="rId14" imgW="778680" imgH="435960" progId="ChemDraw.Document.6.0">
                  <p:embed/>
                  <p:pic>
                    <p:nvPicPr>
                      <p:cNvPr id="57655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5229200"/>
                        <a:ext cx="1008112" cy="56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051720" y="2204864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6528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988840"/>
            <a:ext cx="37719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8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08570" y="446720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331640" y="7098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07504" y="142991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08570" y="510232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496" y="-99392"/>
            <a:ext cx="829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Exemplo</a:t>
            </a:r>
            <a:r>
              <a:rPr lang="fr-FR" sz="3200" dirty="0"/>
              <a:t> de </a:t>
            </a:r>
            <a:r>
              <a:rPr lang="fr-FR" sz="3200" dirty="0" err="1"/>
              <a:t>Pertubação</a:t>
            </a:r>
            <a:r>
              <a:rPr lang="fr-FR" sz="3200" dirty="0"/>
              <a:t> </a:t>
            </a:r>
            <a:r>
              <a:rPr lang="fr-FR" sz="3200" dirty="0" err="1"/>
              <a:t>Intramolecular</a:t>
            </a:r>
            <a:r>
              <a:rPr lang="fr-FR" sz="3200" dirty="0"/>
              <a:t>: </a:t>
            </a:r>
            <a:r>
              <a:rPr lang="fr-FR" sz="3200" dirty="0" err="1"/>
              <a:t>Propeno</a:t>
            </a:r>
            <a:endParaRPr lang="fr-FR" sz="3200" dirty="0"/>
          </a:p>
        </p:txBody>
      </p:sp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0" y="107327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65820"/>
            <a:ext cx="6057900" cy="742950"/>
          </a:xfrm>
          <a:prstGeom prst="rect">
            <a:avLst/>
          </a:prstGeom>
          <a:noFill/>
        </p:spPr>
      </p:pic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0" y="107327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497" name="Rectangle 9"/>
          <p:cNvSpPr>
            <a:spLocks noChangeArrowheads="1"/>
          </p:cNvSpPr>
          <p:nvPr/>
        </p:nvSpPr>
        <p:spPr bwMode="auto">
          <a:xfrm>
            <a:off x="0" y="10827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49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85900"/>
            <a:ext cx="6229350" cy="752475"/>
          </a:xfrm>
          <a:prstGeom prst="rect">
            <a:avLst/>
          </a:prstGeom>
          <a:noFill/>
        </p:spPr>
      </p:pic>
      <p:sp>
        <p:nvSpPr>
          <p:cNvPr id="575500" name="Rectangle 12"/>
          <p:cNvSpPr>
            <a:spLocks noChangeArrowheads="1"/>
          </p:cNvSpPr>
          <p:nvPr/>
        </p:nvSpPr>
        <p:spPr bwMode="auto">
          <a:xfrm>
            <a:off x="0" y="10827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03" name="Rectangle 15"/>
          <p:cNvSpPr>
            <a:spLocks noChangeArrowheads="1"/>
          </p:cNvSpPr>
          <p:nvPr/>
        </p:nvSpPr>
        <p:spPr bwMode="auto">
          <a:xfrm>
            <a:off x="0" y="10161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06" name="Rectangle 18"/>
          <p:cNvSpPr>
            <a:spLocks noChangeArrowheads="1"/>
          </p:cNvSpPr>
          <p:nvPr/>
        </p:nvSpPr>
        <p:spPr bwMode="auto">
          <a:xfrm>
            <a:off x="0" y="10161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0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09" name="Rectangle 21"/>
          <p:cNvSpPr>
            <a:spLocks noChangeArrowheads="1"/>
          </p:cNvSpPr>
          <p:nvPr/>
        </p:nvSpPr>
        <p:spPr bwMode="auto">
          <a:xfrm>
            <a:off x="0" y="673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1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10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797" y="2077988"/>
            <a:ext cx="4791075" cy="733425"/>
          </a:xfrm>
          <a:prstGeom prst="rect">
            <a:avLst/>
          </a:prstGeom>
          <a:noFill/>
        </p:spPr>
      </p:pic>
      <p:sp>
        <p:nvSpPr>
          <p:cNvPr id="5755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12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7333" y="2222004"/>
            <a:ext cx="3267075" cy="342900"/>
          </a:xfrm>
          <a:prstGeom prst="rect">
            <a:avLst/>
          </a:prstGeom>
          <a:noFill/>
        </p:spPr>
      </p:pic>
      <p:sp>
        <p:nvSpPr>
          <p:cNvPr id="57551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16" name="Rectangle 28"/>
          <p:cNvSpPr>
            <a:spLocks noChangeArrowheads="1"/>
          </p:cNvSpPr>
          <p:nvPr/>
        </p:nvSpPr>
        <p:spPr bwMode="auto">
          <a:xfrm>
            <a:off x="0" y="10161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2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22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98" y="2870076"/>
            <a:ext cx="3571875" cy="342900"/>
          </a:xfrm>
          <a:prstGeom prst="rect">
            <a:avLst/>
          </a:prstGeom>
          <a:noFill/>
        </p:spPr>
      </p:pic>
      <p:sp>
        <p:nvSpPr>
          <p:cNvPr id="57552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24" name="Picture 3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298" y="2870076"/>
            <a:ext cx="3028950" cy="342900"/>
          </a:xfrm>
          <a:prstGeom prst="rect">
            <a:avLst/>
          </a:prstGeom>
          <a:noFill/>
        </p:spPr>
      </p:pic>
      <p:sp>
        <p:nvSpPr>
          <p:cNvPr id="57552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26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98" y="3374132"/>
            <a:ext cx="4086225" cy="342900"/>
          </a:xfrm>
          <a:prstGeom prst="rect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4788024" y="330212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Seja</a:t>
            </a:r>
            <a:r>
              <a:rPr lang="fr-FR" sz="2000" dirty="0"/>
              <a:t>:</a:t>
            </a:r>
          </a:p>
        </p:txBody>
      </p:sp>
      <p:sp>
        <p:nvSpPr>
          <p:cNvPr id="57552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28" name="Picture 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734172"/>
            <a:ext cx="4048125" cy="342900"/>
          </a:xfrm>
          <a:prstGeom prst="rect">
            <a:avLst/>
          </a:prstGeom>
          <a:noFill/>
        </p:spPr>
      </p:pic>
      <p:sp>
        <p:nvSpPr>
          <p:cNvPr id="575530" name="Rectangle 42"/>
          <p:cNvSpPr>
            <a:spLocks noChangeArrowheads="1"/>
          </p:cNvSpPr>
          <p:nvPr/>
        </p:nvSpPr>
        <p:spPr bwMode="auto">
          <a:xfrm>
            <a:off x="0" y="673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32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33" name="Rectangle 45"/>
          <p:cNvSpPr>
            <a:spLocks noChangeArrowheads="1"/>
          </p:cNvSpPr>
          <p:nvPr/>
        </p:nvSpPr>
        <p:spPr bwMode="auto">
          <a:xfrm>
            <a:off x="0" y="1816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3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34" name="Picture 4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674" y="4958308"/>
            <a:ext cx="5543550" cy="752475"/>
          </a:xfrm>
          <a:prstGeom prst="rect">
            <a:avLst/>
          </a:prstGeom>
          <a:noFill/>
        </p:spPr>
      </p:pic>
      <p:sp>
        <p:nvSpPr>
          <p:cNvPr id="57553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36" name="Picture 4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78" y="5174332"/>
            <a:ext cx="819150" cy="342900"/>
          </a:xfrm>
          <a:prstGeom prst="rect">
            <a:avLst/>
          </a:prstGeom>
          <a:noFill/>
        </p:spPr>
      </p:pic>
      <p:sp>
        <p:nvSpPr>
          <p:cNvPr id="575539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38" name="Picture 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22404"/>
            <a:ext cx="4229100" cy="342900"/>
          </a:xfrm>
          <a:prstGeom prst="rect">
            <a:avLst/>
          </a:prstGeom>
          <a:noFill/>
        </p:spPr>
      </p:pic>
      <p:sp>
        <p:nvSpPr>
          <p:cNvPr id="575540" name="Rectangle 52"/>
          <p:cNvSpPr>
            <a:spLocks noChangeArrowheads="1"/>
          </p:cNvSpPr>
          <p:nvPr/>
        </p:nvSpPr>
        <p:spPr bwMode="auto">
          <a:xfrm>
            <a:off x="0" y="673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607277" y="580526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Seja</a:t>
            </a:r>
            <a:r>
              <a:rPr lang="fr-FR" sz="2000" dirty="0"/>
              <a:t>:</a:t>
            </a:r>
          </a:p>
        </p:txBody>
      </p: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41" name="Picture 5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6182444"/>
            <a:ext cx="4238625" cy="342900"/>
          </a:xfrm>
          <a:prstGeom prst="rect">
            <a:avLst/>
          </a:prstGeom>
          <a:noFill/>
        </p:spPr>
      </p:pic>
      <p:sp>
        <p:nvSpPr>
          <p:cNvPr id="575543" name="Rectangle 55"/>
          <p:cNvSpPr>
            <a:spLocks noChangeArrowheads="1"/>
          </p:cNvSpPr>
          <p:nvPr/>
        </p:nvSpPr>
        <p:spPr bwMode="auto">
          <a:xfrm>
            <a:off x="0" y="6732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45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75546" name="Rectangle 58"/>
          <p:cNvSpPr>
            <a:spLocks noChangeArrowheads="1"/>
          </p:cNvSpPr>
          <p:nvPr/>
        </p:nvSpPr>
        <p:spPr bwMode="auto">
          <a:xfrm>
            <a:off x="0" y="17232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54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47" name="Picture 5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578" y="4251176"/>
            <a:ext cx="2676525" cy="762000"/>
          </a:xfrm>
          <a:prstGeom prst="rect">
            <a:avLst/>
          </a:prstGeom>
          <a:noFill/>
        </p:spPr>
      </p:pic>
      <p:sp>
        <p:nvSpPr>
          <p:cNvPr id="57555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75549" name="Picture 6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882" y="4467200"/>
            <a:ext cx="3486150" cy="342900"/>
          </a:xfrm>
          <a:prstGeom prst="rect">
            <a:avLst/>
          </a:prstGeom>
          <a:noFill/>
        </p:spPr>
      </p:pic>
      <p:graphicFrame>
        <p:nvGraphicFramePr>
          <p:cNvPr id="575552" name="Object 64"/>
          <p:cNvGraphicFramePr>
            <a:graphicFrameLocks noChangeAspect="1"/>
          </p:cNvGraphicFramePr>
          <p:nvPr/>
        </p:nvGraphicFramePr>
        <p:xfrm>
          <a:off x="7596336" y="2996952"/>
          <a:ext cx="1080120" cy="61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762480" imgH="436320" progId="ChemDraw.Document.6.0">
                  <p:embed/>
                </p:oleObj>
              </mc:Choice>
              <mc:Fallback>
                <p:oleObj name="CS ChemDraw Drawing" r:id="rId16" imgW="762480" imgH="436320" progId="ChemDraw.Document.6.0">
                  <p:embed/>
                  <p:pic>
                    <p:nvPicPr>
                      <p:cNvPr id="575552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996952"/>
                        <a:ext cx="1080120" cy="61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553" name="Object 65"/>
          <p:cNvGraphicFramePr>
            <a:graphicFrameLocks noChangeAspect="1"/>
          </p:cNvGraphicFramePr>
          <p:nvPr/>
        </p:nvGraphicFramePr>
        <p:xfrm>
          <a:off x="7617285" y="5445224"/>
          <a:ext cx="113117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762480" imgH="435960" progId="ChemDraw.Document.6.0">
                  <p:embed/>
                </p:oleObj>
              </mc:Choice>
              <mc:Fallback>
                <p:oleObj name="CS ChemDraw Drawing" r:id="rId18" imgW="762480" imgH="435960" progId="ChemDraw.Document.6.0">
                  <p:embed/>
                  <p:pic>
                    <p:nvPicPr>
                      <p:cNvPr id="575553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285" y="5445224"/>
                        <a:ext cx="1131179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5" grpId="0" animBg="1"/>
      <p:bldP spid="64" grpId="0" animBg="1"/>
      <p:bldP spid="63" grpId="0" animBg="1"/>
      <p:bldP spid="45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375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Método</a:t>
            </a:r>
            <a:r>
              <a:rPr lang="fr-FR" sz="3200" dirty="0"/>
              <a:t> </a:t>
            </a:r>
            <a:r>
              <a:rPr lang="fr-FR" sz="3200" dirty="0" err="1"/>
              <a:t>Esquemático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72008" y="69269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É </a:t>
            </a:r>
            <a:r>
              <a:rPr lang="fr-FR" sz="2000" dirty="0" err="1"/>
              <a:t>necessário</a:t>
            </a:r>
            <a:r>
              <a:rPr lang="fr-FR" sz="2000" dirty="0"/>
              <a:t> </a:t>
            </a:r>
            <a:r>
              <a:rPr lang="fr-FR" sz="2000" dirty="0" err="1"/>
              <a:t>realizar</a:t>
            </a:r>
            <a:r>
              <a:rPr lang="fr-FR" sz="2000" dirty="0"/>
              <a:t> esses </a:t>
            </a:r>
            <a:r>
              <a:rPr lang="fr-FR" sz="2000" dirty="0" err="1"/>
              <a:t>cálculos</a:t>
            </a:r>
            <a:r>
              <a:rPr lang="fr-FR" sz="2000" dirty="0"/>
              <a:t> para </a:t>
            </a:r>
            <a:r>
              <a:rPr lang="fr-FR" sz="2000" dirty="0" err="1"/>
              <a:t>obter</a:t>
            </a:r>
            <a:r>
              <a:rPr lang="fr-FR" sz="2000" dirty="0"/>
              <a:t> </a:t>
            </a:r>
            <a:r>
              <a:rPr lang="fr-FR" sz="2000" dirty="0" err="1"/>
              <a:t>informações</a:t>
            </a:r>
            <a:r>
              <a:rPr lang="fr-FR" sz="2000" dirty="0"/>
              <a:t> sobre a 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628800"/>
            <a:ext cx="55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Combinando</a:t>
            </a:r>
            <a:r>
              <a:rPr lang="fr-FR" dirty="0"/>
              <a:t> os dois </a:t>
            </a:r>
            <a:r>
              <a:rPr lang="fr-FR" dirty="0" err="1"/>
              <a:t>OMs</a:t>
            </a:r>
            <a:r>
              <a:rPr lang="fr-FR" dirty="0"/>
              <a:t> mais </a:t>
            </a:r>
            <a:r>
              <a:rPr lang="fr-FR" dirty="0" err="1"/>
              <a:t>baixos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energia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 e Me: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3284984"/>
            <a:ext cx="19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prov</a:t>
            </a:r>
            <a:r>
              <a:rPr lang="fr-FR" dirty="0"/>
              <a:t> = </a:t>
            </a:r>
            <a:r>
              <a:rPr lang="fr-FR" dirty="0" err="1"/>
              <a:t>provis</a:t>
            </a:r>
            <a:r>
              <a:rPr lang="fr-FR" dirty="0" err="1">
                <a:latin typeface="Calibri"/>
              </a:rPr>
              <a:t>ório</a:t>
            </a:r>
            <a:r>
              <a:rPr lang="fr-FR" dirty="0">
                <a:latin typeface="Calibri"/>
              </a:rPr>
              <a:t>)</a:t>
            </a:r>
            <a:endParaRPr lang="fr-FR" dirty="0"/>
          </a:p>
        </p:txBody>
      </p:sp>
      <p:graphicFrame>
        <p:nvGraphicFramePr>
          <p:cNvPr id="574467" name="Object 3"/>
          <p:cNvGraphicFramePr>
            <a:graphicFrameLocks noChangeAspect="1"/>
          </p:cNvGraphicFramePr>
          <p:nvPr/>
        </p:nvGraphicFramePr>
        <p:xfrm>
          <a:off x="1619250" y="2060575"/>
          <a:ext cx="683736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12840" imgH="1605240" progId="ChemDraw.Document.6.0">
                  <p:embed/>
                </p:oleObj>
              </mc:Choice>
              <mc:Fallback>
                <p:oleObj name="CS ChemDraw Drawing" r:id="rId2" imgW="5712840" imgH="1605240" progId="ChemDraw.Document.6.0">
                  <p:embed/>
                  <p:pic>
                    <p:nvPicPr>
                      <p:cNvPr id="574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60575"/>
                        <a:ext cx="6837363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0" y="4221088"/>
            <a:ext cx="463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Combinando</a:t>
            </a:r>
            <a:r>
              <a:rPr lang="fr-FR" dirty="0"/>
              <a:t> o orbital </a:t>
            </a:r>
            <a:r>
              <a:rPr lang="fr-FR" dirty="0" err="1"/>
              <a:t>provis</a:t>
            </a:r>
            <a:r>
              <a:rPr lang="fr-FR" dirty="0" err="1">
                <a:latin typeface="Calibri"/>
              </a:rPr>
              <a:t>ó</a:t>
            </a:r>
            <a:r>
              <a:rPr lang="fr-FR" dirty="0" err="1"/>
              <a:t>rio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-25000" dirty="0"/>
              <a:t>2</a:t>
            </a:r>
            <a:r>
              <a:rPr lang="fr-FR" baseline="30000" dirty="0"/>
              <a:t>prov  </a:t>
            </a:r>
            <a:r>
              <a:rPr lang="fr-FR" dirty="0" err="1"/>
              <a:t>com</a:t>
            </a:r>
            <a:r>
              <a:rPr lang="fr-FR" dirty="0"/>
              <a:t> 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*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40770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4468" name="Object 4"/>
          <p:cNvGraphicFramePr>
            <a:graphicFrameLocks noChangeAspect="1"/>
          </p:cNvGraphicFramePr>
          <p:nvPr/>
        </p:nvGraphicFramePr>
        <p:xfrm>
          <a:off x="1331640" y="4509120"/>
          <a:ext cx="6624736" cy="189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47760" imgH="1644480" progId="ChemDraw.Document.6.0">
                  <p:embed/>
                </p:oleObj>
              </mc:Choice>
              <mc:Fallback>
                <p:oleObj name="CS ChemDraw Drawing" r:id="rId4" imgW="5747760" imgH="1644480" progId="ChemDraw.Document.6.0">
                  <p:embed/>
                  <p:pic>
                    <p:nvPicPr>
                      <p:cNvPr id="574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09120"/>
                        <a:ext cx="6624736" cy="1895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20072" y="5013176"/>
            <a:ext cx="3168352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375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Método</a:t>
            </a:r>
            <a:r>
              <a:rPr lang="fr-FR" sz="3200" dirty="0"/>
              <a:t> </a:t>
            </a:r>
            <a:r>
              <a:rPr lang="fr-FR" sz="3200" dirty="0" err="1"/>
              <a:t>Esquemático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0489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Com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pouco</a:t>
            </a:r>
            <a:r>
              <a:rPr lang="fr-FR" sz="2000" dirty="0"/>
              <a:t> de </a:t>
            </a:r>
            <a:r>
              <a:rPr lang="fr-FR" sz="2000" dirty="0" err="1"/>
              <a:t>treino</a:t>
            </a:r>
            <a:r>
              <a:rPr lang="fr-FR" sz="2000" dirty="0"/>
              <a:t>, é </a:t>
            </a:r>
            <a:r>
              <a:rPr lang="fr-FR" sz="2000" dirty="0" err="1"/>
              <a:t>possivel</a:t>
            </a:r>
            <a:r>
              <a:rPr lang="fr-FR" sz="2000" dirty="0"/>
              <a:t> </a:t>
            </a:r>
            <a:r>
              <a:rPr lang="fr-FR" sz="2000" dirty="0" err="1"/>
              <a:t>combinar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sem</a:t>
            </a:r>
            <a:r>
              <a:rPr lang="fr-FR" sz="2000" dirty="0">
                <a:latin typeface="Calibri"/>
              </a:rPr>
              <a:t> ter que </a:t>
            </a:r>
            <a:r>
              <a:rPr lang="fr-FR" sz="2000" dirty="0" err="1">
                <a:latin typeface="Calibri"/>
              </a:rPr>
              <a:t>decompor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todas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interações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573444" name="Object 4"/>
          <p:cNvGraphicFramePr>
            <a:graphicFrameLocks noChangeAspect="1"/>
          </p:cNvGraphicFramePr>
          <p:nvPr/>
        </p:nvGraphicFramePr>
        <p:xfrm>
          <a:off x="107504" y="1835532"/>
          <a:ext cx="4170235" cy="152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63600" imgH="1446840" progId="ChemDraw.Document.6.0">
                  <p:embed/>
                </p:oleObj>
              </mc:Choice>
              <mc:Fallback>
                <p:oleObj name="CS ChemDraw Drawing" r:id="rId2" imgW="3963600" imgH="1446840" progId="ChemDraw.Document.6.0">
                  <p:embed/>
                  <p:pic>
                    <p:nvPicPr>
                      <p:cNvPr id="573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35532"/>
                        <a:ext cx="4170235" cy="152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619672" y="341970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1 </a:t>
            </a:r>
            <a:r>
              <a:rPr lang="fr-FR" dirty="0"/>
              <a:t>&gt;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1</a:t>
            </a:r>
            <a:r>
              <a:rPr lang="fr-FR" baseline="30000" dirty="0"/>
              <a:t>’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7110" y="341970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2 </a:t>
            </a:r>
            <a:r>
              <a:rPr lang="fr-FR" dirty="0"/>
              <a:t>&gt;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2</a:t>
            </a:r>
            <a:r>
              <a:rPr lang="fr-FR" baseline="30000" dirty="0"/>
              <a:t>’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19672" y="587727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3 </a:t>
            </a:r>
            <a:r>
              <a:rPr lang="fr-FR" dirty="0"/>
              <a:t>&gt; </a:t>
            </a:r>
            <a:r>
              <a:rPr lang="fr-FR" dirty="0">
                <a:latin typeface="Symbol" pitchFamily="18" charset="2"/>
              </a:rPr>
              <a:t>l</a:t>
            </a:r>
            <a:r>
              <a:rPr lang="fr-FR" baseline="-25000" dirty="0"/>
              <a:t>3</a:t>
            </a:r>
            <a:r>
              <a:rPr lang="fr-FR" baseline="30000" dirty="0"/>
              <a:t>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92080" y="5013176"/>
            <a:ext cx="30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Método</a:t>
            </a:r>
            <a:r>
              <a:rPr lang="fr-FR" dirty="0"/>
              <a:t> de </a:t>
            </a:r>
            <a:r>
              <a:rPr lang="fr-FR" dirty="0" err="1"/>
              <a:t>construção</a:t>
            </a:r>
            <a:r>
              <a:rPr lang="fr-FR" dirty="0"/>
              <a:t> </a:t>
            </a:r>
            <a:r>
              <a:rPr lang="fr-FR" dirty="0" err="1"/>
              <a:t>manual</a:t>
            </a:r>
            <a:endParaRPr lang="fr-FR" dirty="0"/>
          </a:p>
        </p:txBody>
      </p:sp>
      <p:graphicFrame>
        <p:nvGraphicFramePr>
          <p:cNvPr id="573449" name="Object 9"/>
          <p:cNvGraphicFramePr>
            <a:graphicFrameLocks noChangeAspect="1"/>
          </p:cNvGraphicFramePr>
          <p:nvPr/>
        </p:nvGraphicFramePr>
        <p:xfrm>
          <a:off x="4932040" y="1772816"/>
          <a:ext cx="408327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25720" imgH="1485000" progId="ChemDraw.Document.6.0">
                  <p:embed/>
                </p:oleObj>
              </mc:Choice>
              <mc:Fallback>
                <p:oleObj name="CS ChemDraw Drawing" r:id="rId4" imgW="3825720" imgH="1485000" progId="ChemDraw.Document.6.0">
                  <p:embed/>
                  <p:pic>
                    <p:nvPicPr>
                      <p:cNvPr id="573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72816"/>
                        <a:ext cx="4083276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0" name="Object 10"/>
          <p:cNvGraphicFramePr>
            <a:graphicFrameLocks noChangeAspect="1"/>
          </p:cNvGraphicFramePr>
          <p:nvPr/>
        </p:nvGraphicFramePr>
        <p:xfrm>
          <a:off x="107504" y="4293096"/>
          <a:ext cx="434232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16160" imgH="1465920" progId="ChemDraw.Document.6.0">
                  <p:embed/>
                </p:oleObj>
              </mc:Choice>
              <mc:Fallback>
                <p:oleObj name="CS ChemDraw Drawing" r:id="rId6" imgW="4016160" imgH="1465920" progId="ChemDraw.Document.6.0">
                  <p:embed/>
                  <p:pic>
                    <p:nvPicPr>
                      <p:cNvPr id="573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93096"/>
                        <a:ext cx="4342323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375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Método</a:t>
            </a:r>
            <a:r>
              <a:rPr lang="fr-FR" sz="3200" dirty="0"/>
              <a:t> </a:t>
            </a:r>
            <a:r>
              <a:rPr lang="fr-FR" sz="3200" dirty="0" err="1"/>
              <a:t>Esquemático</a:t>
            </a:r>
            <a:endParaRPr lang="fr-FR" sz="3200" dirty="0"/>
          </a:p>
        </p:txBody>
      </p:sp>
      <p:graphicFrame>
        <p:nvGraphicFramePr>
          <p:cNvPr id="572418" name="Object 2"/>
          <p:cNvGraphicFramePr>
            <a:graphicFrameLocks noChangeAspect="1"/>
          </p:cNvGraphicFramePr>
          <p:nvPr/>
        </p:nvGraphicFramePr>
        <p:xfrm>
          <a:off x="179512" y="719708"/>
          <a:ext cx="63658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33040" imgH="2329560" progId="ChemDraw.Document.6.0">
                  <p:embed/>
                </p:oleObj>
              </mc:Choice>
              <mc:Fallback>
                <p:oleObj name="CS ChemDraw Drawing" r:id="rId2" imgW="5333040" imgH="2329560" progId="ChemDraw.Document.6.0">
                  <p:embed/>
                  <p:pic>
                    <p:nvPicPr>
                      <p:cNvPr id="572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719708"/>
                        <a:ext cx="63658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0" name="Object 4"/>
          <p:cNvGraphicFramePr>
            <a:graphicFrameLocks noChangeAspect="1"/>
          </p:cNvGraphicFramePr>
          <p:nvPr/>
        </p:nvGraphicFramePr>
        <p:xfrm>
          <a:off x="3131840" y="3645024"/>
          <a:ext cx="5692775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53440" imgH="2243880" progId="ChemDraw.Document.6.0">
                  <p:embed/>
                </p:oleObj>
              </mc:Choice>
              <mc:Fallback>
                <p:oleObj name="CS ChemDraw Drawing" r:id="rId4" imgW="4753440" imgH="2243880" progId="ChemDraw.Document.6.0">
                  <p:embed/>
                  <p:pic>
                    <p:nvPicPr>
                      <p:cNvPr id="572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645024"/>
                        <a:ext cx="5692775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0152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97468"/>
            <a:ext cx="177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Introdução</a:t>
            </a:r>
            <a:endParaRPr lang="fr-FR" sz="2800" dirty="0"/>
          </a:p>
        </p:txBody>
      </p:sp>
      <p:graphicFrame>
        <p:nvGraphicFramePr>
          <p:cNvPr id="528386" name="Object 2"/>
          <p:cNvGraphicFramePr>
            <a:graphicFrameLocks noChangeAspect="1"/>
          </p:cNvGraphicFramePr>
          <p:nvPr/>
        </p:nvGraphicFramePr>
        <p:xfrm>
          <a:off x="1403648" y="2636912"/>
          <a:ext cx="563356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21480" imgH="1052640" progId="ChemDraw.Document.6.0">
                  <p:embed/>
                </p:oleObj>
              </mc:Choice>
              <mc:Fallback>
                <p:oleObj name="CS ChemDraw Drawing" r:id="rId2" imgW="3921480" imgH="1052640" progId="ChemDraw.Document.6.0">
                  <p:embed/>
                  <p:pic>
                    <p:nvPicPr>
                      <p:cNvPr id="528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36912"/>
                        <a:ext cx="5633565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83671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modelo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simples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estudar</a:t>
            </a:r>
            <a:r>
              <a:rPr lang="fr-FR" sz="2000" dirty="0"/>
              <a:t> as </a:t>
            </a:r>
            <a:r>
              <a:rPr lang="fr-FR" sz="2000" dirty="0" err="1"/>
              <a:t>propriedades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grande </a:t>
            </a:r>
            <a:r>
              <a:rPr lang="fr-FR" sz="2000" dirty="0" err="1"/>
              <a:t>quantidade</a:t>
            </a:r>
            <a:r>
              <a:rPr lang="fr-FR" sz="2000" dirty="0"/>
              <a:t> de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conjugados</a:t>
            </a:r>
            <a:r>
              <a:rPr lang="fr-FR" sz="2000" dirty="0"/>
              <a:t>. </a:t>
            </a:r>
            <a:r>
              <a:rPr lang="fr-FR" sz="2000" dirty="0" err="1"/>
              <a:t>Entretando</a:t>
            </a:r>
            <a:r>
              <a:rPr lang="fr-FR" sz="2000" dirty="0"/>
              <a:t>,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conseguimos</a:t>
            </a:r>
            <a:r>
              <a:rPr lang="fr-FR" sz="2000" dirty="0"/>
              <a:t> </a:t>
            </a:r>
            <a:r>
              <a:rPr lang="fr-FR" sz="2000" dirty="0" err="1"/>
              <a:t>estudar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de </a:t>
            </a:r>
            <a:r>
              <a:rPr lang="fr-FR" sz="2000" dirty="0" err="1"/>
              <a:t>reatividade</a:t>
            </a:r>
            <a:r>
              <a:rPr lang="fr-FR" sz="2000" dirty="0"/>
              <a:t> entre dois </a:t>
            </a:r>
            <a:r>
              <a:rPr lang="fr-FR" sz="2000" dirty="0" err="1"/>
              <a:t>polienos</a:t>
            </a:r>
            <a:r>
              <a:rPr lang="fr-FR" sz="2000" dirty="0"/>
              <a:t> que </a:t>
            </a:r>
            <a:r>
              <a:rPr lang="fr-FR" sz="2000" dirty="0" err="1"/>
              <a:t>diferem</a:t>
            </a:r>
            <a:r>
              <a:rPr lang="fr-FR" sz="2000" dirty="0"/>
              <a:t> </a:t>
            </a:r>
            <a:r>
              <a:rPr lang="fr-FR" sz="2000" dirty="0" err="1"/>
              <a:t>apenas</a:t>
            </a:r>
            <a:r>
              <a:rPr lang="fr-FR" sz="2000" dirty="0"/>
              <a:t> pela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substituinte</a:t>
            </a:r>
            <a:r>
              <a:rPr lang="fr-FR" sz="2000" dirty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5077633"/>
            <a:ext cx="849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Este </a:t>
            </a:r>
            <a:r>
              <a:rPr lang="fr-FR" sz="2000" dirty="0" err="1"/>
              <a:t>problema</a:t>
            </a:r>
            <a:r>
              <a:rPr lang="fr-FR" sz="2000" dirty="0"/>
              <a:t> é </a:t>
            </a:r>
            <a:r>
              <a:rPr lang="fr-FR" sz="2000" dirty="0" err="1"/>
              <a:t>fundamental</a:t>
            </a:r>
            <a:r>
              <a:rPr lang="fr-FR" sz="2000" dirty="0"/>
              <a:t>, pois os </a:t>
            </a:r>
            <a:r>
              <a:rPr lang="fr-FR" sz="2000" dirty="0" err="1"/>
              <a:t>substituintes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papel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importante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</a:t>
            </a:r>
            <a:r>
              <a:rPr lang="fr-FR" sz="2000" dirty="0"/>
              <a:t> </a:t>
            </a:r>
            <a:r>
              <a:rPr lang="fr-FR" sz="2000" dirty="0" err="1"/>
              <a:t>orgânica</a:t>
            </a:r>
            <a:r>
              <a:rPr lang="fr-FR" sz="2000" dirty="0"/>
              <a:t>: a 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depende</a:t>
            </a:r>
            <a:r>
              <a:rPr lang="fr-FR" sz="2000" dirty="0"/>
              <a:t> do </a:t>
            </a:r>
            <a:r>
              <a:rPr lang="fr-FR" sz="2000" dirty="0" err="1"/>
              <a:t>tamanho</a:t>
            </a:r>
            <a:r>
              <a:rPr lang="fr-FR" sz="2000" dirty="0"/>
              <a:t> e de </a:t>
            </a:r>
            <a:r>
              <a:rPr lang="fr-FR" sz="2000" dirty="0" err="1"/>
              <a:t>fatores</a:t>
            </a:r>
            <a:r>
              <a:rPr lang="fr-FR" sz="2000" dirty="0"/>
              <a:t> </a:t>
            </a:r>
            <a:r>
              <a:rPr lang="fr-FR" sz="2000" dirty="0" err="1"/>
              <a:t>eletrônicos</a:t>
            </a:r>
            <a:r>
              <a:rPr lang="fr-FR" sz="2000" dirty="0"/>
              <a:t> </a:t>
            </a:r>
            <a:r>
              <a:rPr lang="fr-FR" sz="2000" dirty="0" err="1"/>
              <a:t>desses</a:t>
            </a:r>
            <a:r>
              <a:rPr lang="fr-FR" sz="2000" dirty="0"/>
              <a:t> </a:t>
            </a:r>
            <a:r>
              <a:rPr lang="fr-FR" sz="2000" dirty="0" err="1"/>
              <a:t>substituintes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9992" y="2764956"/>
            <a:ext cx="4248472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2764956"/>
            <a:ext cx="4176464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862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Hückel</a:t>
            </a:r>
            <a:r>
              <a:rPr lang="fr-FR" sz="2800" dirty="0"/>
              <a:t> Simples Versus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endParaRPr lang="fr-FR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23528" y="3197004"/>
          <a:ext cx="8424936" cy="253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6012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Energias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Energias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FR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/>
                        <a:t>- 1.083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/>
                        <a:t>- 1.082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/>
                        <a:t>+ 0.814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>
                          <a:latin typeface="+mn-lt"/>
                        </a:rPr>
                        <a:t>+</a:t>
                      </a:r>
                      <a:r>
                        <a:rPr lang="fr-FR" dirty="0"/>
                        <a:t> 0.755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-0.441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1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/>
                        <a:t>+ 2.268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a </a:t>
                      </a:r>
                      <a:r>
                        <a:rPr lang="fr-FR" dirty="0">
                          <a:latin typeface="+mn-lt"/>
                        </a:rPr>
                        <a:t>+</a:t>
                      </a:r>
                      <a:r>
                        <a:rPr lang="fr-FR" dirty="0"/>
                        <a:t> 2.327</a:t>
                      </a:r>
                      <a:r>
                        <a:rPr lang="fr-FR" dirty="0">
                          <a:latin typeface="Symbol" pitchFamily="18" charset="2"/>
                        </a:rPr>
                        <a:t>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0.877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99592" y="2764956"/>
            <a:ext cx="268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Cálculo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Hückel</a:t>
            </a:r>
            <a:r>
              <a:rPr lang="fr-FR" dirty="0"/>
              <a:t> simples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08104" y="2764956"/>
            <a:ext cx="24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Cálculo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pertubações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707904" y="1052736"/>
            <a:ext cx="1368152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71394" name="Object 2"/>
          <p:cNvGraphicFramePr>
            <a:graphicFrameLocks noChangeAspect="1"/>
          </p:cNvGraphicFramePr>
          <p:nvPr/>
        </p:nvGraphicFramePr>
        <p:xfrm>
          <a:off x="3814763" y="1165225"/>
          <a:ext cx="11477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7771" imgH="475298" progId="ChemDraw.Document.6.0">
                  <p:embed/>
                </p:oleObj>
              </mc:Choice>
              <mc:Fallback>
                <p:oleObj name="CS ChemDraw Drawing" r:id="rId2" imgW="587771" imgH="475298" progId="ChemDraw.Document.6.0">
                  <p:embed/>
                  <p:pic>
                    <p:nvPicPr>
                      <p:cNvPr id="571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1165225"/>
                        <a:ext cx="11477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79512" y="4293096"/>
            <a:ext cx="4824536" cy="194421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188640"/>
            <a:ext cx="650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Pertubação</a:t>
            </a:r>
            <a:r>
              <a:rPr lang="fr-FR" sz="2800" dirty="0"/>
              <a:t>  pela </a:t>
            </a:r>
            <a:r>
              <a:rPr lang="fr-FR" sz="2800" dirty="0" err="1"/>
              <a:t>Substituição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Átomo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1" y="836712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pertubações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 serve para </a:t>
            </a:r>
            <a:r>
              <a:rPr lang="fr-FR" sz="2000" dirty="0" err="1"/>
              <a:t>descrever</a:t>
            </a:r>
            <a:r>
              <a:rPr lang="fr-FR" sz="2000" dirty="0"/>
              <a:t> a </a:t>
            </a:r>
            <a:r>
              <a:rPr lang="fr-FR" sz="2000" dirty="0" err="1"/>
              <a:t>mudança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de </a:t>
            </a:r>
            <a:r>
              <a:rPr lang="fr-FR" sz="2000" dirty="0" err="1"/>
              <a:t>eletronegatividade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X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C.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abordagem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particularmente</a:t>
            </a:r>
            <a:r>
              <a:rPr lang="fr-FR" sz="2000" dirty="0"/>
              <a:t> </a:t>
            </a:r>
            <a:r>
              <a:rPr lang="fr-FR" sz="2000" dirty="0" err="1"/>
              <a:t>útil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consideramos</a:t>
            </a:r>
            <a:r>
              <a:rPr lang="fr-FR" sz="2000" dirty="0"/>
              <a:t> os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resultantes</a:t>
            </a:r>
            <a:r>
              <a:rPr lang="fr-FR" sz="2000" dirty="0"/>
              <a:t> da </a:t>
            </a:r>
            <a:r>
              <a:rPr lang="fr-FR" sz="2000" dirty="0" err="1"/>
              <a:t>introdução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ou mais </a:t>
            </a:r>
            <a:r>
              <a:rPr lang="fr-FR" sz="2000" dirty="0" err="1"/>
              <a:t>heteroátomos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polieno</a:t>
            </a:r>
            <a:r>
              <a:rPr lang="fr-FR" sz="2000" dirty="0"/>
              <a:t> (o </a:t>
            </a:r>
            <a:r>
              <a:rPr lang="fr-FR" sz="2000" dirty="0" err="1"/>
              <a:t>cálculo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 simples </a:t>
            </a:r>
            <a:r>
              <a:rPr lang="fr-FR" sz="2000" dirty="0" err="1"/>
              <a:t>produz</a:t>
            </a:r>
            <a:r>
              <a:rPr lang="fr-FR" sz="2000" dirty="0"/>
              <a:t> </a:t>
            </a:r>
            <a:r>
              <a:rPr lang="fr-FR" sz="2000" dirty="0" err="1"/>
              <a:t>muitas</a:t>
            </a:r>
            <a:r>
              <a:rPr lang="fr-FR" sz="2000" dirty="0"/>
              <a:t> </a:t>
            </a:r>
            <a:r>
              <a:rPr lang="fr-FR" sz="2000" dirty="0" err="1"/>
              <a:t>vezes</a:t>
            </a:r>
            <a:r>
              <a:rPr lang="fr-FR" sz="2000" dirty="0"/>
              <a:t> </a:t>
            </a:r>
            <a:r>
              <a:rPr lang="fr-FR" sz="2000" dirty="0" err="1"/>
              <a:t>determinantes</a:t>
            </a:r>
            <a:r>
              <a:rPr lang="fr-FR" sz="2000" dirty="0"/>
              <a:t> </a:t>
            </a:r>
            <a:r>
              <a:rPr lang="fr-FR" sz="2000" dirty="0" err="1"/>
              <a:t>seculares</a:t>
            </a:r>
            <a:r>
              <a:rPr lang="fr-FR" sz="2000" dirty="0"/>
              <a:t> </a:t>
            </a:r>
            <a:r>
              <a:rPr lang="fr-FR" sz="2000" dirty="0" err="1"/>
              <a:t>dif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ceis</a:t>
            </a:r>
            <a:r>
              <a:rPr lang="fr-FR" sz="2000" dirty="0"/>
              <a:t> de </a:t>
            </a:r>
            <a:r>
              <a:rPr lang="fr-FR" sz="2000" dirty="0" err="1"/>
              <a:t>serem</a:t>
            </a:r>
            <a:r>
              <a:rPr lang="fr-FR" sz="2000" dirty="0"/>
              <a:t> </a:t>
            </a:r>
            <a:r>
              <a:rPr lang="fr-FR" sz="2000" dirty="0" err="1"/>
              <a:t>resolvidos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presença</a:t>
            </a:r>
            <a:r>
              <a:rPr lang="fr-FR" sz="2000" dirty="0"/>
              <a:t> </a:t>
            </a:r>
            <a:r>
              <a:rPr lang="fr-FR" sz="2000" dirty="0" err="1"/>
              <a:t>desse</a:t>
            </a:r>
            <a:r>
              <a:rPr lang="fr-FR" sz="2000" dirty="0"/>
              <a:t> </a:t>
            </a:r>
            <a:r>
              <a:rPr lang="fr-FR" sz="2000" dirty="0" err="1"/>
              <a:t>heteroátomo</a:t>
            </a:r>
            <a:r>
              <a:rPr lang="fr-FR" sz="2000" dirty="0"/>
              <a:t>)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437112"/>
            <a:ext cx="4524375" cy="723900"/>
          </a:xfrm>
          <a:prstGeom prst="rect">
            <a:avLst/>
          </a:prstGeom>
          <a:noFill/>
        </p:spPr>
      </p:pic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6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368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157192"/>
            <a:ext cx="3638550" cy="1028700"/>
          </a:xfrm>
          <a:prstGeom prst="rect">
            <a:avLst/>
          </a:prstGeom>
          <a:noFill/>
        </p:spPr>
      </p:pic>
      <p:sp>
        <p:nvSpPr>
          <p:cNvPr id="583688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6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368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509120"/>
            <a:ext cx="1590675" cy="352425"/>
          </a:xfrm>
          <a:prstGeom prst="rect">
            <a:avLst/>
          </a:prstGeom>
          <a:noFill/>
        </p:spPr>
      </p:pic>
      <p:sp>
        <p:nvSpPr>
          <p:cNvPr id="583691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6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369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69160"/>
            <a:ext cx="1562100" cy="352425"/>
          </a:xfrm>
          <a:prstGeom prst="rect">
            <a:avLst/>
          </a:prstGeom>
          <a:noFill/>
        </p:spPr>
      </p:pic>
      <p:graphicFrame>
        <p:nvGraphicFramePr>
          <p:cNvPr id="583694" name="Object 14"/>
          <p:cNvGraphicFramePr>
            <a:graphicFrameLocks noChangeAspect="1"/>
          </p:cNvGraphicFramePr>
          <p:nvPr/>
        </p:nvGraphicFramePr>
        <p:xfrm>
          <a:off x="5868144" y="4437112"/>
          <a:ext cx="13176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31400" imgH="603360" progId="ChemDraw.Document.6.0">
                  <p:embed/>
                </p:oleObj>
              </mc:Choice>
              <mc:Fallback>
                <p:oleObj name="CS ChemDraw Drawing" r:id="rId6" imgW="131400" imgH="603360" progId="ChemDraw.Document.6.0">
                  <p:embed/>
                  <p:pic>
                    <p:nvPicPr>
                      <p:cNvPr id="583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437112"/>
                        <a:ext cx="13176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5652120" y="5301208"/>
            <a:ext cx="3123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r: </a:t>
            </a:r>
            <a:r>
              <a:rPr lang="fr-FR" dirty="0" err="1"/>
              <a:t>posição</a:t>
            </a:r>
            <a:r>
              <a:rPr lang="fr-FR" dirty="0"/>
              <a:t> do </a:t>
            </a:r>
            <a:r>
              <a:rPr lang="fr-FR" dirty="0" err="1"/>
              <a:t>átomo</a:t>
            </a:r>
            <a:r>
              <a:rPr lang="fr-FR" dirty="0"/>
              <a:t> </a:t>
            </a:r>
            <a:r>
              <a:rPr lang="fr-FR" dirty="0" err="1"/>
              <a:t>trocado</a:t>
            </a:r>
            <a:endParaRPr lang="fr-FR" dirty="0"/>
          </a:p>
          <a:p>
            <a:r>
              <a:rPr lang="fr-FR" dirty="0"/>
              <a:t>s: </a:t>
            </a:r>
            <a:r>
              <a:rPr lang="fr-FR" dirty="0" err="1"/>
              <a:t>posição</a:t>
            </a:r>
            <a:r>
              <a:rPr lang="fr-FR" dirty="0"/>
              <a:t> do </a:t>
            </a:r>
            <a:r>
              <a:rPr lang="fr-FR" dirty="0" err="1"/>
              <a:t>átomo</a:t>
            </a:r>
            <a:r>
              <a:rPr lang="fr-FR" dirty="0"/>
              <a:t> </a:t>
            </a:r>
            <a:r>
              <a:rPr lang="fr-FR" dirty="0" err="1"/>
              <a:t>vizinho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</a:p>
          <a:p>
            <a:r>
              <a:rPr lang="fr-FR" dirty="0"/>
              <a:t>    </a:t>
            </a:r>
            <a:r>
              <a:rPr lang="fr-FR" dirty="0" err="1"/>
              <a:t>átomo</a:t>
            </a:r>
            <a:r>
              <a:rPr lang="fr-FR" dirty="0"/>
              <a:t> </a:t>
            </a:r>
            <a:r>
              <a:rPr lang="fr-FR" dirty="0" err="1"/>
              <a:t>trocado</a:t>
            </a:r>
            <a:r>
              <a:rPr lang="fr-FR" dirty="0"/>
              <a:t> r</a:t>
            </a:r>
          </a:p>
        </p:txBody>
      </p:sp>
      <p:graphicFrame>
        <p:nvGraphicFramePr>
          <p:cNvPr id="583695" name="Object 15"/>
          <p:cNvGraphicFramePr>
            <a:graphicFrameLocks noChangeAspect="1"/>
          </p:cNvGraphicFramePr>
          <p:nvPr/>
        </p:nvGraphicFramePr>
        <p:xfrm>
          <a:off x="1331640" y="3284984"/>
          <a:ext cx="652062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220640" imgH="512280" progId="ChemDraw.Document.6.0">
                  <p:embed/>
                </p:oleObj>
              </mc:Choice>
              <mc:Fallback>
                <p:oleObj name="CS ChemDraw Drawing" r:id="rId8" imgW="4220640" imgH="512280" progId="ChemDraw.Document.6.0">
                  <p:embed/>
                  <p:pic>
                    <p:nvPicPr>
                      <p:cNvPr id="5836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284984"/>
                        <a:ext cx="652062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116632"/>
            <a:ext cx="650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Pertubação</a:t>
            </a:r>
            <a:r>
              <a:rPr lang="fr-FR" sz="2800" dirty="0"/>
              <a:t>  pela </a:t>
            </a:r>
            <a:r>
              <a:rPr lang="fr-FR" sz="2800" dirty="0" err="1"/>
              <a:t>Substituição</a:t>
            </a:r>
            <a:r>
              <a:rPr lang="fr-FR" sz="2800" dirty="0"/>
              <a:t> de </a:t>
            </a:r>
            <a:r>
              <a:rPr lang="fr-FR" sz="2800" dirty="0" err="1"/>
              <a:t>um</a:t>
            </a:r>
            <a:r>
              <a:rPr lang="fr-FR" sz="2800" dirty="0"/>
              <a:t> </a:t>
            </a:r>
            <a:r>
              <a:rPr lang="fr-FR" sz="2800" dirty="0" err="1"/>
              <a:t>Átomo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15088" y="692696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</a:t>
            </a:r>
            <a:r>
              <a:rPr lang="fr-FR" sz="2000" b="1" u="sng" dirty="0"/>
              <a:t>:</a:t>
            </a:r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/>
        </p:nvGraphicFramePr>
        <p:xfrm>
          <a:off x="395536" y="1196752"/>
          <a:ext cx="2959279" cy="66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93400" imgH="473760" progId="ChemDraw.Document.6.0">
                  <p:embed/>
                </p:oleObj>
              </mc:Choice>
              <mc:Fallback>
                <p:oleObj name="CS ChemDraw Drawing" r:id="rId2" imgW="2093400" imgH="473760" progId="ChemDraw.Document.6.0">
                  <p:embed/>
                  <p:pic>
                    <p:nvPicPr>
                      <p:cNvPr id="590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2959279" cy="668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31" y="2077988"/>
            <a:ext cx="1304925" cy="342900"/>
          </a:xfrm>
          <a:prstGeom prst="rect">
            <a:avLst/>
          </a:prstGeom>
          <a:noFill/>
        </p:spPr>
      </p:pic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31" y="2438028"/>
            <a:ext cx="885825" cy="342900"/>
          </a:xfrm>
          <a:prstGeom prst="rect">
            <a:avLst/>
          </a:prstGeom>
          <a:noFill/>
        </p:spPr>
      </p:pic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908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077988"/>
            <a:ext cx="2047875" cy="342900"/>
          </a:xfrm>
          <a:prstGeom prst="rect">
            <a:avLst/>
          </a:prstGeom>
          <a:noFill/>
        </p:spPr>
      </p:pic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438028"/>
            <a:ext cx="2162175" cy="342900"/>
          </a:xfrm>
          <a:prstGeom prst="rect">
            <a:avLst/>
          </a:prstGeom>
          <a:noFill/>
        </p:spPr>
      </p:pic>
      <p:sp>
        <p:nvSpPr>
          <p:cNvPr id="590865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9952" y="836712"/>
            <a:ext cx="4824536" cy="194421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980728"/>
            <a:ext cx="4524375" cy="723900"/>
          </a:xfrm>
          <a:prstGeom prst="rect">
            <a:avLst/>
          </a:prstGeom>
          <a:noFill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700808"/>
            <a:ext cx="3638550" cy="1028700"/>
          </a:xfrm>
          <a:prstGeom prst="rect">
            <a:avLst/>
          </a:prstGeom>
          <a:noFill/>
        </p:spPr>
      </p:pic>
      <p:sp>
        <p:nvSpPr>
          <p:cNvPr id="5908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66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5591175" cy="733425"/>
          </a:xfrm>
          <a:prstGeom prst="rect">
            <a:avLst/>
          </a:prstGeom>
          <a:noFill/>
        </p:spPr>
      </p:pic>
      <p:sp>
        <p:nvSpPr>
          <p:cNvPr id="590868" name="Rectangle 20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8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69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933056"/>
            <a:ext cx="5600700" cy="733425"/>
          </a:xfrm>
          <a:prstGeom prst="rect">
            <a:avLst/>
          </a:prstGeom>
          <a:noFill/>
        </p:spPr>
      </p:pic>
      <p:sp>
        <p:nvSpPr>
          <p:cNvPr id="590871" name="Rectangle 2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8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72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25144"/>
            <a:ext cx="8486775" cy="1190625"/>
          </a:xfrm>
          <a:prstGeom prst="rect">
            <a:avLst/>
          </a:prstGeom>
          <a:noFill/>
        </p:spPr>
      </p:pic>
      <p:sp>
        <p:nvSpPr>
          <p:cNvPr id="590874" name="Rectangle 26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8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75" name="Picture 2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021288"/>
            <a:ext cx="2781300" cy="342900"/>
          </a:xfrm>
          <a:prstGeom prst="rect">
            <a:avLst/>
          </a:prstGeom>
          <a:noFill/>
        </p:spPr>
      </p:pic>
      <p:sp>
        <p:nvSpPr>
          <p:cNvPr id="590877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8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90878" name="Picture 3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8534" y="6021288"/>
            <a:ext cx="2781300" cy="342900"/>
          </a:xfrm>
          <a:prstGeom prst="rect">
            <a:avLst/>
          </a:prstGeom>
          <a:noFill/>
        </p:spPr>
      </p:pic>
      <p:sp>
        <p:nvSpPr>
          <p:cNvPr id="590880" name="Rectangle 3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283968" y="5981218"/>
            <a:ext cx="1766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Analogamente</a:t>
            </a:r>
            <a:r>
              <a:rPr lang="fr-FR" sz="2000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2632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bimoleculares</a:t>
            </a:r>
            <a:r>
              <a:rPr lang="fr-FR" sz="2000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34076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longo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aulas </a:t>
            </a:r>
            <a:r>
              <a:rPr lang="fr-FR" sz="2000" dirty="0" err="1"/>
              <a:t>anteriores</a:t>
            </a:r>
            <a:r>
              <a:rPr lang="fr-FR" sz="2000" dirty="0"/>
              <a:t>, </a:t>
            </a:r>
            <a:r>
              <a:rPr lang="fr-FR" sz="2000" dirty="0" err="1"/>
              <a:t>já</a:t>
            </a:r>
            <a:r>
              <a:rPr lang="fr-FR" sz="2000" dirty="0"/>
              <a:t> foi </a:t>
            </a:r>
            <a:r>
              <a:rPr lang="fr-FR" sz="2000" dirty="0" err="1"/>
              <a:t>evocado</a:t>
            </a:r>
            <a:r>
              <a:rPr lang="fr-FR" sz="2000" dirty="0"/>
              <a:t> a </a:t>
            </a:r>
            <a:r>
              <a:rPr lang="fr-FR" sz="2000" dirty="0" err="1"/>
              <a:t>importância</a:t>
            </a:r>
            <a:r>
              <a:rPr lang="fr-FR" sz="2000" dirty="0"/>
              <a:t> da HOMO e da LUMO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, os orbitais de </a:t>
            </a:r>
            <a:r>
              <a:rPr lang="fr-FR" sz="2000" dirty="0" err="1"/>
              <a:t>fronteira</a:t>
            </a:r>
            <a:r>
              <a:rPr lang="fr-FR" sz="2000" dirty="0"/>
              <a:t> (OF).</a:t>
            </a:r>
          </a:p>
          <a:p>
            <a:endParaRPr lang="fr-FR" sz="2000" dirty="0"/>
          </a:p>
          <a:p>
            <a:r>
              <a:rPr lang="fr-FR" sz="2000" dirty="0"/>
              <a:t>Estes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chamados</a:t>
            </a:r>
            <a:r>
              <a:rPr lang="fr-FR" sz="2000" dirty="0"/>
              <a:t> </a:t>
            </a:r>
            <a:r>
              <a:rPr lang="fr-FR" sz="2000" dirty="0" err="1"/>
              <a:t>assim</a:t>
            </a:r>
            <a:r>
              <a:rPr lang="fr-FR" sz="2000" dirty="0"/>
              <a:t> pois </a:t>
            </a:r>
            <a:r>
              <a:rPr lang="fr-FR" sz="2000" dirty="0" err="1"/>
              <a:t>definem</a:t>
            </a:r>
            <a:r>
              <a:rPr lang="fr-FR" sz="2000" dirty="0"/>
              <a:t> os </a:t>
            </a:r>
            <a:r>
              <a:rPr lang="fr-FR" sz="2000" dirty="0" err="1"/>
              <a:t>dom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nios</a:t>
            </a:r>
            <a:r>
              <a:rPr lang="fr-FR" sz="2000" dirty="0"/>
              <a:t> </a:t>
            </a:r>
            <a:r>
              <a:rPr lang="fr-FR" sz="2000" dirty="0" err="1"/>
              <a:t>ligantes</a:t>
            </a:r>
            <a:r>
              <a:rPr lang="fr-FR" sz="2000" dirty="0"/>
              <a:t> 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ligantes</a:t>
            </a:r>
            <a:r>
              <a:rPr lang="fr-FR" sz="20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9819" y="2996952"/>
            <a:ext cx="828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Porque </a:t>
            </a:r>
            <a:r>
              <a:rPr lang="fr-FR" sz="2400" dirty="0" err="1"/>
              <a:t>limitar</a:t>
            </a:r>
            <a:r>
              <a:rPr lang="fr-FR" sz="2400" dirty="0"/>
              <a:t> as </a:t>
            </a:r>
            <a:r>
              <a:rPr lang="fr-FR" sz="2400" dirty="0" err="1"/>
              <a:t>interações</a:t>
            </a:r>
            <a:r>
              <a:rPr lang="fr-FR" sz="2400" dirty="0"/>
              <a:t> entre </a:t>
            </a:r>
            <a:r>
              <a:rPr lang="fr-FR" sz="2400" dirty="0" err="1"/>
              <a:t>moléculas</a:t>
            </a:r>
            <a:r>
              <a:rPr lang="fr-FR" sz="2400" dirty="0"/>
              <a:t> </a:t>
            </a:r>
            <a:r>
              <a:rPr lang="fr-FR" sz="2400" dirty="0" err="1"/>
              <a:t>somente</a:t>
            </a:r>
            <a:r>
              <a:rPr lang="fr-FR" sz="2400" dirty="0"/>
              <a:t> </a:t>
            </a:r>
            <a:r>
              <a:rPr lang="fr-FR" sz="2400" dirty="0" err="1"/>
              <a:t>aos</a:t>
            </a:r>
            <a:r>
              <a:rPr lang="fr-FR" sz="2400" dirty="0"/>
              <a:t> </a:t>
            </a:r>
            <a:r>
              <a:rPr lang="fr-FR" sz="2400" dirty="0" err="1"/>
              <a:t>OFs</a:t>
            </a:r>
            <a:r>
              <a:rPr lang="fr-FR" sz="2400" dirty="0"/>
              <a:t>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3861048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teoria</a:t>
            </a:r>
            <a:r>
              <a:rPr lang="fr-FR" sz="2000" dirty="0"/>
              <a:t>,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b="1" dirty="0"/>
              <a:t>A</a:t>
            </a:r>
            <a:r>
              <a:rPr lang="fr-FR" sz="2000" dirty="0"/>
              <a:t> e </a:t>
            </a:r>
            <a:r>
              <a:rPr lang="fr-FR" sz="2000" b="1" dirty="0"/>
              <a:t>B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r>
              <a:rPr lang="fr-FR" sz="2000" dirty="0"/>
              <a:t>, o </a:t>
            </a:r>
            <a:r>
              <a:rPr lang="fr-FR" sz="2000" dirty="0" err="1"/>
              <a:t>número</a:t>
            </a:r>
            <a:r>
              <a:rPr lang="fr-FR" sz="2000" dirty="0"/>
              <a:t> de </a:t>
            </a:r>
            <a:r>
              <a:rPr lang="fr-FR" sz="2000" dirty="0" err="1"/>
              <a:t>combinações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resultantes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vir</a:t>
            </a:r>
            <a:r>
              <a:rPr lang="fr-FR" sz="2000" dirty="0"/>
              <a:t> à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tão</a:t>
            </a:r>
            <a:r>
              <a:rPr lang="fr-FR" sz="2000" dirty="0"/>
              <a:t> grande quanto 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A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B</a:t>
            </a:r>
            <a:r>
              <a:rPr lang="fr-FR" sz="2000" dirty="0"/>
              <a:t>, se as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tomadas</a:t>
            </a:r>
            <a:r>
              <a:rPr lang="fr-FR" sz="2000" dirty="0"/>
              <a:t> dois a dois (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A</a:t>
            </a:r>
            <a:r>
              <a:rPr lang="fr-FR" sz="2000" dirty="0"/>
              <a:t>, 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B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os </a:t>
            </a:r>
            <a:r>
              <a:rPr lang="fr-FR" sz="2000" dirty="0" err="1"/>
              <a:t>números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b="1" dirty="0"/>
              <a:t>A</a:t>
            </a:r>
            <a:r>
              <a:rPr lang="fr-FR" sz="2000" dirty="0"/>
              <a:t> e </a:t>
            </a:r>
            <a:r>
              <a:rPr lang="fr-FR" sz="2000" b="1" dirty="0"/>
              <a:t>B</a:t>
            </a:r>
            <a:r>
              <a:rPr lang="fr-FR" sz="2000" dirty="0"/>
              <a:t>) =&gt; </a:t>
            </a:r>
            <a:r>
              <a:rPr lang="fr-FR" sz="2000" dirty="0" err="1"/>
              <a:t>problema</a:t>
            </a:r>
            <a:r>
              <a:rPr lang="fr-FR" sz="2000" dirty="0"/>
              <a:t> </a:t>
            </a:r>
            <a:r>
              <a:rPr lang="fr-FR" sz="2000" dirty="0" err="1"/>
              <a:t>complexo</a:t>
            </a:r>
            <a:r>
              <a:rPr lang="fr-FR" sz="2000" dirty="0"/>
              <a:t>!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Em</a:t>
            </a:r>
            <a:r>
              <a:rPr lang="fr-FR" sz="2000" dirty="0"/>
              <a:t> 1952, Fukui </a:t>
            </a:r>
            <a:r>
              <a:rPr lang="fr-FR" sz="2000" dirty="0" err="1"/>
              <a:t>introduziu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simplificação</a:t>
            </a:r>
            <a:r>
              <a:rPr lang="fr-FR" sz="2000" dirty="0"/>
              <a:t> </a:t>
            </a:r>
            <a:r>
              <a:rPr lang="fr-FR" sz="2000" dirty="0" err="1"/>
              <a:t>maior</a:t>
            </a:r>
            <a:r>
              <a:rPr lang="fr-FR" sz="2000" dirty="0"/>
              <a:t>, </a:t>
            </a:r>
            <a:r>
              <a:rPr lang="fr-FR" sz="2000" dirty="0" err="1"/>
              <a:t>dizendo</a:t>
            </a:r>
            <a:r>
              <a:rPr lang="fr-FR" sz="2000" dirty="0"/>
              <a:t> que as </a:t>
            </a:r>
            <a:r>
              <a:rPr lang="fr-FR" sz="2000" dirty="0" err="1"/>
              <a:t>interações</a:t>
            </a:r>
            <a:r>
              <a:rPr lang="fr-FR" sz="2000" dirty="0"/>
              <a:t> mais importantes </a:t>
            </a:r>
            <a:r>
              <a:rPr lang="fr-FR" sz="2000" dirty="0" err="1"/>
              <a:t>envolvem</a:t>
            </a:r>
            <a:r>
              <a:rPr lang="fr-FR" sz="2000" dirty="0"/>
              <a:t> </a:t>
            </a:r>
            <a:r>
              <a:rPr lang="fr-FR" sz="2000" dirty="0" err="1"/>
              <a:t>apenas</a:t>
            </a:r>
            <a:r>
              <a:rPr lang="fr-FR" sz="2000" dirty="0"/>
              <a:t> os </a:t>
            </a:r>
            <a:r>
              <a:rPr lang="fr-FR" sz="2000" dirty="0" err="1"/>
              <a:t>OFs</a:t>
            </a:r>
            <a:r>
              <a:rPr lang="fr-FR" sz="2000" dirty="0"/>
              <a:t>: a HOMO de </a:t>
            </a:r>
            <a:r>
              <a:rPr lang="fr-FR" sz="2000" b="1" dirty="0"/>
              <a:t>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a LUMO de </a:t>
            </a:r>
            <a:r>
              <a:rPr lang="fr-FR" sz="2000" b="1" dirty="0"/>
              <a:t>B</a:t>
            </a:r>
            <a:r>
              <a:rPr lang="fr-FR" sz="2000" dirty="0"/>
              <a:t>; e a LUMO de </a:t>
            </a:r>
            <a:r>
              <a:rPr lang="fr-FR" sz="2000" b="1" dirty="0"/>
              <a:t>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a HOMO de </a:t>
            </a:r>
            <a:r>
              <a:rPr lang="fr-FR" sz="2000" b="1" dirty="0"/>
              <a:t>B</a:t>
            </a:r>
            <a:r>
              <a:rPr lang="fr-FR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graphicFrame>
        <p:nvGraphicFramePr>
          <p:cNvPr id="588803" name="Object 3"/>
          <p:cNvGraphicFramePr>
            <a:graphicFrameLocks noChangeAspect="1"/>
          </p:cNvGraphicFramePr>
          <p:nvPr/>
        </p:nvGraphicFramePr>
        <p:xfrm>
          <a:off x="4716016" y="1628800"/>
          <a:ext cx="2896538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37760" imgH="2114280" progId="ChemDraw.Document.6.0">
                  <p:embed/>
                </p:oleObj>
              </mc:Choice>
              <mc:Fallback>
                <p:oleObj name="CS ChemDraw Drawing" r:id="rId2" imgW="2237760" imgH="2114280" progId="ChemDraw.Document.6.0">
                  <p:embed/>
                  <p:pic>
                    <p:nvPicPr>
                      <p:cNvPr id="588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628800"/>
                        <a:ext cx="2896538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3528" y="4861609"/>
            <a:ext cx="8620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Eletr</a:t>
            </a:r>
            <a:r>
              <a:rPr lang="fr-FR" sz="2000" dirty="0" err="1">
                <a:latin typeface="Calibri"/>
              </a:rPr>
              <a:t>ófilos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reagem</a:t>
            </a:r>
            <a:r>
              <a:rPr lang="fr-FR" sz="2000" dirty="0">
                <a:latin typeface="Calibri"/>
              </a:rPr>
              <a:t> pela sua LUMO, </a:t>
            </a:r>
            <a:r>
              <a:rPr lang="fr-FR" sz="2000" dirty="0" err="1">
                <a:latin typeface="Calibri"/>
              </a:rPr>
              <a:t>nucleófilos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reagem</a:t>
            </a:r>
            <a:r>
              <a:rPr lang="fr-FR" sz="2000" dirty="0">
                <a:latin typeface="Calibri"/>
              </a:rPr>
              <a:t> pela sua HOMO</a:t>
            </a:r>
          </a:p>
          <a:p>
            <a:pPr marL="457200" indent="-457200"/>
            <a:r>
              <a:rPr lang="fr-FR" sz="2000" dirty="0">
                <a:latin typeface="Calibri"/>
              </a:rPr>
              <a:t>a) O </a:t>
            </a:r>
            <a:r>
              <a:rPr lang="fr-FR" sz="2000" dirty="0" err="1">
                <a:latin typeface="Calibri"/>
              </a:rPr>
              <a:t>melhor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aceptor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aquele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cuja</a:t>
            </a:r>
            <a:r>
              <a:rPr lang="fr-FR" sz="2000" dirty="0">
                <a:latin typeface="Calibri"/>
              </a:rPr>
              <a:t> LUMO é a mais </a:t>
            </a:r>
            <a:r>
              <a:rPr lang="fr-FR" sz="2000" dirty="0" err="1">
                <a:latin typeface="Calibri"/>
              </a:rPr>
              <a:t>baixa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</a:t>
            </a:r>
            <a:endParaRPr lang="fr-FR" sz="2000" dirty="0">
              <a:latin typeface="Calibri"/>
            </a:endParaRPr>
          </a:p>
          <a:p>
            <a:pPr marL="457200" indent="-457200"/>
            <a:r>
              <a:rPr lang="fr-FR" sz="2000" dirty="0">
                <a:latin typeface="Calibri"/>
              </a:rPr>
              <a:t>b) O </a:t>
            </a:r>
            <a:r>
              <a:rPr lang="fr-FR" sz="2000" dirty="0" err="1">
                <a:latin typeface="Calibri"/>
              </a:rPr>
              <a:t>melhor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doador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aquele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cuja</a:t>
            </a:r>
            <a:r>
              <a:rPr lang="fr-FR" sz="2000" dirty="0">
                <a:latin typeface="Calibri"/>
              </a:rPr>
              <a:t> HOMO é a mais </a:t>
            </a:r>
            <a:r>
              <a:rPr lang="fr-FR" sz="2000" dirty="0" err="1">
                <a:latin typeface="Calibri"/>
              </a:rPr>
              <a:t>alta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</a:t>
            </a:r>
            <a:endParaRPr lang="fr-FR" sz="2000" dirty="0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/>
        </p:nvGraphicFramePr>
        <p:xfrm>
          <a:off x="827584" y="1556791"/>
          <a:ext cx="2736304" cy="296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11400" imgH="2288880" progId="ChemDraw.Document.6.0">
                  <p:embed/>
                </p:oleObj>
              </mc:Choice>
              <mc:Fallback>
                <p:oleObj name="CS ChemDraw Drawing" r:id="rId4" imgW="2111400" imgH="2288880" progId="ChemDraw.Document.6.0">
                  <p:embed/>
                  <p:pic>
                    <p:nvPicPr>
                      <p:cNvPr id="588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1"/>
                        <a:ext cx="2736304" cy="2966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90872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Se </a:t>
            </a:r>
            <a:r>
              <a:rPr lang="fr-FR" sz="2000" dirty="0" err="1"/>
              <a:t>temos</a:t>
            </a:r>
            <a:r>
              <a:rPr lang="fr-FR" sz="2000" dirty="0"/>
              <a:t> dois </a:t>
            </a:r>
            <a:r>
              <a:rPr lang="fr-FR" sz="2000" dirty="0" err="1"/>
              <a:t>nucle</a:t>
            </a:r>
            <a:r>
              <a:rPr lang="fr-FR" sz="2000" dirty="0" err="1">
                <a:latin typeface="Calibri"/>
              </a:rPr>
              <a:t>ófilos</a:t>
            </a:r>
            <a:r>
              <a:rPr lang="fr-FR" sz="2000" dirty="0">
                <a:latin typeface="Calibri"/>
              </a:rPr>
              <a:t> A e B </a:t>
            </a:r>
            <a:r>
              <a:rPr lang="fr-FR" sz="2000" dirty="0" err="1">
                <a:latin typeface="Calibri"/>
              </a:rPr>
              <a:t>tal</a:t>
            </a:r>
            <a:r>
              <a:rPr lang="fr-FR" sz="2000" dirty="0">
                <a:latin typeface="Calibri"/>
              </a:rPr>
              <a:t> que HOMO A &gt; HOMO B; e dois </a:t>
            </a:r>
            <a:r>
              <a:rPr lang="fr-FR" sz="2000" dirty="0" err="1">
                <a:latin typeface="Calibri"/>
              </a:rPr>
              <a:t>eletrófilos</a:t>
            </a:r>
            <a:r>
              <a:rPr lang="fr-FR" sz="2000" dirty="0">
                <a:latin typeface="Calibri"/>
              </a:rPr>
              <a:t> C e D, </a:t>
            </a:r>
            <a:r>
              <a:rPr lang="fr-FR" sz="2000" dirty="0" err="1">
                <a:latin typeface="Calibri"/>
              </a:rPr>
              <a:t>tal</a:t>
            </a:r>
            <a:r>
              <a:rPr lang="fr-FR" sz="2000" dirty="0">
                <a:latin typeface="Calibri"/>
              </a:rPr>
              <a:t> que LUMO C &lt; LUMO D, </a:t>
            </a:r>
            <a:r>
              <a:rPr lang="fr-FR" sz="2000" dirty="0" err="1">
                <a:latin typeface="Calibri"/>
              </a:rPr>
              <a:t>cujas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 de HOMO e LUMO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diferentes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saber</a:t>
            </a:r>
            <a:r>
              <a:rPr lang="fr-FR" sz="2000" dirty="0">
                <a:latin typeface="Calibri"/>
              </a:rPr>
              <a:t> quem </a:t>
            </a:r>
            <a:r>
              <a:rPr lang="fr-FR" sz="2000" dirty="0" err="1">
                <a:latin typeface="Calibri"/>
              </a:rPr>
              <a:t>vai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reagir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quem </a:t>
            </a:r>
            <a:r>
              <a:rPr lang="fr-FR" sz="2000" dirty="0" err="1">
                <a:latin typeface="Calibri"/>
              </a:rPr>
              <a:t>preferencialmente</a:t>
            </a:r>
            <a:r>
              <a:rPr lang="fr-FR" sz="2000" dirty="0">
                <a:latin typeface="Calibri"/>
              </a:rPr>
              <a:t>?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123728" y="2276872"/>
            <a:ext cx="118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favorecido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39735" y="2276872"/>
            <a:ext cx="151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desfavorecido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508518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(</a:t>
            </a:r>
            <a:r>
              <a:rPr lang="fr-FR" sz="2000" dirty="0" err="1"/>
              <a:t>Admitimos</a:t>
            </a:r>
            <a:r>
              <a:rPr lang="fr-FR" sz="2000" dirty="0"/>
              <a:t> </a:t>
            </a:r>
            <a:r>
              <a:rPr lang="fr-FR" sz="2000" dirty="0" err="1"/>
              <a:t>nesse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 que os dois </a:t>
            </a:r>
            <a:r>
              <a:rPr lang="fr-FR" sz="2000" dirty="0" err="1"/>
              <a:t>eletr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filos</a:t>
            </a:r>
            <a:r>
              <a:rPr lang="fr-FR" sz="2000" dirty="0"/>
              <a:t> e os dois </a:t>
            </a:r>
            <a:r>
              <a:rPr lang="fr-FR" sz="2000" dirty="0" err="1"/>
              <a:t>nucle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tamanhos</a:t>
            </a:r>
            <a:r>
              <a:rPr lang="fr-FR" sz="2000" dirty="0"/>
              <a:t> </a:t>
            </a:r>
            <a:r>
              <a:rPr lang="fr-FR" sz="2000" dirty="0" err="1"/>
              <a:t>semelhantes</a:t>
            </a:r>
            <a:r>
              <a:rPr lang="fr-FR" sz="2000" dirty="0"/>
              <a:t>). </a:t>
            </a:r>
            <a:r>
              <a:rPr lang="fr-FR" sz="2000" b="1" i="1" u="sng" dirty="0"/>
              <a:t>Note que </a:t>
            </a:r>
            <a:r>
              <a:rPr lang="fr-FR" sz="2000" b="1" i="1" u="sng" dirty="0" err="1"/>
              <a:t>fatores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estéricos</a:t>
            </a:r>
            <a:r>
              <a:rPr lang="fr-FR" sz="2000" b="1" i="1" u="sng" dirty="0"/>
              <a:t> importantes </a:t>
            </a:r>
            <a:r>
              <a:rPr lang="fr-FR" sz="2000" b="1" i="1" u="sng" dirty="0" err="1"/>
              <a:t>podem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contrariar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essa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preferência</a:t>
            </a:r>
            <a:r>
              <a:rPr lang="fr-FR" sz="2000" b="1" i="1" u="sng" dirty="0"/>
              <a:t>!</a:t>
            </a:r>
          </a:p>
        </p:txBody>
      </p:sp>
      <p:graphicFrame>
        <p:nvGraphicFramePr>
          <p:cNvPr id="587778" name="Object 2"/>
          <p:cNvGraphicFramePr>
            <a:graphicFrameLocks noChangeAspect="1"/>
          </p:cNvGraphicFramePr>
          <p:nvPr/>
        </p:nvGraphicFramePr>
        <p:xfrm>
          <a:off x="1475656" y="2852936"/>
          <a:ext cx="542829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01400" imgH="1300680" progId="ChemDraw.Document.6.0">
                  <p:embed/>
                </p:oleObj>
              </mc:Choice>
              <mc:Fallback>
                <p:oleObj name="CS ChemDraw Drawing" r:id="rId2" imgW="4901400" imgH="1300680" progId="ChemDraw.Document.6.0">
                  <p:embed/>
                  <p:pic>
                    <p:nvPicPr>
                      <p:cNvPr id="587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852936"/>
                        <a:ext cx="5428294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2811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Sistemas</a:t>
            </a:r>
            <a:r>
              <a:rPr lang="fr-FR" sz="2000" b="1" u="sng" dirty="0"/>
              <a:t> </a:t>
            </a:r>
            <a:r>
              <a:rPr lang="fr-FR" sz="2000" b="1" u="sng" dirty="0" err="1"/>
              <a:t>unimoleculares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41277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As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unimoleculares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tipicamente</a:t>
            </a:r>
            <a:r>
              <a:rPr lang="fr-FR" sz="2000" dirty="0"/>
              <a:t> </a:t>
            </a:r>
            <a:r>
              <a:rPr lang="fr-FR" sz="2000" dirty="0" err="1"/>
              <a:t>tratadas</a:t>
            </a:r>
            <a:r>
              <a:rPr lang="fr-FR" sz="2000" dirty="0"/>
              <a:t> da </a:t>
            </a:r>
            <a:r>
              <a:rPr lang="fr-FR" sz="2000" dirty="0" err="1"/>
              <a:t>mesma</a:t>
            </a:r>
            <a:r>
              <a:rPr lang="fr-FR" sz="2000" dirty="0"/>
              <a:t> forma que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bimoleculares</a:t>
            </a:r>
            <a:r>
              <a:rPr lang="fr-FR" sz="2000" dirty="0"/>
              <a:t>. Se </a:t>
            </a:r>
            <a:r>
              <a:rPr lang="fr-FR" sz="2000" dirty="0" err="1"/>
              <a:t>uma</a:t>
            </a:r>
            <a:r>
              <a:rPr lang="fr-FR" sz="2000" dirty="0"/>
              <a:t> parte da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reage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outra parte da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,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cortaremos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consideraremos</a:t>
            </a:r>
            <a:r>
              <a:rPr lang="fr-FR" sz="2000" dirty="0">
                <a:latin typeface="Calibri"/>
              </a:rPr>
              <a:t> dois </a:t>
            </a:r>
            <a:r>
              <a:rPr lang="fr-FR" sz="2000" dirty="0" err="1">
                <a:latin typeface="Calibri"/>
              </a:rPr>
              <a:t>fragmentos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radicais</a:t>
            </a:r>
            <a:r>
              <a:rPr lang="fr-FR" sz="2000" dirty="0">
                <a:latin typeface="Calibri"/>
              </a:rPr>
              <a:t>) e </a:t>
            </a:r>
            <a:r>
              <a:rPr lang="fr-FR" sz="2000" dirty="0" err="1">
                <a:latin typeface="Calibri"/>
              </a:rPr>
              <a:t>analisaremos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interações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fossem</a:t>
            </a:r>
            <a:r>
              <a:rPr lang="fr-FR" sz="2000" dirty="0">
                <a:latin typeface="Calibri"/>
              </a:rPr>
              <a:t> dois </a:t>
            </a:r>
            <a:r>
              <a:rPr lang="fr-FR" sz="2000" dirty="0" err="1">
                <a:latin typeface="Calibri"/>
              </a:rPr>
              <a:t>sistemas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ligados</a:t>
            </a:r>
            <a:r>
              <a:rPr lang="fr-FR" sz="2000" dirty="0">
                <a:latin typeface="Calibri"/>
              </a:rPr>
              <a:t>. 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As </a:t>
            </a:r>
            <a:r>
              <a:rPr lang="fr-FR" sz="2000" dirty="0" err="1">
                <a:latin typeface="Calibri"/>
              </a:rPr>
              <a:t>transposições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sigmatrópicas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contituem</a:t>
            </a:r>
            <a:r>
              <a:rPr lang="fr-FR" sz="2000" dirty="0">
                <a:latin typeface="Calibri"/>
              </a:rPr>
              <a:t> bons </a:t>
            </a:r>
            <a:r>
              <a:rPr lang="fr-FR" sz="2000" dirty="0" err="1">
                <a:latin typeface="Calibri"/>
              </a:rPr>
              <a:t>exemplos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serem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analisados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dessa</a:t>
            </a:r>
            <a:r>
              <a:rPr lang="fr-FR" sz="2000" dirty="0">
                <a:latin typeface="Calibri"/>
              </a:rPr>
              <a:t> forma (</a:t>
            </a:r>
            <a:r>
              <a:rPr lang="fr-FR" sz="2000" i="1" dirty="0">
                <a:latin typeface="Calibri"/>
              </a:rPr>
              <a:t>cf.</a:t>
            </a:r>
            <a:r>
              <a:rPr lang="fr-FR" sz="2000" dirty="0">
                <a:latin typeface="Calibri"/>
              </a:rPr>
              <a:t> aula </a:t>
            </a:r>
            <a:r>
              <a:rPr lang="fr-FR" sz="2000" dirty="0" err="1">
                <a:latin typeface="Calibri"/>
              </a:rPr>
              <a:t>futura</a:t>
            </a:r>
            <a:r>
              <a:rPr lang="fr-FR" sz="2000" dirty="0">
                <a:latin typeface="Calibri"/>
              </a:rPr>
              <a:t>)</a:t>
            </a:r>
            <a:endParaRPr lang="fr-FR" sz="2000" dirty="0"/>
          </a:p>
        </p:txBody>
      </p:sp>
      <p:graphicFrame>
        <p:nvGraphicFramePr>
          <p:cNvPr id="586753" name="Object 1"/>
          <p:cNvGraphicFramePr>
            <a:graphicFrameLocks noChangeAspect="1"/>
          </p:cNvGraphicFramePr>
          <p:nvPr/>
        </p:nvGraphicFramePr>
        <p:xfrm>
          <a:off x="2148129" y="4365104"/>
          <a:ext cx="4872143" cy="190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88000" imgH="1522440" progId="ChemDraw.Document.6.0">
                  <p:embed/>
                </p:oleObj>
              </mc:Choice>
              <mc:Fallback>
                <p:oleObj name="CS ChemDraw Drawing" r:id="rId2" imgW="3888000" imgH="1522440" progId="ChemDraw.Document.6.0">
                  <p:embed/>
                  <p:pic>
                    <p:nvPicPr>
                      <p:cNvPr id="5867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129" y="4365104"/>
                        <a:ext cx="4872143" cy="190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836712"/>
            <a:ext cx="4846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Aproximações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induzidas</a:t>
            </a:r>
            <a:r>
              <a:rPr lang="fr-FR" sz="2000" b="1" i="1" u="sng" dirty="0"/>
              <a:t> pela </a:t>
            </a:r>
            <a:r>
              <a:rPr lang="fr-FR" sz="2000" b="1" i="1" u="sng" dirty="0" err="1"/>
              <a:t>teoria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OFs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9" y="134076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teoria</a:t>
            </a:r>
            <a:r>
              <a:rPr lang="fr-FR" sz="2000" dirty="0"/>
              <a:t> de Fukui leva </a:t>
            </a:r>
            <a:r>
              <a:rPr lang="fr-FR" sz="2000" dirty="0" err="1"/>
              <a:t>em</a:t>
            </a:r>
            <a:r>
              <a:rPr lang="fr-FR" sz="2000" dirty="0"/>
              <a:t> conta </a:t>
            </a:r>
            <a:r>
              <a:rPr lang="fr-FR" sz="2000" dirty="0" err="1"/>
              <a:t>somente</a:t>
            </a:r>
            <a:r>
              <a:rPr lang="fr-FR" sz="2000" dirty="0"/>
              <a:t> as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atrativas</a:t>
            </a:r>
            <a:r>
              <a:rPr lang="fr-FR" sz="2000" dirty="0"/>
              <a:t>,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 entre </a:t>
            </a:r>
            <a:r>
              <a:rPr lang="fr-FR" sz="2000" dirty="0" err="1"/>
              <a:t>uma</a:t>
            </a:r>
            <a:r>
              <a:rPr lang="fr-FR" sz="2000" dirty="0"/>
              <a:t> LUMO e </a:t>
            </a:r>
            <a:r>
              <a:rPr lang="fr-FR" sz="2000" dirty="0" err="1"/>
              <a:t>uma</a:t>
            </a:r>
            <a:r>
              <a:rPr lang="fr-FR" sz="2000" dirty="0"/>
              <a:t> HOMO.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Mas a 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leva </a:t>
            </a:r>
            <a:r>
              <a:rPr lang="fr-FR" sz="2000" dirty="0" err="1"/>
              <a:t>em</a:t>
            </a:r>
            <a:r>
              <a:rPr lang="fr-FR" sz="2000" dirty="0"/>
              <a:t> conta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atrativos</a:t>
            </a:r>
            <a:r>
              <a:rPr lang="fr-FR" sz="2000" dirty="0"/>
              <a:t>. E os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repulsivos</a:t>
            </a:r>
            <a:r>
              <a:rPr lang="fr-FR" sz="2000" dirty="0"/>
              <a:t>?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Todas</a:t>
            </a:r>
            <a:r>
              <a:rPr lang="fr-FR" sz="2000" dirty="0"/>
              <a:t> as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químicas</a:t>
            </a:r>
            <a:r>
              <a:rPr lang="fr-FR" sz="2000" dirty="0"/>
              <a:t> </a:t>
            </a:r>
            <a:r>
              <a:rPr lang="fr-FR" sz="2000" dirty="0" err="1"/>
              <a:t>envolvem</a:t>
            </a:r>
            <a:r>
              <a:rPr lang="fr-FR" sz="2000" dirty="0"/>
              <a:t>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repulsivos</a:t>
            </a:r>
            <a:r>
              <a:rPr lang="fr-FR" sz="2000" dirty="0"/>
              <a:t>. A </a:t>
            </a:r>
            <a:r>
              <a:rPr lang="fr-FR" sz="2000" dirty="0" err="1"/>
              <a:t>superação</a:t>
            </a:r>
            <a:r>
              <a:rPr lang="fr-FR" sz="2000" dirty="0"/>
              <a:t> da </a:t>
            </a:r>
            <a:r>
              <a:rPr lang="fr-FR" sz="2000" dirty="0" err="1"/>
              <a:t>barreira</a:t>
            </a:r>
            <a:r>
              <a:rPr lang="fr-FR" sz="2000" dirty="0"/>
              <a:t> de </a:t>
            </a:r>
            <a:r>
              <a:rPr lang="fr-FR" sz="2000" dirty="0" err="1"/>
              <a:t>ativação</a:t>
            </a:r>
            <a:r>
              <a:rPr lang="fr-FR" sz="2000" dirty="0"/>
              <a:t> que </a:t>
            </a:r>
            <a:r>
              <a:rPr lang="fr-FR" sz="2000" dirty="0" err="1"/>
              <a:t>permite</a:t>
            </a: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 é dada pela </a:t>
            </a:r>
            <a:r>
              <a:rPr lang="fr-FR" sz="2000" dirty="0" err="1"/>
              <a:t>energia</a:t>
            </a:r>
            <a:r>
              <a:rPr lang="fr-FR" sz="2000" dirty="0"/>
              <a:t> de </a:t>
            </a:r>
            <a:r>
              <a:rPr lang="fr-FR" sz="2000" dirty="0" err="1"/>
              <a:t>ativação</a:t>
            </a:r>
            <a:r>
              <a:rPr lang="fr-FR" sz="2000" dirty="0"/>
              <a:t>. Na </a:t>
            </a:r>
            <a:r>
              <a:rPr lang="fr-FR" sz="2000" dirty="0" err="1"/>
              <a:t>maior</a:t>
            </a:r>
            <a:r>
              <a:rPr lang="fr-FR" sz="2000" dirty="0"/>
              <a:t> parte do tempo, </a:t>
            </a:r>
            <a:r>
              <a:rPr lang="fr-FR" sz="2000" dirty="0" err="1"/>
              <a:t>todos</a:t>
            </a:r>
            <a:r>
              <a:rPr lang="fr-FR" sz="2000" dirty="0"/>
              <a:t> esses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repulsivos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comparáveis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reação</a:t>
            </a:r>
            <a:r>
              <a:rPr lang="fr-FR" sz="2000" dirty="0"/>
              <a:t> à outra (~ </a:t>
            </a:r>
            <a:r>
              <a:rPr lang="fr-FR" sz="2000" dirty="0" err="1"/>
              <a:t>ordens</a:t>
            </a:r>
            <a:r>
              <a:rPr lang="fr-FR" sz="2000" dirty="0"/>
              <a:t> de </a:t>
            </a:r>
            <a:r>
              <a:rPr lang="fr-FR" sz="2000" dirty="0" err="1"/>
              <a:t>grandeza</a:t>
            </a:r>
            <a:r>
              <a:rPr lang="fr-FR" sz="2000" dirty="0"/>
              <a:t> </a:t>
            </a:r>
            <a:r>
              <a:rPr lang="fr-FR" sz="2000" dirty="0" err="1"/>
              <a:t>semelhantes</a:t>
            </a:r>
            <a:r>
              <a:rPr lang="fr-FR" sz="2000" dirty="0"/>
              <a:t>). Esses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repulsivos</a:t>
            </a:r>
            <a:r>
              <a:rPr lang="fr-FR" sz="2000" dirty="0"/>
              <a:t> </a:t>
            </a:r>
            <a:r>
              <a:rPr lang="fr-FR" sz="2000" dirty="0" err="1"/>
              <a:t>envolvem</a:t>
            </a:r>
            <a:r>
              <a:rPr lang="fr-FR" sz="2000" dirty="0"/>
              <a:t> 4 </a:t>
            </a:r>
            <a:r>
              <a:rPr lang="fr-FR" sz="2000" dirty="0" err="1"/>
              <a:t>elétrons</a:t>
            </a:r>
            <a:r>
              <a:rPr lang="fr-FR" sz="2000" dirty="0"/>
              <a:t> entre dois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ocupados</a:t>
            </a:r>
            <a:r>
              <a:rPr lang="fr-FR" sz="2000" dirty="0"/>
              <a:t>. 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outro</a:t>
            </a:r>
            <a:r>
              <a:rPr lang="fr-FR" sz="2000" dirty="0"/>
              <a:t> </a:t>
            </a:r>
            <a:r>
              <a:rPr lang="fr-FR" sz="2000" dirty="0" err="1"/>
              <a:t>lado</a:t>
            </a:r>
            <a:r>
              <a:rPr lang="fr-FR" sz="2000" dirty="0"/>
              <a:t>, os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atrativos</a:t>
            </a:r>
            <a:r>
              <a:rPr lang="fr-FR" sz="2000" dirty="0"/>
              <a:t> </a:t>
            </a:r>
            <a:r>
              <a:rPr lang="fr-FR" sz="2000" dirty="0" err="1"/>
              <a:t>serão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 entre si.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correspondem</a:t>
            </a:r>
            <a:r>
              <a:rPr lang="fr-FR" sz="2000" dirty="0"/>
              <a:t> </a:t>
            </a:r>
            <a:r>
              <a:rPr lang="fr-FR" sz="2000" dirty="0" err="1"/>
              <a:t>às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entre os </a:t>
            </a:r>
            <a:r>
              <a:rPr lang="fr-FR" sz="2000" dirty="0" err="1"/>
              <a:t>OFs</a:t>
            </a:r>
            <a:r>
              <a:rPr lang="fr-FR" sz="2000" dirty="0"/>
              <a:t>. São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verdadeiramente</a:t>
            </a:r>
            <a:r>
              <a:rPr lang="fr-FR" sz="2000" dirty="0"/>
              <a:t> que </a:t>
            </a:r>
            <a:r>
              <a:rPr lang="fr-FR" sz="2000" dirty="0" err="1"/>
              <a:t>farão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e </a:t>
            </a:r>
            <a:r>
              <a:rPr lang="fr-FR" sz="2000" dirty="0" err="1"/>
              <a:t>guiarão</a:t>
            </a: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116632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796642"/>
            <a:ext cx="4846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Aproximações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induzidas</a:t>
            </a:r>
            <a:r>
              <a:rPr lang="fr-FR" sz="2000" b="1" i="1" u="sng" dirty="0"/>
              <a:t> pela </a:t>
            </a:r>
            <a:r>
              <a:rPr lang="fr-FR" sz="2000" b="1" i="1" u="sng" dirty="0" err="1"/>
              <a:t>teoria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OFs</a:t>
            </a:r>
            <a:endParaRPr lang="fr-FR" sz="2000" b="1" i="1" u="sng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6738" name="Object 2"/>
          <p:cNvGraphicFramePr>
            <a:graphicFrameLocks noChangeAspect="1"/>
          </p:cNvGraphicFramePr>
          <p:nvPr/>
        </p:nvGraphicFramePr>
        <p:xfrm>
          <a:off x="755576" y="1743733"/>
          <a:ext cx="7272808" cy="334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14280" imgH="2625480" progId="ChemDraw.Document.6.0">
                  <p:embed/>
                </p:oleObj>
              </mc:Choice>
              <mc:Fallback>
                <p:oleObj name="CS ChemDraw Drawing" r:id="rId2" imgW="5714280" imgH="2625480" progId="ChemDraw.Document.6.0">
                  <p:embed/>
                  <p:pic>
                    <p:nvPicPr>
                      <p:cNvPr id="7567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43733"/>
                        <a:ext cx="7272808" cy="3341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6741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67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5674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298801"/>
            <a:ext cx="2352675" cy="714375"/>
          </a:xfrm>
          <a:prstGeom prst="rect">
            <a:avLst/>
          </a:prstGeom>
          <a:noFill/>
        </p:spPr>
      </p:pic>
      <p:sp>
        <p:nvSpPr>
          <p:cNvPr id="756744" name="Rectangle 8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545741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Vemos</a:t>
            </a:r>
            <a:r>
              <a:rPr lang="fr-FR" sz="2000" dirty="0"/>
              <a:t> que a </a:t>
            </a:r>
            <a:r>
              <a:rPr lang="fr-FR" sz="2000" dirty="0" err="1"/>
              <a:t>reação</a:t>
            </a:r>
            <a:r>
              <a:rPr lang="fr-FR" sz="2000" dirty="0"/>
              <a:t> é </a:t>
            </a:r>
            <a:r>
              <a:rPr lang="fr-FR" sz="2000" dirty="0" err="1"/>
              <a:t>favorável</a:t>
            </a:r>
            <a:r>
              <a:rPr lang="fr-FR" sz="2000" dirty="0"/>
              <a:t> (</a:t>
            </a:r>
            <a:r>
              <a:rPr lang="fr-FR" sz="2000" dirty="0">
                <a:latin typeface="Symbol" pitchFamily="18" charset="2"/>
              </a:rPr>
              <a:t>D</a:t>
            </a:r>
            <a:r>
              <a:rPr lang="fr-FR" sz="2000" dirty="0"/>
              <a:t>E grande) </a:t>
            </a:r>
            <a:r>
              <a:rPr lang="fr-FR" sz="2000" dirty="0" err="1"/>
              <a:t>quando</a:t>
            </a:r>
            <a:r>
              <a:rPr lang="fr-FR" sz="2000" dirty="0"/>
              <a:t> a </a:t>
            </a:r>
            <a:r>
              <a:rPr lang="fr-FR" sz="2000" dirty="0" err="1"/>
              <a:t>distância</a:t>
            </a:r>
            <a:r>
              <a:rPr lang="fr-FR" sz="2000" dirty="0"/>
              <a:t> </a:t>
            </a:r>
            <a:r>
              <a:rPr lang="fr-FR" sz="2000" dirty="0" err="1"/>
              <a:t>energética</a:t>
            </a:r>
            <a:r>
              <a:rPr lang="fr-FR" sz="2000" dirty="0"/>
              <a:t> HOMO-LUMO é </a:t>
            </a:r>
            <a:r>
              <a:rPr lang="fr-FR" sz="2000" dirty="0" err="1"/>
              <a:t>pequena</a:t>
            </a:r>
            <a:r>
              <a:rPr lang="fr-FR" sz="2000" dirty="0"/>
              <a:t> ou </a:t>
            </a:r>
            <a:r>
              <a:rPr lang="fr-FR" sz="2000" dirty="0" err="1"/>
              <a:t>quando</a:t>
            </a:r>
            <a:r>
              <a:rPr lang="fr-FR" sz="2000" dirty="0"/>
              <a:t> o </a:t>
            </a:r>
            <a:r>
              <a:rPr lang="fr-FR" sz="2000" dirty="0" err="1"/>
              <a:t>recobrimento</a:t>
            </a:r>
            <a:r>
              <a:rPr lang="fr-FR" sz="2000" dirty="0"/>
              <a:t> entre </a:t>
            </a:r>
            <a:r>
              <a:rPr lang="fr-FR" sz="2000" dirty="0" err="1"/>
              <a:t>eles</a:t>
            </a:r>
            <a:r>
              <a:rPr lang="fr-FR" sz="2000" dirty="0"/>
              <a:t> é grande.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617245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492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Um </a:t>
            </a:r>
            <a:r>
              <a:rPr lang="fr-FR" b="1" i="1" u="sng" dirty="0" err="1"/>
              <a:t>exemplo</a:t>
            </a:r>
            <a:r>
              <a:rPr lang="fr-FR" b="1" i="1" u="sng" dirty="0"/>
              <a:t> importante: a </a:t>
            </a:r>
            <a:r>
              <a:rPr lang="fr-FR" b="1" i="1" u="sng" dirty="0" err="1"/>
              <a:t>regra</a:t>
            </a:r>
            <a:r>
              <a:rPr lang="fr-FR" b="1" i="1" u="sng" dirty="0"/>
              <a:t> de </a:t>
            </a:r>
            <a:r>
              <a:rPr lang="fr-FR" b="1" i="1" u="sng" dirty="0" err="1"/>
              <a:t>Markovnikov</a:t>
            </a:r>
            <a:endParaRPr lang="fr-FR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12474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regra</a:t>
            </a:r>
            <a:r>
              <a:rPr lang="fr-FR" sz="2000" dirty="0"/>
              <a:t> de </a:t>
            </a:r>
            <a:r>
              <a:rPr lang="fr-FR" sz="2000" dirty="0" err="1"/>
              <a:t>Markovnikov</a:t>
            </a:r>
            <a:r>
              <a:rPr lang="fr-FR" sz="2000" dirty="0"/>
              <a:t> </a:t>
            </a:r>
            <a:r>
              <a:rPr lang="fr-FR" sz="2000" dirty="0" err="1"/>
              <a:t>estipula</a:t>
            </a:r>
            <a:r>
              <a:rPr lang="fr-FR" sz="2000" dirty="0"/>
              <a:t> que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adicionamos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hidrácido</a:t>
            </a:r>
            <a:r>
              <a:rPr lang="fr-FR" sz="2000" dirty="0"/>
              <a:t> à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alceno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-</a:t>
            </a:r>
            <a:r>
              <a:rPr lang="fr-FR" sz="2000" dirty="0" err="1"/>
              <a:t>simétrico</a:t>
            </a:r>
            <a:r>
              <a:rPr lang="fr-FR" sz="2000" dirty="0"/>
              <a:t>, o </a:t>
            </a:r>
            <a:r>
              <a:rPr lang="fr-FR" sz="2000" dirty="0" err="1"/>
              <a:t>pr</a:t>
            </a:r>
            <a:r>
              <a:rPr lang="fr-FR" sz="2000" dirty="0" err="1">
                <a:latin typeface="Calibri"/>
              </a:rPr>
              <a:t>óton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vai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adicionar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maneira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formar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carbocátion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estável</a:t>
            </a:r>
            <a:r>
              <a:rPr lang="fr-FR" sz="2000" dirty="0">
                <a:latin typeface="Calibri"/>
              </a:rPr>
              <a:t> (</a:t>
            </a:r>
            <a:r>
              <a:rPr lang="fr-FR" sz="2000" i="1" dirty="0">
                <a:latin typeface="Calibri"/>
              </a:rPr>
              <a:t>i. e.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adiciona</a:t>
            </a:r>
            <a:r>
              <a:rPr lang="fr-FR" sz="2000" dirty="0">
                <a:latin typeface="Calibri"/>
              </a:rPr>
              <a:t> sobre o </a:t>
            </a:r>
            <a:r>
              <a:rPr lang="fr-FR" sz="2000" dirty="0" err="1">
                <a:latin typeface="Calibri"/>
              </a:rPr>
              <a:t>carbono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menos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substituído</a:t>
            </a:r>
            <a:r>
              <a:rPr lang="fr-FR" sz="2000" dirty="0">
                <a:latin typeface="Calibri"/>
              </a:rPr>
              <a:t>).</a:t>
            </a:r>
            <a:r>
              <a:rPr lang="fr-FR" sz="2000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4016" y="2276872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, no </a:t>
            </a:r>
            <a:r>
              <a:rPr lang="fr-FR" sz="2000" dirty="0" err="1"/>
              <a:t>caso</a:t>
            </a:r>
            <a:r>
              <a:rPr lang="fr-FR" sz="2000" dirty="0"/>
              <a:t> do </a:t>
            </a:r>
            <a:r>
              <a:rPr lang="fr-FR" sz="2000" dirty="0" err="1"/>
              <a:t>propeno</a:t>
            </a:r>
            <a:r>
              <a:rPr lang="fr-FR" sz="2000" dirty="0"/>
              <a:t>,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esperar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formação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cátion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propila</a:t>
            </a:r>
            <a:r>
              <a:rPr lang="fr-FR" sz="2000" dirty="0">
                <a:latin typeface="Calibri"/>
              </a:rPr>
              <a:t>, onde a </a:t>
            </a:r>
            <a:r>
              <a:rPr lang="fr-FR" sz="2000" dirty="0" err="1">
                <a:latin typeface="Calibri"/>
              </a:rPr>
              <a:t>carga</a:t>
            </a:r>
            <a:r>
              <a:rPr lang="fr-FR" sz="2000" dirty="0">
                <a:latin typeface="Calibri"/>
              </a:rPr>
              <a:t> positiva se </a:t>
            </a:r>
            <a:r>
              <a:rPr lang="fr-FR" sz="2000" dirty="0" err="1">
                <a:latin typeface="Calibri"/>
              </a:rPr>
              <a:t>localiza</a:t>
            </a:r>
            <a:r>
              <a:rPr lang="fr-FR" sz="2000" dirty="0">
                <a:latin typeface="Calibri"/>
              </a:rPr>
              <a:t> sobre o </a:t>
            </a:r>
            <a:r>
              <a:rPr lang="fr-FR" sz="2000" dirty="0" err="1">
                <a:latin typeface="Calibri"/>
              </a:rPr>
              <a:t>carbono</a:t>
            </a:r>
            <a:r>
              <a:rPr lang="fr-FR" sz="2000" dirty="0">
                <a:latin typeface="Calibri"/>
              </a:rPr>
              <a:t> central. </a:t>
            </a:r>
            <a:endParaRPr lang="fr-FR" sz="2000" dirty="0"/>
          </a:p>
        </p:txBody>
      </p:sp>
      <p:graphicFrame>
        <p:nvGraphicFramePr>
          <p:cNvPr id="584706" name="Object 2"/>
          <p:cNvGraphicFramePr>
            <a:graphicFrameLocks noChangeAspect="1"/>
          </p:cNvGraphicFramePr>
          <p:nvPr/>
        </p:nvGraphicFramePr>
        <p:xfrm>
          <a:off x="1907704" y="5256278"/>
          <a:ext cx="5400600" cy="134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51960" imgH="1055880" progId="ChemDraw.Document.6.0">
                  <p:embed/>
                </p:oleObj>
              </mc:Choice>
              <mc:Fallback>
                <p:oleObj name="CS ChemDraw Drawing" r:id="rId2" imgW="4251960" imgH="1055880" progId="ChemDraw.Document.6.0">
                  <p:embed/>
                  <p:pic>
                    <p:nvPicPr>
                      <p:cNvPr id="584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256278"/>
                        <a:ext cx="5400600" cy="1341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44016" y="2981851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explicações</a:t>
            </a:r>
            <a:r>
              <a:rPr lang="fr-FR" sz="2000" dirty="0"/>
              <a:t> 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tipicamente</a:t>
            </a:r>
            <a:r>
              <a:rPr lang="fr-FR" sz="2000" dirty="0"/>
              <a:t> </a:t>
            </a:r>
            <a:r>
              <a:rPr lang="fr-FR" sz="2000" dirty="0" err="1"/>
              <a:t>feitas</a:t>
            </a:r>
            <a:r>
              <a:rPr lang="fr-FR" sz="2000" dirty="0"/>
              <a:t> para </a:t>
            </a:r>
            <a:r>
              <a:rPr lang="fr-FR" sz="2000" dirty="0" err="1"/>
              <a:t>explicar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preferência</a:t>
            </a:r>
            <a:r>
              <a:rPr lang="fr-FR" sz="2000" dirty="0"/>
              <a:t>. 1) a </a:t>
            </a:r>
            <a:r>
              <a:rPr lang="fr-FR" sz="2000" dirty="0" err="1"/>
              <a:t>adição</a:t>
            </a:r>
            <a:r>
              <a:rPr lang="fr-FR" sz="2000" dirty="0"/>
              <a:t> é </a:t>
            </a:r>
            <a:r>
              <a:rPr lang="fr-FR" sz="2000" dirty="0" err="1"/>
              <a:t>realizada</a:t>
            </a:r>
            <a:r>
              <a:rPr lang="fr-FR" sz="2000" dirty="0"/>
              <a:t> para a </a:t>
            </a:r>
            <a:r>
              <a:rPr lang="fr-FR" sz="2000" dirty="0" err="1"/>
              <a:t>formação</a:t>
            </a:r>
            <a:r>
              <a:rPr lang="fr-FR" sz="2000" dirty="0"/>
              <a:t> do </a:t>
            </a:r>
            <a:r>
              <a:rPr lang="fr-FR" sz="2000" dirty="0" err="1"/>
              <a:t>cátion</a:t>
            </a:r>
            <a:r>
              <a:rPr lang="fr-FR" sz="2000" dirty="0"/>
              <a:t> mais </a:t>
            </a:r>
            <a:r>
              <a:rPr lang="fr-FR" sz="2000" dirty="0" err="1"/>
              <a:t>estável</a:t>
            </a:r>
            <a:r>
              <a:rPr lang="fr-FR" sz="2000" dirty="0"/>
              <a:t> ou 2) o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metila</a:t>
            </a:r>
            <a:r>
              <a:rPr lang="fr-FR" sz="2000" dirty="0"/>
              <a:t> </a:t>
            </a:r>
            <a:r>
              <a:rPr lang="fr-FR" sz="2000" dirty="0" err="1"/>
              <a:t>age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doador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que </a:t>
            </a:r>
            <a:r>
              <a:rPr lang="en-US" sz="2000" dirty="0"/>
              <a:t>“</a:t>
            </a:r>
            <a:r>
              <a:rPr lang="fr-FR" sz="2000" dirty="0" err="1"/>
              <a:t>empurra</a:t>
            </a:r>
            <a:r>
              <a:rPr lang="en-US" sz="2000" dirty="0"/>
              <a:t>”</a:t>
            </a:r>
            <a:r>
              <a:rPr lang="fr-FR" sz="2000" dirty="0"/>
              <a:t> os </a:t>
            </a:r>
            <a:r>
              <a:rPr lang="fr-FR" sz="2000" dirty="0" err="1"/>
              <a:t>elétrons</a:t>
            </a:r>
            <a:r>
              <a:rPr lang="fr-FR" sz="2000" dirty="0"/>
              <a:t> sobre o </a:t>
            </a:r>
            <a:r>
              <a:rPr lang="fr-FR" sz="2000" dirty="0" err="1"/>
              <a:t>carbono</a:t>
            </a:r>
            <a:r>
              <a:rPr lang="fr-FR" sz="2000" dirty="0"/>
              <a:t> terminal.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4005064"/>
            <a:ext cx="871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Uma</a:t>
            </a:r>
            <a:r>
              <a:rPr lang="fr-FR" sz="2000" dirty="0"/>
              <a:t> outra </a:t>
            </a:r>
            <a:r>
              <a:rPr lang="fr-FR" sz="2000" dirty="0" err="1"/>
              <a:t>maneira</a:t>
            </a:r>
            <a:r>
              <a:rPr lang="fr-FR" sz="2000" dirty="0"/>
              <a:t> de </a:t>
            </a:r>
            <a:r>
              <a:rPr lang="fr-FR" sz="2000" dirty="0" err="1"/>
              <a:t>explicar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reatividade</a:t>
            </a:r>
            <a:r>
              <a:rPr lang="fr-FR" sz="2000" dirty="0"/>
              <a:t> é que o </a:t>
            </a:r>
            <a:r>
              <a:rPr lang="fr-FR" sz="2000" dirty="0" err="1"/>
              <a:t>próton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eletrófilo</a:t>
            </a:r>
            <a:r>
              <a:rPr lang="fr-FR" sz="2000" dirty="0"/>
              <a:t> e </a:t>
            </a:r>
            <a:r>
              <a:rPr lang="fr-FR" sz="2000" dirty="0" err="1"/>
              <a:t>vai</a:t>
            </a:r>
            <a:r>
              <a:rPr lang="fr-FR" sz="2000" dirty="0"/>
              <a:t> </a:t>
            </a:r>
            <a:r>
              <a:rPr lang="fr-FR" sz="2000" dirty="0" err="1"/>
              <a:t>reagir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a HOMO do </a:t>
            </a:r>
            <a:r>
              <a:rPr lang="fr-FR" sz="2000" dirty="0" err="1"/>
              <a:t>propeno</a:t>
            </a:r>
            <a:r>
              <a:rPr lang="fr-FR" sz="2000" dirty="0"/>
              <a:t> </a:t>
            </a:r>
            <a:r>
              <a:rPr lang="fr-FR" sz="2000" dirty="0" err="1"/>
              <a:t>cujo</a:t>
            </a:r>
            <a:r>
              <a:rPr lang="fr-FR" sz="2000" dirty="0"/>
              <a:t> </a:t>
            </a:r>
            <a:r>
              <a:rPr lang="fr-FR" sz="2000" dirty="0" err="1"/>
              <a:t>coeficiente</a:t>
            </a:r>
            <a:r>
              <a:rPr lang="fr-FR" sz="2000" dirty="0"/>
              <a:t> é o mais importante, que se </a:t>
            </a:r>
            <a:r>
              <a:rPr lang="fr-FR" sz="2000" dirty="0" err="1"/>
              <a:t>encontra</a:t>
            </a:r>
            <a:r>
              <a:rPr lang="fr-FR" sz="2000" dirty="0"/>
              <a:t> sobre o </a:t>
            </a:r>
            <a:r>
              <a:rPr lang="fr-FR" sz="2000" dirty="0" err="1"/>
              <a:t>carbono</a:t>
            </a:r>
            <a:r>
              <a:rPr lang="fr-FR" sz="2000" dirty="0"/>
              <a:t> na </a:t>
            </a:r>
            <a:r>
              <a:rPr lang="fr-FR" sz="2000" dirty="0" err="1"/>
              <a:t>extremidade</a:t>
            </a:r>
            <a:r>
              <a:rPr lang="fr-FR" sz="2000" dirty="0"/>
              <a:t> da </a:t>
            </a:r>
            <a:r>
              <a:rPr lang="fr-FR" sz="2000" dirty="0" err="1"/>
              <a:t>cadeia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463" name="Object 7"/>
          <p:cNvGraphicFramePr>
            <a:graphicFrameLocks noChangeAspect="1"/>
          </p:cNvGraphicFramePr>
          <p:nvPr/>
        </p:nvGraphicFramePr>
        <p:xfrm>
          <a:off x="4139952" y="4678603"/>
          <a:ext cx="3384376" cy="177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65200" imgH="2184120" progId="ChemDraw.Document.6.0">
                  <p:embed/>
                </p:oleObj>
              </mc:Choice>
              <mc:Fallback>
                <p:oleObj name="CS ChemDraw Drawing" r:id="rId2" imgW="4165200" imgH="2184120" progId="ChemDraw.Document.6.0">
                  <p:embed/>
                  <p:pic>
                    <p:nvPicPr>
                      <p:cNvPr id="531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78603"/>
                        <a:ext cx="3384376" cy="1774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97468"/>
            <a:ext cx="177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Introdução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652626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i e j se </a:t>
            </a:r>
            <a:r>
              <a:rPr lang="fr-FR" sz="2000" dirty="0" err="1"/>
              <a:t>aproximam</a:t>
            </a:r>
            <a:r>
              <a:rPr lang="fr-FR" sz="2000" dirty="0"/>
              <a:t>, 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interação</a:t>
            </a:r>
            <a:r>
              <a:rPr lang="fr-FR" sz="2000" dirty="0"/>
              <a:t> entre </a:t>
            </a:r>
            <a:r>
              <a:rPr lang="fr-FR" sz="2000" dirty="0" err="1"/>
              <a:t>elas</a:t>
            </a:r>
            <a:r>
              <a:rPr lang="fr-FR" sz="2000" dirty="0"/>
              <a:t> </a:t>
            </a:r>
            <a:r>
              <a:rPr lang="fr-FR" sz="2000" dirty="0" err="1"/>
              <a:t>vai</a:t>
            </a:r>
            <a:r>
              <a:rPr lang="fr-FR" sz="2000" dirty="0"/>
              <a:t> se </a:t>
            </a:r>
            <a:r>
              <a:rPr lang="fr-FR" sz="2000" dirty="0" err="1"/>
              <a:t>desenvolver</a:t>
            </a:r>
            <a:r>
              <a:rPr lang="fr-FR" sz="2000" dirty="0"/>
              <a:t>, de </a:t>
            </a:r>
            <a:r>
              <a:rPr lang="fr-FR" sz="2000" dirty="0" err="1"/>
              <a:t>tal</a:t>
            </a:r>
            <a:r>
              <a:rPr lang="fr-FR" sz="2000" dirty="0"/>
              <a:t> </a:t>
            </a:r>
            <a:r>
              <a:rPr lang="fr-FR" sz="2000" dirty="0" err="1"/>
              <a:t>maneira</a:t>
            </a:r>
            <a:r>
              <a:rPr lang="fr-FR" sz="2000" dirty="0"/>
              <a:t> que </a:t>
            </a:r>
            <a:r>
              <a:rPr lang="fr-FR" sz="2000" dirty="0" err="1"/>
              <a:t>não</a:t>
            </a:r>
            <a:r>
              <a:rPr lang="fr-FR" sz="2000" dirty="0"/>
              <a:t> existe </a:t>
            </a:r>
            <a:r>
              <a:rPr lang="fr-FR" sz="2000" dirty="0" err="1"/>
              <a:t>nenhuma</a:t>
            </a:r>
            <a:r>
              <a:rPr lang="fr-FR" sz="2000" dirty="0"/>
              <a:t> </a:t>
            </a:r>
            <a:r>
              <a:rPr lang="fr-FR" sz="2000" dirty="0" err="1"/>
              <a:t>razão</a:t>
            </a:r>
            <a:r>
              <a:rPr lang="fr-FR" sz="2000" dirty="0"/>
              <a:t> para que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permaneçam</a:t>
            </a:r>
            <a:r>
              <a:rPr lang="fr-FR" sz="2000" dirty="0"/>
              <a:t> </a:t>
            </a:r>
            <a:r>
              <a:rPr lang="fr-FR" sz="2000" dirty="0" err="1"/>
              <a:t>ortogonais</a:t>
            </a:r>
            <a:r>
              <a:rPr lang="fr-FR" sz="2000" dirty="0"/>
              <a:t>. </a:t>
            </a:r>
            <a:r>
              <a:rPr lang="fr-FR" sz="2000" dirty="0" err="1"/>
              <a:t>Progressivamente</a:t>
            </a:r>
            <a:r>
              <a:rPr lang="fr-FR" sz="2000" dirty="0"/>
              <a:t>, as </a:t>
            </a:r>
            <a:r>
              <a:rPr lang="fr-FR" sz="2000" dirty="0" err="1"/>
              <a:t>nuvens</a:t>
            </a:r>
            <a:r>
              <a:rPr lang="fr-FR" sz="2000" dirty="0"/>
              <a:t> </a:t>
            </a:r>
            <a:r>
              <a:rPr lang="fr-FR" sz="2000" dirty="0" err="1"/>
              <a:t>eletrônicas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se </a:t>
            </a:r>
            <a:r>
              <a:rPr lang="fr-FR" sz="2000" dirty="0" err="1"/>
              <a:t>deformar</a:t>
            </a:r>
            <a:r>
              <a:rPr lang="fr-FR" sz="2000" dirty="0"/>
              <a:t> e os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íveis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serão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modificados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consequência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Isso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equivalente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polarizar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funções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onda</a:t>
            </a:r>
            <a:r>
              <a:rPr lang="fr-FR" sz="2000" dirty="0">
                <a:latin typeface="Calibri"/>
              </a:rPr>
              <a:t> dos dois </a:t>
            </a:r>
            <a:r>
              <a:rPr lang="fr-FR" sz="2000" dirty="0" err="1">
                <a:latin typeface="Calibri"/>
              </a:rPr>
              <a:t>sub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sistemas</a:t>
            </a:r>
            <a:r>
              <a:rPr lang="fr-FR" sz="2000" dirty="0">
                <a:latin typeface="Calibri"/>
              </a:rPr>
              <a:t> i e j.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medir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modelisar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pertubação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sofrida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esses </a:t>
            </a:r>
            <a:r>
              <a:rPr lang="fr-FR" sz="2000" dirty="0" err="1">
                <a:latin typeface="Calibri"/>
              </a:rPr>
              <a:t>sub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sistemas</a:t>
            </a:r>
            <a:r>
              <a:rPr lang="fr-FR" sz="2000" dirty="0">
                <a:latin typeface="Calibri"/>
              </a:rPr>
              <a:t>, e quais </a:t>
            </a:r>
            <a:r>
              <a:rPr lang="fr-FR" sz="2000" dirty="0" err="1">
                <a:latin typeface="Calibri"/>
              </a:rPr>
              <a:t>serão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dados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energéticos</a:t>
            </a:r>
            <a:r>
              <a:rPr lang="fr-FR" sz="2000" dirty="0">
                <a:latin typeface="Calibri"/>
              </a:rPr>
              <a:t> do novo super-</a:t>
            </a:r>
            <a:r>
              <a:rPr lang="fr-FR" sz="2000" dirty="0" err="1">
                <a:latin typeface="Calibri"/>
              </a:rPr>
              <a:t>sistema</a:t>
            </a:r>
            <a:r>
              <a:rPr lang="fr-FR" sz="2000" dirty="0">
                <a:latin typeface="Calibri"/>
              </a:rPr>
              <a:t> n </a:t>
            </a:r>
            <a:r>
              <a:rPr lang="fr-FR" sz="2000" dirty="0" err="1">
                <a:latin typeface="Calibri"/>
              </a:rPr>
              <a:t>criado</a:t>
            </a:r>
            <a:r>
              <a:rPr lang="fr-FR" sz="2000" dirty="0">
                <a:latin typeface="Calibri"/>
              </a:rPr>
              <a:t>?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Quais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fatores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vão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permitir</a:t>
            </a:r>
            <a:r>
              <a:rPr lang="fr-FR" sz="2000" dirty="0">
                <a:latin typeface="Calibri"/>
              </a:rPr>
              <a:t> ou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formação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ligação</a:t>
            </a:r>
            <a:r>
              <a:rPr lang="fr-FR" sz="2000" dirty="0">
                <a:latin typeface="Calibri"/>
              </a:rPr>
              <a:t>, e </a:t>
            </a:r>
            <a:r>
              <a:rPr lang="fr-FR" sz="2000" dirty="0" err="1">
                <a:latin typeface="Calibri"/>
              </a:rPr>
              <a:t>sobretudo</a:t>
            </a:r>
            <a:r>
              <a:rPr lang="fr-FR" sz="2000" dirty="0">
                <a:latin typeface="Calibri"/>
              </a:rPr>
              <a:t> quais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formarão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preferencialmente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essas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ligações</a:t>
            </a:r>
            <a:r>
              <a:rPr lang="fr-FR" sz="2000" dirty="0">
                <a:latin typeface="Calibri"/>
              </a:rPr>
              <a:t>?</a:t>
            </a:r>
            <a:endParaRPr lang="fr-FR" sz="2000" dirty="0"/>
          </a:p>
        </p:txBody>
      </p:sp>
      <p:pic>
        <p:nvPicPr>
          <p:cNvPr id="531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37112"/>
            <a:ext cx="2592288" cy="18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1152128" cy="1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-27384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868650"/>
            <a:ext cx="2932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O </a:t>
            </a:r>
            <a:r>
              <a:rPr lang="fr-FR" sz="2000" b="1" i="1" u="sng" dirty="0" err="1"/>
              <a:t>efeito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substituintes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41277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teoria</a:t>
            </a:r>
            <a:r>
              <a:rPr lang="fr-FR" sz="2000" dirty="0"/>
              <a:t> de </a:t>
            </a:r>
            <a:r>
              <a:rPr lang="fr-FR" sz="2000" dirty="0" err="1"/>
              <a:t>pertubações</a:t>
            </a:r>
            <a:r>
              <a:rPr lang="fr-FR" sz="2000" dirty="0"/>
              <a:t>, </a:t>
            </a:r>
            <a:r>
              <a:rPr lang="fr-FR" sz="2000" dirty="0" err="1"/>
              <a:t>acoplada</a:t>
            </a:r>
            <a:r>
              <a:rPr lang="fr-FR" sz="2000" dirty="0"/>
              <a:t> a </a:t>
            </a:r>
            <a:r>
              <a:rPr lang="fr-FR" sz="2000" dirty="0" err="1"/>
              <a:t>teoria</a:t>
            </a:r>
            <a:r>
              <a:rPr lang="fr-FR" sz="2000" dirty="0"/>
              <a:t> dos </a:t>
            </a:r>
            <a:r>
              <a:rPr lang="fr-FR" sz="2000" dirty="0" err="1"/>
              <a:t>OFs</a:t>
            </a:r>
            <a:r>
              <a:rPr lang="fr-FR" sz="2000" dirty="0"/>
              <a:t> </a:t>
            </a:r>
            <a:r>
              <a:rPr lang="fr-FR" sz="2000" dirty="0" err="1"/>
              <a:t>parece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combinação</a:t>
            </a:r>
            <a:r>
              <a:rPr lang="fr-FR" sz="2000" dirty="0"/>
              <a:t> </a:t>
            </a:r>
            <a:r>
              <a:rPr lang="fr-FR" sz="2000" dirty="0" err="1"/>
              <a:t>interessante</a:t>
            </a:r>
            <a:r>
              <a:rPr lang="fr-FR" sz="2000" dirty="0"/>
              <a:t> para </a:t>
            </a:r>
            <a:r>
              <a:rPr lang="fr-FR" sz="2000" dirty="0" err="1"/>
              <a:t>tratar</a:t>
            </a:r>
            <a:r>
              <a:rPr lang="fr-FR" sz="2000" dirty="0"/>
              <a:t> de </a:t>
            </a:r>
            <a:r>
              <a:rPr lang="fr-FR" sz="2000" dirty="0" err="1"/>
              <a:t>problemas</a:t>
            </a:r>
            <a:r>
              <a:rPr lang="fr-FR" sz="2000" dirty="0"/>
              <a:t> de </a:t>
            </a:r>
            <a:r>
              <a:rPr lang="fr-FR" sz="2000" dirty="0" err="1"/>
              <a:t>reatividade</a:t>
            </a:r>
            <a:r>
              <a:rPr lang="fr-FR" sz="2000" dirty="0"/>
              <a:t>. </a:t>
            </a:r>
            <a:r>
              <a:rPr lang="fr-FR" sz="2000" dirty="0" err="1"/>
              <a:t>Dando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passo</a:t>
            </a:r>
            <a:r>
              <a:rPr lang="fr-FR" sz="2000" dirty="0"/>
              <a:t> adiante: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prever</a:t>
            </a:r>
            <a:r>
              <a:rPr lang="fr-FR" sz="2000" dirty="0"/>
              <a:t> o </a:t>
            </a:r>
            <a:r>
              <a:rPr lang="fr-FR" sz="2000" dirty="0" err="1"/>
              <a:t>deslocamento</a:t>
            </a:r>
            <a:r>
              <a:rPr lang="fr-FR" sz="2000" dirty="0"/>
              <a:t> </a:t>
            </a:r>
            <a:r>
              <a:rPr lang="fr-FR" sz="2000" dirty="0" err="1"/>
              <a:t>energético</a:t>
            </a:r>
            <a:r>
              <a:rPr lang="fr-FR" sz="2000" dirty="0"/>
              <a:t> dos </a:t>
            </a:r>
            <a:r>
              <a:rPr lang="fr-FR" sz="2000" dirty="0" err="1"/>
              <a:t>OFs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dos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eletrônicos</a:t>
            </a:r>
            <a:r>
              <a:rPr lang="fr-FR" sz="2000" dirty="0"/>
              <a:t> dos </a:t>
            </a:r>
            <a:r>
              <a:rPr lang="fr-FR" sz="2000" dirty="0" err="1"/>
              <a:t>substituintes</a:t>
            </a:r>
            <a:r>
              <a:rPr lang="fr-FR" sz="2000" dirty="0"/>
              <a:t>?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identificar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classes de </a:t>
            </a:r>
            <a:r>
              <a:rPr lang="fr-FR" sz="2000" dirty="0" err="1"/>
              <a:t>substituintes</a:t>
            </a:r>
            <a:r>
              <a:rPr lang="fr-FR" sz="2000" dirty="0"/>
              <a:t>: os </a:t>
            </a:r>
            <a:r>
              <a:rPr lang="fr-FR" sz="2000" dirty="0" err="1"/>
              <a:t>doadores</a:t>
            </a:r>
            <a:r>
              <a:rPr lang="fr-FR" sz="2000" dirty="0"/>
              <a:t> e os </a:t>
            </a:r>
            <a:r>
              <a:rPr lang="fr-FR" sz="2000" dirty="0" err="1"/>
              <a:t>aceptores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err="1"/>
              <a:t>Substituintes</a:t>
            </a:r>
            <a:r>
              <a:rPr lang="fr-FR" sz="2000" b="1" u="sng" dirty="0"/>
              <a:t> </a:t>
            </a:r>
            <a:r>
              <a:rPr lang="fr-FR" sz="2000" b="1" u="sng" dirty="0" err="1"/>
              <a:t>doadores</a:t>
            </a:r>
            <a:r>
              <a:rPr lang="fr-FR" sz="2000" b="1" u="sng" dirty="0"/>
              <a:t> (EDG):</a:t>
            </a:r>
            <a:r>
              <a:rPr lang="fr-FR" sz="2000" dirty="0"/>
              <a:t> </a:t>
            </a:r>
          </a:p>
          <a:p>
            <a:pPr algn="just"/>
            <a:r>
              <a:rPr lang="fr-FR" sz="2000" dirty="0" err="1"/>
              <a:t>definição</a:t>
            </a:r>
            <a:r>
              <a:rPr lang="fr-FR" sz="2000" dirty="0"/>
              <a:t>: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ricos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que </a:t>
            </a:r>
            <a:r>
              <a:rPr lang="fr-FR" sz="2000" dirty="0" err="1"/>
              <a:t>produzem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HOMO de mais </a:t>
            </a:r>
            <a:r>
              <a:rPr lang="fr-FR" sz="2000" dirty="0" err="1"/>
              <a:t>alta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sistema</a:t>
            </a:r>
            <a:r>
              <a:rPr lang="fr-FR" sz="2000" dirty="0"/>
              <a:t> de </a:t>
            </a:r>
            <a:r>
              <a:rPr lang="fr-FR" sz="2000" dirty="0" err="1"/>
              <a:t>partida</a:t>
            </a:r>
            <a:r>
              <a:rPr lang="fr-FR" sz="2000" dirty="0"/>
              <a:t> que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pertubar</a:t>
            </a:r>
            <a:r>
              <a:rPr lang="fr-FR" sz="2000" dirty="0"/>
              <a:t> (Me, OH, NR</a:t>
            </a:r>
            <a:r>
              <a:rPr lang="fr-FR" sz="2000" baseline="-25000" dirty="0"/>
              <a:t>2</a:t>
            </a:r>
            <a:r>
              <a:rPr lang="fr-FR" sz="2000" dirty="0"/>
              <a:t>, SR,…)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39552" y="1844824"/>
          <a:ext cx="109349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65800" imgH="513360" progId="ChemDraw.Document.6.0">
                  <p:embed/>
                </p:oleObj>
              </mc:Choice>
              <mc:Fallback>
                <p:oleObj name="CS ChemDraw Drawing" r:id="rId2" imgW="865800" imgH="513360" progId="ChemDraw.Document.6.0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1093494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68108" y="1923405"/>
          <a:ext cx="7474608" cy="265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259680" imgH="2225520" progId="ChemDraw.Document.6.0">
                  <p:embed/>
                </p:oleObj>
              </mc:Choice>
              <mc:Fallback>
                <p:oleObj name="CS ChemDraw Drawing" r:id="rId4" imgW="6259680" imgH="2225520" progId="ChemDraw.Document.6.0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08" y="1923405"/>
                        <a:ext cx="7474608" cy="265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3" y="501317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fr-FR" sz="2000" dirty="0"/>
              <a:t>- Mais   o   OM   </a:t>
            </a:r>
            <a:r>
              <a:rPr lang="fr-FR" sz="2000" dirty="0" err="1"/>
              <a:t>pertubador</a:t>
            </a:r>
            <a:r>
              <a:rPr lang="fr-FR" sz="2000" dirty="0"/>
              <a:t>   EDG   é   </a:t>
            </a:r>
            <a:r>
              <a:rPr lang="fr-FR" sz="2000" dirty="0" err="1"/>
              <a:t>pr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ximo</a:t>
            </a:r>
            <a:r>
              <a:rPr lang="fr-FR" sz="2000" dirty="0"/>
              <a:t> da HOMO</a:t>
            </a:r>
            <a:r>
              <a:rPr lang="fr-FR" sz="2000" baseline="30000" dirty="0"/>
              <a:t>0</a:t>
            </a:r>
            <a:r>
              <a:rPr lang="fr-FR" sz="2000" dirty="0"/>
              <a:t>, mais o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da HOMO </a:t>
            </a:r>
          </a:p>
          <a:p>
            <a:pPr marL="342900" indent="-342900" algn="just"/>
            <a:r>
              <a:rPr lang="fr-FR" sz="2000" dirty="0" err="1"/>
              <a:t>gerada</a:t>
            </a:r>
            <a:r>
              <a:rPr lang="fr-FR" sz="2000" dirty="0"/>
              <a:t>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elevado</a:t>
            </a:r>
            <a:r>
              <a:rPr lang="fr-FR" sz="2000" dirty="0"/>
              <a:t>.</a:t>
            </a:r>
          </a:p>
          <a:p>
            <a:pPr marL="342900" indent="-342900" algn="just"/>
            <a:r>
              <a:rPr lang="fr-FR" sz="2000" dirty="0"/>
              <a:t>- A forma dos </a:t>
            </a:r>
            <a:r>
              <a:rPr lang="fr-FR" sz="2000" dirty="0" err="1"/>
              <a:t>OMs</a:t>
            </a:r>
            <a:r>
              <a:rPr lang="fr-FR" sz="2000" dirty="0"/>
              <a:t> é </a:t>
            </a:r>
            <a:r>
              <a:rPr lang="fr-FR" sz="2000" dirty="0" err="1"/>
              <a:t>ligeiramente</a:t>
            </a:r>
            <a:r>
              <a:rPr lang="fr-FR" sz="2000" dirty="0"/>
              <a:t> </a:t>
            </a:r>
            <a:r>
              <a:rPr lang="fr-FR" sz="2000" dirty="0" err="1"/>
              <a:t>modificada</a:t>
            </a:r>
            <a:r>
              <a:rPr lang="fr-FR" sz="2000" dirty="0"/>
              <a:t>. A </a:t>
            </a:r>
            <a:r>
              <a:rPr lang="fr-FR" sz="2000" dirty="0" err="1"/>
              <a:t>modificação</a:t>
            </a:r>
            <a:r>
              <a:rPr lang="fr-FR" sz="2000" dirty="0"/>
              <a:t> mais </a:t>
            </a:r>
            <a:r>
              <a:rPr lang="fr-FR" sz="2000" dirty="0" err="1"/>
              <a:t>significativa</a:t>
            </a:r>
            <a:r>
              <a:rPr lang="fr-FR" sz="2000" dirty="0"/>
              <a:t> é a </a:t>
            </a:r>
          </a:p>
          <a:p>
            <a:pPr marL="342900" indent="-342900" algn="just"/>
            <a:r>
              <a:rPr lang="fr-FR" sz="2000" dirty="0"/>
              <a:t>do orbital mais </a:t>
            </a:r>
            <a:r>
              <a:rPr lang="fr-FR" sz="2000" dirty="0" err="1"/>
              <a:t>baixo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35913"/>
            <a:ext cx="6866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O </a:t>
            </a:r>
            <a:r>
              <a:rPr lang="fr-FR" sz="3200" dirty="0" err="1"/>
              <a:t>Modelo</a:t>
            </a:r>
            <a:r>
              <a:rPr lang="fr-FR" sz="3200" dirty="0"/>
              <a:t> dos Orbitais de </a:t>
            </a:r>
            <a:r>
              <a:rPr lang="fr-FR" sz="3200" dirty="0" err="1"/>
              <a:t>Fronteira</a:t>
            </a:r>
            <a:r>
              <a:rPr lang="fr-FR" sz="3200" dirty="0"/>
              <a:t> (OF)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6926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err="1"/>
              <a:t>Substituintes</a:t>
            </a:r>
            <a:r>
              <a:rPr lang="fr-FR" sz="2000" b="1" u="sng" dirty="0"/>
              <a:t> </a:t>
            </a:r>
            <a:r>
              <a:rPr lang="fr-FR" sz="2000" b="1" u="sng" dirty="0" err="1"/>
              <a:t>atratores</a:t>
            </a:r>
            <a:r>
              <a:rPr lang="fr-FR" sz="2000" b="1" u="sng" dirty="0"/>
              <a:t> (EWG):</a:t>
            </a:r>
            <a:r>
              <a:rPr lang="fr-FR" sz="2000" dirty="0"/>
              <a:t> 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pobres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que </a:t>
            </a:r>
            <a:r>
              <a:rPr lang="fr-FR" sz="2000" dirty="0" err="1"/>
              <a:t>produzem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LUMO de mais </a:t>
            </a:r>
            <a:r>
              <a:rPr lang="fr-FR" sz="2000" dirty="0" err="1"/>
              <a:t>baixa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sistema</a:t>
            </a:r>
            <a:r>
              <a:rPr lang="fr-FR" sz="2000" dirty="0"/>
              <a:t> que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pertubar</a:t>
            </a:r>
            <a:r>
              <a:rPr lang="fr-FR" sz="2000" dirty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08" y="4717593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Baixar</a:t>
            </a:r>
            <a:r>
              <a:rPr lang="fr-FR" sz="2000" dirty="0"/>
              <a:t> o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 do OM </a:t>
            </a:r>
            <a:r>
              <a:rPr lang="fr-FR" sz="2000" dirty="0" err="1"/>
              <a:t>pertubador</a:t>
            </a:r>
            <a:r>
              <a:rPr lang="fr-FR" sz="2000" dirty="0"/>
              <a:t> EWG leva a </a:t>
            </a:r>
            <a:r>
              <a:rPr lang="fr-FR" sz="2000" dirty="0" err="1"/>
              <a:t>baixar</a:t>
            </a:r>
            <a:r>
              <a:rPr lang="fr-FR" sz="2000" dirty="0"/>
              <a:t> o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da LUMO</a:t>
            </a:r>
          </a:p>
          <a:p>
            <a:pPr algn="just">
              <a:buFontTx/>
              <a:buChar char="-"/>
            </a:pPr>
            <a:r>
              <a:rPr lang="fr-FR" sz="2000" dirty="0"/>
              <a:t> A forma da HOMO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praticamente</a:t>
            </a:r>
            <a:r>
              <a:rPr lang="fr-FR" sz="2000" dirty="0"/>
              <a:t> </a:t>
            </a:r>
            <a:r>
              <a:rPr lang="fr-FR" sz="2000" dirty="0" err="1"/>
              <a:t>modificada</a:t>
            </a:r>
            <a:r>
              <a:rPr lang="fr-FR" sz="2000" dirty="0"/>
              <a:t>. A LUMO é </a:t>
            </a:r>
            <a:r>
              <a:rPr lang="fr-FR" sz="2000" dirty="0" err="1"/>
              <a:t>muito</a:t>
            </a:r>
            <a:r>
              <a:rPr lang="fr-FR" sz="2000" dirty="0"/>
              <a:t> mais </a:t>
            </a:r>
            <a:r>
              <a:rPr lang="fr-FR" sz="2000" dirty="0" err="1"/>
              <a:t>sens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à </a:t>
            </a:r>
            <a:r>
              <a:rPr lang="fr-FR" sz="2000" dirty="0" err="1"/>
              <a:t>pertubação</a:t>
            </a:r>
            <a:r>
              <a:rPr lang="fr-FR" sz="2000" dirty="0"/>
              <a:t>.</a:t>
            </a:r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331640" y="1700808"/>
          <a:ext cx="6552728" cy="285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91000" imgH="2740320" progId="ChemDraw.Document.6.0">
                  <p:embed/>
                </p:oleObj>
              </mc:Choice>
              <mc:Fallback>
                <p:oleObj name="CS ChemDraw Drawing" r:id="rId2" imgW="6291000" imgH="2740320" progId="ChemDraw.Document.6.0">
                  <p:embed/>
                  <p:pic>
                    <p:nvPicPr>
                      <p:cNvPr id="591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00808"/>
                        <a:ext cx="6552728" cy="2853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2008" y="5733256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Abordaremos</a:t>
            </a:r>
            <a:r>
              <a:rPr lang="fr-FR" sz="2000" dirty="0"/>
              <a:t> mais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detalhes</a:t>
            </a:r>
            <a:r>
              <a:rPr lang="fr-FR" sz="2000" dirty="0"/>
              <a:t> esses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eletrônicos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formos</a:t>
            </a:r>
            <a:r>
              <a:rPr lang="fr-FR" sz="2000" dirty="0"/>
              <a:t> </a:t>
            </a:r>
            <a:r>
              <a:rPr lang="fr-FR" sz="2000" dirty="0" err="1"/>
              <a:t>estudar</a:t>
            </a:r>
            <a:r>
              <a:rPr lang="fr-FR" sz="2000" dirty="0"/>
              <a:t> as </a:t>
            </a:r>
            <a:r>
              <a:rPr lang="fr-FR" sz="2000" dirty="0" err="1"/>
              <a:t>reações</a:t>
            </a:r>
            <a:r>
              <a:rPr lang="fr-FR" sz="2000" dirty="0"/>
              <a:t> de </a:t>
            </a:r>
            <a:r>
              <a:rPr lang="fr-FR" sz="2000" dirty="0" err="1"/>
              <a:t>cicloadição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7504" y="44624"/>
            <a:ext cx="473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r>
              <a:rPr lang="fr-FR" sz="2800" dirty="0"/>
              <a:t> e </a:t>
            </a:r>
            <a:r>
              <a:rPr lang="fr-FR" sz="2800" dirty="0" err="1"/>
              <a:t>Hückel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3" y="69269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Um </a:t>
            </a:r>
            <a:r>
              <a:rPr lang="fr-FR" sz="2000" dirty="0" err="1"/>
              <a:t>cálculo</a:t>
            </a:r>
            <a:r>
              <a:rPr lang="fr-FR" sz="2000" dirty="0"/>
              <a:t> de </a:t>
            </a:r>
            <a:r>
              <a:rPr lang="fr-FR" sz="2000" dirty="0" err="1"/>
              <a:t>pertubação</a:t>
            </a:r>
            <a:r>
              <a:rPr lang="fr-FR" sz="2000" dirty="0"/>
              <a:t>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desenvolvido</a:t>
            </a:r>
            <a:r>
              <a:rPr lang="fr-FR" sz="2000" dirty="0"/>
              <a:t> </a:t>
            </a:r>
            <a:r>
              <a:rPr lang="fr-FR" sz="2000" dirty="0" err="1"/>
              <a:t>considerando</a:t>
            </a:r>
            <a:r>
              <a:rPr lang="fr-FR" sz="2000" dirty="0"/>
              <a:t> a </a:t>
            </a:r>
            <a:r>
              <a:rPr lang="fr-FR" sz="2000" dirty="0" err="1"/>
              <a:t>interação</a:t>
            </a:r>
            <a:r>
              <a:rPr lang="fr-FR" sz="2000" dirty="0"/>
              <a:t> entre dois </a:t>
            </a:r>
            <a:r>
              <a:rPr lang="fr-FR" sz="2000" dirty="0" err="1"/>
              <a:t>sub</a:t>
            </a:r>
            <a:r>
              <a:rPr lang="fr-FR" sz="2000" dirty="0"/>
              <a:t>-</a:t>
            </a:r>
            <a:r>
              <a:rPr lang="fr-FR" sz="2000" dirty="0" err="1"/>
              <a:t>sistemas</a:t>
            </a:r>
            <a:r>
              <a:rPr lang="fr-FR" sz="2000" dirty="0"/>
              <a:t> (</a:t>
            </a:r>
            <a:r>
              <a:rPr lang="fr-FR" sz="2000" dirty="0" err="1"/>
              <a:t>moléculas</a:t>
            </a:r>
            <a:r>
              <a:rPr lang="fr-FR" sz="2000" dirty="0"/>
              <a:t>) </a:t>
            </a:r>
            <a:r>
              <a:rPr lang="fr-FR" sz="2000" dirty="0" err="1"/>
              <a:t>inicialmente</a:t>
            </a:r>
            <a:r>
              <a:rPr lang="fr-FR" sz="2000" dirty="0"/>
              <a:t> </a:t>
            </a:r>
            <a:r>
              <a:rPr lang="fr-FR" sz="2000" dirty="0" err="1"/>
              <a:t>independentes</a:t>
            </a:r>
            <a:r>
              <a:rPr lang="fr-FR" sz="2000" dirty="0"/>
              <a:t> i e j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definidas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seus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respectivos</a:t>
            </a:r>
            <a:r>
              <a:rPr lang="fr-FR" sz="2000" dirty="0"/>
              <a:t>. </a:t>
            </a: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981476" cy="18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789040"/>
            <a:ext cx="1752600" cy="342900"/>
          </a:xfrm>
          <a:prstGeom prst="rect">
            <a:avLst/>
          </a:prstGeom>
          <a:noFill/>
        </p:spPr>
      </p:pic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5220072" y="42930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156695"/>
            <a:ext cx="2724150" cy="35242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51520" y="465313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Durante a </a:t>
            </a:r>
            <a:r>
              <a:rPr lang="fr-FR" sz="2000" dirty="0" err="1"/>
              <a:t>pertubação</a:t>
            </a:r>
            <a:r>
              <a:rPr lang="fr-FR" sz="2000" dirty="0"/>
              <a:t>, 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iniciais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lentamente</a:t>
            </a:r>
            <a:r>
              <a:rPr lang="fr-FR" sz="2000" dirty="0"/>
              <a:t> </a:t>
            </a:r>
            <a:r>
              <a:rPr lang="fr-FR" sz="2000" dirty="0" err="1"/>
              <a:t>evoluir</a:t>
            </a:r>
            <a:r>
              <a:rPr lang="fr-FR" sz="2000" dirty="0"/>
              <a:t>, </a:t>
            </a:r>
            <a:r>
              <a:rPr lang="fr-FR" sz="2000" dirty="0" err="1"/>
              <a:t>perder</a:t>
            </a:r>
            <a:r>
              <a:rPr lang="fr-FR" sz="2000" dirty="0"/>
              <a:t> a sua </a:t>
            </a:r>
            <a:r>
              <a:rPr lang="fr-FR" sz="2000" dirty="0" err="1"/>
              <a:t>ortogonalidade</a:t>
            </a:r>
            <a:r>
              <a:rPr lang="fr-FR" sz="2000" dirty="0"/>
              <a:t> e se </a:t>
            </a:r>
            <a:r>
              <a:rPr lang="fr-FR" sz="2000" dirty="0" err="1"/>
              <a:t>misturar</a:t>
            </a:r>
            <a:r>
              <a:rPr lang="fr-FR" sz="2000" dirty="0"/>
              <a:t> </a:t>
            </a:r>
            <a:r>
              <a:rPr lang="fr-FR" sz="2000" dirty="0" err="1"/>
              <a:t>progressivamente</a:t>
            </a:r>
            <a:endParaRPr lang="fr-FR" sz="2000" dirty="0"/>
          </a:p>
        </p:txBody>
      </p:sp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4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445224"/>
            <a:ext cx="3590925" cy="752475"/>
          </a:xfrm>
          <a:prstGeom prst="rect">
            <a:avLst/>
          </a:prstGeom>
          <a:noFill/>
        </p:spPr>
      </p:pic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473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r>
              <a:rPr lang="fr-FR" sz="2800" dirty="0"/>
              <a:t> e </a:t>
            </a:r>
            <a:r>
              <a:rPr lang="fr-FR" sz="2800" dirty="0" err="1"/>
              <a:t>Hückel</a:t>
            </a:r>
            <a:endParaRPr lang="fr-FR" sz="2800" dirty="0"/>
          </a:p>
        </p:txBody>
      </p:sp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70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404" y="1196752"/>
            <a:ext cx="5562600" cy="390525"/>
          </a:xfrm>
          <a:prstGeom prst="rect">
            <a:avLst/>
          </a:prstGeom>
          <a:noFill/>
        </p:spPr>
      </p:pic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3068" y="1196752"/>
            <a:ext cx="191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com</a:t>
            </a:r>
            <a:r>
              <a:rPr lang="fr-FR" sz="2000" dirty="0"/>
              <a:t> k = i ou k = j</a:t>
            </a:r>
          </a:p>
        </p:txBody>
      </p:sp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70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404" y="1844824"/>
            <a:ext cx="5457825" cy="409575"/>
          </a:xfrm>
          <a:prstGeom prst="rect">
            <a:avLst/>
          </a:prstGeom>
          <a:noFill/>
        </p:spPr>
      </p:pic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0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706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404" y="2492896"/>
            <a:ext cx="1543050" cy="409575"/>
          </a:xfrm>
          <a:prstGeom prst="rect">
            <a:avLst/>
          </a:prstGeom>
          <a:noFill/>
        </p:spPr>
      </p:pic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84168" y="3717032"/>
            <a:ext cx="1107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se </a:t>
            </a:r>
            <a:r>
              <a:rPr lang="fr-FR" sz="2000" dirty="0" err="1"/>
              <a:t>torna</a:t>
            </a:r>
            <a:r>
              <a:rPr lang="fr-FR" sz="2000" dirty="0"/>
              <a:t>:</a:t>
            </a:r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7071" name="Rectangle 15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0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707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941168"/>
            <a:ext cx="5791200" cy="1285875"/>
          </a:xfrm>
          <a:prstGeom prst="rect">
            <a:avLst/>
          </a:prstGeom>
          <a:noFill/>
        </p:spPr>
      </p:pic>
      <p:sp>
        <p:nvSpPr>
          <p:cNvPr id="557074" name="Rectangle 18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0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5707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4686300" cy="1219200"/>
          </a:xfrm>
          <a:prstGeom prst="rect">
            <a:avLst/>
          </a:prstGeom>
          <a:noFill/>
        </p:spPr>
      </p:pic>
      <p:sp>
        <p:nvSpPr>
          <p:cNvPr id="557077" name="Rectangle 21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078" name="Rectangle 22"/>
          <p:cNvSpPr>
            <a:spLocks noChangeArrowheads="1"/>
          </p:cNvSpPr>
          <p:nvPr/>
        </p:nvSpPr>
        <p:spPr bwMode="auto">
          <a:xfrm>
            <a:off x="4283968" y="3311986"/>
            <a:ext cx="288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084168" y="4930899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</a:p>
        </p:txBody>
      </p:sp>
      <p:graphicFrame>
        <p:nvGraphicFramePr>
          <p:cNvPr id="557079" name="Object 23"/>
          <p:cNvGraphicFramePr>
            <a:graphicFrameLocks noChangeAspect="1"/>
          </p:cNvGraphicFramePr>
          <p:nvPr/>
        </p:nvGraphicFramePr>
        <p:xfrm>
          <a:off x="611560" y="1124744"/>
          <a:ext cx="18732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87920" imgH="1056240" progId="ChemDraw.Document.6.0">
                  <p:embed/>
                </p:oleObj>
              </mc:Choice>
              <mc:Fallback>
                <p:oleObj name="CS ChemDraw Drawing" r:id="rId7" imgW="187920" imgH="1056240" progId="ChemDraw.Document.6.0">
                  <p:embed/>
                  <p:pic>
                    <p:nvPicPr>
                      <p:cNvPr id="5570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187325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707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473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r>
              <a:rPr lang="fr-FR" sz="2800" dirty="0"/>
              <a:t> e </a:t>
            </a:r>
            <a:r>
              <a:rPr lang="fr-FR" sz="2800" dirty="0" err="1"/>
              <a:t>Hückel</a:t>
            </a:r>
            <a:endParaRPr lang="fr-FR" sz="28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990997"/>
            <a:ext cx="5791200" cy="1285875"/>
          </a:xfrm>
          <a:prstGeom prst="rect">
            <a:avLst/>
          </a:prstGeom>
          <a:noFill/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5940152" y="971436"/>
            <a:ext cx="28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257012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ii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comparáveis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ii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 (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baseline="-25000" dirty="0"/>
              <a:t>i</a:t>
            </a:r>
            <a:r>
              <a:rPr lang="fr-FR" sz="2000" dirty="0"/>
              <a:t>) e os </a:t>
            </a:r>
            <a:r>
              <a:rPr lang="fr-FR" sz="2000" dirty="0" err="1"/>
              <a:t>termos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ij</a:t>
            </a:r>
            <a:r>
              <a:rPr lang="fr-FR" sz="2000" dirty="0"/>
              <a:t> </a:t>
            </a:r>
            <a:r>
              <a:rPr lang="fr-FR" sz="2000" dirty="0" err="1"/>
              <a:t>serão</a:t>
            </a:r>
            <a:r>
              <a:rPr lang="fr-FR" sz="2000" dirty="0"/>
              <a:t> </a:t>
            </a:r>
            <a:r>
              <a:rPr lang="fr-FR" sz="2000" dirty="0" err="1"/>
              <a:t>comparáveis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H</a:t>
            </a:r>
            <a:r>
              <a:rPr lang="fr-FR" sz="2000" baseline="-25000" dirty="0" err="1"/>
              <a:t>ij</a:t>
            </a:r>
            <a:r>
              <a:rPr lang="fr-FR" sz="2000" dirty="0"/>
              <a:t> (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baseline="-25000" dirty="0" err="1"/>
              <a:t>ij</a:t>
            </a:r>
            <a:r>
              <a:rPr lang="fr-FR" sz="2000" dirty="0"/>
              <a:t>). Os </a:t>
            </a:r>
            <a:r>
              <a:rPr lang="fr-FR" sz="2000" dirty="0" err="1"/>
              <a:t>valores</a:t>
            </a:r>
            <a:r>
              <a:rPr lang="fr-FR" sz="2000" dirty="0"/>
              <a:t> E</a:t>
            </a:r>
            <a:r>
              <a:rPr lang="fr-FR" sz="2000" baseline="-25000" dirty="0"/>
              <a:t>i</a:t>
            </a:r>
            <a:r>
              <a:rPr lang="fr-FR" sz="2000" baseline="30000" dirty="0"/>
              <a:t>0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 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conhecidos</a:t>
            </a:r>
            <a:r>
              <a:rPr lang="fr-FR" sz="2000" dirty="0"/>
              <a:t>. Os </a:t>
            </a:r>
            <a:r>
              <a:rPr lang="fr-FR" sz="2000" dirty="0" err="1"/>
              <a:t>únicos</a:t>
            </a:r>
            <a:r>
              <a:rPr lang="fr-FR" sz="2000" dirty="0"/>
              <a:t> </a:t>
            </a:r>
            <a:r>
              <a:rPr lang="fr-FR" sz="2000" dirty="0" err="1"/>
              <a:t>valores</a:t>
            </a:r>
            <a:r>
              <a:rPr lang="fr-FR" sz="2000" dirty="0"/>
              <a:t> </a:t>
            </a:r>
            <a:r>
              <a:rPr lang="fr-FR" sz="2000" dirty="0" err="1"/>
              <a:t>desconhecidos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</a:t>
            </a:r>
            <a:r>
              <a:rPr lang="fr-FR" sz="2000" baseline="-25000" dirty="0" err="1"/>
              <a:t>ii</a:t>
            </a:r>
            <a:r>
              <a:rPr lang="fr-FR" sz="2000" dirty="0"/>
              <a:t> e </a:t>
            </a:r>
            <a:r>
              <a:rPr lang="fr-FR" sz="2000" dirty="0" err="1"/>
              <a:t>P</a:t>
            </a:r>
            <a:r>
              <a:rPr lang="fr-FR" sz="2000" baseline="-25000" dirty="0" err="1"/>
              <a:t>ij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O </a:t>
            </a:r>
            <a:r>
              <a:rPr lang="fr-FR" sz="2000" dirty="0" err="1"/>
              <a:t>cálculo</a:t>
            </a:r>
            <a:r>
              <a:rPr lang="fr-FR" sz="2000" dirty="0"/>
              <a:t> da </a:t>
            </a:r>
            <a:r>
              <a:rPr lang="fr-FR" sz="2000" dirty="0" err="1"/>
              <a:t>pertubação</a:t>
            </a:r>
            <a:r>
              <a:rPr lang="fr-FR" sz="2000" dirty="0"/>
              <a:t> é </a:t>
            </a:r>
            <a:r>
              <a:rPr lang="fr-FR" sz="2000" dirty="0" err="1"/>
              <a:t>realizado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clássica</a:t>
            </a:r>
            <a:r>
              <a:rPr lang="fr-FR" sz="2000" dirty="0"/>
              <a:t> </a:t>
            </a:r>
            <a:r>
              <a:rPr lang="fr-FR" sz="2000" dirty="0" err="1"/>
              <a:t>utilizando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Hückel</a:t>
            </a:r>
            <a:r>
              <a:rPr lang="fr-FR" sz="2000" dirty="0"/>
              <a:t> dos dois </a:t>
            </a:r>
            <a:r>
              <a:rPr lang="fr-FR" sz="2000" dirty="0" err="1"/>
              <a:t>fragmentos</a:t>
            </a:r>
            <a:r>
              <a:rPr lang="fr-FR" sz="2000" dirty="0"/>
              <a:t> </a:t>
            </a:r>
            <a:r>
              <a:rPr lang="fr-FR" sz="2000" dirty="0" err="1"/>
              <a:t>considerados</a:t>
            </a:r>
            <a:r>
              <a:rPr lang="fr-FR" sz="2000" dirty="0"/>
              <a:t>         e       .</a:t>
            </a:r>
          </a:p>
        </p:txBody>
      </p:sp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21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726" y="5225380"/>
            <a:ext cx="1638300" cy="723900"/>
          </a:xfrm>
          <a:prstGeom prst="rect">
            <a:avLst/>
          </a:prstGeom>
          <a:noFill/>
        </p:spPr>
      </p:pic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1022" y="5225380"/>
            <a:ext cx="1619250" cy="723900"/>
          </a:xfrm>
          <a:prstGeom prst="rect">
            <a:avLst/>
          </a:prstGeom>
          <a:noFill/>
        </p:spPr>
      </p:pic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218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4254" y="4437112"/>
            <a:ext cx="323850" cy="361950"/>
          </a:xfrm>
          <a:prstGeom prst="rect">
            <a:avLst/>
          </a:prstGeom>
          <a:noFill/>
        </p:spPr>
      </p:pic>
      <p:sp>
        <p:nvSpPr>
          <p:cNvPr id="562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218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437112"/>
            <a:ext cx="323850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7544" y="4869160"/>
            <a:ext cx="4320480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9973" y="116632"/>
            <a:ext cx="473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r>
              <a:rPr lang="fr-FR" sz="2800" dirty="0"/>
              <a:t> e </a:t>
            </a:r>
            <a:r>
              <a:rPr lang="fr-FR" sz="2800" dirty="0" err="1"/>
              <a:t>Hückel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05273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integral</a:t>
            </a:r>
            <a:r>
              <a:rPr lang="fr-FR" sz="2000" dirty="0"/>
              <a:t> de </a:t>
            </a:r>
            <a:r>
              <a:rPr lang="fr-FR" sz="2000" dirty="0" err="1"/>
              <a:t>pertubação</a:t>
            </a:r>
            <a:r>
              <a:rPr lang="fr-FR" sz="2000" dirty="0"/>
              <a:t> é </a:t>
            </a:r>
            <a:r>
              <a:rPr lang="fr-FR" sz="2000" dirty="0" err="1"/>
              <a:t>expressa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função</a:t>
            </a:r>
            <a:r>
              <a:rPr lang="fr-FR" sz="2000" dirty="0"/>
              <a:t> da </a:t>
            </a:r>
            <a:r>
              <a:rPr lang="fr-FR" sz="2000" dirty="0" err="1"/>
              <a:t>integral</a:t>
            </a:r>
            <a:r>
              <a:rPr lang="fr-FR" sz="2000" dirty="0"/>
              <a:t> de </a:t>
            </a:r>
            <a:r>
              <a:rPr lang="fr-FR" sz="2000" dirty="0" err="1"/>
              <a:t>ressonância</a:t>
            </a:r>
            <a:r>
              <a:rPr lang="fr-FR" sz="2000" dirty="0"/>
              <a:t> </a:t>
            </a:r>
            <a:r>
              <a:rPr lang="fr-FR" sz="2000" dirty="0" err="1">
                <a:latin typeface="Symbol" pitchFamily="18" charset="2"/>
              </a:rPr>
              <a:t>b</a:t>
            </a:r>
            <a:r>
              <a:rPr lang="fr-FR" sz="2000" baseline="-25000" dirty="0" err="1"/>
              <a:t>rs</a:t>
            </a:r>
            <a:r>
              <a:rPr lang="fr-FR" sz="2000" dirty="0"/>
              <a:t> entre o OA </a:t>
            </a:r>
            <a:r>
              <a:rPr lang="fr-FR" sz="2000" i="1" dirty="0"/>
              <a:t>r</a:t>
            </a:r>
            <a:r>
              <a:rPr lang="fr-FR" sz="2000" dirty="0"/>
              <a:t> do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i="1" dirty="0"/>
              <a:t>i</a:t>
            </a:r>
            <a:r>
              <a:rPr lang="fr-FR" sz="2000" dirty="0"/>
              <a:t> e o OA </a:t>
            </a:r>
            <a:r>
              <a:rPr lang="fr-FR" sz="2000" i="1" dirty="0"/>
              <a:t>s</a:t>
            </a:r>
            <a:r>
              <a:rPr lang="fr-FR" sz="2000" dirty="0"/>
              <a:t> do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i="1" dirty="0"/>
              <a:t>j</a:t>
            </a:r>
            <a:r>
              <a:rPr lang="fr-FR" sz="2000" dirty="0"/>
              <a:t>.</a:t>
            </a:r>
          </a:p>
        </p:txBody>
      </p:sp>
      <p:pic>
        <p:nvPicPr>
          <p:cNvPr id="561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3168352" cy="243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943653" y="242088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Symbol" pitchFamily="18" charset="2"/>
              </a:rPr>
              <a:t>b</a:t>
            </a:r>
            <a:r>
              <a:rPr lang="fr-FR" sz="1400" baseline="-25000" dirty="0"/>
              <a:t>r1s1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67234" y="29249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Symbol" pitchFamily="18" charset="2"/>
              </a:rPr>
              <a:t>b</a:t>
            </a:r>
            <a:r>
              <a:rPr lang="fr-FR" sz="1400" baseline="-25000" dirty="0"/>
              <a:t>r2s1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95581" y="208233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78601" y="249289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r2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1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26" y="3717032"/>
            <a:ext cx="4095750" cy="361950"/>
          </a:xfrm>
          <a:prstGeom prst="rect">
            <a:avLst/>
          </a:prstGeom>
          <a:noFill/>
        </p:spPr>
      </p:pic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1162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116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1914525" cy="742950"/>
          </a:xfrm>
          <a:prstGeom prst="rect">
            <a:avLst/>
          </a:prstGeom>
          <a:noFill/>
        </p:spPr>
      </p:pic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116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102324"/>
            <a:ext cx="971550" cy="342900"/>
          </a:xfrm>
          <a:prstGeom prst="rect">
            <a:avLst/>
          </a:prstGeom>
          <a:noFill/>
        </p:spPr>
      </p:pic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99792" y="508518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onde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03841" y="544522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(k ≤ 1)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60032" y="5013176"/>
            <a:ext cx="4104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P</a:t>
            </a:r>
            <a:r>
              <a:rPr lang="fr-FR" sz="2000" baseline="-25000" dirty="0" err="1"/>
              <a:t>ii</a:t>
            </a:r>
            <a:r>
              <a:rPr lang="fr-FR" sz="2000" dirty="0"/>
              <a:t> = 0, se </a:t>
            </a:r>
            <a:r>
              <a:rPr lang="fr-FR" sz="2000" dirty="0" err="1"/>
              <a:t>pertubação</a:t>
            </a:r>
            <a:r>
              <a:rPr lang="fr-FR" sz="2000" dirty="0"/>
              <a:t> </a:t>
            </a:r>
            <a:r>
              <a:rPr lang="fr-FR" sz="2000" dirty="0" err="1"/>
              <a:t>intermolecular</a:t>
            </a: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P</a:t>
            </a:r>
            <a:r>
              <a:rPr lang="fr-FR" sz="2000" baseline="-25000" dirty="0" err="1"/>
              <a:t>ii</a:t>
            </a:r>
            <a:r>
              <a:rPr lang="fr-FR" sz="2000" dirty="0"/>
              <a:t> ≠ 0, se </a:t>
            </a:r>
            <a:r>
              <a:rPr lang="fr-FR" sz="2000" dirty="0" err="1"/>
              <a:t>pertubação</a:t>
            </a:r>
            <a:r>
              <a:rPr lang="fr-FR" sz="2000" dirty="0"/>
              <a:t> </a:t>
            </a:r>
            <a:r>
              <a:rPr lang="fr-FR" sz="2000" dirty="0" err="1"/>
              <a:t>intramolecular</a:t>
            </a:r>
            <a:endParaRPr lang="fr-FR" sz="2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364088" y="3140968"/>
            <a:ext cx="36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s1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356992"/>
            <a:ext cx="2581275" cy="381000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9973" y="116632"/>
            <a:ext cx="473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Teoria</a:t>
            </a:r>
            <a:r>
              <a:rPr lang="fr-FR" sz="2800" dirty="0"/>
              <a:t> de </a:t>
            </a:r>
            <a:r>
              <a:rPr lang="fr-FR" sz="2800" dirty="0" err="1"/>
              <a:t>Pertubações</a:t>
            </a:r>
            <a:r>
              <a:rPr lang="fr-FR" sz="2800" dirty="0"/>
              <a:t> e </a:t>
            </a:r>
            <a:r>
              <a:rPr lang="fr-FR" sz="2800" dirty="0" err="1"/>
              <a:t>Hückel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1380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u="sng" dirty="0" err="1"/>
              <a:t>Exemplos</a:t>
            </a:r>
            <a:r>
              <a:rPr lang="fr-FR" sz="2200" b="1" u="sng" dirty="0"/>
              <a:t>:</a:t>
            </a:r>
          </a:p>
        </p:txBody>
      </p:sp>
      <p:graphicFrame>
        <p:nvGraphicFramePr>
          <p:cNvPr id="560129" name="Object 1"/>
          <p:cNvGraphicFramePr>
            <a:graphicFrameLocks noChangeAspect="1"/>
          </p:cNvGraphicFramePr>
          <p:nvPr/>
        </p:nvGraphicFramePr>
        <p:xfrm>
          <a:off x="2267744" y="836712"/>
          <a:ext cx="395631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44160" imgH="609120" progId="ChemDraw.Document.6.0">
                  <p:embed/>
                </p:oleObj>
              </mc:Choice>
              <mc:Fallback>
                <p:oleObj name="CS ChemDraw Drawing" r:id="rId2" imgW="3044160" imgH="609120" progId="ChemDraw.Document.6.0">
                  <p:embed/>
                  <p:pic>
                    <p:nvPicPr>
                      <p:cNvPr id="5601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836712"/>
                        <a:ext cx="395631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23728" y="1700808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Estado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pertubado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016" y="1772816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Estado</a:t>
            </a:r>
            <a:r>
              <a:rPr lang="fr-FR" dirty="0"/>
              <a:t> </a:t>
            </a:r>
            <a:r>
              <a:rPr lang="fr-FR" dirty="0" err="1"/>
              <a:t>pertubado</a:t>
            </a:r>
            <a:endParaRPr lang="fr-FR" dirty="0"/>
          </a:p>
        </p:txBody>
      </p:sp>
      <p:pic>
        <p:nvPicPr>
          <p:cNvPr id="5601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92896"/>
            <a:ext cx="2105025" cy="352425"/>
          </a:xfrm>
          <a:prstGeom prst="rect">
            <a:avLst/>
          </a:prstGeom>
          <a:noFill/>
        </p:spPr>
      </p:pic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924944"/>
            <a:ext cx="2133600" cy="352425"/>
          </a:xfrm>
          <a:prstGeom prst="rect">
            <a:avLst/>
          </a:prstGeom>
          <a:noFill/>
        </p:spPr>
      </p:pic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483768" y="3830563"/>
          <a:ext cx="3724272" cy="87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524320" imgH="590400" progId="ChemDraw.Document.6.0">
                  <p:embed/>
                </p:oleObj>
              </mc:Choice>
              <mc:Fallback>
                <p:oleObj name="CS ChemDraw Drawing" r:id="rId6" imgW="2524320" imgH="59040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830563"/>
                        <a:ext cx="3724272" cy="87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179512" y="350100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95736" y="4766667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Estado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pertubado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946624" y="4829383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Estado</a:t>
            </a:r>
            <a:r>
              <a:rPr lang="fr-FR" dirty="0"/>
              <a:t> </a:t>
            </a:r>
            <a:r>
              <a:rPr lang="fr-FR" dirty="0" err="1"/>
              <a:t>pertubado</a:t>
            </a:r>
            <a:endParaRPr lang="fr-FR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564904"/>
            <a:ext cx="3048000" cy="390525"/>
          </a:xfrm>
          <a:prstGeom prst="rect">
            <a:avLst/>
          </a:prstGeom>
          <a:noFill/>
        </p:spPr>
      </p:pic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0" y="2351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1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014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96952"/>
            <a:ext cx="2533650" cy="342900"/>
          </a:xfrm>
          <a:prstGeom prst="rect">
            <a:avLst/>
          </a:prstGeom>
          <a:noFill/>
        </p:spPr>
      </p:pic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60143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630763"/>
            <a:ext cx="4238625" cy="390525"/>
          </a:xfrm>
          <a:prstGeom prst="rect">
            <a:avLst/>
          </a:prstGeom>
          <a:noFill/>
        </p:spPr>
      </p:pic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588224" y="908720"/>
            <a:ext cx="15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1,4-</a:t>
            </a:r>
            <a:r>
              <a:rPr lang="fr-FR" dirty="0" err="1"/>
              <a:t>butadieno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516216" y="4077072"/>
            <a:ext cx="15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ciclobutadieno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116632"/>
            <a:ext cx="783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Interações</a:t>
            </a:r>
            <a:r>
              <a:rPr lang="fr-FR" sz="2800" dirty="0"/>
              <a:t> de </a:t>
            </a:r>
            <a:r>
              <a:rPr lang="fr-FR" sz="2800" dirty="0" err="1"/>
              <a:t>Moléculas</a:t>
            </a:r>
            <a:r>
              <a:rPr lang="fr-FR" sz="2800" dirty="0"/>
              <a:t> ou </a:t>
            </a:r>
            <a:r>
              <a:rPr lang="fr-FR" sz="2800" dirty="0" err="1"/>
              <a:t>Fragmentos</a:t>
            </a:r>
            <a:r>
              <a:rPr lang="fr-FR" sz="2800" dirty="0"/>
              <a:t> </a:t>
            </a:r>
            <a:r>
              <a:rPr lang="fr-FR" sz="2800" dirty="0" err="1"/>
              <a:t>Moleculares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96642"/>
            <a:ext cx="481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Caso</a:t>
            </a:r>
            <a:r>
              <a:rPr lang="fr-FR" sz="2000" b="1" u="sng" dirty="0"/>
              <a:t> 1: </a:t>
            </a:r>
            <a:r>
              <a:rPr lang="fr-FR" sz="2000" b="1" u="sng" dirty="0" err="1"/>
              <a:t>Interação</a:t>
            </a:r>
            <a:r>
              <a:rPr lang="fr-FR" sz="2000" b="1" u="sng" dirty="0"/>
              <a:t> entre 2 </a:t>
            </a:r>
            <a:r>
              <a:rPr lang="fr-FR" sz="2000" b="1" u="sng" dirty="0" err="1"/>
              <a:t>OMs</a:t>
            </a:r>
            <a:r>
              <a:rPr lang="fr-FR" sz="2000" b="1" u="sng" dirty="0"/>
              <a:t> </a:t>
            </a:r>
            <a:r>
              <a:rPr lang="fr-FR" sz="2000" b="1" u="sng" dirty="0" err="1"/>
              <a:t>degenerados</a:t>
            </a:r>
            <a:endParaRPr lang="fr-FR" sz="2000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34076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consideramos</a:t>
            </a:r>
            <a:r>
              <a:rPr lang="fr-FR" sz="2000" dirty="0">
                <a:latin typeface="Calibri"/>
              </a:rPr>
              <a:t> 2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        e        de </a:t>
            </a:r>
            <a:r>
              <a:rPr lang="fr-FR" sz="2000" dirty="0" err="1">
                <a:latin typeface="Calibri"/>
              </a:rPr>
              <a:t>energias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respectivas</a:t>
            </a:r>
            <a:r>
              <a:rPr lang="fr-FR" sz="2000" dirty="0">
                <a:latin typeface="Calibri"/>
              </a:rPr>
              <a:t>       e        </a:t>
            </a:r>
            <a:r>
              <a:rPr lang="fr-FR" sz="2000" dirty="0" err="1">
                <a:latin typeface="Calibri"/>
              </a:rPr>
              <a:t>equivalentes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representando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duas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moléculas</a:t>
            </a:r>
            <a:r>
              <a:rPr lang="fr-FR" sz="2000" dirty="0">
                <a:latin typeface="Calibri"/>
              </a:rPr>
              <a:t>  </a:t>
            </a:r>
            <a:r>
              <a:rPr lang="fr-FR" sz="2000" b="1" dirty="0">
                <a:latin typeface="Calibri"/>
              </a:rPr>
              <a:t>A</a:t>
            </a:r>
            <a:r>
              <a:rPr lang="fr-FR" sz="2000" dirty="0">
                <a:latin typeface="Calibri"/>
              </a:rPr>
              <a:t>  e  </a:t>
            </a:r>
            <a:r>
              <a:rPr lang="fr-FR" sz="2000" b="1" dirty="0">
                <a:latin typeface="Calibri"/>
              </a:rPr>
              <a:t>B</a:t>
            </a:r>
            <a:r>
              <a:rPr lang="fr-FR" sz="2000" dirty="0">
                <a:latin typeface="Calibri"/>
              </a:rPr>
              <a:t>. Esse </a:t>
            </a:r>
            <a:r>
              <a:rPr lang="fr-FR" sz="2000" dirty="0" err="1">
                <a:latin typeface="Calibri"/>
              </a:rPr>
              <a:t>problema</a:t>
            </a:r>
            <a:r>
              <a:rPr lang="fr-FR" sz="2000" dirty="0">
                <a:latin typeface="Calibri"/>
              </a:rPr>
              <a:t> corresponde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estudo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diatômica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homonuclear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S = 0, onde </a:t>
            </a:r>
            <a:r>
              <a:rPr lang="fr-FR" sz="2000" dirty="0" err="1">
                <a:latin typeface="Calibri"/>
              </a:rPr>
              <a:t>substituimos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. O </a:t>
            </a:r>
            <a:r>
              <a:rPr lang="fr-FR" sz="2000" dirty="0" err="1">
                <a:latin typeface="Calibri"/>
              </a:rPr>
              <a:t>tratamento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totalmente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análogo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já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visto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apenas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transpondo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fórmulas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26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340768"/>
            <a:ext cx="323850" cy="352425"/>
          </a:xfrm>
          <a:prstGeom prst="rect">
            <a:avLst/>
          </a:prstGeom>
          <a:noFill/>
        </p:spPr>
      </p:pic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26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340768"/>
            <a:ext cx="323850" cy="352425"/>
          </a:xfrm>
          <a:prstGeom prst="rect">
            <a:avLst/>
          </a:prstGeom>
          <a:noFill/>
        </p:spPr>
      </p:pic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506" y="1340768"/>
            <a:ext cx="285750" cy="352425"/>
          </a:xfrm>
          <a:prstGeom prst="rect">
            <a:avLst/>
          </a:prstGeom>
          <a:noFill/>
        </p:spPr>
      </p:pic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266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340768"/>
            <a:ext cx="285750" cy="352425"/>
          </a:xfrm>
          <a:prstGeom prst="rect">
            <a:avLst/>
          </a:prstGeom>
          <a:noFill/>
        </p:spPr>
      </p:pic>
      <p:sp>
        <p:nvSpPr>
          <p:cNvPr id="582665" name="Rectangle 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2666" name="Object 10"/>
          <p:cNvGraphicFramePr>
            <a:graphicFrameLocks noChangeAspect="1"/>
          </p:cNvGraphicFramePr>
          <p:nvPr/>
        </p:nvGraphicFramePr>
        <p:xfrm>
          <a:off x="5436096" y="3429000"/>
          <a:ext cx="3122178" cy="202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462040" imgH="1594080" progId="ChemDraw.Document.6.0">
                  <p:embed/>
                </p:oleObj>
              </mc:Choice>
              <mc:Fallback>
                <p:oleObj name="CS ChemDraw Drawing" r:id="rId6" imgW="2462040" imgH="1594080" progId="ChemDraw.Document.6.0">
                  <p:embed/>
                  <p:pic>
                    <p:nvPicPr>
                      <p:cNvPr id="582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429000"/>
                        <a:ext cx="3122178" cy="202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266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620" y="3717032"/>
            <a:ext cx="2057400" cy="495300"/>
          </a:xfrm>
          <a:prstGeom prst="rect">
            <a:avLst/>
          </a:prstGeom>
          <a:noFill/>
        </p:spPr>
      </p:pic>
      <p:pic>
        <p:nvPicPr>
          <p:cNvPr id="582667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1908" y="3787899"/>
            <a:ext cx="1562100" cy="352425"/>
          </a:xfrm>
          <a:prstGeom prst="rect">
            <a:avLst/>
          </a:prstGeom>
          <a:noFill/>
        </p:spPr>
      </p:pic>
      <p:sp>
        <p:nvSpPr>
          <p:cNvPr id="5826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2670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2671" name="Rectangle 1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2673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33900"/>
            <a:ext cx="2047875" cy="495300"/>
          </a:xfrm>
          <a:prstGeom prst="rect">
            <a:avLst/>
          </a:prstGeom>
          <a:noFill/>
        </p:spPr>
      </p:pic>
      <p:pic>
        <p:nvPicPr>
          <p:cNvPr id="582672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805908"/>
            <a:ext cx="1552575" cy="352425"/>
          </a:xfrm>
          <a:prstGeom prst="rect">
            <a:avLst/>
          </a:prstGeom>
          <a:noFill/>
        </p:spPr>
      </p:pic>
      <p:sp>
        <p:nvSpPr>
          <p:cNvPr id="5826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2675" name="Rectangle 1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2676" name="Rectangle 20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2249</Words>
  <Application>Microsoft Office PowerPoint</Application>
  <PresentationFormat>Apresentação na tela (4:3)</PresentationFormat>
  <Paragraphs>240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2018-07-21T16:07:48Z</dcterms:created>
  <dcterms:modified xsi:type="dcterms:W3CDTF">2025-09-03T13:34:26Z</dcterms:modified>
</cp:coreProperties>
</file>