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83E6E9-9D10-4F48-9875-564346C33BCF}" v="1" dt="2025-09-03T13:29:40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21" y="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Jurberg" userId="15c90205aab73206" providerId="LiveId" clId="{41030D99-0E33-41E6-9B3E-EB2E613DDEE4}"/>
    <pc:docChg chg="modSld">
      <pc:chgData name="Igor Jurberg" userId="15c90205aab73206" providerId="LiveId" clId="{41030D99-0E33-41E6-9B3E-EB2E613DDEE4}" dt="2025-09-03T13:29:58.721" v="7" actId="1076"/>
      <pc:docMkLst>
        <pc:docMk/>
      </pc:docMkLst>
      <pc:sldChg chg="modSp mod">
        <pc:chgData name="Igor Jurberg" userId="15c90205aab73206" providerId="LiveId" clId="{41030D99-0E33-41E6-9B3E-EB2E613DDEE4}" dt="2025-09-03T13:29:58.721" v="7" actId="1076"/>
        <pc:sldMkLst>
          <pc:docMk/>
          <pc:sldMk cId="0" sldId="257"/>
        </pc:sldMkLst>
        <pc:spChg chg="mod">
          <ac:chgData name="Igor Jurberg" userId="15c90205aab73206" providerId="LiveId" clId="{41030D99-0E33-41E6-9B3E-EB2E613DDEE4}" dt="2025-09-03T13:29:36.121" v="0" actId="20577"/>
          <ac:spMkLst>
            <pc:docMk/>
            <pc:sldMk cId="0" sldId="257"/>
            <ac:spMk id="7" creationId="{00000000-0000-0000-0000-000000000000}"/>
          </ac:spMkLst>
        </pc:spChg>
        <pc:spChg chg="mod">
          <ac:chgData name="Igor Jurberg" userId="15c90205aab73206" providerId="LiveId" clId="{41030D99-0E33-41E6-9B3E-EB2E613DDEE4}" dt="2025-09-03T13:29:58.721" v="7" actId="1076"/>
          <ac:spMkLst>
            <pc:docMk/>
            <pc:sldMk cId="0" sldId="257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E7E63-F36D-4F15-B745-866A5E8AD891}" type="datetimeFigureOut">
              <a:rPr lang="pt-BR" smtClean="0"/>
              <a:pPr/>
              <a:t>03/09/2025</a:t>
            </a:fld>
            <a:endParaRPr lang="pt-B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5BD7C-A895-41DF-AB81-45813331370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58B7A-117F-4516-A0AF-44A685853A56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5A18-93BE-4EDE-8C31-ECFAEBD350B9}" type="datetimeFigureOut">
              <a:rPr lang="pt-BR" smtClean="0"/>
              <a:pPr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8D60-3997-46E8-8A21-B7AD905541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5A18-93BE-4EDE-8C31-ECFAEBD350B9}" type="datetimeFigureOut">
              <a:rPr lang="pt-BR" smtClean="0"/>
              <a:pPr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8D60-3997-46E8-8A21-B7AD905541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5A18-93BE-4EDE-8C31-ECFAEBD350B9}" type="datetimeFigureOut">
              <a:rPr lang="pt-BR" smtClean="0"/>
              <a:pPr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8D60-3997-46E8-8A21-B7AD905541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5A18-93BE-4EDE-8C31-ECFAEBD350B9}" type="datetimeFigureOut">
              <a:rPr lang="pt-BR" smtClean="0"/>
              <a:pPr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8D60-3997-46E8-8A21-B7AD905541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5A18-93BE-4EDE-8C31-ECFAEBD350B9}" type="datetimeFigureOut">
              <a:rPr lang="pt-BR" smtClean="0"/>
              <a:pPr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8D60-3997-46E8-8A21-B7AD905541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5A18-93BE-4EDE-8C31-ECFAEBD350B9}" type="datetimeFigureOut">
              <a:rPr lang="pt-BR" smtClean="0"/>
              <a:pPr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8D60-3997-46E8-8A21-B7AD905541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5A18-93BE-4EDE-8C31-ECFAEBD350B9}" type="datetimeFigureOut">
              <a:rPr lang="pt-BR" smtClean="0"/>
              <a:pPr/>
              <a:t>03/09/2025</a:t>
            </a:fld>
            <a:endParaRPr lang="pt-B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8D60-3997-46E8-8A21-B7AD905541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5A18-93BE-4EDE-8C31-ECFAEBD350B9}" type="datetimeFigureOut">
              <a:rPr lang="pt-BR" smtClean="0"/>
              <a:pPr/>
              <a:t>03/09/2025</a:t>
            </a:fld>
            <a:endParaRPr lang="pt-B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8D60-3997-46E8-8A21-B7AD905541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5A18-93BE-4EDE-8C31-ECFAEBD350B9}" type="datetimeFigureOut">
              <a:rPr lang="pt-BR" smtClean="0"/>
              <a:pPr/>
              <a:t>03/09/2025</a:t>
            </a:fld>
            <a:endParaRPr lang="pt-B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8D60-3997-46E8-8A21-B7AD905541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5A18-93BE-4EDE-8C31-ECFAEBD350B9}" type="datetimeFigureOut">
              <a:rPr lang="pt-BR" smtClean="0"/>
              <a:pPr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8D60-3997-46E8-8A21-B7AD905541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5A18-93BE-4EDE-8C31-ECFAEBD350B9}" type="datetimeFigureOut">
              <a:rPr lang="pt-BR" smtClean="0"/>
              <a:pPr/>
              <a:t>03/09/2025</a:t>
            </a:fld>
            <a:endParaRPr lang="pt-B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88D60-3997-46E8-8A21-B7AD905541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pt-B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pt-B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45A18-93BE-4EDE-8C31-ECFAEBD350B9}" type="datetimeFigureOut">
              <a:rPr lang="pt-BR" smtClean="0"/>
              <a:pPr/>
              <a:t>03/09/2025</a:t>
            </a:fld>
            <a:endParaRPr lang="pt-B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88D60-3997-46E8-8A21-B7AD905541F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3.emf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8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14.wmf"/><Relationship Id="rId10" Type="http://schemas.openxmlformats.org/officeDocument/2006/relationships/image" Target="../media/image17.e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3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7" Type="http://schemas.openxmlformats.org/officeDocument/2006/relationships/image" Target="../media/image37.e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13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0.e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45.wmf"/><Relationship Id="rId2" Type="http://schemas.openxmlformats.org/officeDocument/2006/relationships/oleObject" Target="../embeddings/oleObject37.bin"/><Relationship Id="rId16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1.emf"/><Relationship Id="rId14" Type="http://schemas.openxmlformats.org/officeDocument/2006/relationships/oleObject" Target="../embeddings/oleObject4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46.emf"/><Relationship Id="rId7" Type="http://schemas.openxmlformats.org/officeDocument/2006/relationships/image" Target="../media/image48.e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0.emf"/><Relationship Id="rId5" Type="http://schemas.openxmlformats.org/officeDocument/2006/relationships/image" Target="../media/image47.e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4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5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55.emf"/><Relationship Id="rId7" Type="http://schemas.openxmlformats.org/officeDocument/2006/relationships/image" Target="../media/image57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56.e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0875-89CF-4E7D-8C3D-3C0B5A3528BF}" type="slidenum">
              <a:rPr lang="fr-FR" smtClean="0"/>
              <a:pPr/>
              <a:t>1</a:t>
            </a:fld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>
            <a:off x="611560" y="1124744"/>
            <a:ext cx="7920880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539552" y="6165304"/>
            <a:ext cx="7920880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95536" y="350100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758714" y="2636912"/>
            <a:ext cx="770345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4400" dirty="0"/>
              <a:t>Parte 0</a:t>
            </a:r>
          </a:p>
          <a:p>
            <a:pPr algn="ctr"/>
            <a:r>
              <a:rPr lang="fr-FR" sz="3600" dirty="0" err="1"/>
              <a:t>Breve</a:t>
            </a:r>
            <a:r>
              <a:rPr lang="fr-FR" sz="3600" dirty="0"/>
              <a:t> </a:t>
            </a:r>
            <a:r>
              <a:rPr lang="fr-FR" sz="3600" dirty="0" err="1"/>
              <a:t>Revisão</a:t>
            </a:r>
            <a:r>
              <a:rPr lang="fr-FR" sz="3600" dirty="0"/>
              <a:t> de </a:t>
            </a:r>
            <a:r>
              <a:rPr lang="fr-FR" sz="3600" dirty="0" err="1"/>
              <a:t>Conceitos</a:t>
            </a:r>
            <a:r>
              <a:rPr lang="fr-FR" sz="3600" dirty="0"/>
              <a:t> Importantes</a:t>
            </a:r>
          </a:p>
          <a:p>
            <a:pPr algn="ctr"/>
            <a:endParaRPr lang="fr-FR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23528" y="188640"/>
            <a:ext cx="379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Resonância</a:t>
            </a:r>
            <a:r>
              <a:rPr lang="fr-FR" sz="2800" dirty="0"/>
              <a:t>/ </a:t>
            </a:r>
            <a:r>
              <a:rPr lang="fr-FR" sz="2800" dirty="0" err="1"/>
              <a:t>Mesomeria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3" y="908720"/>
            <a:ext cx="8712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Existem</a:t>
            </a:r>
            <a:r>
              <a:rPr lang="fr-FR" sz="2000" dirty="0"/>
              <a:t> </a:t>
            </a:r>
            <a:r>
              <a:rPr lang="fr-FR" sz="2000" dirty="0" err="1"/>
              <a:t>duas</a:t>
            </a:r>
            <a:r>
              <a:rPr lang="fr-FR" sz="2000" dirty="0"/>
              <a:t> </a:t>
            </a:r>
            <a:r>
              <a:rPr lang="fr-FR" sz="2000" dirty="0" err="1"/>
              <a:t>regras</a:t>
            </a:r>
            <a:r>
              <a:rPr lang="fr-FR" sz="2000" dirty="0"/>
              <a:t> que </a:t>
            </a:r>
            <a:r>
              <a:rPr lang="fr-FR" sz="2000" dirty="0" err="1"/>
              <a:t>devem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consideradas</a:t>
            </a:r>
            <a:r>
              <a:rPr lang="fr-FR" sz="2000" dirty="0"/>
              <a:t> </a:t>
            </a:r>
            <a:r>
              <a:rPr lang="fr-FR" sz="2000" dirty="0" err="1"/>
              <a:t>quando</a:t>
            </a:r>
            <a:r>
              <a:rPr lang="fr-FR" sz="2000" dirty="0"/>
              <a:t> </a:t>
            </a:r>
            <a:r>
              <a:rPr lang="fr-FR" sz="2000" dirty="0" err="1"/>
              <a:t>avaliando</a:t>
            </a:r>
            <a:r>
              <a:rPr lang="fr-FR" sz="2000" dirty="0"/>
              <a:t> a </a:t>
            </a:r>
            <a:r>
              <a:rPr lang="fr-FR" sz="2000" dirty="0" err="1"/>
              <a:t>importância</a:t>
            </a:r>
            <a:r>
              <a:rPr lang="fr-FR" sz="2000" dirty="0"/>
              <a:t> da </a:t>
            </a:r>
            <a:r>
              <a:rPr lang="fr-FR" sz="2000" dirty="0" err="1"/>
              <a:t>contribuição</a:t>
            </a:r>
            <a:r>
              <a:rPr lang="fr-FR" sz="2000" dirty="0"/>
              <a:t> </a:t>
            </a:r>
            <a:r>
              <a:rPr lang="fr-FR" sz="2000" dirty="0" err="1"/>
              <a:t>das</a:t>
            </a:r>
            <a:r>
              <a:rPr lang="fr-FR" sz="2000" dirty="0"/>
              <a:t> </a:t>
            </a:r>
            <a:r>
              <a:rPr lang="fr-FR" sz="2000" dirty="0" err="1"/>
              <a:t>estruturas</a:t>
            </a:r>
            <a:r>
              <a:rPr lang="fr-FR" sz="2000" dirty="0"/>
              <a:t> de </a:t>
            </a:r>
            <a:r>
              <a:rPr lang="fr-FR" sz="2000" dirty="0" err="1"/>
              <a:t>resonância</a:t>
            </a:r>
            <a:r>
              <a:rPr lang="fr-FR" sz="2000" dirty="0"/>
              <a:t> de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composto</a:t>
            </a:r>
            <a:r>
              <a:rPr lang="fr-FR" sz="2000" dirty="0"/>
              <a:t>:</a:t>
            </a:r>
          </a:p>
          <a:p>
            <a:pPr algn="just"/>
            <a:endParaRPr lang="fr-FR" sz="2000" dirty="0"/>
          </a:p>
          <a:p>
            <a:pPr marL="457200" indent="-457200" algn="just">
              <a:buAutoNum type="arabicParenR"/>
            </a:pPr>
            <a:r>
              <a:rPr lang="fr-FR" sz="2000" dirty="0"/>
              <a:t>A </a:t>
            </a:r>
            <a:r>
              <a:rPr lang="fr-FR" sz="2000" dirty="0" err="1"/>
              <a:t>estrutura</a:t>
            </a:r>
            <a:r>
              <a:rPr lang="fr-FR" sz="2000" dirty="0"/>
              <a:t> mais </a:t>
            </a:r>
            <a:r>
              <a:rPr lang="fr-FR" sz="2000" dirty="0" err="1"/>
              <a:t>favor</a:t>
            </a:r>
            <a:r>
              <a:rPr lang="fr-FR" sz="2000" dirty="0" err="1">
                <a:latin typeface="Calibri"/>
              </a:rPr>
              <a:t>ável</a:t>
            </a:r>
            <a:r>
              <a:rPr lang="fr-FR" sz="2000" dirty="0">
                <a:latin typeface="Calibri"/>
              </a:rPr>
              <a:t> é </a:t>
            </a:r>
            <a:r>
              <a:rPr lang="fr-FR" sz="2000" dirty="0" err="1">
                <a:latin typeface="Calibri"/>
              </a:rPr>
              <a:t>aquela</a:t>
            </a:r>
            <a:r>
              <a:rPr lang="fr-FR" sz="2000" dirty="0">
                <a:latin typeface="Calibri"/>
              </a:rPr>
              <a:t> que </a:t>
            </a:r>
            <a:r>
              <a:rPr lang="fr-FR" sz="2000" dirty="0" err="1">
                <a:latin typeface="Calibri"/>
              </a:rPr>
              <a:t>possui</a:t>
            </a:r>
            <a:r>
              <a:rPr lang="fr-FR" sz="2000" dirty="0">
                <a:latin typeface="Calibri"/>
              </a:rPr>
              <a:t> o </a:t>
            </a:r>
            <a:r>
              <a:rPr lang="fr-FR" sz="2000" dirty="0" err="1">
                <a:latin typeface="Calibri"/>
              </a:rPr>
              <a:t>maior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número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octetos</a:t>
            </a:r>
            <a:endParaRPr lang="fr-FR" sz="2000" dirty="0">
              <a:latin typeface="Calibri"/>
            </a:endParaRPr>
          </a:p>
          <a:p>
            <a:pPr marL="457200" indent="-457200" algn="just">
              <a:buAutoNum type="arabicParenR"/>
            </a:pPr>
            <a:r>
              <a:rPr lang="fr-FR" sz="2000" dirty="0">
                <a:latin typeface="Calibri"/>
              </a:rPr>
              <a:t>A </a:t>
            </a:r>
            <a:r>
              <a:rPr lang="fr-FR" sz="2000" dirty="0" err="1">
                <a:latin typeface="Calibri"/>
              </a:rPr>
              <a:t>estrutura</a:t>
            </a:r>
            <a:r>
              <a:rPr lang="fr-FR" sz="2000" dirty="0">
                <a:latin typeface="Calibri"/>
              </a:rPr>
              <a:t> mais </a:t>
            </a:r>
            <a:r>
              <a:rPr lang="fr-FR" sz="2000" dirty="0" err="1">
                <a:latin typeface="Calibri"/>
              </a:rPr>
              <a:t>favorável</a:t>
            </a:r>
            <a:r>
              <a:rPr lang="fr-FR" sz="2000" dirty="0">
                <a:latin typeface="Calibri"/>
              </a:rPr>
              <a:t> é </a:t>
            </a:r>
            <a:r>
              <a:rPr lang="fr-FR" sz="2000" dirty="0" err="1">
                <a:latin typeface="Calibri"/>
              </a:rPr>
              <a:t>tal</a:t>
            </a:r>
            <a:r>
              <a:rPr lang="fr-FR" sz="2000" dirty="0">
                <a:latin typeface="Calibri"/>
              </a:rPr>
              <a:t> que as </a:t>
            </a:r>
            <a:r>
              <a:rPr lang="fr-FR" sz="2000" dirty="0" err="1">
                <a:latin typeface="Calibri"/>
              </a:rPr>
              <a:t>cargas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negativas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geradas</a:t>
            </a:r>
            <a:r>
              <a:rPr lang="fr-FR" sz="2000" dirty="0">
                <a:latin typeface="Calibri"/>
              </a:rPr>
              <a:t> se </a:t>
            </a:r>
            <a:r>
              <a:rPr lang="fr-FR" sz="2000" dirty="0" err="1">
                <a:latin typeface="Calibri"/>
              </a:rPr>
              <a:t>encontram</a:t>
            </a:r>
            <a:r>
              <a:rPr lang="fr-FR" sz="2000" dirty="0">
                <a:latin typeface="Calibri"/>
              </a:rPr>
              <a:t> sobre os </a:t>
            </a:r>
            <a:r>
              <a:rPr lang="fr-FR" sz="2000" dirty="0" err="1">
                <a:latin typeface="Calibri"/>
              </a:rPr>
              <a:t>elementos</a:t>
            </a:r>
            <a:r>
              <a:rPr lang="fr-FR" sz="2000" dirty="0">
                <a:latin typeface="Calibri"/>
              </a:rPr>
              <a:t> mais </a:t>
            </a:r>
            <a:r>
              <a:rPr lang="fr-FR" sz="2000" dirty="0" err="1">
                <a:latin typeface="Calibri"/>
              </a:rPr>
              <a:t>eletronegativos</a:t>
            </a:r>
            <a:r>
              <a:rPr lang="fr-FR" sz="2000" dirty="0">
                <a:latin typeface="Calibri"/>
              </a:rPr>
              <a:t>, e as </a:t>
            </a:r>
            <a:r>
              <a:rPr lang="fr-FR" sz="2000" dirty="0" err="1">
                <a:latin typeface="Calibri"/>
              </a:rPr>
              <a:t>cargas</a:t>
            </a:r>
            <a:r>
              <a:rPr lang="fr-FR" sz="2000" dirty="0">
                <a:latin typeface="Calibri"/>
              </a:rPr>
              <a:t> positivas sobre os </a:t>
            </a:r>
            <a:r>
              <a:rPr lang="fr-FR" sz="2000" dirty="0" err="1">
                <a:latin typeface="Calibri"/>
              </a:rPr>
              <a:t>elementos</a:t>
            </a:r>
            <a:r>
              <a:rPr lang="fr-FR" sz="2000" dirty="0">
                <a:latin typeface="Calibri"/>
              </a:rPr>
              <a:t> mais </a:t>
            </a:r>
            <a:r>
              <a:rPr lang="fr-FR" sz="2000" dirty="0" err="1">
                <a:latin typeface="Calibri"/>
              </a:rPr>
              <a:t>eletropositivos</a:t>
            </a:r>
            <a:endParaRPr lang="fr-FR" sz="2000" dirty="0">
              <a:latin typeface="Calibri"/>
            </a:endParaRPr>
          </a:p>
          <a:p>
            <a:pPr marL="457200" indent="-457200" algn="just"/>
            <a:endParaRPr lang="fr-FR" sz="2000" dirty="0">
              <a:latin typeface="Calibri"/>
            </a:endParaRPr>
          </a:p>
          <a:p>
            <a:pPr marL="457200" indent="-457200" algn="just"/>
            <a:endParaRPr lang="fr-FR" sz="2000" dirty="0">
              <a:latin typeface="Calibri"/>
            </a:endParaRPr>
          </a:p>
          <a:p>
            <a:pPr marL="457200" indent="-457200" algn="just"/>
            <a:r>
              <a:rPr lang="fr-FR" sz="2000" dirty="0" err="1">
                <a:latin typeface="Calibri"/>
              </a:rPr>
              <a:t>Exemplos</a:t>
            </a:r>
            <a:r>
              <a:rPr lang="fr-FR" sz="2000" dirty="0">
                <a:latin typeface="Calibri"/>
              </a:rPr>
              <a:t>: </a:t>
            </a:r>
            <a:endParaRPr lang="fr-FR" sz="2000" dirty="0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34938" y="4246563"/>
          <a:ext cx="8836025" cy="196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427825" imgH="1430599" progId="ChemDraw.Document.6.0">
                  <p:embed/>
                </p:oleObj>
              </mc:Choice>
              <mc:Fallback>
                <p:oleObj name="CS ChemDraw Drawing" r:id="rId2" imgW="6427825" imgH="1430599" progId="ChemDraw.Document.6.0">
                  <p:embed/>
                  <p:pic>
                    <p:nvPicPr>
                      <p:cNvPr id="7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8" y="4246563"/>
                        <a:ext cx="8836025" cy="196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830888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4168" y="3645024"/>
            <a:ext cx="2880320" cy="1368152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23528" y="188640"/>
            <a:ext cx="379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Resonância</a:t>
            </a:r>
            <a:r>
              <a:rPr lang="fr-FR" sz="2800" dirty="0"/>
              <a:t>/ </a:t>
            </a:r>
            <a:r>
              <a:rPr lang="fr-FR" sz="2800" dirty="0" err="1"/>
              <a:t>Mesomeria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323528" y="1052736"/>
            <a:ext cx="1437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Arom</a:t>
            </a:r>
            <a:r>
              <a:rPr lang="fr-FR" sz="2000" dirty="0" err="1">
                <a:latin typeface="Calibri"/>
              </a:rPr>
              <a:t>áticos</a:t>
            </a:r>
            <a:r>
              <a:rPr lang="fr-FR" sz="2000" dirty="0">
                <a:latin typeface="Calibri"/>
              </a:rPr>
              <a:t>:</a:t>
            </a:r>
            <a:endParaRPr lang="fr-FR" sz="2000" dirty="0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74663" y="1685925"/>
          <a:ext cx="5146675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687550" imgH="2334185" progId="ChemDraw.Document.6.0">
                  <p:embed/>
                </p:oleObj>
              </mc:Choice>
              <mc:Fallback>
                <p:oleObj name="CS ChemDraw Drawing" r:id="rId2" imgW="3687550" imgH="2334185" progId="ChemDraw.Document.6.0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1685925"/>
                        <a:ext cx="5146675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251520" y="550794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As </a:t>
            </a:r>
            <a:r>
              <a:rPr lang="fr-FR" dirty="0" err="1"/>
              <a:t>f</a:t>
            </a:r>
            <a:r>
              <a:rPr lang="fr-FR" dirty="0" err="1">
                <a:latin typeface="Calibri"/>
              </a:rPr>
              <a:t>órmulas</a:t>
            </a:r>
            <a:r>
              <a:rPr lang="fr-FR" dirty="0">
                <a:latin typeface="Calibri"/>
              </a:rPr>
              <a:t> de </a:t>
            </a:r>
            <a:r>
              <a:rPr lang="fr-FR" dirty="0" err="1">
                <a:latin typeface="Calibri"/>
              </a:rPr>
              <a:t>resonância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servem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frequentemente</a:t>
            </a:r>
            <a:r>
              <a:rPr lang="fr-FR" dirty="0">
                <a:latin typeface="Calibri"/>
              </a:rPr>
              <a:t> para </a:t>
            </a:r>
            <a:r>
              <a:rPr lang="fr-FR" dirty="0" err="1">
                <a:latin typeface="Calibri"/>
              </a:rPr>
              <a:t>entender</a:t>
            </a:r>
            <a:r>
              <a:rPr lang="fr-FR" dirty="0">
                <a:latin typeface="Calibri"/>
              </a:rPr>
              <a:t> a </a:t>
            </a:r>
            <a:r>
              <a:rPr lang="fr-FR" dirty="0" err="1">
                <a:latin typeface="Calibri"/>
              </a:rPr>
              <a:t>reatividade</a:t>
            </a:r>
            <a:r>
              <a:rPr lang="fr-FR" dirty="0">
                <a:latin typeface="Calibri"/>
              </a:rPr>
              <a:t> dos </a:t>
            </a:r>
            <a:r>
              <a:rPr lang="fr-FR" dirty="0" err="1">
                <a:latin typeface="Calibri"/>
              </a:rPr>
              <a:t>compostos</a:t>
            </a:r>
            <a:r>
              <a:rPr lang="fr-FR" dirty="0">
                <a:latin typeface="Calibri"/>
              </a:rPr>
              <a:t>!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228184" y="3717032"/>
            <a:ext cx="27196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Comprimento</a:t>
            </a:r>
            <a:r>
              <a:rPr lang="fr-FR" dirty="0"/>
              <a:t> </a:t>
            </a:r>
            <a:r>
              <a:rPr lang="fr-FR" dirty="0" err="1"/>
              <a:t>das</a:t>
            </a:r>
            <a:r>
              <a:rPr lang="fr-FR" dirty="0"/>
              <a:t> </a:t>
            </a:r>
            <a:r>
              <a:rPr lang="fr-FR" dirty="0" err="1"/>
              <a:t>ligações</a:t>
            </a:r>
            <a:r>
              <a:rPr lang="fr-FR" dirty="0"/>
              <a:t>:</a:t>
            </a:r>
          </a:p>
          <a:p>
            <a:r>
              <a:rPr lang="fr-FR" dirty="0"/>
              <a:t>● C=N </a:t>
            </a:r>
            <a:r>
              <a:rPr lang="fr-FR" dirty="0" err="1"/>
              <a:t>tipica</a:t>
            </a:r>
            <a:r>
              <a:rPr lang="fr-FR" dirty="0"/>
              <a:t>: ~ 1.32Å</a:t>
            </a:r>
          </a:p>
          <a:p>
            <a:r>
              <a:rPr lang="fr-FR" b="1" dirty="0">
                <a:solidFill>
                  <a:srgbClr val="2508FE"/>
                </a:solidFill>
              </a:rPr>
              <a:t>● C-N </a:t>
            </a:r>
            <a:r>
              <a:rPr lang="fr-FR" b="1" dirty="0" err="1">
                <a:solidFill>
                  <a:srgbClr val="2508FE"/>
                </a:solidFill>
              </a:rPr>
              <a:t>anilina</a:t>
            </a:r>
            <a:r>
              <a:rPr lang="fr-FR" b="1" dirty="0">
                <a:solidFill>
                  <a:srgbClr val="2508FE"/>
                </a:solidFill>
              </a:rPr>
              <a:t>: 1.40Å</a:t>
            </a:r>
          </a:p>
          <a:p>
            <a:r>
              <a:rPr lang="fr-FR" dirty="0"/>
              <a:t>● C-N </a:t>
            </a:r>
            <a:r>
              <a:rPr lang="fr-FR" dirty="0" err="1"/>
              <a:t>tipica</a:t>
            </a:r>
            <a:r>
              <a:rPr lang="fr-FR" dirty="0"/>
              <a:t>: ~ 1.47Å</a:t>
            </a:r>
          </a:p>
          <a:p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6830888" y="6448251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23528" y="25460"/>
            <a:ext cx="2501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Ligações</a:t>
            </a:r>
            <a:r>
              <a:rPr lang="fr-FR" sz="2800" dirty="0"/>
              <a:t> </a:t>
            </a:r>
            <a:r>
              <a:rPr lang="fr-FR" sz="2800" dirty="0" err="1"/>
              <a:t>Iônicas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661620"/>
            <a:ext cx="8424936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900" dirty="0" err="1"/>
              <a:t>Em</a:t>
            </a:r>
            <a:r>
              <a:rPr lang="fr-FR" sz="1900" dirty="0"/>
              <a:t> contraste </a:t>
            </a:r>
            <a:r>
              <a:rPr lang="fr-FR" sz="1900" dirty="0" err="1"/>
              <a:t>com</a:t>
            </a:r>
            <a:r>
              <a:rPr lang="fr-FR" sz="1900" dirty="0"/>
              <a:t> </a:t>
            </a:r>
            <a:r>
              <a:rPr lang="fr-FR" sz="1900" dirty="0" err="1"/>
              <a:t>ligações</a:t>
            </a:r>
            <a:r>
              <a:rPr lang="fr-FR" sz="1900" dirty="0"/>
              <a:t> covalentes e </a:t>
            </a:r>
            <a:r>
              <a:rPr lang="fr-FR" sz="1900" dirty="0" err="1"/>
              <a:t>dativas</a:t>
            </a:r>
            <a:r>
              <a:rPr lang="fr-FR" sz="1900" dirty="0"/>
              <a:t>, onde o par de </a:t>
            </a:r>
            <a:r>
              <a:rPr lang="fr-FR" sz="1900" dirty="0" err="1"/>
              <a:t>elétrons</a:t>
            </a:r>
            <a:r>
              <a:rPr lang="fr-FR" sz="1900" dirty="0"/>
              <a:t> é </a:t>
            </a:r>
            <a:r>
              <a:rPr lang="fr-FR" sz="1900" dirty="0" err="1"/>
              <a:t>partilhado</a:t>
            </a:r>
            <a:r>
              <a:rPr lang="fr-FR" sz="1900" dirty="0"/>
              <a:t> entre dois </a:t>
            </a:r>
            <a:r>
              <a:rPr lang="fr-FR" sz="1900" dirty="0" err="1">
                <a:latin typeface="Calibri"/>
              </a:rPr>
              <a:t>átomos</a:t>
            </a:r>
            <a:r>
              <a:rPr lang="fr-FR" sz="1900" dirty="0">
                <a:latin typeface="Calibri"/>
              </a:rPr>
              <a:t>, na </a:t>
            </a:r>
            <a:r>
              <a:rPr lang="fr-FR" sz="1900" dirty="0" err="1">
                <a:latin typeface="Calibri"/>
              </a:rPr>
              <a:t>ligação</a:t>
            </a:r>
            <a:r>
              <a:rPr lang="fr-FR" sz="1900" dirty="0">
                <a:latin typeface="Calibri"/>
              </a:rPr>
              <a:t> </a:t>
            </a:r>
            <a:r>
              <a:rPr lang="fr-FR" sz="1900" dirty="0" err="1">
                <a:latin typeface="Calibri"/>
              </a:rPr>
              <a:t>iônica</a:t>
            </a:r>
            <a:r>
              <a:rPr lang="fr-FR" sz="1900" dirty="0">
                <a:latin typeface="Calibri"/>
              </a:rPr>
              <a:t>, </a:t>
            </a:r>
            <a:r>
              <a:rPr lang="fr-FR" sz="1900" dirty="0" err="1">
                <a:latin typeface="Calibri"/>
              </a:rPr>
              <a:t>um</a:t>
            </a:r>
            <a:r>
              <a:rPr lang="fr-FR" sz="1900" dirty="0">
                <a:latin typeface="Calibri"/>
              </a:rPr>
              <a:t> </a:t>
            </a:r>
            <a:r>
              <a:rPr lang="fr-FR" sz="1900" dirty="0" err="1"/>
              <a:t>átomo</a:t>
            </a:r>
            <a:r>
              <a:rPr lang="fr-FR" sz="1900" dirty="0"/>
              <a:t> </a:t>
            </a:r>
            <a:r>
              <a:rPr lang="fr-FR" sz="1900" dirty="0" err="1"/>
              <a:t>doa</a:t>
            </a:r>
            <a:r>
              <a:rPr lang="fr-FR" sz="1900" dirty="0"/>
              <a:t> </a:t>
            </a:r>
            <a:r>
              <a:rPr lang="fr-FR" sz="1900" dirty="0" err="1"/>
              <a:t>um</a:t>
            </a:r>
            <a:r>
              <a:rPr lang="fr-FR" sz="1900" dirty="0"/>
              <a:t> </a:t>
            </a:r>
            <a:r>
              <a:rPr lang="fr-FR" sz="1900" dirty="0" err="1"/>
              <a:t>elétron</a:t>
            </a:r>
            <a:r>
              <a:rPr lang="fr-FR" sz="1900" dirty="0"/>
              <a:t> </a:t>
            </a:r>
            <a:r>
              <a:rPr lang="fr-FR" sz="1900" dirty="0" err="1"/>
              <a:t>ao</a:t>
            </a:r>
            <a:r>
              <a:rPr lang="fr-FR" sz="1900" dirty="0"/>
              <a:t> </a:t>
            </a:r>
            <a:r>
              <a:rPr lang="fr-FR" sz="1900" dirty="0" err="1"/>
              <a:t>outro</a:t>
            </a:r>
            <a:r>
              <a:rPr lang="fr-FR" sz="1900" dirty="0"/>
              <a:t>. </a:t>
            </a:r>
            <a:r>
              <a:rPr lang="fr-FR" sz="1900" dirty="0" err="1"/>
              <a:t>Assim</a:t>
            </a:r>
            <a:r>
              <a:rPr lang="fr-FR" sz="1900" dirty="0"/>
              <a:t>, </a:t>
            </a:r>
            <a:r>
              <a:rPr lang="fr-FR" sz="1900" dirty="0" err="1"/>
              <a:t>um</a:t>
            </a:r>
            <a:r>
              <a:rPr lang="fr-FR" sz="1900" dirty="0"/>
              <a:t> </a:t>
            </a:r>
            <a:r>
              <a:rPr lang="fr-FR" sz="1900" dirty="0" err="1"/>
              <a:t>centro</a:t>
            </a:r>
            <a:r>
              <a:rPr lang="fr-FR" sz="1900" dirty="0"/>
              <a:t> que perde o </a:t>
            </a:r>
            <a:r>
              <a:rPr lang="fr-FR" sz="1900" dirty="0" err="1"/>
              <a:t>elétron</a:t>
            </a:r>
            <a:r>
              <a:rPr lang="fr-FR" sz="1900" dirty="0"/>
              <a:t> é </a:t>
            </a:r>
            <a:r>
              <a:rPr lang="fr-FR" sz="1900" dirty="0" err="1"/>
              <a:t>oxidado</a:t>
            </a:r>
            <a:r>
              <a:rPr lang="fr-FR" sz="1900" dirty="0"/>
              <a:t> e o que </a:t>
            </a:r>
            <a:r>
              <a:rPr lang="fr-FR" sz="1900" dirty="0" err="1"/>
              <a:t>ganha</a:t>
            </a:r>
            <a:r>
              <a:rPr lang="fr-FR" sz="1900" dirty="0"/>
              <a:t> é </a:t>
            </a:r>
            <a:r>
              <a:rPr lang="fr-FR" sz="1900" dirty="0" err="1"/>
              <a:t>reduzido</a:t>
            </a:r>
            <a:r>
              <a:rPr lang="fr-FR" sz="1900" dirty="0"/>
              <a:t>. </a:t>
            </a:r>
          </a:p>
          <a:p>
            <a:pPr algn="just"/>
            <a:endParaRPr lang="fr-FR" sz="1900" dirty="0"/>
          </a:p>
          <a:p>
            <a:pPr algn="just"/>
            <a:r>
              <a:rPr lang="fr-FR" sz="1900" dirty="0"/>
              <a:t>O que </a:t>
            </a:r>
            <a:r>
              <a:rPr lang="fr-FR" sz="1900" dirty="0" err="1"/>
              <a:t>permite</a:t>
            </a:r>
            <a:r>
              <a:rPr lang="fr-FR" sz="1900" dirty="0"/>
              <a:t> </a:t>
            </a:r>
            <a:r>
              <a:rPr lang="fr-FR" sz="1900" dirty="0" err="1"/>
              <a:t>diferenciar</a:t>
            </a:r>
            <a:r>
              <a:rPr lang="fr-FR" sz="1900" dirty="0"/>
              <a:t> </a:t>
            </a:r>
            <a:r>
              <a:rPr lang="fr-FR" sz="1900" dirty="0" err="1"/>
              <a:t>uma</a:t>
            </a:r>
            <a:r>
              <a:rPr lang="fr-FR" sz="1900" dirty="0"/>
              <a:t> </a:t>
            </a:r>
            <a:r>
              <a:rPr lang="fr-FR" sz="1900" dirty="0" err="1"/>
              <a:t>ligação</a:t>
            </a:r>
            <a:r>
              <a:rPr lang="fr-FR" sz="1900" dirty="0"/>
              <a:t> covalente de </a:t>
            </a:r>
            <a:r>
              <a:rPr lang="fr-FR" sz="1900" dirty="0" err="1"/>
              <a:t>uma</a:t>
            </a:r>
            <a:r>
              <a:rPr lang="fr-FR" sz="1900" dirty="0"/>
              <a:t> </a:t>
            </a:r>
            <a:r>
              <a:rPr lang="fr-FR" sz="1900" dirty="0" err="1"/>
              <a:t>iônica</a:t>
            </a:r>
            <a:r>
              <a:rPr lang="fr-FR" sz="1900" dirty="0"/>
              <a:t> é a </a:t>
            </a:r>
            <a:r>
              <a:rPr lang="fr-FR" sz="1900" dirty="0" err="1"/>
              <a:t>diferença</a:t>
            </a:r>
            <a:r>
              <a:rPr lang="fr-FR" sz="1900" dirty="0"/>
              <a:t> de </a:t>
            </a:r>
            <a:r>
              <a:rPr lang="fr-FR" sz="1900" dirty="0" err="1"/>
              <a:t>eletronegatividade</a:t>
            </a:r>
            <a:r>
              <a:rPr lang="fr-FR" sz="1900" dirty="0"/>
              <a:t> entre os 2 </a:t>
            </a:r>
            <a:r>
              <a:rPr lang="fr-FR" sz="1900" dirty="0" err="1">
                <a:latin typeface="Calibri"/>
              </a:rPr>
              <a:t>átomos</a:t>
            </a:r>
            <a:r>
              <a:rPr lang="fr-FR" sz="1900" dirty="0">
                <a:latin typeface="Calibri"/>
              </a:rPr>
              <a:t> </a:t>
            </a:r>
            <a:r>
              <a:rPr lang="fr-FR" sz="1900" dirty="0" err="1">
                <a:latin typeface="Calibri"/>
              </a:rPr>
              <a:t>envolvidos</a:t>
            </a:r>
            <a:r>
              <a:rPr lang="fr-FR" sz="1900" dirty="0">
                <a:latin typeface="Calibri"/>
              </a:rPr>
              <a:t> (</a:t>
            </a:r>
            <a:r>
              <a:rPr lang="fr-FR" sz="1900" dirty="0" err="1">
                <a:latin typeface="Calibri"/>
              </a:rPr>
              <a:t>momento</a:t>
            </a:r>
            <a:r>
              <a:rPr lang="fr-FR" sz="1900" dirty="0">
                <a:latin typeface="Calibri"/>
              </a:rPr>
              <a:t> </a:t>
            </a:r>
            <a:r>
              <a:rPr lang="fr-FR" sz="1900" dirty="0" err="1">
                <a:latin typeface="Calibri"/>
              </a:rPr>
              <a:t>dipolar</a:t>
            </a:r>
            <a:r>
              <a:rPr lang="fr-FR" sz="1900" dirty="0">
                <a:latin typeface="Calibri"/>
              </a:rPr>
              <a:t>). </a:t>
            </a:r>
            <a:r>
              <a:rPr lang="fr-FR" sz="1900" dirty="0" err="1">
                <a:latin typeface="Calibri"/>
              </a:rPr>
              <a:t>Esta</a:t>
            </a:r>
            <a:r>
              <a:rPr lang="fr-FR" sz="1900" dirty="0">
                <a:latin typeface="Calibri"/>
              </a:rPr>
              <a:t> </a:t>
            </a:r>
            <a:r>
              <a:rPr lang="fr-FR" sz="1900" dirty="0" err="1">
                <a:latin typeface="Calibri"/>
              </a:rPr>
              <a:t>diferença</a:t>
            </a:r>
            <a:r>
              <a:rPr lang="fr-FR" sz="1900" dirty="0">
                <a:latin typeface="Calibri"/>
              </a:rPr>
              <a:t> na </a:t>
            </a:r>
            <a:r>
              <a:rPr lang="fr-FR" sz="1900" dirty="0" err="1">
                <a:latin typeface="Calibri"/>
              </a:rPr>
              <a:t>ligação</a:t>
            </a:r>
            <a:r>
              <a:rPr lang="fr-FR" sz="1900" dirty="0">
                <a:latin typeface="Calibri"/>
              </a:rPr>
              <a:t> </a:t>
            </a:r>
            <a:r>
              <a:rPr lang="fr-FR" sz="1900" dirty="0" err="1">
                <a:latin typeface="Calibri"/>
              </a:rPr>
              <a:t>iônica</a:t>
            </a:r>
            <a:r>
              <a:rPr lang="fr-FR" sz="1900" dirty="0">
                <a:latin typeface="Calibri"/>
              </a:rPr>
              <a:t> é </a:t>
            </a:r>
            <a:r>
              <a:rPr lang="fr-FR" sz="1900" dirty="0" err="1">
                <a:latin typeface="Calibri"/>
              </a:rPr>
              <a:t>tipicamente</a:t>
            </a:r>
            <a:r>
              <a:rPr lang="fr-FR" sz="1900" dirty="0">
                <a:latin typeface="Calibri"/>
              </a:rPr>
              <a:t>  ≥ 1,7 (escala de Pauling). Se </a:t>
            </a:r>
            <a:r>
              <a:rPr lang="fr-FR" sz="1900" dirty="0" err="1">
                <a:latin typeface="Calibri"/>
              </a:rPr>
              <a:t>menor</a:t>
            </a:r>
            <a:r>
              <a:rPr lang="fr-FR" sz="1900" dirty="0">
                <a:latin typeface="Calibri"/>
              </a:rPr>
              <a:t>, </a:t>
            </a:r>
            <a:r>
              <a:rPr lang="fr-FR" sz="1900" dirty="0" err="1">
                <a:latin typeface="Calibri"/>
              </a:rPr>
              <a:t>ela</a:t>
            </a:r>
            <a:r>
              <a:rPr lang="fr-FR" sz="1900" dirty="0">
                <a:latin typeface="Calibri"/>
              </a:rPr>
              <a:t> é covalente.</a:t>
            </a:r>
            <a:endParaRPr lang="fr-FR" sz="1900" dirty="0"/>
          </a:p>
          <a:p>
            <a:pPr algn="just"/>
            <a:endParaRPr lang="fr-FR" sz="1900" dirty="0"/>
          </a:p>
          <a:p>
            <a:pPr algn="just"/>
            <a:r>
              <a:rPr lang="fr-FR" sz="1900" dirty="0"/>
              <a:t>A </a:t>
            </a:r>
            <a:r>
              <a:rPr lang="fr-FR" sz="1900" dirty="0" err="1"/>
              <a:t>união</a:t>
            </a:r>
            <a:r>
              <a:rPr lang="fr-FR" sz="1900" dirty="0"/>
              <a:t> entre </a:t>
            </a:r>
            <a:r>
              <a:rPr lang="fr-FR" sz="1900" dirty="0" err="1">
                <a:latin typeface="Calibri"/>
              </a:rPr>
              <a:t>átomos</a:t>
            </a:r>
            <a:r>
              <a:rPr lang="fr-FR" sz="1900" dirty="0">
                <a:latin typeface="Calibri"/>
              </a:rPr>
              <a:t> de </a:t>
            </a:r>
            <a:r>
              <a:rPr lang="fr-FR" sz="1900" dirty="0" err="1">
                <a:latin typeface="Calibri"/>
              </a:rPr>
              <a:t>cargas</a:t>
            </a:r>
            <a:r>
              <a:rPr lang="fr-FR" sz="1900" dirty="0">
                <a:latin typeface="Calibri"/>
              </a:rPr>
              <a:t> </a:t>
            </a:r>
            <a:r>
              <a:rPr lang="fr-FR" sz="1900" dirty="0" err="1">
                <a:latin typeface="Calibri"/>
              </a:rPr>
              <a:t>opostas</a:t>
            </a:r>
            <a:r>
              <a:rPr lang="fr-FR" sz="1900" dirty="0">
                <a:latin typeface="Calibri"/>
              </a:rPr>
              <a:t> é forte: </a:t>
            </a:r>
            <a:r>
              <a:rPr lang="fr-FR" sz="1900" dirty="0" err="1">
                <a:latin typeface="Calibri"/>
              </a:rPr>
              <a:t>eles</a:t>
            </a:r>
            <a:r>
              <a:rPr lang="fr-FR" sz="1900" dirty="0">
                <a:latin typeface="Calibri"/>
              </a:rPr>
              <a:t> </a:t>
            </a:r>
            <a:r>
              <a:rPr lang="fr-FR" sz="1900" dirty="0" err="1">
                <a:latin typeface="Calibri"/>
              </a:rPr>
              <a:t>permanecerão</a:t>
            </a:r>
            <a:r>
              <a:rPr lang="fr-FR" sz="1900" dirty="0">
                <a:latin typeface="Calibri"/>
              </a:rPr>
              <a:t> </a:t>
            </a:r>
            <a:r>
              <a:rPr lang="fr-FR" sz="1900" dirty="0" err="1">
                <a:latin typeface="Calibri"/>
              </a:rPr>
              <a:t>estreitamente</a:t>
            </a:r>
            <a:r>
              <a:rPr lang="fr-FR" sz="1900" dirty="0">
                <a:latin typeface="Calibri"/>
              </a:rPr>
              <a:t> </a:t>
            </a:r>
            <a:r>
              <a:rPr lang="fr-FR" sz="1900" dirty="0" err="1">
                <a:latin typeface="Calibri"/>
              </a:rPr>
              <a:t>unidos</a:t>
            </a:r>
            <a:endParaRPr lang="fr-FR" sz="1900" dirty="0">
              <a:latin typeface="Calibri"/>
            </a:endParaRPr>
          </a:p>
          <a:p>
            <a:pPr algn="just"/>
            <a:endParaRPr lang="fr-FR" sz="1900" dirty="0"/>
          </a:p>
          <a:p>
            <a:pPr algn="just"/>
            <a:r>
              <a:rPr lang="fr-FR" sz="1900" dirty="0"/>
              <a:t>Um grande </a:t>
            </a:r>
            <a:r>
              <a:rPr lang="fr-FR" sz="1900" dirty="0" err="1"/>
              <a:t>número</a:t>
            </a:r>
            <a:r>
              <a:rPr lang="fr-FR" sz="1900" dirty="0"/>
              <a:t> de </a:t>
            </a:r>
            <a:r>
              <a:rPr lang="fr-FR" sz="1900" dirty="0" err="1"/>
              <a:t>moléculas</a:t>
            </a:r>
            <a:r>
              <a:rPr lang="fr-FR" sz="1900" dirty="0"/>
              <a:t> </a:t>
            </a:r>
            <a:r>
              <a:rPr lang="fr-FR" sz="1900" dirty="0" err="1"/>
              <a:t>apresenta</a:t>
            </a:r>
            <a:r>
              <a:rPr lang="fr-FR" sz="1900" dirty="0"/>
              <a:t> </a:t>
            </a:r>
            <a:r>
              <a:rPr lang="fr-FR" sz="1900" dirty="0" err="1"/>
              <a:t>um</a:t>
            </a:r>
            <a:r>
              <a:rPr lang="fr-FR" sz="1900" dirty="0"/>
              <a:t> </a:t>
            </a:r>
            <a:r>
              <a:rPr lang="fr-FR" sz="1900" dirty="0" err="1"/>
              <a:t>car</a:t>
            </a:r>
            <a:r>
              <a:rPr lang="fr-FR" sz="1900" dirty="0" err="1">
                <a:latin typeface="Calibri"/>
              </a:rPr>
              <a:t>áter</a:t>
            </a:r>
            <a:r>
              <a:rPr lang="fr-FR" sz="1900" dirty="0">
                <a:latin typeface="Calibri"/>
              </a:rPr>
              <a:t> </a:t>
            </a:r>
            <a:r>
              <a:rPr lang="fr-FR" sz="1900" dirty="0" err="1">
                <a:latin typeface="Calibri"/>
              </a:rPr>
              <a:t>iônico</a:t>
            </a:r>
            <a:r>
              <a:rPr lang="fr-FR" sz="1900" dirty="0">
                <a:latin typeface="Calibri"/>
              </a:rPr>
              <a:t>. </a:t>
            </a:r>
            <a:r>
              <a:rPr lang="fr-FR" sz="1900" dirty="0" err="1">
                <a:latin typeface="Calibri"/>
              </a:rPr>
              <a:t>Por</a:t>
            </a:r>
            <a:r>
              <a:rPr lang="fr-FR" sz="1900" dirty="0">
                <a:latin typeface="Calibri"/>
              </a:rPr>
              <a:t> </a:t>
            </a:r>
            <a:r>
              <a:rPr lang="fr-FR" sz="1900" dirty="0" err="1">
                <a:latin typeface="Calibri"/>
              </a:rPr>
              <a:t>exemplo</a:t>
            </a:r>
            <a:r>
              <a:rPr lang="fr-FR" sz="1900" dirty="0">
                <a:latin typeface="Calibri"/>
              </a:rPr>
              <a:t>: </a:t>
            </a:r>
            <a:r>
              <a:rPr lang="fr-FR" sz="1900" dirty="0" err="1">
                <a:latin typeface="Calibri"/>
              </a:rPr>
              <a:t>NaCl</a:t>
            </a:r>
            <a:r>
              <a:rPr lang="fr-FR" sz="1900" dirty="0">
                <a:latin typeface="Calibri"/>
              </a:rPr>
              <a:t>, </a:t>
            </a:r>
            <a:r>
              <a:rPr lang="fr-FR" sz="1900" dirty="0" err="1">
                <a:latin typeface="Calibri"/>
              </a:rPr>
              <a:t>NaI</a:t>
            </a:r>
            <a:r>
              <a:rPr lang="fr-FR" sz="1900" dirty="0">
                <a:latin typeface="Calibri"/>
              </a:rPr>
              <a:t>, </a:t>
            </a:r>
            <a:r>
              <a:rPr lang="fr-FR" sz="1900" dirty="0" err="1">
                <a:latin typeface="Calibri"/>
              </a:rPr>
              <a:t>KBr</a:t>
            </a:r>
            <a:r>
              <a:rPr lang="fr-FR" sz="1900" dirty="0">
                <a:latin typeface="Calibri"/>
              </a:rPr>
              <a:t>, </a:t>
            </a:r>
            <a:r>
              <a:rPr lang="fr-FR" sz="1900" dirty="0" err="1">
                <a:latin typeface="Calibri"/>
              </a:rPr>
              <a:t>LiCl</a:t>
            </a:r>
            <a:r>
              <a:rPr lang="fr-FR" sz="1900" dirty="0">
                <a:latin typeface="Calibri"/>
              </a:rPr>
              <a:t>, MgBr</a:t>
            </a:r>
            <a:r>
              <a:rPr lang="fr-FR" sz="1900" baseline="-25000" dirty="0">
                <a:latin typeface="Calibri"/>
              </a:rPr>
              <a:t>2</a:t>
            </a:r>
            <a:r>
              <a:rPr lang="fr-FR" sz="1900" dirty="0"/>
              <a:t>, KF, </a:t>
            </a:r>
            <a:r>
              <a:rPr lang="fr-FR" sz="1900" dirty="0" err="1"/>
              <a:t>CsF</a:t>
            </a:r>
            <a:r>
              <a:rPr lang="fr-FR" sz="1900" dirty="0"/>
              <a:t>, etc.</a:t>
            </a:r>
          </a:p>
          <a:p>
            <a:pPr algn="just"/>
            <a:endParaRPr lang="fr-FR" sz="1900" dirty="0"/>
          </a:p>
          <a:p>
            <a:pPr algn="just"/>
            <a:r>
              <a:rPr lang="fr-FR" sz="1900" i="1" u="sng" dirty="0"/>
              <a:t>As </a:t>
            </a:r>
            <a:r>
              <a:rPr lang="fr-FR" sz="1900" i="1" u="sng" dirty="0" err="1"/>
              <a:t>energias</a:t>
            </a:r>
            <a:r>
              <a:rPr lang="fr-FR" sz="1900" i="1" u="sng" dirty="0"/>
              <a:t> </a:t>
            </a:r>
            <a:r>
              <a:rPr lang="fr-FR" sz="1900" i="1" u="sng" dirty="0" err="1"/>
              <a:t>envolvidas</a:t>
            </a:r>
            <a:r>
              <a:rPr lang="fr-FR" sz="1900" i="1" u="sng" dirty="0"/>
              <a:t>:</a:t>
            </a:r>
          </a:p>
          <a:p>
            <a:pPr algn="just"/>
            <a:r>
              <a:rPr lang="fr-FR" sz="1900" dirty="0"/>
              <a:t>Para se </a:t>
            </a:r>
            <a:r>
              <a:rPr lang="fr-FR" sz="1900" dirty="0" err="1"/>
              <a:t>arrancar</a:t>
            </a:r>
            <a:r>
              <a:rPr lang="fr-FR" sz="1900" dirty="0"/>
              <a:t> </a:t>
            </a:r>
            <a:r>
              <a:rPr lang="fr-FR" sz="1900" dirty="0" err="1"/>
              <a:t>um</a:t>
            </a:r>
            <a:r>
              <a:rPr lang="fr-FR" sz="1900" dirty="0"/>
              <a:t> </a:t>
            </a:r>
            <a:r>
              <a:rPr lang="fr-FR" sz="1900" dirty="0" err="1"/>
              <a:t>elétron</a:t>
            </a:r>
            <a:r>
              <a:rPr lang="fr-FR" sz="1900" dirty="0"/>
              <a:t> de </a:t>
            </a:r>
            <a:r>
              <a:rPr lang="fr-FR" sz="1900" dirty="0" err="1"/>
              <a:t>um</a:t>
            </a:r>
            <a:r>
              <a:rPr lang="fr-FR" sz="1900" dirty="0"/>
              <a:t> </a:t>
            </a:r>
            <a:r>
              <a:rPr lang="fr-FR" sz="1900" dirty="0" err="1">
                <a:latin typeface="Calibri"/>
              </a:rPr>
              <a:t>átomo</a:t>
            </a:r>
            <a:r>
              <a:rPr lang="fr-FR" sz="1900" dirty="0">
                <a:latin typeface="Calibri"/>
              </a:rPr>
              <a:t>, </a:t>
            </a:r>
            <a:r>
              <a:rPr lang="fr-FR" sz="1900" dirty="0" err="1">
                <a:latin typeface="Calibri"/>
              </a:rPr>
              <a:t>necessita</a:t>
            </a:r>
            <a:r>
              <a:rPr lang="fr-FR" sz="1900" dirty="0">
                <a:latin typeface="Calibri"/>
              </a:rPr>
              <a:t>-se </a:t>
            </a:r>
            <a:r>
              <a:rPr lang="fr-FR" sz="1900" dirty="0" err="1">
                <a:latin typeface="Calibri"/>
              </a:rPr>
              <a:t>fornecer</a:t>
            </a:r>
            <a:r>
              <a:rPr lang="fr-FR" sz="1900" dirty="0">
                <a:latin typeface="Calibri"/>
              </a:rPr>
              <a:t> </a:t>
            </a:r>
            <a:r>
              <a:rPr lang="fr-FR" sz="1900" dirty="0" err="1">
                <a:latin typeface="Calibri"/>
              </a:rPr>
              <a:t>energia</a:t>
            </a:r>
            <a:r>
              <a:rPr lang="fr-FR" sz="1900" dirty="0">
                <a:latin typeface="Calibri"/>
              </a:rPr>
              <a:t> (</a:t>
            </a:r>
            <a:r>
              <a:rPr lang="fr-FR" sz="1900" dirty="0" err="1">
                <a:latin typeface="Calibri"/>
              </a:rPr>
              <a:t>potencial</a:t>
            </a:r>
            <a:r>
              <a:rPr lang="fr-FR" sz="1900" dirty="0">
                <a:latin typeface="Calibri"/>
              </a:rPr>
              <a:t> de </a:t>
            </a:r>
            <a:r>
              <a:rPr lang="fr-FR" sz="1900" dirty="0" err="1">
                <a:latin typeface="Calibri"/>
              </a:rPr>
              <a:t>ionização</a:t>
            </a:r>
            <a:r>
              <a:rPr lang="fr-FR" sz="1900" dirty="0">
                <a:latin typeface="Calibri"/>
              </a:rPr>
              <a:t>, PI)</a:t>
            </a:r>
          </a:p>
          <a:p>
            <a:pPr algn="just"/>
            <a:r>
              <a:rPr lang="fr-FR" sz="1900" dirty="0">
                <a:latin typeface="Calibri"/>
              </a:rPr>
              <a:t>Da </a:t>
            </a:r>
            <a:r>
              <a:rPr lang="fr-FR" sz="1900" dirty="0" err="1">
                <a:latin typeface="Calibri"/>
              </a:rPr>
              <a:t>mesma</a:t>
            </a:r>
            <a:r>
              <a:rPr lang="fr-FR" sz="1900" dirty="0">
                <a:latin typeface="Calibri"/>
              </a:rPr>
              <a:t> forma, </a:t>
            </a:r>
            <a:r>
              <a:rPr lang="fr-FR" sz="1900" dirty="0" err="1">
                <a:latin typeface="Calibri"/>
              </a:rPr>
              <a:t>ao</a:t>
            </a:r>
            <a:r>
              <a:rPr lang="fr-FR" sz="1900" dirty="0">
                <a:latin typeface="Calibri"/>
              </a:rPr>
              <a:t> se </a:t>
            </a:r>
            <a:r>
              <a:rPr lang="fr-FR" sz="1900" dirty="0" err="1">
                <a:latin typeface="Calibri"/>
              </a:rPr>
              <a:t>fornecer</a:t>
            </a:r>
            <a:r>
              <a:rPr lang="fr-FR" sz="1900" dirty="0">
                <a:latin typeface="Calibri"/>
              </a:rPr>
              <a:t> </a:t>
            </a:r>
            <a:r>
              <a:rPr lang="fr-FR" sz="1900" dirty="0" err="1">
                <a:latin typeface="Calibri"/>
              </a:rPr>
              <a:t>um</a:t>
            </a:r>
            <a:r>
              <a:rPr lang="fr-FR" sz="1900" dirty="0">
                <a:latin typeface="Calibri"/>
              </a:rPr>
              <a:t> </a:t>
            </a:r>
            <a:r>
              <a:rPr lang="fr-FR" sz="1900" dirty="0" err="1">
                <a:latin typeface="Calibri"/>
              </a:rPr>
              <a:t>elétron</a:t>
            </a:r>
            <a:r>
              <a:rPr lang="fr-FR" sz="1900" dirty="0">
                <a:latin typeface="Calibri"/>
              </a:rPr>
              <a:t> a </a:t>
            </a:r>
            <a:r>
              <a:rPr lang="fr-FR" sz="1900" dirty="0" err="1">
                <a:latin typeface="Calibri"/>
              </a:rPr>
              <a:t>um</a:t>
            </a:r>
            <a:r>
              <a:rPr lang="fr-FR" sz="1900" dirty="0">
                <a:latin typeface="Calibri"/>
              </a:rPr>
              <a:t> </a:t>
            </a:r>
            <a:r>
              <a:rPr lang="fr-FR" sz="1900" dirty="0" err="1">
                <a:latin typeface="Calibri"/>
              </a:rPr>
              <a:t>átomo</a:t>
            </a:r>
            <a:r>
              <a:rPr lang="fr-FR" sz="1900" dirty="0">
                <a:latin typeface="Calibri"/>
              </a:rPr>
              <a:t>, </a:t>
            </a:r>
            <a:r>
              <a:rPr lang="fr-FR" sz="1900" dirty="0" err="1">
                <a:latin typeface="Calibri"/>
              </a:rPr>
              <a:t>há</a:t>
            </a:r>
            <a:r>
              <a:rPr lang="fr-FR" sz="1900" dirty="0">
                <a:latin typeface="Calibri"/>
              </a:rPr>
              <a:t> </a:t>
            </a:r>
            <a:r>
              <a:rPr lang="fr-FR" sz="1900" dirty="0" err="1">
                <a:latin typeface="Calibri"/>
              </a:rPr>
              <a:t>liberação</a:t>
            </a:r>
            <a:r>
              <a:rPr lang="fr-FR" sz="1900" dirty="0">
                <a:latin typeface="Calibri"/>
              </a:rPr>
              <a:t> de </a:t>
            </a:r>
            <a:r>
              <a:rPr lang="fr-FR" sz="1900" dirty="0" err="1">
                <a:latin typeface="Calibri"/>
              </a:rPr>
              <a:t>energia</a:t>
            </a:r>
            <a:r>
              <a:rPr lang="fr-FR" sz="1900" dirty="0">
                <a:latin typeface="Calibri"/>
              </a:rPr>
              <a:t> (</a:t>
            </a:r>
            <a:r>
              <a:rPr lang="fr-FR" sz="1900" dirty="0" err="1">
                <a:latin typeface="Calibri"/>
              </a:rPr>
              <a:t>afinidade</a:t>
            </a:r>
            <a:r>
              <a:rPr lang="fr-FR" sz="1900" dirty="0">
                <a:latin typeface="Calibri"/>
              </a:rPr>
              <a:t> </a:t>
            </a:r>
            <a:r>
              <a:rPr lang="fr-FR" sz="1900" dirty="0" err="1">
                <a:latin typeface="Calibri"/>
              </a:rPr>
              <a:t>eletrônica</a:t>
            </a:r>
            <a:r>
              <a:rPr lang="fr-FR" sz="1900" dirty="0">
                <a:latin typeface="Calibri"/>
              </a:rPr>
              <a:t>, AE)</a:t>
            </a:r>
            <a:endParaRPr lang="fr-FR" sz="1900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9735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23528" y="44624"/>
            <a:ext cx="4744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Limitações</a:t>
            </a:r>
            <a:r>
              <a:rPr lang="fr-FR" sz="2800" dirty="0"/>
              <a:t> do </a:t>
            </a:r>
            <a:r>
              <a:rPr lang="fr-FR" sz="2800" dirty="0" err="1"/>
              <a:t>Modelo</a:t>
            </a:r>
            <a:r>
              <a:rPr lang="fr-FR" sz="2800" dirty="0"/>
              <a:t> de Lewis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1520" y="620688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Como</a:t>
            </a:r>
            <a:r>
              <a:rPr lang="fr-FR" dirty="0"/>
              <a:t> </a:t>
            </a:r>
            <a:r>
              <a:rPr lang="fr-FR" dirty="0" err="1"/>
              <a:t>todos</a:t>
            </a:r>
            <a:r>
              <a:rPr lang="fr-FR" dirty="0"/>
              <a:t> os </a:t>
            </a:r>
            <a:r>
              <a:rPr lang="fr-FR" dirty="0" err="1"/>
              <a:t>modelos</a:t>
            </a:r>
            <a:r>
              <a:rPr lang="fr-FR" dirty="0"/>
              <a:t>, </a:t>
            </a:r>
            <a:r>
              <a:rPr lang="fr-FR" dirty="0" err="1"/>
              <a:t>ele</a:t>
            </a:r>
            <a:r>
              <a:rPr lang="fr-FR" dirty="0"/>
              <a:t> </a:t>
            </a:r>
            <a:r>
              <a:rPr lang="fr-FR" dirty="0" err="1"/>
              <a:t>não</a:t>
            </a:r>
            <a:r>
              <a:rPr lang="fr-FR" dirty="0"/>
              <a:t> é </a:t>
            </a:r>
            <a:r>
              <a:rPr lang="fr-FR" dirty="0" err="1"/>
              <a:t>perfeito</a:t>
            </a:r>
            <a:r>
              <a:rPr lang="fr-FR" dirty="0"/>
              <a:t>. É </a:t>
            </a:r>
            <a:r>
              <a:rPr lang="fr-FR" dirty="0" err="1"/>
              <a:t>possivel</a:t>
            </a:r>
            <a:r>
              <a:rPr lang="fr-FR" dirty="0"/>
              <a:t> </a:t>
            </a:r>
            <a:r>
              <a:rPr lang="fr-FR" dirty="0" err="1"/>
              <a:t>encontrar</a:t>
            </a:r>
            <a:r>
              <a:rPr lang="fr-FR" dirty="0"/>
              <a:t> </a:t>
            </a:r>
            <a:r>
              <a:rPr lang="fr-FR" dirty="0" err="1"/>
              <a:t>casos</a:t>
            </a:r>
            <a:r>
              <a:rPr lang="fr-FR" dirty="0"/>
              <a:t> que a </a:t>
            </a:r>
            <a:r>
              <a:rPr lang="fr-FR" dirty="0" err="1"/>
              <a:t>teoria</a:t>
            </a:r>
            <a:r>
              <a:rPr lang="fr-FR" dirty="0"/>
              <a:t> </a:t>
            </a:r>
            <a:r>
              <a:rPr lang="fr-FR" dirty="0" err="1"/>
              <a:t>não</a:t>
            </a:r>
            <a:r>
              <a:rPr lang="fr-FR" dirty="0"/>
              <a:t> </a:t>
            </a:r>
            <a:r>
              <a:rPr lang="fr-FR" dirty="0" err="1"/>
              <a:t>fornece</a:t>
            </a:r>
            <a:r>
              <a:rPr lang="fr-FR" dirty="0"/>
              <a:t> </a:t>
            </a:r>
            <a:r>
              <a:rPr lang="fr-FR" dirty="0" err="1"/>
              <a:t>uma</a:t>
            </a:r>
            <a:r>
              <a:rPr lang="fr-FR" dirty="0"/>
              <a:t> </a:t>
            </a:r>
            <a:r>
              <a:rPr lang="fr-FR" dirty="0" err="1"/>
              <a:t>descrição</a:t>
            </a:r>
            <a:r>
              <a:rPr lang="fr-FR" dirty="0"/>
              <a:t> </a:t>
            </a:r>
            <a:r>
              <a:rPr lang="fr-FR" dirty="0" err="1"/>
              <a:t>satisfat</a:t>
            </a:r>
            <a:r>
              <a:rPr lang="fr-FR" dirty="0" err="1">
                <a:latin typeface="Calibri"/>
              </a:rPr>
              <a:t>ória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das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ligações</a:t>
            </a:r>
            <a:r>
              <a:rPr lang="fr-FR" dirty="0">
                <a:latin typeface="Calibri"/>
              </a:rPr>
              <a:t>, </a:t>
            </a:r>
            <a:r>
              <a:rPr lang="fr-FR" dirty="0" err="1">
                <a:latin typeface="Calibri"/>
              </a:rPr>
              <a:t>por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exemplo</a:t>
            </a:r>
            <a:r>
              <a:rPr lang="fr-FR" dirty="0">
                <a:latin typeface="Calibri"/>
              </a:rPr>
              <a:t>:</a:t>
            </a:r>
            <a:endParaRPr lang="fr-FR" dirty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2579688" y="1425575"/>
          <a:ext cx="4421187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023030" imgH="283066" progId="ChemDraw.Document.6.0">
                  <p:embed/>
                </p:oleObj>
              </mc:Choice>
              <mc:Fallback>
                <p:oleObj name="CS ChemDraw Drawing" r:id="rId2" imgW="3023030" imgH="283066" progId="ChemDraw.Document.6.0">
                  <p:embed/>
                  <p:pic>
                    <p:nvPicPr>
                      <p:cNvPr id="143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8" y="1425575"/>
                        <a:ext cx="4421187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95536" y="1484784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A </a:t>
            </a:r>
            <a:r>
              <a:rPr lang="fr-FR" u="sng" dirty="0" err="1"/>
              <a:t>molécula</a:t>
            </a:r>
            <a:r>
              <a:rPr lang="fr-FR" u="sng" dirty="0"/>
              <a:t> de C</a:t>
            </a:r>
            <a:r>
              <a:rPr lang="fr-FR" u="sng" baseline="-25000" dirty="0"/>
              <a:t>2</a:t>
            </a:r>
            <a:r>
              <a:rPr lang="fr-FR" u="sng" dirty="0"/>
              <a:t>:</a:t>
            </a:r>
            <a:endParaRPr lang="fr-FR" u="sng" baseline="-25000" dirty="0"/>
          </a:p>
        </p:txBody>
      </p:sp>
      <p:sp>
        <p:nvSpPr>
          <p:cNvPr id="9" name="ZoneTexte 8"/>
          <p:cNvSpPr txBox="1"/>
          <p:nvPr/>
        </p:nvSpPr>
        <p:spPr>
          <a:xfrm>
            <a:off x="395536" y="1988840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● </a:t>
            </a:r>
            <a:r>
              <a:rPr lang="fr-FR" dirty="0" err="1"/>
              <a:t>Comprimento</a:t>
            </a:r>
            <a:r>
              <a:rPr lang="fr-FR" dirty="0"/>
              <a:t> de </a:t>
            </a:r>
            <a:r>
              <a:rPr lang="fr-FR" dirty="0" err="1"/>
              <a:t>ligação</a:t>
            </a:r>
            <a:r>
              <a:rPr lang="fr-FR" dirty="0"/>
              <a:t> de 1,24 Å (</a:t>
            </a:r>
            <a:r>
              <a:rPr lang="fr-FR" dirty="0" err="1"/>
              <a:t>menor</a:t>
            </a:r>
            <a:r>
              <a:rPr lang="fr-FR" dirty="0"/>
              <a:t> do que </a:t>
            </a:r>
            <a:r>
              <a:rPr lang="fr-FR" dirty="0" err="1"/>
              <a:t>uma</a:t>
            </a:r>
            <a:r>
              <a:rPr lang="fr-FR" dirty="0"/>
              <a:t> C=C e </a:t>
            </a:r>
            <a:r>
              <a:rPr lang="fr-FR" dirty="0" err="1"/>
              <a:t>maior</a:t>
            </a:r>
            <a:r>
              <a:rPr lang="fr-FR" dirty="0"/>
              <a:t> do que </a:t>
            </a:r>
            <a:r>
              <a:rPr lang="fr-FR" dirty="0" err="1"/>
              <a:t>uma</a:t>
            </a:r>
            <a:r>
              <a:rPr lang="fr-FR" dirty="0"/>
              <a:t>          )</a:t>
            </a:r>
          </a:p>
          <a:p>
            <a:r>
              <a:rPr lang="fr-FR" dirty="0"/>
              <a:t>● A </a:t>
            </a:r>
            <a:r>
              <a:rPr lang="fr-FR" dirty="0" err="1"/>
              <a:t>energia</a:t>
            </a:r>
            <a:r>
              <a:rPr lang="fr-FR" dirty="0"/>
              <a:t> </a:t>
            </a:r>
            <a:r>
              <a:rPr lang="fr-FR" dirty="0" err="1"/>
              <a:t>necess</a:t>
            </a:r>
            <a:r>
              <a:rPr lang="fr-FR" dirty="0" err="1">
                <a:latin typeface="Calibri"/>
              </a:rPr>
              <a:t>ária</a:t>
            </a:r>
            <a:r>
              <a:rPr lang="fr-FR" dirty="0">
                <a:latin typeface="Calibri"/>
              </a:rPr>
              <a:t> para </a:t>
            </a:r>
            <a:r>
              <a:rPr lang="fr-FR" dirty="0" err="1">
                <a:latin typeface="Calibri"/>
              </a:rPr>
              <a:t>quebrar</a:t>
            </a:r>
            <a:r>
              <a:rPr lang="fr-FR" dirty="0">
                <a:latin typeface="Calibri"/>
              </a:rPr>
              <a:t> a </a:t>
            </a:r>
            <a:r>
              <a:rPr lang="fr-FR" dirty="0" err="1">
                <a:latin typeface="Calibri"/>
              </a:rPr>
              <a:t>molécula</a:t>
            </a:r>
            <a:r>
              <a:rPr lang="fr-FR" dirty="0">
                <a:latin typeface="Calibri"/>
              </a:rPr>
              <a:t> é </a:t>
            </a:r>
            <a:r>
              <a:rPr lang="fr-FR" dirty="0" err="1">
                <a:latin typeface="Calibri"/>
              </a:rPr>
              <a:t>inferior</a:t>
            </a:r>
            <a:r>
              <a:rPr lang="fr-FR" dirty="0">
                <a:latin typeface="Calibri"/>
              </a:rPr>
              <a:t> à de </a:t>
            </a:r>
            <a:r>
              <a:rPr lang="fr-FR" dirty="0" err="1">
                <a:latin typeface="Calibri"/>
              </a:rPr>
              <a:t>uma</a:t>
            </a:r>
            <a:endParaRPr lang="fr-FR" dirty="0">
              <a:latin typeface="Calibri"/>
            </a:endParaRPr>
          </a:p>
          <a:p>
            <a:pPr algn="just"/>
            <a:r>
              <a:rPr lang="fr-FR" dirty="0"/>
              <a:t>→ </a:t>
            </a:r>
            <a:r>
              <a:rPr lang="fr-FR" dirty="0" err="1"/>
              <a:t>Assim</a:t>
            </a:r>
            <a:r>
              <a:rPr lang="fr-FR" dirty="0"/>
              <a:t>, </a:t>
            </a:r>
            <a:r>
              <a:rPr lang="fr-FR" dirty="0" err="1"/>
              <a:t>poderiamos</a:t>
            </a:r>
            <a:r>
              <a:rPr lang="fr-FR" dirty="0"/>
              <a:t> </a:t>
            </a:r>
            <a:r>
              <a:rPr lang="fr-FR" dirty="0" err="1"/>
              <a:t>pensar</a:t>
            </a:r>
            <a:r>
              <a:rPr lang="fr-FR" dirty="0"/>
              <a:t> que a </a:t>
            </a:r>
            <a:r>
              <a:rPr lang="fr-FR" dirty="0" err="1"/>
              <a:t>estrutura</a:t>
            </a:r>
            <a:r>
              <a:rPr lang="fr-FR" dirty="0"/>
              <a:t> mais </a:t>
            </a:r>
            <a:r>
              <a:rPr lang="fr-FR" dirty="0" err="1"/>
              <a:t>apropriada</a:t>
            </a:r>
            <a:r>
              <a:rPr lang="fr-FR" dirty="0"/>
              <a:t> </a:t>
            </a:r>
            <a:r>
              <a:rPr lang="fr-FR" dirty="0" err="1"/>
              <a:t>seria</a:t>
            </a:r>
            <a:r>
              <a:rPr lang="fr-FR" dirty="0"/>
              <a:t> </a:t>
            </a:r>
            <a:r>
              <a:rPr lang="fr-FR" dirty="0" err="1"/>
              <a:t>um</a:t>
            </a:r>
            <a:r>
              <a:rPr lang="fr-FR" dirty="0"/>
              <a:t> </a:t>
            </a:r>
            <a:r>
              <a:rPr lang="fr-FR" dirty="0" err="1"/>
              <a:t>hibrido</a:t>
            </a:r>
            <a:r>
              <a:rPr lang="fr-FR" dirty="0"/>
              <a:t> entre </a:t>
            </a:r>
            <a:r>
              <a:rPr lang="fr-FR" dirty="0" err="1"/>
              <a:t>uma</a:t>
            </a:r>
            <a:r>
              <a:rPr lang="fr-FR" dirty="0"/>
              <a:t> tripla </a:t>
            </a:r>
            <a:r>
              <a:rPr lang="fr-FR" dirty="0" err="1"/>
              <a:t>ligação</a:t>
            </a:r>
            <a:r>
              <a:rPr lang="fr-FR" dirty="0"/>
              <a:t> </a:t>
            </a:r>
            <a:r>
              <a:rPr lang="fr-FR" dirty="0" err="1"/>
              <a:t>zwiteriônica</a:t>
            </a:r>
            <a:r>
              <a:rPr lang="fr-FR" dirty="0"/>
              <a:t> e </a:t>
            </a:r>
            <a:r>
              <a:rPr lang="fr-FR" dirty="0" err="1"/>
              <a:t>uma</a:t>
            </a:r>
            <a:r>
              <a:rPr lang="fr-FR" dirty="0"/>
              <a:t> </a:t>
            </a:r>
            <a:r>
              <a:rPr lang="fr-FR" dirty="0" err="1"/>
              <a:t>estrutura</a:t>
            </a:r>
            <a:r>
              <a:rPr lang="fr-FR" dirty="0"/>
              <a:t> onde os 2 C </a:t>
            </a:r>
            <a:r>
              <a:rPr lang="fr-FR" dirty="0" err="1"/>
              <a:t>estão</a:t>
            </a:r>
            <a:r>
              <a:rPr lang="fr-FR" dirty="0"/>
              <a:t> </a:t>
            </a:r>
            <a:r>
              <a:rPr lang="fr-FR" dirty="0" err="1"/>
              <a:t>ligados</a:t>
            </a:r>
            <a:r>
              <a:rPr lang="fr-FR" dirty="0"/>
              <a:t> 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uma</a:t>
            </a:r>
            <a:r>
              <a:rPr lang="fr-FR" dirty="0"/>
              <a:t> </a:t>
            </a:r>
            <a:r>
              <a:rPr lang="fr-FR" dirty="0" err="1"/>
              <a:t>dupla</a:t>
            </a:r>
            <a:r>
              <a:rPr lang="fr-FR" dirty="0"/>
              <a:t> </a:t>
            </a:r>
            <a:r>
              <a:rPr lang="fr-FR" dirty="0" err="1"/>
              <a:t>ligação</a:t>
            </a:r>
            <a:r>
              <a:rPr lang="fr-FR" dirty="0"/>
              <a:t>.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8206204" y="2060848"/>
          <a:ext cx="470252" cy="22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25440" imgH="151920" progId="ChemDraw.Document.6.0">
                  <p:embed/>
                </p:oleObj>
              </mc:Choice>
              <mc:Fallback>
                <p:oleObj name="CS ChemDraw Drawing" r:id="rId4" imgW="325440" imgH="151920" progId="ChemDraw.Document.6.0">
                  <p:embed/>
                  <p:pic>
                    <p:nvPicPr>
                      <p:cNvPr id="1433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6204" y="2060848"/>
                        <a:ext cx="470252" cy="220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6872208" y="2350021"/>
          <a:ext cx="4699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25440" imgH="151920" progId="ChemDraw.Document.6.0">
                  <p:embed/>
                </p:oleObj>
              </mc:Choice>
              <mc:Fallback>
                <p:oleObj name="CS ChemDraw Drawing" r:id="rId4" imgW="325440" imgH="151920" progId="ChemDraw.Document.6.0">
                  <p:embed/>
                  <p:pic>
                    <p:nvPicPr>
                      <p:cNvPr id="1434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208" y="2350021"/>
                        <a:ext cx="469900" cy="21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cteur droit 10"/>
          <p:cNvCxnSpPr/>
          <p:nvPr/>
        </p:nvCxnSpPr>
        <p:spPr>
          <a:xfrm>
            <a:off x="179512" y="134076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51520" y="350100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95536" y="3645024"/>
            <a:ext cx="276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A </a:t>
            </a:r>
            <a:r>
              <a:rPr lang="fr-FR" u="sng" dirty="0" err="1"/>
              <a:t>molécula</a:t>
            </a:r>
            <a:r>
              <a:rPr lang="fr-FR" u="sng" dirty="0"/>
              <a:t> de </a:t>
            </a:r>
            <a:r>
              <a:rPr lang="fr-FR" u="sng" dirty="0" err="1"/>
              <a:t>etileno</a:t>
            </a:r>
            <a:r>
              <a:rPr lang="fr-FR" u="sng" dirty="0"/>
              <a:t> C</a:t>
            </a:r>
            <a:r>
              <a:rPr lang="fr-FR" u="sng" baseline="-25000" dirty="0"/>
              <a:t>2</a:t>
            </a:r>
            <a:r>
              <a:rPr lang="fr-FR" u="sng" dirty="0"/>
              <a:t>H</a:t>
            </a:r>
            <a:r>
              <a:rPr lang="fr-FR" u="sng" baseline="-25000" dirty="0"/>
              <a:t>4</a:t>
            </a:r>
            <a:r>
              <a:rPr lang="fr-FR" u="sng" dirty="0"/>
              <a:t>: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95536" y="4221088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● A </a:t>
            </a:r>
            <a:r>
              <a:rPr lang="fr-FR" dirty="0" err="1"/>
              <a:t>barreira</a:t>
            </a:r>
            <a:r>
              <a:rPr lang="fr-FR" dirty="0"/>
              <a:t> de </a:t>
            </a:r>
            <a:r>
              <a:rPr lang="fr-FR" dirty="0" err="1"/>
              <a:t>rotação</a:t>
            </a:r>
            <a:r>
              <a:rPr lang="fr-FR" dirty="0"/>
              <a:t> </a:t>
            </a:r>
            <a:r>
              <a:rPr lang="fr-FR" dirty="0" err="1"/>
              <a:t>relativa</a:t>
            </a:r>
            <a:r>
              <a:rPr lang="fr-FR" dirty="0"/>
              <a:t> </a:t>
            </a:r>
            <a:r>
              <a:rPr lang="fr-FR" dirty="0" err="1"/>
              <a:t>aos</a:t>
            </a:r>
            <a:r>
              <a:rPr lang="fr-FR" dirty="0"/>
              <a:t> dois </a:t>
            </a:r>
            <a:r>
              <a:rPr lang="fr-FR" dirty="0" err="1"/>
              <a:t>grupos</a:t>
            </a:r>
            <a:r>
              <a:rPr lang="fr-FR" dirty="0"/>
              <a:t> </a:t>
            </a:r>
            <a:r>
              <a:rPr lang="fr-FR" dirty="0" err="1"/>
              <a:t>metila</a:t>
            </a:r>
            <a:r>
              <a:rPr lang="fr-FR" dirty="0"/>
              <a:t> do </a:t>
            </a:r>
            <a:r>
              <a:rPr lang="fr-FR" dirty="0" err="1"/>
              <a:t>etano</a:t>
            </a:r>
            <a:r>
              <a:rPr lang="fr-FR" dirty="0"/>
              <a:t> é de </a:t>
            </a:r>
            <a:r>
              <a:rPr lang="fr-FR" dirty="0" err="1"/>
              <a:t>12kJ.mol</a:t>
            </a:r>
            <a:r>
              <a:rPr lang="fr-FR" baseline="30000" dirty="0"/>
              <a:t>-1</a:t>
            </a:r>
            <a:r>
              <a:rPr lang="fr-FR" dirty="0"/>
              <a:t> </a:t>
            </a:r>
            <a:r>
              <a:rPr lang="fr-FR" dirty="0" err="1"/>
              <a:t>enquanto</a:t>
            </a:r>
            <a:r>
              <a:rPr lang="fr-FR" dirty="0"/>
              <a:t> a </a:t>
            </a:r>
            <a:r>
              <a:rPr lang="fr-FR" dirty="0" err="1"/>
              <a:t>barreira</a:t>
            </a:r>
            <a:r>
              <a:rPr lang="fr-FR" dirty="0"/>
              <a:t> de </a:t>
            </a:r>
            <a:r>
              <a:rPr lang="fr-FR" dirty="0" err="1"/>
              <a:t>rotação</a:t>
            </a:r>
            <a:r>
              <a:rPr lang="fr-FR" dirty="0"/>
              <a:t> do </a:t>
            </a:r>
            <a:r>
              <a:rPr lang="fr-FR" dirty="0" err="1"/>
              <a:t>etileno</a:t>
            </a:r>
            <a:r>
              <a:rPr lang="fr-FR" dirty="0"/>
              <a:t> é 206 </a:t>
            </a:r>
            <a:r>
              <a:rPr lang="fr-FR" dirty="0" err="1"/>
              <a:t>kJ.mol</a:t>
            </a:r>
            <a:r>
              <a:rPr lang="fr-FR" baseline="30000" dirty="0"/>
              <a:t>-1</a:t>
            </a:r>
          </a:p>
          <a:p>
            <a:r>
              <a:rPr lang="fr-FR" dirty="0"/>
              <a:t>→ </a:t>
            </a:r>
            <a:r>
              <a:rPr lang="fr-FR" dirty="0" err="1"/>
              <a:t>Assim</a:t>
            </a:r>
            <a:r>
              <a:rPr lang="fr-FR" dirty="0"/>
              <a:t>, </a:t>
            </a:r>
            <a:r>
              <a:rPr lang="fr-FR" dirty="0" err="1"/>
              <a:t>não</a:t>
            </a:r>
            <a:r>
              <a:rPr lang="fr-FR" dirty="0"/>
              <a:t> </a:t>
            </a:r>
            <a:r>
              <a:rPr lang="fr-FR" dirty="0" err="1"/>
              <a:t>podemos</a:t>
            </a:r>
            <a:r>
              <a:rPr lang="fr-FR" dirty="0"/>
              <a:t> </a:t>
            </a:r>
            <a:r>
              <a:rPr lang="fr-FR" dirty="0" err="1"/>
              <a:t>descrever</a:t>
            </a:r>
            <a:r>
              <a:rPr lang="fr-FR" dirty="0"/>
              <a:t> o </a:t>
            </a:r>
            <a:r>
              <a:rPr lang="fr-FR" dirty="0" err="1"/>
              <a:t>etileno</a:t>
            </a:r>
            <a:r>
              <a:rPr lang="fr-FR" dirty="0"/>
              <a:t> </a:t>
            </a:r>
            <a:r>
              <a:rPr lang="fr-FR" dirty="0" err="1"/>
              <a:t>como</a:t>
            </a:r>
            <a:r>
              <a:rPr lang="fr-FR" dirty="0"/>
              <a:t> a soma de </a:t>
            </a:r>
            <a:r>
              <a:rPr lang="fr-FR" dirty="0" err="1"/>
              <a:t>duas</a:t>
            </a:r>
            <a:r>
              <a:rPr lang="fr-FR" dirty="0"/>
              <a:t> </a:t>
            </a:r>
            <a:r>
              <a:rPr lang="fr-FR" dirty="0" err="1"/>
              <a:t>ligações</a:t>
            </a:r>
            <a:r>
              <a:rPr lang="fr-FR" dirty="0"/>
              <a:t> simples</a:t>
            </a:r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3475038" y="3648075"/>
          <a:ext cx="255587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1985311" imgH="430961" progId="ChemDraw.Document.6.0">
                  <p:embed/>
                </p:oleObj>
              </mc:Choice>
              <mc:Fallback>
                <p:oleObj name="CS ChemDraw Drawing" r:id="rId7" imgW="1985311" imgH="430961" progId="ChemDraw.Document.6.0">
                  <p:embed/>
                  <p:pic>
                    <p:nvPicPr>
                      <p:cNvPr id="143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3648075"/>
                        <a:ext cx="255587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Connecteur droit 15"/>
          <p:cNvCxnSpPr/>
          <p:nvPr/>
        </p:nvCxnSpPr>
        <p:spPr>
          <a:xfrm>
            <a:off x="179512" y="530120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95536" y="5301208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u="sng" dirty="0"/>
              <a:t>A </a:t>
            </a:r>
            <a:r>
              <a:rPr lang="fr-FR" u="sng" dirty="0" err="1"/>
              <a:t>molécula</a:t>
            </a:r>
            <a:r>
              <a:rPr lang="fr-FR" u="sng" dirty="0"/>
              <a:t> de O</a:t>
            </a:r>
            <a:r>
              <a:rPr lang="fr-FR" u="sng" baseline="-25000" dirty="0"/>
              <a:t>2</a:t>
            </a:r>
            <a:r>
              <a:rPr lang="fr-FR" u="sng" dirty="0"/>
              <a:t>:</a:t>
            </a:r>
          </a:p>
        </p:txBody>
      </p:sp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2346325" y="5373688"/>
          <a:ext cx="490538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325596" imgH="152029" progId="ChemDraw.Document.6.0">
                  <p:embed/>
                </p:oleObj>
              </mc:Choice>
              <mc:Fallback>
                <p:oleObj name="CS ChemDraw Drawing" r:id="rId9" imgW="325596" imgH="152029" progId="ChemDraw.Document.6.0">
                  <p:embed/>
                  <p:pic>
                    <p:nvPicPr>
                      <p:cNvPr id="143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5373688"/>
                        <a:ext cx="490538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395536" y="566124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● A </a:t>
            </a:r>
            <a:r>
              <a:rPr lang="fr-FR" dirty="0" err="1"/>
              <a:t>estrutura</a:t>
            </a:r>
            <a:r>
              <a:rPr lang="fr-FR" dirty="0"/>
              <a:t> de Lewis </a:t>
            </a:r>
            <a:r>
              <a:rPr lang="fr-FR" dirty="0" err="1"/>
              <a:t>prevê</a:t>
            </a:r>
            <a:r>
              <a:rPr lang="fr-FR" dirty="0"/>
              <a:t> </a:t>
            </a:r>
            <a:r>
              <a:rPr lang="fr-FR" dirty="0" err="1"/>
              <a:t>uma</a:t>
            </a:r>
            <a:r>
              <a:rPr lang="fr-FR" dirty="0"/>
              <a:t> </a:t>
            </a:r>
            <a:r>
              <a:rPr lang="fr-FR" dirty="0" err="1"/>
              <a:t>ligação</a:t>
            </a:r>
            <a:r>
              <a:rPr lang="fr-FR" dirty="0"/>
              <a:t> </a:t>
            </a:r>
            <a:r>
              <a:rPr lang="fr-FR" dirty="0" err="1"/>
              <a:t>dupla</a:t>
            </a:r>
            <a:r>
              <a:rPr lang="fr-FR" dirty="0"/>
              <a:t> entre os 2O, mas na </a:t>
            </a:r>
            <a:r>
              <a:rPr lang="fr-FR" dirty="0" err="1"/>
              <a:t>realidade</a:t>
            </a:r>
            <a:r>
              <a:rPr lang="fr-FR" dirty="0"/>
              <a:t> a </a:t>
            </a:r>
            <a:r>
              <a:rPr lang="fr-FR" dirty="0" err="1"/>
              <a:t>molécula</a:t>
            </a:r>
            <a:r>
              <a:rPr lang="fr-FR" dirty="0"/>
              <a:t> </a:t>
            </a:r>
            <a:r>
              <a:rPr lang="fr-FR" dirty="0" err="1"/>
              <a:t>possui</a:t>
            </a:r>
            <a:r>
              <a:rPr lang="fr-FR" dirty="0"/>
              <a:t> dois </a:t>
            </a:r>
            <a:r>
              <a:rPr lang="fr-FR" dirty="0" err="1"/>
              <a:t>elétrons</a:t>
            </a:r>
            <a:r>
              <a:rPr lang="fr-FR" dirty="0"/>
              <a:t> </a:t>
            </a:r>
            <a:r>
              <a:rPr lang="fr-FR" dirty="0" err="1"/>
              <a:t>não</a:t>
            </a:r>
            <a:r>
              <a:rPr lang="fr-FR" dirty="0"/>
              <a:t> </a:t>
            </a:r>
            <a:r>
              <a:rPr lang="fr-FR" dirty="0" err="1"/>
              <a:t>pariados</a:t>
            </a:r>
            <a:endParaRPr lang="fr-FR" dirty="0"/>
          </a:p>
          <a:p>
            <a:r>
              <a:rPr lang="fr-FR" dirty="0"/>
              <a:t>→ </a:t>
            </a:r>
            <a:r>
              <a:rPr lang="fr-FR" dirty="0" err="1"/>
              <a:t>Assim</a:t>
            </a:r>
            <a:r>
              <a:rPr lang="fr-FR" dirty="0"/>
              <a:t>, a </a:t>
            </a:r>
            <a:r>
              <a:rPr lang="fr-FR" dirty="0" err="1"/>
              <a:t>estrutura</a:t>
            </a:r>
            <a:r>
              <a:rPr lang="fr-FR" dirty="0"/>
              <a:t> mais </a:t>
            </a:r>
            <a:r>
              <a:rPr lang="fr-FR" dirty="0" err="1"/>
              <a:t>correta</a:t>
            </a:r>
            <a:r>
              <a:rPr lang="fr-FR" dirty="0"/>
              <a:t> para o O</a:t>
            </a:r>
            <a:r>
              <a:rPr lang="fr-FR" baseline="-25000" dirty="0"/>
              <a:t>2</a:t>
            </a:r>
            <a:r>
              <a:rPr lang="fr-FR" dirty="0"/>
              <a:t> </a:t>
            </a:r>
            <a:r>
              <a:rPr lang="fr-FR" dirty="0" err="1"/>
              <a:t>seria</a:t>
            </a:r>
            <a:r>
              <a:rPr lang="fr-FR" dirty="0"/>
              <a:t> </a:t>
            </a:r>
            <a:r>
              <a:rPr lang="fr-FR" dirty="0" err="1"/>
              <a:t>algo</a:t>
            </a:r>
            <a:r>
              <a:rPr lang="fr-FR" dirty="0"/>
              <a:t> </a:t>
            </a:r>
            <a:r>
              <a:rPr lang="fr-FR" dirty="0" err="1"/>
              <a:t>como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6153150" y="6257925"/>
          <a:ext cx="544513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1" imgW="417309" imgH="188605" progId="ChemDraw.Document.6.0">
                  <p:embed/>
                </p:oleObj>
              </mc:Choice>
              <mc:Fallback>
                <p:oleObj name="CS ChemDraw Drawing" r:id="rId11" imgW="417309" imgH="188605" progId="ChemDraw.Document.6.0">
                  <p:embed/>
                  <p:pic>
                    <p:nvPicPr>
                      <p:cNvPr id="143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150" y="6257925"/>
                        <a:ext cx="544513" cy="24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7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9512" y="5877272"/>
            <a:ext cx="8712968" cy="50405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51520" y="188640"/>
            <a:ext cx="5862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A Forma </a:t>
            </a:r>
            <a:r>
              <a:rPr lang="fr-FR" sz="2800" dirty="0" err="1"/>
              <a:t>das</a:t>
            </a:r>
            <a:r>
              <a:rPr lang="fr-FR" sz="2800" dirty="0"/>
              <a:t> </a:t>
            </a:r>
            <a:r>
              <a:rPr lang="fr-FR" sz="2800" dirty="0" err="1"/>
              <a:t>Moléculas</a:t>
            </a:r>
            <a:r>
              <a:rPr lang="fr-FR" sz="2800" dirty="0"/>
              <a:t>: a </a:t>
            </a:r>
            <a:r>
              <a:rPr lang="fr-FR" sz="2800" dirty="0" err="1"/>
              <a:t>Teoria</a:t>
            </a:r>
            <a:r>
              <a:rPr lang="fr-FR" sz="2800" dirty="0"/>
              <a:t> VSEPR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1520" y="764704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(</a:t>
            </a:r>
            <a:r>
              <a:rPr lang="en-US" sz="2000" dirty="0"/>
              <a:t>“</a:t>
            </a:r>
            <a:r>
              <a:rPr lang="fr-FR" sz="2000" b="1" u="sng" dirty="0"/>
              <a:t>V</a:t>
            </a:r>
            <a:r>
              <a:rPr lang="fr-FR" sz="2000" dirty="0"/>
              <a:t>alence </a:t>
            </a:r>
            <a:r>
              <a:rPr lang="fr-FR" sz="2000" b="1" u="sng" dirty="0"/>
              <a:t>S</a:t>
            </a:r>
            <a:r>
              <a:rPr lang="fr-FR" sz="2000" dirty="0"/>
              <a:t>hell </a:t>
            </a:r>
            <a:r>
              <a:rPr lang="fr-FR" sz="2000" b="1" u="sng" dirty="0"/>
              <a:t>E</a:t>
            </a:r>
            <a:r>
              <a:rPr lang="fr-FR" sz="2000" dirty="0"/>
              <a:t>lectron </a:t>
            </a:r>
            <a:r>
              <a:rPr lang="fr-FR" sz="2000" b="1" u="sng" dirty="0"/>
              <a:t>P</a:t>
            </a:r>
            <a:r>
              <a:rPr lang="fr-FR" sz="2000" dirty="0"/>
              <a:t>air </a:t>
            </a:r>
            <a:r>
              <a:rPr lang="fr-FR" sz="2000" b="1" u="sng" dirty="0" err="1"/>
              <a:t>R</a:t>
            </a:r>
            <a:r>
              <a:rPr lang="fr-FR" sz="2000" dirty="0" err="1"/>
              <a:t>epulsion</a:t>
            </a:r>
            <a:r>
              <a:rPr lang="en-US" sz="2000" dirty="0"/>
              <a:t> ”</a:t>
            </a:r>
            <a:r>
              <a:rPr lang="fr-FR" sz="2000" dirty="0"/>
              <a:t>)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- </a:t>
            </a:r>
            <a:r>
              <a:rPr lang="fr-FR" sz="2000" dirty="0" err="1"/>
              <a:t>Elaborada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Sidwick</a:t>
            </a:r>
            <a:r>
              <a:rPr lang="fr-FR" sz="2000" dirty="0"/>
              <a:t>, Powell, </a:t>
            </a:r>
            <a:r>
              <a:rPr lang="fr-FR" sz="2000" dirty="0" err="1"/>
              <a:t>Nyhlom</a:t>
            </a:r>
            <a:r>
              <a:rPr lang="fr-FR" sz="2000" dirty="0"/>
              <a:t> e Gillespie: </a:t>
            </a:r>
            <a:r>
              <a:rPr lang="fr-FR" sz="2000" i="1" dirty="0"/>
              <a:t>a forma de </a:t>
            </a:r>
            <a:r>
              <a:rPr lang="fr-FR" sz="2000" i="1" dirty="0" err="1"/>
              <a:t>uma</a:t>
            </a:r>
            <a:r>
              <a:rPr lang="fr-FR" sz="2000" i="1" dirty="0"/>
              <a:t> </a:t>
            </a:r>
            <a:r>
              <a:rPr lang="fr-FR" sz="2000" i="1" dirty="0" err="1"/>
              <a:t>molécula</a:t>
            </a:r>
            <a:r>
              <a:rPr lang="fr-FR" sz="2000" i="1" dirty="0"/>
              <a:t> </a:t>
            </a:r>
            <a:r>
              <a:rPr lang="fr-FR" sz="2000" i="1" dirty="0" err="1"/>
              <a:t>pode</a:t>
            </a:r>
            <a:r>
              <a:rPr lang="fr-FR" sz="2000" i="1" dirty="0"/>
              <a:t> </a:t>
            </a:r>
            <a:r>
              <a:rPr lang="fr-FR" sz="2000" i="1" dirty="0" err="1"/>
              <a:t>ser</a:t>
            </a:r>
            <a:r>
              <a:rPr lang="fr-FR" sz="2000" i="1" dirty="0"/>
              <a:t> </a:t>
            </a:r>
            <a:r>
              <a:rPr lang="fr-FR" sz="2000" i="1" dirty="0" err="1"/>
              <a:t>prevista</a:t>
            </a:r>
            <a:r>
              <a:rPr lang="fr-FR" sz="2000" i="1" dirty="0"/>
              <a:t> a partir da </a:t>
            </a:r>
            <a:r>
              <a:rPr lang="fr-FR" sz="2000" i="1" dirty="0" err="1"/>
              <a:t>minimização</a:t>
            </a:r>
            <a:r>
              <a:rPr lang="fr-FR" sz="2000" i="1" dirty="0">
                <a:latin typeface="Calibri"/>
              </a:rPr>
              <a:t> </a:t>
            </a:r>
            <a:r>
              <a:rPr lang="fr-FR" sz="2000" i="1" dirty="0" err="1"/>
              <a:t>das</a:t>
            </a:r>
            <a:r>
              <a:rPr lang="fr-FR" sz="2000" i="1" dirty="0"/>
              <a:t> </a:t>
            </a:r>
            <a:r>
              <a:rPr lang="fr-FR" sz="2000" i="1" dirty="0" err="1"/>
              <a:t>repulsões</a:t>
            </a:r>
            <a:r>
              <a:rPr lang="fr-FR" sz="2000" i="1" dirty="0"/>
              <a:t> entre os pares </a:t>
            </a:r>
            <a:r>
              <a:rPr lang="fr-FR" sz="2000" i="1" dirty="0" err="1"/>
              <a:t>eletrônicos</a:t>
            </a:r>
            <a:r>
              <a:rPr lang="fr-FR" sz="2000" i="1" dirty="0"/>
              <a:t> </a:t>
            </a:r>
            <a:r>
              <a:rPr lang="fr-FR" sz="2000" i="1" dirty="0" err="1"/>
              <a:t>ligantes</a:t>
            </a:r>
            <a:r>
              <a:rPr lang="fr-FR" sz="2000" i="1" dirty="0"/>
              <a:t> e livres </a:t>
            </a:r>
            <a:r>
              <a:rPr lang="fr-FR" sz="2000" i="1" dirty="0" err="1"/>
              <a:t>ao</a:t>
            </a:r>
            <a:r>
              <a:rPr lang="fr-FR" sz="2000" i="1" dirty="0"/>
              <a:t> </a:t>
            </a:r>
            <a:r>
              <a:rPr lang="fr-FR" sz="2000" i="1" dirty="0" err="1"/>
              <a:t>redor</a:t>
            </a:r>
            <a:r>
              <a:rPr lang="fr-FR" sz="2000" i="1" dirty="0"/>
              <a:t> de </a:t>
            </a:r>
            <a:r>
              <a:rPr lang="fr-FR" sz="2000" i="1" dirty="0" err="1"/>
              <a:t>seus</a:t>
            </a:r>
            <a:r>
              <a:rPr lang="fr-FR" sz="2000" i="1" dirty="0"/>
              <a:t> </a:t>
            </a:r>
            <a:r>
              <a:rPr lang="fr-FR" sz="2000" i="1" dirty="0" err="1">
                <a:latin typeface="Calibri"/>
              </a:rPr>
              <a:t>átomos</a:t>
            </a:r>
            <a:r>
              <a:rPr lang="fr-FR" sz="2000" i="1" dirty="0">
                <a:latin typeface="Calibri"/>
              </a:rPr>
              <a:t>. </a:t>
            </a:r>
            <a:endParaRPr lang="fr-FR" sz="2000" i="1" dirty="0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933575" y="4654550"/>
          <a:ext cx="4903788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096654" imgH="635150" progId="ChemDraw.Document.6.0">
                  <p:embed/>
                </p:oleObj>
              </mc:Choice>
              <mc:Fallback>
                <p:oleObj name="CS ChemDraw Drawing" r:id="rId2" imgW="3096654" imgH="635150" progId="ChemDraw.Document.6.0">
                  <p:embed/>
                  <p:pic>
                    <p:nvPicPr>
                      <p:cNvPr id="1536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4654550"/>
                        <a:ext cx="4903788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611560" y="4941168"/>
            <a:ext cx="113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Exemplos</a:t>
            </a:r>
            <a:r>
              <a:rPr lang="fr-FR" dirty="0"/>
              <a:t>: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1409700" y="2489200"/>
          <a:ext cx="6584950" cy="173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050230" imgH="1330094" progId="ChemDraw.Document.6.0">
                  <p:embed/>
                </p:oleObj>
              </mc:Choice>
              <mc:Fallback>
                <p:oleObj name="CS ChemDraw Drawing" r:id="rId4" imgW="5050230" imgH="1330094" progId="ChemDraw.Document.6.0">
                  <p:embed/>
                  <p:pic>
                    <p:nvPicPr>
                      <p:cNvPr id="153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2489200"/>
                        <a:ext cx="6584950" cy="173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179512" y="5939988"/>
            <a:ext cx="871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Para </a:t>
            </a:r>
            <a:r>
              <a:rPr lang="fr-FR" dirty="0" err="1"/>
              <a:t>moléculas</a:t>
            </a:r>
            <a:r>
              <a:rPr lang="fr-FR" dirty="0"/>
              <a:t> </a:t>
            </a:r>
            <a:r>
              <a:rPr lang="fr-FR" dirty="0" err="1"/>
              <a:t>não</a:t>
            </a:r>
            <a:r>
              <a:rPr lang="fr-FR" dirty="0"/>
              <a:t>-</a:t>
            </a:r>
            <a:r>
              <a:rPr lang="fr-FR" dirty="0" err="1"/>
              <a:t>simétricas</a:t>
            </a:r>
            <a:r>
              <a:rPr lang="fr-FR" dirty="0"/>
              <a:t> </a:t>
            </a:r>
            <a:r>
              <a:rPr lang="fr-FR" dirty="0" err="1"/>
              <a:t>contendo</a:t>
            </a:r>
            <a:r>
              <a:rPr lang="fr-FR" dirty="0"/>
              <a:t> </a:t>
            </a:r>
            <a:r>
              <a:rPr lang="fr-FR" dirty="0" err="1"/>
              <a:t>ligantes</a:t>
            </a:r>
            <a:r>
              <a:rPr lang="fr-FR" dirty="0"/>
              <a:t> X,Y 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exemplo</a:t>
            </a:r>
            <a:r>
              <a:rPr lang="fr-FR" dirty="0"/>
              <a:t>, o </a:t>
            </a:r>
            <a:r>
              <a:rPr lang="fr-FR" dirty="0" err="1"/>
              <a:t>ângulo</a:t>
            </a:r>
            <a:r>
              <a:rPr lang="fr-FR" dirty="0"/>
              <a:t> X-A-Y  </a:t>
            </a:r>
            <a:r>
              <a:rPr lang="fr-FR" dirty="0" err="1"/>
              <a:t>vai</a:t>
            </a:r>
            <a:r>
              <a:rPr lang="fr-FR" dirty="0"/>
              <a:t> </a:t>
            </a:r>
            <a:r>
              <a:rPr lang="fr-FR" dirty="0" err="1"/>
              <a:t>variar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6830888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156176" y="5157192"/>
            <a:ext cx="2808312" cy="108012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51520" y="188640"/>
            <a:ext cx="4121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Limitações</a:t>
            </a:r>
            <a:r>
              <a:rPr lang="fr-FR" sz="2800" dirty="0"/>
              <a:t> da </a:t>
            </a:r>
            <a:r>
              <a:rPr lang="fr-FR" sz="2800" dirty="0" err="1"/>
              <a:t>Teoria</a:t>
            </a:r>
            <a:r>
              <a:rPr lang="fr-FR" sz="2800" dirty="0"/>
              <a:t> VSEPR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499992" y="1340768"/>
            <a:ext cx="43924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 </a:t>
            </a:r>
            <a:r>
              <a:rPr lang="fr-FR" sz="2000" dirty="0" err="1"/>
              <a:t>repulsão</a:t>
            </a:r>
            <a:r>
              <a:rPr lang="fr-FR" sz="2000" dirty="0"/>
              <a:t> entre </a:t>
            </a:r>
            <a:r>
              <a:rPr lang="fr-FR" sz="2000" dirty="0" err="1"/>
              <a:t>ligantes</a:t>
            </a:r>
            <a:r>
              <a:rPr lang="fr-FR" sz="2000" dirty="0"/>
              <a:t> é </a:t>
            </a:r>
            <a:r>
              <a:rPr lang="fr-FR" sz="2000" dirty="0" err="1"/>
              <a:t>função</a:t>
            </a:r>
            <a:r>
              <a:rPr lang="fr-FR" sz="2000" dirty="0"/>
              <a:t> do </a:t>
            </a:r>
            <a:r>
              <a:rPr lang="fr-FR" sz="2000" dirty="0" err="1"/>
              <a:t>átomo</a:t>
            </a:r>
            <a:r>
              <a:rPr lang="fr-FR" sz="2000" dirty="0"/>
              <a:t> que o </a:t>
            </a:r>
            <a:r>
              <a:rPr lang="fr-FR" sz="2000" dirty="0" err="1"/>
              <a:t>carrega</a:t>
            </a:r>
            <a:r>
              <a:rPr lang="fr-FR" sz="2000" dirty="0"/>
              <a:t>: mais </a:t>
            </a:r>
            <a:r>
              <a:rPr lang="fr-FR" sz="2000" dirty="0" err="1"/>
              <a:t>ele</a:t>
            </a:r>
            <a:r>
              <a:rPr lang="fr-FR" sz="2000" dirty="0"/>
              <a:t> é </a:t>
            </a:r>
            <a:r>
              <a:rPr lang="fr-FR" sz="2000" dirty="0" err="1"/>
              <a:t>pesado</a:t>
            </a:r>
            <a:r>
              <a:rPr lang="fr-FR" sz="2000" dirty="0"/>
              <a:t>, </a:t>
            </a:r>
            <a:r>
              <a:rPr lang="fr-FR" sz="2000" dirty="0" err="1"/>
              <a:t>maior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 err="1">
                <a:latin typeface="Calibri"/>
              </a:rPr>
              <a:t>á</a:t>
            </a:r>
            <a:r>
              <a:rPr lang="fr-FR" sz="2000" dirty="0">
                <a:latin typeface="Calibri"/>
              </a:rPr>
              <a:t> a </a:t>
            </a:r>
            <a:r>
              <a:rPr lang="fr-FR" sz="2000" dirty="0" err="1">
                <a:latin typeface="Calibri"/>
              </a:rPr>
              <a:t>distorção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relação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valor</a:t>
            </a:r>
            <a:r>
              <a:rPr lang="fr-FR" sz="2000" dirty="0">
                <a:latin typeface="Calibri"/>
              </a:rPr>
              <a:t> original: a </a:t>
            </a:r>
            <a:r>
              <a:rPr lang="fr-FR" sz="2000" dirty="0" err="1">
                <a:latin typeface="Calibri"/>
              </a:rPr>
              <a:t>teoria</a:t>
            </a:r>
            <a:r>
              <a:rPr lang="fr-FR" sz="2000" dirty="0">
                <a:latin typeface="Calibri"/>
              </a:rPr>
              <a:t> VSEPR </a:t>
            </a:r>
            <a:r>
              <a:rPr lang="fr-FR" sz="2000" dirty="0" err="1">
                <a:latin typeface="Calibri"/>
              </a:rPr>
              <a:t>não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prevê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essa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maior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deformação</a:t>
            </a:r>
            <a:r>
              <a:rPr lang="fr-FR" sz="2000" dirty="0">
                <a:latin typeface="Calibri"/>
              </a:rPr>
              <a:t>.</a:t>
            </a:r>
            <a:endParaRPr lang="fr-FR" sz="2000" dirty="0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284163" y="1370013"/>
          <a:ext cx="392112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343594" imgH="825663" progId="ChemDraw.Document.6.0">
                  <p:embed/>
                </p:oleObj>
              </mc:Choice>
              <mc:Fallback>
                <p:oleObj name="CS ChemDraw Drawing" r:id="rId2" imgW="2343594" imgH="825663" progId="ChemDraw.Document.6.0">
                  <p:embed/>
                  <p:pic>
                    <p:nvPicPr>
                      <p:cNvPr id="163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370013"/>
                        <a:ext cx="3921125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11560" y="3789040"/>
            <a:ext cx="1278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/>
              <a:t>Radicais</a:t>
            </a:r>
            <a:r>
              <a:rPr lang="fr-FR" sz="2400" dirty="0"/>
              <a:t>: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228184" y="522920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Tal </a:t>
            </a:r>
            <a:r>
              <a:rPr lang="fr-FR" dirty="0" err="1"/>
              <a:t>fenômeno</a:t>
            </a:r>
            <a:r>
              <a:rPr lang="fr-FR" dirty="0"/>
              <a:t> </a:t>
            </a:r>
            <a:r>
              <a:rPr lang="fr-FR" dirty="0" err="1"/>
              <a:t>pode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</a:t>
            </a:r>
            <a:r>
              <a:rPr lang="fr-FR" dirty="0" err="1"/>
              <a:t>explicado</a:t>
            </a:r>
            <a:r>
              <a:rPr lang="fr-FR" dirty="0"/>
              <a:t> </a:t>
            </a:r>
            <a:r>
              <a:rPr lang="fr-FR" dirty="0" err="1"/>
              <a:t>com</a:t>
            </a:r>
            <a:r>
              <a:rPr lang="fr-FR" dirty="0"/>
              <a:t> </a:t>
            </a:r>
            <a:r>
              <a:rPr lang="fr-FR" dirty="0" err="1"/>
              <a:t>teoria</a:t>
            </a:r>
            <a:r>
              <a:rPr lang="fr-FR" dirty="0"/>
              <a:t> de orbitais </a:t>
            </a:r>
            <a:r>
              <a:rPr lang="fr-FR" dirty="0" err="1"/>
              <a:t>moleculares</a:t>
            </a:r>
            <a:endParaRPr lang="fr-FR" dirty="0"/>
          </a:p>
        </p:txBody>
      </p:sp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995363" y="5454650"/>
          <a:ext cx="4576762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145208" imgH="529875" progId="ChemDraw.Document.6.0">
                  <p:embed/>
                </p:oleObj>
              </mc:Choice>
              <mc:Fallback>
                <p:oleObj name="CS ChemDraw Drawing" r:id="rId4" imgW="3145208" imgH="529875" progId="ChemDraw.Document.6.0">
                  <p:embed/>
                  <p:pic>
                    <p:nvPicPr>
                      <p:cNvPr id="163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5454650"/>
                        <a:ext cx="4576762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15</a:t>
            </a:fld>
            <a:endParaRPr lang="fr-FR" dirty="0"/>
          </a:p>
        </p:txBody>
      </p:sp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1981200" y="3810000"/>
          <a:ext cx="2646363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764439" imgH="789087" progId="ChemDraw.Document.6.0">
                  <p:embed/>
                </p:oleObj>
              </mc:Choice>
              <mc:Fallback>
                <p:oleObj name="CS ChemDraw Drawing" r:id="rId6" imgW="1764439" imgH="789087" progId="ChemDraw.Document.6.0">
                  <p:embed/>
                  <p:pic>
                    <p:nvPicPr>
                      <p:cNvPr id="1639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10000"/>
                        <a:ext cx="2646363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38132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79512" y="188640"/>
            <a:ext cx="3684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Efeitos</a:t>
            </a:r>
            <a:r>
              <a:rPr lang="fr-FR" sz="2800" dirty="0"/>
              <a:t> </a:t>
            </a:r>
            <a:r>
              <a:rPr lang="fr-FR" sz="2800" dirty="0" err="1"/>
              <a:t>Conformacionais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251520" y="980728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i="1" dirty="0" err="1"/>
              <a:t>Confôrmeros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estruturas</a:t>
            </a:r>
            <a:r>
              <a:rPr lang="fr-FR" sz="2000" dirty="0"/>
              <a:t> que se </a:t>
            </a:r>
            <a:r>
              <a:rPr lang="fr-FR" sz="2000" dirty="0" err="1"/>
              <a:t>deduzem</a:t>
            </a:r>
            <a:r>
              <a:rPr lang="fr-FR" sz="2000" dirty="0"/>
              <a:t> de outras à partir da </a:t>
            </a:r>
            <a:r>
              <a:rPr lang="fr-FR" sz="2000" dirty="0" err="1"/>
              <a:t>rotação</a:t>
            </a:r>
            <a:r>
              <a:rPr lang="fr-FR" sz="2000" dirty="0"/>
              <a:t> de </a:t>
            </a:r>
            <a:r>
              <a:rPr lang="fr-FR" sz="2000" dirty="0" err="1"/>
              <a:t>uma</a:t>
            </a:r>
            <a:r>
              <a:rPr lang="fr-FR" sz="2000" dirty="0"/>
              <a:t> ou mais </a:t>
            </a:r>
            <a:r>
              <a:rPr lang="fr-FR" sz="2000" dirty="0" err="1"/>
              <a:t>ligações</a:t>
            </a:r>
            <a:r>
              <a:rPr lang="fr-FR" sz="2000" dirty="0"/>
              <a:t> simples.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As </a:t>
            </a:r>
            <a:r>
              <a:rPr lang="fr-FR" sz="2000" dirty="0" err="1"/>
              <a:t>energias</a:t>
            </a:r>
            <a:r>
              <a:rPr lang="fr-FR" sz="2000" dirty="0"/>
              <a:t> </a:t>
            </a:r>
            <a:r>
              <a:rPr lang="fr-FR" sz="2000" dirty="0" err="1"/>
              <a:t>necess</a:t>
            </a:r>
            <a:r>
              <a:rPr lang="fr-FR" sz="2000" dirty="0" err="1">
                <a:latin typeface="Calibri"/>
              </a:rPr>
              <a:t>árias</a:t>
            </a:r>
            <a:r>
              <a:rPr lang="fr-FR" sz="2000" dirty="0">
                <a:latin typeface="Calibri"/>
              </a:rPr>
              <a:t> para </a:t>
            </a:r>
            <a:r>
              <a:rPr lang="fr-FR" sz="2000" dirty="0" err="1">
                <a:latin typeface="Calibri"/>
              </a:rPr>
              <a:t>trocas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conformação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baixas</a:t>
            </a:r>
            <a:r>
              <a:rPr lang="fr-FR" sz="2000" dirty="0">
                <a:latin typeface="Calibri"/>
              </a:rPr>
              <a:t> e </a:t>
            </a:r>
            <a:r>
              <a:rPr lang="fr-FR" sz="2000" dirty="0" err="1">
                <a:latin typeface="Calibri"/>
              </a:rPr>
              <a:t>podem</a:t>
            </a:r>
            <a:r>
              <a:rPr lang="fr-FR" sz="2000" dirty="0">
                <a:latin typeface="Calibri"/>
              </a:rPr>
              <a:t> se </a:t>
            </a:r>
            <a:r>
              <a:rPr lang="fr-FR" sz="2000" dirty="0" err="1">
                <a:latin typeface="Calibri"/>
              </a:rPr>
              <a:t>efetuar</a:t>
            </a:r>
            <a:r>
              <a:rPr lang="fr-FR" sz="2000" dirty="0">
                <a:latin typeface="Calibri"/>
              </a:rPr>
              <a:t> à </a:t>
            </a:r>
            <a:r>
              <a:rPr lang="fr-FR" sz="2000" dirty="0" err="1">
                <a:latin typeface="Calibri"/>
              </a:rPr>
              <a:t>temperatura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ambiente</a:t>
            </a:r>
            <a:r>
              <a:rPr lang="fr-FR" sz="2000" dirty="0">
                <a:latin typeface="Calibri"/>
              </a:rPr>
              <a:t>. </a:t>
            </a:r>
            <a:r>
              <a:rPr lang="fr-FR" sz="2000" dirty="0" err="1">
                <a:latin typeface="Calibri"/>
              </a:rPr>
              <a:t>Assim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podemos</a:t>
            </a:r>
            <a:r>
              <a:rPr lang="fr-FR" sz="2000" dirty="0">
                <a:latin typeface="Calibri"/>
              </a:rPr>
              <a:t> ter </a:t>
            </a:r>
            <a:r>
              <a:rPr lang="fr-FR" sz="2000" dirty="0" err="1">
                <a:latin typeface="Calibri"/>
              </a:rPr>
              <a:t>muitas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conformações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equilíbrio</a:t>
            </a:r>
            <a:r>
              <a:rPr lang="fr-FR" sz="2000" dirty="0">
                <a:latin typeface="Calibri"/>
              </a:rPr>
              <a:t>. (</a:t>
            </a:r>
            <a:r>
              <a:rPr lang="fr-FR" sz="2000" b="1" i="1" u="sng" dirty="0">
                <a:latin typeface="Calibri"/>
              </a:rPr>
              <a:t>Importante:</a:t>
            </a:r>
            <a:r>
              <a:rPr lang="fr-FR" sz="2000" dirty="0">
                <a:latin typeface="Calibri"/>
              </a:rPr>
              <a:t> </a:t>
            </a:r>
            <a:r>
              <a:rPr lang="fr-FR" sz="2000" i="1" dirty="0">
                <a:latin typeface="Calibri"/>
              </a:rPr>
              <a:t>note que </a:t>
            </a:r>
            <a:r>
              <a:rPr lang="fr-FR" sz="2000" i="1" dirty="0" err="1">
                <a:latin typeface="Calibri"/>
              </a:rPr>
              <a:t>essas</a:t>
            </a:r>
            <a:r>
              <a:rPr lang="fr-FR" sz="2000" i="1" dirty="0">
                <a:latin typeface="Calibri"/>
              </a:rPr>
              <a:t> </a:t>
            </a:r>
            <a:r>
              <a:rPr lang="fr-FR" sz="2000" i="1" dirty="0" err="1">
                <a:latin typeface="Calibri"/>
              </a:rPr>
              <a:t>mudanças</a:t>
            </a:r>
            <a:r>
              <a:rPr lang="fr-FR" sz="2000" i="1" dirty="0">
                <a:latin typeface="Calibri"/>
              </a:rPr>
              <a:t> </a:t>
            </a:r>
            <a:r>
              <a:rPr lang="fr-FR" sz="2000" i="1" dirty="0" err="1">
                <a:latin typeface="Calibri"/>
              </a:rPr>
              <a:t>conformacionais</a:t>
            </a:r>
            <a:r>
              <a:rPr lang="fr-FR" sz="2000" i="1" dirty="0">
                <a:latin typeface="Calibri"/>
              </a:rPr>
              <a:t> </a:t>
            </a:r>
            <a:r>
              <a:rPr lang="fr-FR" sz="2000" i="1" dirty="0" err="1">
                <a:latin typeface="Calibri"/>
              </a:rPr>
              <a:t>não</a:t>
            </a:r>
            <a:r>
              <a:rPr lang="fr-FR" sz="2000" i="1" dirty="0">
                <a:latin typeface="Calibri"/>
              </a:rPr>
              <a:t> </a:t>
            </a:r>
            <a:r>
              <a:rPr lang="fr-FR" sz="2000" i="1" dirty="0" err="1">
                <a:latin typeface="Calibri"/>
              </a:rPr>
              <a:t>possuem</a:t>
            </a:r>
            <a:r>
              <a:rPr lang="fr-FR" sz="2000" i="1" dirty="0">
                <a:latin typeface="Calibri"/>
              </a:rPr>
              <a:t> </a:t>
            </a:r>
            <a:r>
              <a:rPr lang="fr-FR" sz="2000" i="1" dirty="0" err="1">
                <a:latin typeface="Calibri"/>
              </a:rPr>
              <a:t>nenhuma</a:t>
            </a:r>
            <a:r>
              <a:rPr lang="fr-FR" sz="2000" i="1" dirty="0">
                <a:latin typeface="Calibri"/>
              </a:rPr>
              <a:t> </a:t>
            </a:r>
            <a:r>
              <a:rPr lang="fr-FR" sz="2000" i="1" dirty="0" err="1">
                <a:latin typeface="Calibri"/>
              </a:rPr>
              <a:t>relação</a:t>
            </a:r>
            <a:r>
              <a:rPr lang="fr-FR" sz="2000" i="1" dirty="0">
                <a:latin typeface="Calibri"/>
              </a:rPr>
              <a:t> </a:t>
            </a:r>
            <a:r>
              <a:rPr lang="fr-FR" sz="2000" i="1" dirty="0" err="1">
                <a:latin typeface="Calibri"/>
              </a:rPr>
              <a:t>com</a:t>
            </a:r>
            <a:r>
              <a:rPr lang="fr-FR" sz="2000" i="1" dirty="0">
                <a:latin typeface="Calibri"/>
              </a:rPr>
              <a:t> </a:t>
            </a:r>
            <a:r>
              <a:rPr lang="fr-FR" sz="2000" i="1" dirty="0" err="1">
                <a:latin typeface="Calibri"/>
              </a:rPr>
              <a:t>reações</a:t>
            </a:r>
            <a:r>
              <a:rPr lang="fr-FR" sz="2000" i="1" dirty="0">
                <a:latin typeface="Calibri"/>
              </a:rPr>
              <a:t> de </a:t>
            </a:r>
            <a:r>
              <a:rPr lang="fr-FR" sz="2000" i="1" dirty="0" err="1">
                <a:latin typeface="Calibri"/>
              </a:rPr>
              <a:t>isomerização</a:t>
            </a:r>
            <a:r>
              <a:rPr lang="fr-FR" sz="2000" i="1" dirty="0">
                <a:latin typeface="Calibri"/>
              </a:rPr>
              <a:t>, que </a:t>
            </a:r>
            <a:r>
              <a:rPr lang="fr-FR" sz="2000" i="1" dirty="0" err="1">
                <a:latin typeface="Calibri"/>
              </a:rPr>
              <a:t>normalmente</a:t>
            </a:r>
            <a:r>
              <a:rPr lang="fr-FR" sz="2000" i="1" dirty="0">
                <a:latin typeface="Calibri"/>
              </a:rPr>
              <a:t>, </a:t>
            </a:r>
            <a:r>
              <a:rPr lang="fr-FR" sz="2000" i="1" dirty="0" err="1"/>
              <a:t>quando</a:t>
            </a:r>
            <a:r>
              <a:rPr lang="fr-FR" sz="2000" i="1" dirty="0"/>
              <a:t> </a:t>
            </a:r>
            <a:r>
              <a:rPr lang="fr-FR" sz="2000" i="1" dirty="0" err="1"/>
              <a:t>são</a:t>
            </a:r>
            <a:r>
              <a:rPr lang="fr-FR" sz="2000" i="1" dirty="0"/>
              <a:t> </a:t>
            </a:r>
            <a:r>
              <a:rPr lang="fr-FR" sz="2000" i="1" dirty="0" err="1"/>
              <a:t>realizáveis</a:t>
            </a:r>
            <a:r>
              <a:rPr lang="fr-FR" sz="2000" i="1" dirty="0"/>
              <a:t>,</a:t>
            </a:r>
            <a:r>
              <a:rPr lang="fr-FR" sz="2000" i="1" dirty="0">
                <a:latin typeface="Calibri"/>
              </a:rPr>
              <a:t> </a:t>
            </a:r>
            <a:r>
              <a:rPr lang="fr-FR" sz="2000" i="1" dirty="0" err="1">
                <a:latin typeface="Calibri"/>
              </a:rPr>
              <a:t>precisam</a:t>
            </a:r>
            <a:r>
              <a:rPr lang="fr-FR" sz="2000" i="1" dirty="0">
                <a:latin typeface="Calibri"/>
              </a:rPr>
              <a:t> de </a:t>
            </a:r>
            <a:r>
              <a:rPr lang="fr-FR" sz="2000" i="1" dirty="0" err="1">
                <a:latin typeface="Calibri"/>
              </a:rPr>
              <a:t>energias</a:t>
            </a:r>
            <a:r>
              <a:rPr lang="fr-FR" sz="2000" i="1" dirty="0">
                <a:latin typeface="Calibri"/>
              </a:rPr>
              <a:t> </a:t>
            </a:r>
            <a:r>
              <a:rPr lang="fr-FR" sz="2000" i="1" dirty="0" err="1">
                <a:latin typeface="Calibri"/>
              </a:rPr>
              <a:t>muito</a:t>
            </a:r>
            <a:r>
              <a:rPr lang="fr-FR" sz="2000" i="1" dirty="0">
                <a:latin typeface="Calibri"/>
              </a:rPr>
              <a:t> mais </a:t>
            </a:r>
            <a:r>
              <a:rPr lang="fr-FR" sz="2000" i="1" dirty="0" err="1">
                <a:latin typeface="Calibri"/>
              </a:rPr>
              <a:t>elevadas</a:t>
            </a:r>
            <a:r>
              <a:rPr lang="fr-FR" sz="2000" dirty="0">
                <a:latin typeface="Calibri"/>
              </a:rPr>
              <a:t>).</a:t>
            </a:r>
          </a:p>
          <a:p>
            <a:pPr algn="just"/>
            <a:endParaRPr lang="fr-FR" sz="2000" dirty="0">
              <a:latin typeface="Calibri"/>
            </a:endParaRPr>
          </a:p>
          <a:p>
            <a:pPr algn="just"/>
            <a:r>
              <a:rPr lang="fr-FR" sz="2000" dirty="0">
                <a:latin typeface="Calibri"/>
              </a:rPr>
              <a:t>A </a:t>
            </a:r>
            <a:r>
              <a:rPr lang="fr-FR" sz="2000" dirty="0" err="1">
                <a:latin typeface="Calibri"/>
              </a:rPr>
              <a:t>energia</a:t>
            </a:r>
            <a:r>
              <a:rPr lang="fr-FR" sz="2000" dirty="0">
                <a:latin typeface="Calibri"/>
              </a:rPr>
              <a:t> total de </a:t>
            </a:r>
            <a:r>
              <a:rPr lang="fr-FR" sz="2000" dirty="0" err="1">
                <a:latin typeface="Calibri"/>
              </a:rPr>
              <a:t>uma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molécula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está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diretamente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ligada</a:t>
            </a:r>
            <a:r>
              <a:rPr lang="fr-FR" sz="2000" dirty="0">
                <a:latin typeface="Calibri"/>
              </a:rPr>
              <a:t> à sua </a:t>
            </a:r>
            <a:r>
              <a:rPr lang="fr-FR" sz="2000" dirty="0" err="1">
                <a:latin typeface="Calibri"/>
              </a:rPr>
              <a:t>geometria</a:t>
            </a:r>
            <a:r>
              <a:rPr lang="fr-FR" sz="2000" dirty="0">
                <a:latin typeface="Calibri"/>
              </a:rPr>
              <a:t>.</a:t>
            </a:r>
          </a:p>
          <a:p>
            <a:pPr algn="just"/>
            <a:endParaRPr lang="fr-FR" sz="2000" dirty="0">
              <a:latin typeface="Calibri"/>
            </a:endParaRPr>
          </a:p>
          <a:p>
            <a:pPr algn="just"/>
            <a:r>
              <a:rPr lang="fr-FR" sz="2000" dirty="0">
                <a:latin typeface="Calibri"/>
              </a:rPr>
              <a:t>Os </a:t>
            </a:r>
            <a:r>
              <a:rPr lang="fr-FR" sz="2000" dirty="0" err="1">
                <a:latin typeface="Calibri"/>
              </a:rPr>
              <a:t>fatores</a:t>
            </a:r>
            <a:r>
              <a:rPr lang="fr-FR" sz="2000" dirty="0">
                <a:latin typeface="Calibri"/>
              </a:rPr>
              <a:t> que </a:t>
            </a:r>
            <a:r>
              <a:rPr lang="fr-FR" sz="2000" dirty="0" err="1">
                <a:latin typeface="Calibri"/>
              </a:rPr>
              <a:t>influenciam</a:t>
            </a:r>
            <a:r>
              <a:rPr lang="fr-FR" sz="2000" dirty="0">
                <a:latin typeface="Calibri"/>
              </a:rPr>
              <a:t> a </a:t>
            </a:r>
            <a:r>
              <a:rPr lang="fr-FR" sz="2000" dirty="0" err="1">
                <a:latin typeface="Calibri"/>
              </a:rPr>
              <a:t>energia</a:t>
            </a:r>
            <a:r>
              <a:rPr lang="fr-FR" sz="2000" dirty="0">
                <a:latin typeface="Calibri"/>
              </a:rPr>
              <a:t> total de </a:t>
            </a:r>
            <a:r>
              <a:rPr lang="fr-FR" sz="2000" dirty="0" err="1">
                <a:latin typeface="Calibri"/>
              </a:rPr>
              <a:t>uma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molécula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inúmeros</a:t>
            </a:r>
            <a:r>
              <a:rPr lang="fr-FR" sz="2000" dirty="0">
                <a:latin typeface="Calibri"/>
              </a:rPr>
              <a:t>: </a:t>
            </a:r>
            <a:r>
              <a:rPr lang="fr-FR" sz="2000" dirty="0" err="1">
                <a:latin typeface="Calibri"/>
              </a:rPr>
              <a:t>repulsões</a:t>
            </a:r>
            <a:r>
              <a:rPr lang="fr-FR" sz="2000" dirty="0">
                <a:latin typeface="Calibri"/>
              </a:rPr>
              <a:t> entre </a:t>
            </a:r>
            <a:r>
              <a:rPr lang="fr-FR" sz="2000" dirty="0" err="1">
                <a:latin typeface="Calibri"/>
              </a:rPr>
              <a:t>átomos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não</a:t>
            </a:r>
            <a:r>
              <a:rPr lang="fr-FR" sz="2000" dirty="0">
                <a:latin typeface="Calibri"/>
              </a:rPr>
              <a:t>-</a:t>
            </a:r>
            <a:r>
              <a:rPr lang="fr-FR" sz="2000" dirty="0" err="1">
                <a:latin typeface="Calibri"/>
              </a:rPr>
              <a:t>ligados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tensões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anulares</a:t>
            </a:r>
            <a:r>
              <a:rPr lang="fr-FR" sz="2000" dirty="0">
                <a:latin typeface="Calibri"/>
              </a:rPr>
              <a:t> nos </a:t>
            </a:r>
            <a:r>
              <a:rPr lang="fr-FR" sz="2000" dirty="0" err="1">
                <a:latin typeface="Calibri"/>
              </a:rPr>
              <a:t>casos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sistemas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ciclicos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distorsões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estruturais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devido</a:t>
            </a:r>
            <a:r>
              <a:rPr lang="fr-FR" sz="2000" dirty="0">
                <a:latin typeface="Calibri"/>
              </a:rPr>
              <a:t> a </a:t>
            </a:r>
            <a:r>
              <a:rPr lang="fr-FR" sz="2000" dirty="0" err="1">
                <a:latin typeface="Calibri"/>
              </a:rPr>
              <a:t>presença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grupos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volumosos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ligações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intramoleculares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interações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eletroestáticas</a:t>
            </a:r>
            <a:r>
              <a:rPr lang="fr-FR" sz="2000" dirty="0">
                <a:latin typeface="Calibri"/>
              </a:rPr>
              <a:t>, etc.. (</a:t>
            </a:r>
            <a:r>
              <a:rPr lang="fr-FR" sz="2000" dirty="0" err="1">
                <a:latin typeface="Calibri"/>
              </a:rPr>
              <a:t>fatores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estereo</a:t>
            </a:r>
            <a:r>
              <a:rPr lang="fr-FR" sz="2000" dirty="0">
                <a:latin typeface="Calibri"/>
              </a:rPr>
              <a:t>-</a:t>
            </a:r>
            <a:r>
              <a:rPr lang="fr-FR" sz="2000" dirty="0" err="1">
                <a:latin typeface="Calibri"/>
              </a:rPr>
              <a:t>eletrônicos</a:t>
            </a:r>
            <a:r>
              <a:rPr lang="fr-FR" sz="2000" dirty="0">
                <a:latin typeface="Calibri"/>
              </a:rPr>
              <a:t>); mas </a:t>
            </a:r>
            <a:r>
              <a:rPr lang="fr-FR" sz="2000" dirty="0" err="1">
                <a:latin typeface="Calibri"/>
              </a:rPr>
              <a:t>não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são</a:t>
            </a:r>
            <a:r>
              <a:rPr lang="fr-FR" sz="2000" dirty="0">
                <a:latin typeface="Calibri"/>
              </a:rPr>
              <a:t> os </a:t>
            </a:r>
            <a:r>
              <a:rPr lang="fr-FR" sz="2000" dirty="0" err="1">
                <a:latin typeface="Calibri"/>
              </a:rPr>
              <a:t>únicos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responsáveis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determinar</a:t>
            </a:r>
            <a:r>
              <a:rPr lang="fr-FR" sz="2000" dirty="0">
                <a:latin typeface="Calibri"/>
              </a:rPr>
              <a:t> a forma da </a:t>
            </a:r>
            <a:r>
              <a:rPr lang="fr-FR" sz="2000" dirty="0" err="1">
                <a:latin typeface="Calibri"/>
              </a:rPr>
              <a:t>molécula</a:t>
            </a:r>
            <a:r>
              <a:rPr lang="fr-FR" sz="2000" dirty="0">
                <a:latin typeface="Calibri"/>
              </a:rPr>
              <a:t>.</a:t>
            </a:r>
            <a:endParaRPr lang="fr-FR" sz="20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16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79512" y="188640"/>
            <a:ext cx="6656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Efeitos</a:t>
            </a:r>
            <a:r>
              <a:rPr lang="fr-FR" sz="2800" dirty="0"/>
              <a:t> </a:t>
            </a:r>
            <a:r>
              <a:rPr lang="fr-FR" sz="2800" dirty="0" err="1"/>
              <a:t>Conformacionais</a:t>
            </a:r>
            <a:r>
              <a:rPr lang="fr-FR" sz="2800" dirty="0"/>
              <a:t>: </a:t>
            </a:r>
            <a:r>
              <a:rPr lang="fr-FR" sz="2800" dirty="0" err="1"/>
              <a:t>Moléculas</a:t>
            </a:r>
            <a:r>
              <a:rPr lang="fr-FR" sz="2800" dirty="0"/>
              <a:t> </a:t>
            </a:r>
            <a:r>
              <a:rPr lang="fr-FR" sz="2800" dirty="0" err="1"/>
              <a:t>Acíclicas</a:t>
            </a:r>
            <a:endParaRPr lang="fr-FR" sz="2800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3356992"/>
            <a:ext cx="277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 err="1"/>
              <a:t>Estudo</a:t>
            </a:r>
            <a:r>
              <a:rPr lang="fr-FR" b="1" u="sng" dirty="0"/>
              <a:t> de </a:t>
            </a:r>
            <a:r>
              <a:rPr lang="fr-FR" b="1" u="sng" dirty="0" err="1"/>
              <a:t>caso</a:t>
            </a:r>
            <a:r>
              <a:rPr lang="fr-FR" b="1" u="sng" dirty="0"/>
              <a:t>: o </a:t>
            </a:r>
            <a:r>
              <a:rPr lang="fr-FR" b="1" i="1" u="sng" dirty="0"/>
              <a:t>n</a:t>
            </a:r>
            <a:r>
              <a:rPr lang="fr-FR" b="1" u="sng" dirty="0"/>
              <a:t>-</a:t>
            </a:r>
            <a:r>
              <a:rPr lang="fr-FR" b="1" u="sng" dirty="0" err="1"/>
              <a:t>butano</a:t>
            </a:r>
            <a:endParaRPr lang="fr-FR" b="1" u="sng" dirty="0"/>
          </a:p>
        </p:txBody>
      </p:sp>
      <p:sp>
        <p:nvSpPr>
          <p:cNvPr id="9" name="ZoneTexte 8"/>
          <p:cNvSpPr txBox="1"/>
          <p:nvPr/>
        </p:nvSpPr>
        <p:spPr>
          <a:xfrm>
            <a:off x="323528" y="908720"/>
            <a:ext cx="86409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As </a:t>
            </a:r>
            <a:r>
              <a:rPr lang="fr-FR" sz="2000" dirty="0" err="1"/>
              <a:t>interações</a:t>
            </a:r>
            <a:r>
              <a:rPr lang="fr-FR" sz="2000" dirty="0"/>
              <a:t> entre </a:t>
            </a:r>
            <a:r>
              <a:rPr lang="fr-FR" sz="2000" dirty="0" err="1">
                <a:latin typeface="Calibri"/>
              </a:rPr>
              <a:t>átomos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não</a:t>
            </a:r>
            <a:r>
              <a:rPr lang="fr-FR" sz="2000" dirty="0">
                <a:latin typeface="Calibri"/>
              </a:rPr>
              <a:t>-</a:t>
            </a:r>
            <a:r>
              <a:rPr lang="fr-FR" sz="2000" dirty="0" err="1">
                <a:latin typeface="Calibri"/>
              </a:rPr>
              <a:t>ligados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são</a:t>
            </a:r>
            <a:r>
              <a:rPr lang="fr-FR" sz="2000" dirty="0">
                <a:latin typeface="Calibri"/>
              </a:rPr>
              <a:t> as mais </a:t>
            </a:r>
            <a:r>
              <a:rPr lang="fr-FR" sz="2000" dirty="0" err="1">
                <a:latin typeface="Calibri"/>
              </a:rPr>
              <a:t>difíceis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serem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quantificadas</a:t>
            </a:r>
            <a:r>
              <a:rPr lang="fr-FR" sz="2000" dirty="0">
                <a:latin typeface="Calibri"/>
              </a:rPr>
              <a:t>.  </a:t>
            </a:r>
            <a:r>
              <a:rPr lang="fr-FR" sz="2000" dirty="0" err="1">
                <a:latin typeface="Calibri"/>
              </a:rPr>
              <a:t>Quando</a:t>
            </a:r>
            <a:r>
              <a:rPr lang="fr-FR" sz="2000" dirty="0">
                <a:latin typeface="Calibri"/>
              </a:rPr>
              <a:t> dois </a:t>
            </a:r>
            <a:r>
              <a:rPr lang="fr-FR" sz="2000" dirty="0" err="1">
                <a:latin typeface="Calibri"/>
              </a:rPr>
              <a:t>átomos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não</a:t>
            </a:r>
            <a:r>
              <a:rPr lang="fr-FR" sz="2000" dirty="0">
                <a:latin typeface="Calibri"/>
              </a:rPr>
              <a:t>-</a:t>
            </a:r>
            <a:r>
              <a:rPr lang="fr-FR" sz="2000" dirty="0" err="1">
                <a:latin typeface="Calibri"/>
              </a:rPr>
              <a:t>carregados</a:t>
            </a:r>
            <a:r>
              <a:rPr lang="fr-FR" sz="2000" dirty="0">
                <a:latin typeface="Calibri"/>
              </a:rPr>
              <a:t> se </a:t>
            </a:r>
            <a:r>
              <a:rPr lang="fr-FR" sz="2000" dirty="0" err="1">
                <a:latin typeface="Calibri"/>
              </a:rPr>
              <a:t>aproximam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um</a:t>
            </a:r>
            <a:r>
              <a:rPr lang="fr-FR" sz="2000" dirty="0">
                <a:latin typeface="Calibri"/>
              </a:rPr>
              <a:t> do </a:t>
            </a:r>
            <a:r>
              <a:rPr lang="fr-FR" sz="2000" dirty="0" err="1">
                <a:latin typeface="Calibri"/>
              </a:rPr>
              <a:t>outro</a:t>
            </a:r>
            <a:r>
              <a:rPr lang="fr-FR" sz="2000" dirty="0">
                <a:latin typeface="Calibri"/>
              </a:rPr>
              <a:t>, a </a:t>
            </a:r>
            <a:r>
              <a:rPr lang="fr-FR" sz="2000" dirty="0" err="1">
                <a:latin typeface="Calibri"/>
              </a:rPr>
              <a:t>energia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interação</a:t>
            </a:r>
            <a:r>
              <a:rPr lang="fr-FR" sz="2000" dirty="0">
                <a:latin typeface="Calibri"/>
              </a:rPr>
              <a:t> que é </a:t>
            </a:r>
            <a:r>
              <a:rPr lang="fr-FR" sz="2000" dirty="0" err="1">
                <a:latin typeface="Calibri"/>
              </a:rPr>
              <a:t>nula</a:t>
            </a:r>
            <a:r>
              <a:rPr lang="fr-FR" sz="2000" dirty="0">
                <a:latin typeface="Calibri"/>
              </a:rPr>
              <a:t> à </a:t>
            </a:r>
            <a:r>
              <a:rPr lang="fr-FR" sz="2000" dirty="0" err="1">
                <a:latin typeface="Calibri"/>
              </a:rPr>
              <a:t>longa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distância</a:t>
            </a:r>
            <a:r>
              <a:rPr lang="fr-FR" sz="2000" dirty="0">
                <a:latin typeface="Calibri"/>
              </a:rPr>
              <a:t> se </a:t>
            </a:r>
            <a:r>
              <a:rPr lang="fr-FR" sz="2000" dirty="0" err="1">
                <a:latin typeface="Calibri"/>
              </a:rPr>
              <a:t>torna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atrativa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quando</a:t>
            </a:r>
            <a:r>
              <a:rPr lang="fr-FR" sz="2000" dirty="0">
                <a:latin typeface="Calibri"/>
              </a:rPr>
              <a:t> a </a:t>
            </a:r>
            <a:r>
              <a:rPr lang="fr-FR" sz="2000" dirty="0" err="1">
                <a:latin typeface="Calibri"/>
              </a:rPr>
              <a:t>distância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internuclear</a:t>
            </a:r>
            <a:r>
              <a:rPr lang="fr-FR" sz="2000" dirty="0">
                <a:latin typeface="Calibri"/>
              </a:rPr>
              <a:t> se </a:t>
            </a:r>
            <a:r>
              <a:rPr lang="fr-FR" sz="2000" dirty="0" err="1">
                <a:latin typeface="Calibri"/>
              </a:rPr>
              <a:t>aproxima</a:t>
            </a:r>
            <a:r>
              <a:rPr lang="fr-FR" sz="2000" dirty="0">
                <a:latin typeface="Calibri"/>
              </a:rPr>
              <a:t> da soma dos </a:t>
            </a:r>
            <a:r>
              <a:rPr lang="fr-FR" sz="2000" dirty="0" err="1">
                <a:latin typeface="Calibri"/>
              </a:rPr>
              <a:t>raios</a:t>
            </a:r>
            <a:r>
              <a:rPr lang="fr-FR" sz="2000" dirty="0">
                <a:latin typeface="Calibri"/>
              </a:rPr>
              <a:t> de Van der </a:t>
            </a:r>
            <a:r>
              <a:rPr lang="fr-FR" sz="2000" dirty="0" err="1">
                <a:latin typeface="Calibri"/>
              </a:rPr>
              <a:t>Waals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/>
              <a:t>(forças de London)</a:t>
            </a:r>
            <a:r>
              <a:rPr lang="fr-FR" sz="2000" dirty="0">
                <a:latin typeface="Calibri"/>
              </a:rPr>
              <a:t>, mas é </a:t>
            </a:r>
            <a:r>
              <a:rPr lang="fr-FR" sz="2000" dirty="0" err="1">
                <a:latin typeface="Calibri"/>
              </a:rPr>
              <a:t>repulsiva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quando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essa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distância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internuclear</a:t>
            </a:r>
            <a:r>
              <a:rPr lang="fr-FR" sz="2000" dirty="0">
                <a:latin typeface="Calibri"/>
              </a:rPr>
              <a:t> é </a:t>
            </a:r>
            <a:r>
              <a:rPr lang="fr-FR" sz="2000" dirty="0" err="1">
                <a:latin typeface="Calibri"/>
              </a:rPr>
              <a:t>inferior</a:t>
            </a:r>
            <a:r>
              <a:rPr lang="fr-FR" sz="2000" dirty="0">
                <a:latin typeface="Calibri"/>
              </a:rPr>
              <a:t> a soma </a:t>
            </a:r>
            <a:r>
              <a:rPr lang="fr-FR" sz="2000" dirty="0" err="1">
                <a:latin typeface="Calibri"/>
              </a:rPr>
              <a:t>desses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raios</a:t>
            </a:r>
            <a:r>
              <a:rPr lang="fr-FR" sz="2000" dirty="0">
                <a:latin typeface="Calibri"/>
              </a:rPr>
              <a:t>. </a:t>
            </a:r>
            <a:r>
              <a:rPr lang="fr-FR" sz="2000" dirty="0" err="1">
                <a:latin typeface="Calibri"/>
              </a:rPr>
              <a:t>Essas</a:t>
            </a:r>
            <a:r>
              <a:rPr lang="fr-FR" sz="2000" dirty="0">
                <a:latin typeface="Calibri"/>
              </a:rPr>
              <a:t> forças </a:t>
            </a:r>
            <a:r>
              <a:rPr lang="fr-FR" sz="2000" dirty="0" err="1">
                <a:latin typeface="Calibri"/>
              </a:rPr>
              <a:t>terão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uma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influência</a:t>
            </a:r>
            <a:r>
              <a:rPr lang="fr-FR" sz="2000" dirty="0">
                <a:latin typeface="Calibri"/>
              </a:rPr>
              <a:t> importante sobre a forma da </a:t>
            </a:r>
            <a:r>
              <a:rPr lang="fr-FR" sz="2000" dirty="0" err="1">
                <a:latin typeface="Calibri"/>
              </a:rPr>
              <a:t>molécula</a:t>
            </a:r>
            <a:r>
              <a:rPr lang="fr-FR" sz="2000" dirty="0">
                <a:latin typeface="Calibri"/>
              </a:rPr>
              <a:t>.</a:t>
            </a:r>
            <a:endParaRPr lang="fr-FR" sz="2000" dirty="0"/>
          </a:p>
        </p:txBody>
      </p:sp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400050" y="3784600"/>
          <a:ext cx="8342313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493516" imgH="1982419" progId="ChemDraw.Document.6.0">
                  <p:embed/>
                </p:oleObj>
              </mc:Choice>
              <mc:Fallback>
                <p:oleObj name="CS ChemDraw Drawing" r:id="rId2" imgW="6493516" imgH="1982419" progId="ChemDraw.Document.6.0">
                  <p:embed/>
                  <p:pic>
                    <p:nvPicPr>
                      <p:cNvPr id="174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3784600"/>
                        <a:ext cx="8342313" cy="254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79512" y="3861048"/>
            <a:ext cx="8748464" cy="79208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44016" y="5157192"/>
            <a:ext cx="8748464" cy="792088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2373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79512" y="188640"/>
            <a:ext cx="6656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Efeitos</a:t>
            </a:r>
            <a:r>
              <a:rPr lang="fr-FR" sz="2800" dirty="0"/>
              <a:t> </a:t>
            </a:r>
            <a:r>
              <a:rPr lang="fr-FR" sz="2800" dirty="0" err="1"/>
              <a:t>Conformacionais</a:t>
            </a:r>
            <a:r>
              <a:rPr lang="fr-FR" sz="2800" dirty="0"/>
              <a:t>: </a:t>
            </a:r>
            <a:r>
              <a:rPr lang="fr-FR" sz="2800" dirty="0" err="1"/>
              <a:t>Moléculas</a:t>
            </a:r>
            <a:r>
              <a:rPr lang="fr-FR" sz="2800" dirty="0"/>
              <a:t> </a:t>
            </a:r>
            <a:r>
              <a:rPr lang="fr-FR" sz="2800" dirty="0" err="1"/>
              <a:t>Aciclicas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323528" y="1052736"/>
            <a:ext cx="6159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Outros</a:t>
            </a:r>
            <a:r>
              <a:rPr lang="fr-FR" sz="2000" dirty="0"/>
              <a:t> </a:t>
            </a:r>
            <a:r>
              <a:rPr lang="fr-FR" sz="2000" dirty="0" err="1"/>
              <a:t>compostos</a:t>
            </a:r>
            <a:r>
              <a:rPr lang="fr-FR" sz="2000" dirty="0"/>
              <a:t>  que </a:t>
            </a:r>
            <a:r>
              <a:rPr lang="fr-FR" sz="2000" dirty="0" err="1"/>
              <a:t>podem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comparados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etano</a:t>
            </a:r>
            <a:r>
              <a:rPr lang="fr-FR" sz="2000" dirty="0"/>
              <a:t>: 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31775" y="1706563"/>
          <a:ext cx="8591550" cy="171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729823" imgH="1143900" progId="ChemDraw.Document.6.0">
                  <p:embed/>
                </p:oleObj>
              </mc:Choice>
              <mc:Fallback>
                <p:oleObj name="CS ChemDraw Drawing" r:id="rId2" imgW="5729823" imgH="1143900" progId="ChemDraw.Document.6.0">
                  <p:embed/>
                  <p:pic>
                    <p:nvPicPr>
                      <p:cNvPr id="184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706563"/>
                        <a:ext cx="8591550" cy="171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51520" y="3997325"/>
          <a:ext cx="868362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592890" imgH="371485" progId="ChemDraw.Document.6.0">
                  <p:embed/>
                </p:oleObj>
              </mc:Choice>
              <mc:Fallback>
                <p:oleObj name="CS ChemDraw Drawing" r:id="rId4" imgW="5592890" imgH="371485" progId="ChemDraw.Document.6.0">
                  <p:embed/>
                  <p:pic>
                    <p:nvPicPr>
                      <p:cNvPr id="184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3997325"/>
                        <a:ext cx="8683625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79512" y="5157192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O fator mais importante para repulsão é o tamanho do substituinte. Se trocarmos Me por NH</a:t>
            </a:r>
            <a:r>
              <a:rPr lang="pt-BR" baseline="-25000" dirty="0"/>
              <a:t>2</a:t>
            </a:r>
            <a:r>
              <a:rPr lang="pt-BR" dirty="0"/>
              <a:t> ou OH, a barreira de rotação diminui significativamente!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79513" y="623731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A)</a:t>
            </a:r>
            <a:r>
              <a:rPr lang="fr-FR" sz="1600" dirty="0"/>
              <a:t> K. B. </a:t>
            </a:r>
            <a:r>
              <a:rPr lang="fr-FR" sz="1600" dirty="0" err="1"/>
              <a:t>Wiberg</a:t>
            </a:r>
            <a:r>
              <a:rPr lang="fr-FR" sz="1600" dirty="0"/>
              <a:t>, </a:t>
            </a:r>
            <a:r>
              <a:rPr lang="fr-FR" sz="1600" i="1" dirty="0" err="1"/>
              <a:t>Angew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 Int. Ed.</a:t>
            </a:r>
            <a:r>
              <a:rPr lang="fr-FR" sz="1600" dirty="0"/>
              <a:t> </a:t>
            </a:r>
            <a:r>
              <a:rPr lang="fr-FR" sz="1600" b="1" dirty="0"/>
              <a:t>1986</a:t>
            </a:r>
            <a:r>
              <a:rPr lang="fr-FR" sz="1600" dirty="0"/>
              <a:t>, 25, 312. B) D. H. Rank </a:t>
            </a:r>
            <a:r>
              <a:rPr lang="fr-FR" sz="1600" i="1" dirty="0"/>
              <a:t>et al.</a:t>
            </a:r>
            <a:r>
              <a:rPr lang="fr-FR" sz="1600" dirty="0"/>
              <a:t>, </a:t>
            </a:r>
            <a:r>
              <a:rPr lang="fr-FR" sz="1600" i="1" dirty="0"/>
              <a:t>J. </a:t>
            </a:r>
            <a:r>
              <a:rPr lang="fr-FR" sz="1600" i="1" dirty="0" err="1"/>
              <a:t>Chem</a:t>
            </a:r>
            <a:r>
              <a:rPr lang="fr-FR" sz="1600" i="1" dirty="0"/>
              <a:t>. Phys.</a:t>
            </a:r>
            <a:r>
              <a:rPr lang="fr-FR" sz="1600" dirty="0"/>
              <a:t> </a:t>
            </a:r>
            <a:r>
              <a:rPr lang="fr-FR" sz="1600" b="1" dirty="0"/>
              <a:t>1948</a:t>
            </a:r>
            <a:r>
              <a:rPr lang="fr-FR" sz="1600" dirty="0"/>
              <a:t>, 16, 704. </a:t>
            </a:r>
            <a:r>
              <a:rPr lang="fr-FR" sz="1600" b="1" dirty="0"/>
              <a:t>C)</a:t>
            </a:r>
            <a:r>
              <a:rPr lang="fr-FR" sz="1600" dirty="0"/>
              <a:t> J. P. Lowe,</a:t>
            </a:r>
            <a:r>
              <a:rPr lang="fr-FR" sz="1600" i="1" dirty="0"/>
              <a:t> </a:t>
            </a:r>
            <a:r>
              <a:rPr lang="fr-FR" sz="1600" i="1" dirty="0" err="1"/>
              <a:t>Prog</a:t>
            </a:r>
            <a:r>
              <a:rPr lang="fr-FR" sz="1600" i="1" dirty="0"/>
              <a:t>. Phys. </a:t>
            </a:r>
            <a:r>
              <a:rPr lang="fr-FR" sz="1600" i="1" dirty="0" err="1"/>
              <a:t>Org</a:t>
            </a:r>
            <a:r>
              <a:rPr lang="fr-FR" sz="1600" i="1" dirty="0"/>
              <a:t>. </a:t>
            </a:r>
            <a:r>
              <a:rPr lang="fr-FR" sz="1600" i="1" dirty="0" err="1"/>
              <a:t>Chem</a:t>
            </a:r>
            <a:r>
              <a:rPr lang="fr-FR" sz="1600" i="1" dirty="0"/>
              <a:t>. </a:t>
            </a:r>
            <a:r>
              <a:rPr lang="fr-FR" sz="1600" b="1" dirty="0"/>
              <a:t>1968</a:t>
            </a:r>
            <a:r>
              <a:rPr lang="fr-FR" sz="1600" dirty="0"/>
              <a:t>, 6, 1.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18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436096" y="2420888"/>
            <a:ext cx="3240360" cy="230425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9735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79512" y="-27384"/>
            <a:ext cx="6656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Efeitos</a:t>
            </a:r>
            <a:r>
              <a:rPr lang="fr-FR" sz="2800" dirty="0"/>
              <a:t> </a:t>
            </a:r>
            <a:r>
              <a:rPr lang="fr-FR" sz="2800" dirty="0" err="1"/>
              <a:t>Conformacionais</a:t>
            </a:r>
            <a:r>
              <a:rPr lang="fr-FR" sz="2800" dirty="0"/>
              <a:t>: </a:t>
            </a:r>
            <a:r>
              <a:rPr lang="fr-FR" sz="2800" dirty="0" err="1"/>
              <a:t>Moléculas</a:t>
            </a:r>
            <a:r>
              <a:rPr lang="fr-FR" sz="2800" dirty="0"/>
              <a:t> </a:t>
            </a:r>
            <a:r>
              <a:rPr lang="fr-FR" sz="2800" dirty="0" err="1"/>
              <a:t>Acíclicas</a:t>
            </a:r>
            <a:endParaRPr lang="fr-FR" sz="2800" dirty="0"/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61938" y="633413"/>
          <a:ext cx="5168900" cy="169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306539" imgH="1410734" progId="ChemDraw.Document.6.0">
                  <p:embed/>
                </p:oleObj>
              </mc:Choice>
              <mc:Fallback>
                <p:oleObj name="CS ChemDraw Drawing" r:id="rId2" imgW="4306539" imgH="1410734" progId="ChemDraw.Document.6.0">
                  <p:embed/>
                  <p:pic>
                    <p:nvPicPr>
                      <p:cNvPr id="194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633413"/>
                        <a:ext cx="5168900" cy="169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79512" y="2420888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Dienos</a:t>
            </a:r>
            <a:r>
              <a:rPr lang="fr-FR" sz="2000" dirty="0"/>
              <a:t>: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436096" y="2420888"/>
            <a:ext cx="3240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i="1" dirty="0"/>
              <a:t>● </a:t>
            </a:r>
            <a:r>
              <a:rPr lang="fr-FR" dirty="0" err="1"/>
              <a:t>Dienos</a:t>
            </a:r>
            <a:r>
              <a:rPr lang="fr-FR" dirty="0"/>
              <a:t> </a:t>
            </a:r>
            <a:r>
              <a:rPr lang="fr-FR" dirty="0" err="1"/>
              <a:t>assumem</a:t>
            </a:r>
            <a:r>
              <a:rPr lang="fr-FR" dirty="0"/>
              <a:t> a config. plana </a:t>
            </a:r>
            <a:r>
              <a:rPr lang="fr-FR" dirty="0" err="1"/>
              <a:t>devido</a:t>
            </a:r>
            <a:r>
              <a:rPr lang="fr-FR" dirty="0"/>
              <a:t> </a:t>
            </a:r>
            <a:r>
              <a:rPr lang="fr-FR" dirty="0" err="1"/>
              <a:t>ao</a:t>
            </a:r>
            <a:r>
              <a:rPr lang="fr-FR" dirty="0"/>
              <a:t> </a:t>
            </a:r>
            <a:r>
              <a:rPr lang="fr-FR" dirty="0" err="1"/>
              <a:t>overlap</a:t>
            </a:r>
            <a:r>
              <a:rPr lang="fr-FR" dirty="0"/>
              <a:t> </a:t>
            </a:r>
            <a:r>
              <a:rPr lang="fr-FR" dirty="0" err="1"/>
              <a:t>favor</a:t>
            </a:r>
            <a:r>
              <a:rPr lang="fr-FR" dirty="0" err="1">
                <a:latin typeface="Calibri"/>
              </a:rPr>
              <a:t>ável</a:t>
            </a:r>
            <a:r>
              <a:rPr lang="fr-FR" dirty="0">
                <a:latin typeface="Calibri"/>
              </a:rPr>
              <a:t> </a:t>
            </a:r>
            <a:r>
              <a:rPr lang="fr-FR" dirty="0"/>
              <a:t>dos orbitais </a:t>
            </a:r>
            <a:r>
              <a:rPr lang="fr-FR" dirty="0">
                <a:latin typeface="Symbol" pitchFamily="18" charset="2"/>
              </a:rPr>
              <a:t>p</a:t>
            </a:r>
            <a:r>
              <a:rPr lang="fr-FR" dirty="0"/>
              <a:t>.</a:t>
            </a:r>
            <a:endParaRPr lang="fr-FR" dirty="0">
              <a:latin typeface="Symbol" pitchFamily="18" charset="2"/>
            </a:endParaRPr>
          </a:p>
          <a:p>
            <a:pPr algn="just"/>
            <a:r>
              <a:rPr lang="fr-FR" i="1" dirty="0"/>
              <a:t>● s-</a:t>
            </a:r>
            <a:r>
              <a:rPr lang="fr-FR" dirty="0"/>
              <a:t> é a </a:t>
            </a:r>
            <a:r>
              <a:rPr lang="fr-FR" dirty="0" err="1"/>
              <a:t>abreviação</a:t>
            </a:r>
            <a:r>
              <a:rPr lang="fr-FR" dirty="0"/>
              <a:t> de "sigma",  se </a:t>
            </a:r>
            <a:r>
              <a:rPr lang="fr-FR" dirty="0" err="1"/>
              <a:t>referindo</a:t>
            </a:r>
            <a:r>
              <a:rPr lang="fr-FR" dirty="0"/>
              <a:t> à </a:t>
            </a:r>
            <a:r>
              <a:rPr lang="fr-FR" dirty="0" err="1"/>
              <a:t>ligação</a:t>
            </a:r>
            <a:r>
              <a:rPr lang="fr-FR" dirty="0"/>
              <a:t> </a:t>
            </a:r>
            <a:r>
              <a:rPr lang="fr-FR" dirty="0">
                <a:latin typeface="Symbol" pitchFamily="18" charset="2"/>
              </a:rPr>
              <a:t>s</a:t>
            </a:r>
            <a:r>
              <a:rPr lang="fr-FR" dirty="0"/>
              <a:t> entre as </a:t>
            </a:r>
            <a:r>
              <a:rPr lang="fr-FR" dirty="0" err="1"/>
              <a:t>duas</a:t>
            </a:r>
            <a:r>
              <a:rPr lang="fr-FR" dirty="0"/>
              <a:t> </a:t>
            </a:r>
            <a:r>
              <a:rPr lang="fr-FR" dirty="0" err="1"/>
              <a:t>olefinas</a:t>
            </a:r>
            <a:r>
              <a:rPr lang="fr-FR" dirty="0"/>
              <a:t>. </a:t>
            </a:r>
          </a:p>
          <a:p>
            <a:pPr algn="just"/>
            <a:r>
              <a:rPr lang="fr-FR" i="1" dirty="0"/>
              <a:t>● </a:t>
            </a:r>
            <a:r>
              <a:rPr lang="fr-FR" dirty="0"/>
              <a:t>A </a:t>
            </a:r>
            <a:r>
              <a:rPr lang="fr-FR" dirty="0" err="1"/>
              <a:t>conformação</a:t>
            </a:r>
            <a:r>
              <a:rPr lang="fr-FR" dirty="0"/>
              <a:t> s-</a:t>
            </a:r>
            <a:r>
              <a:rPr lang="fr-FR" dirty="0" err="1"/>
              <a:t>trans</a:t>
            </a:r>
            <a:r>
              <a:rPr lang="fr-FR" dirty="0"/>
              <a:t> é mais </a:t>
            </a:r>
            <a:r>
              <a:rPr lang="fr-FR" dirty="0" err="1"/>
              <a:t>est</a:t>
            </a:r>
            <a:r>
              <a:rPr lang="fr-FR" dirty="0" err="1">
                <a:latin typeface="Calibri"/>
              </a:rPr>
              <a:t>ável</a:t>
            </a:r>
            <a:r>
              <a:rPr lang="fr-FR" dirty="0">
                <a:latin typeface="Calibri"/>
              </a:rPr>
              <a:t> </a:t>
            </a:r>
            <a:r>
              <a:rPr lang="fr-FR" i="1" dirty="0">
                <a:latin typeface="Calibri"/>
              </a:rPr>
              <a:t>ca. </a:t>
            </a:r>
            <a:r>
              <a:rPr lang="fr-FR" dirty="0">
                <a:latin typeface="Calibri"/>
              </a:rPr>
              <a:t>de 8 à 20 kJ/ mol.</a:t>
            </a:r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255588" y="2847975"/>
          <a:ext cx="4364037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204551" imgH="851744" progId="ChemDraw.Document.6.0">
                  <p:embed/>
                </p:oleObj>
              </mc:Choice>
              <mc:Fallback>
                <p:oleObj name="CS ChemDraw Drawing" r:id="rId4" imgW="3204551" imgH="851744" progId="ChemDraw.Document.6.0">
                  <p:embed/>
                  <p:pic>
                    <p:nvPicPr>
                      <p:cNvPr id="194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2847975"/>
                        <a:ext cx="4364037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179512" y="4221088"/>
            <a:ext cx="2877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Mesmas</a:t>
            </a:r>
            <a:r>
              <a:rPr lang="fr-FR" dirty="0"/>
              <a:t> </a:t>
            </a:r>
            <a:r>
              <a:rPr lang="fr-FR" dirty="0" err="1"/>
              <a:t>considerações</a:t>
            </a:r>
            <a:r>
              <a:rPr lang="fr-FR" dirty="0"/>
              <a:t> para </a:t>
            </a:r>
          </a:p>
          <a:p>
            <a:r>
              <a:rPr lang="fr-FR" dirty="0" err="1"/>
              <a:t>compostos</a:t>
            </a:r>
            <a:r>
              <a:rPr lang="fr-FR" dirty="0"/>
              <a:t> </a:t>
            </a:r>
            <a:r>
              <a:rPr lang="fr-FR" dirty="0" err="1">
                <a:latin typeface="Symbol" pitchFamily="18" charset="2"/>
              </a:rPr>
              <a:t>a,b</a:t>
            </a:r>
            <a:r>
              <a:rPr lang="fr-FR" dirty="0" err="1"/>
              <a:t>-insaturados</a:t>
            </a:r>
            <a:r>
              <a:rPr lang="fr-FR" dirty="0"/>
              <a:t>:</a:t>
            </a:r>
          </a:p>
        </p:txBody>
      </p:sp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555625" y="4859338"/>
          <a:ext cx="7886700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6459809" imgH="1368284" progId="ChemDraw.Document.6.0">
                  <p:embed/>
                </p:oleObj>
              </mc:Choice>
              <mc:Fallback>
                <p:oleObj name="CS ChemDraw Drawing" r:id="rId6" imgW="6459809" imgH="1368284" progId="ChemDraw.Document.6.0">
                  <p:embed/>
                  <p:pic>
                    <p:nvPicPr>
                      <p:cNvPr id="1946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4859338"/>
                        <a:ext cx="7886700" cy="167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0" name="Object 14"/>
          <p:cNvGraphicFramePr>
            <a:graphicFrameLocks noChangeAspect="1"/>
          </p:cNvGraphicFramePr>
          <p:nvPr/>
        </p:nvGraphicFramePr>
        <p:xfrm>
          <a:off x="5932488" y="476672"/>
          <a:ext cx="2319337" cy="189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904394" imgH="1554006" progId="ChemDraw.Document.6.0">
                  <p:embed/>
                </p:oleObj>
              </mc:Choice>
              <mc:Fallback>
                <p:oleObj name="CS ChemDraw Drawing" r:id="rId8" imgW="1904394" imgH="1554006" progId="ChemDraw.Document.6.0">
                  <p:embed/>
                  <p:pic>
                    <p:nvPicPr>
                      <p:cNvPr id="194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2488" y="476672"/>
                        <a:ext cx="2319337" cy="189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19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1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/>
        </p:nvCxnSpPr>
        <p:spPr>
          <a:xfrm>
            <a:off x="611560" y="1124744"/>
            <a:ext cx="7920880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539552" y="6165304"/>
            <a:ext cx="7920880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467544" y="116632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Noções</a:t>
            </a:r>
            <a:r>
              <a:rPr lang="fr-FR" sz="2800" dirty="0"/>
              <a:t> de base sobre o </a:t>
            </a:r>
            <a:r>
              <a:rPr lang="fr-FR" sz="2800" dirty="0" err="1"/>
              <a:t>Modelo</a:t>
            </a:r>
            <a:r>
              <a:rPr lang="fr-FR" sz="2800" dirty="0"/>
              <a:t> de Lewis e as </a:t>
            </a:r>
            <a:r>
              <a:rPr lang="fr-FR" sz="2800" dirty="0" err="1"/>
              <a:t>Propriedades</a:t>
            </a:r>
            <a:r>
              <a:rPr lang="fr-FR" sz="2800" dirty="0"/>
              <a:t> </a:t>
            </a:r>
            <a:r>
              <a:rPr lang="fr-FR" sz="2800" dirty="0" err="1"/>
              <a:t>Estruturais</a:t>
            </a:r>
            <a:r>
              <a:rPr lang="fr-FR" sz="2800" dirty="0"/>
              <a:t> </a:t>
            </a:r>
            <a:r>
              <a:rPr lang="fr-FR" sz="2800" dirty="0" err="1"/>
              <a:t>das</a:t>
            </a:r>
            <a:r>
              <a:rPr lang="fr-FR" sz="2800" dirty="0"/>
              <a:t> </a:t>
            </a:r>
            <a:r>
              <a:rPr lang="fr-FR" sz="2800" dirty="0" err="1"/>
              <a:t>Moléculas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1484784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sz="2000" dirty="0"/>
              <a:t> </a:t>
            </a:r>
            <a:r>
              <a:rPr lang="fr-FR" sz="2000" dirty="0" err="1"/>
              <a:t>Nenhuma</a:t>
            </a:r>
            <a:r>
              <a:rPr lang="fr-FR" sz="2000" dirty="0"/>
              <a:t> </a:t>
            </a:r>
            <a:r>
              <a:rPr lang="fr-FR" sz="2000" dirty="0" err="1"/>
              <a:t>descrição</a:t>
            </a:r>
            <a:r>
              <a:rPr lang="fr-FR" sz="2000" dirty="0"/>
              <a:t> simples da </a:t>
            </a:r>
            <a:r>
              <a:rPr lang="fr-FR" sz="2000" dirty="0" err="1"/>
              <a:t>ligação</a:t>
            </a:r>
            <a:r>
              <a:rPr lang="fr-FR" sz="2000" dirty="0"/>
              <a:t> </a:t>
            </a:r>
            <a:r>
              <a:rPr lang="fr-FR" sz="2000" dirty="0" err="1"/>
              <a:t>química</a:t>
            </a:r>
            <a:r>
              <a:rPr lang="fr-FR" sz="2000" dirty="0"/>
              <a:t> </a:t>
            </a:r>
            <a:r>
              <a:rPr lang="fr-FR" sz="2000" dirty="0" err="1"/>
              <a:t>havia</a:t>
            </a:r>
            <a:r>
              <a:rPr lang="fr-FR" sz="2000" dirty="0"/>
              <a:t> </a:t>
            </a:r>
            <a:r>
              <a:rPr lang="fr-FR" sz="2000" dirty="0" err="1"/>
              <a:t>sido</a:t>
            </a:r>
            <a:r>
              <a:rPr lang="fr-FR" sz="2000" dirty="0"/>
              <a:t> </a:t>
            </a:r>
            <a:r>
              <a:rPr lang="fr-FR" sz="2000" dirty="0" err="1"/>
              <a:t>desenvolvida</a:t>
            </a:r>
            <a:r>
              <a:rPr lang="fr-FR" sz="2000" dirty="0"/>
              <a:t> antes de Lewis, </a:t>
            </a:r>
            <a:r>
              <a:rPr lang="fr-FR" sz="2000" dirty="0" err="1"/>
              <a:t>em</a:t>
            </a:r>
            <a:r>
              <a:rPr lang="fr-FR" sz="2000" dirty="0"/>
              <a:t> 1916: as </a:t>
            </a:r>
            <a:r>
              <a:rPr lang="fr-FR" sz="2000" dirty="0" err="1"/>
              <a:t>moléculas</a:t>
            </a:r>
            <a:r>
              <a:rPr lang="fr-FR" sz="2000" dirty="0"/>
              <a:t> </a:t>
            </a:r>
            <a:r>
              <a:rPr lang="fr-FR" sz="2000" dirty="0" err="1"/>
              <a:t>eram</a:t>
            </a:r>
            <a:r>
              <a:rPr lang="fr-FR" sz="2000" dirty="0"/>
              <a:t> </a:t>
            </a:r>
            <a:r>
              <a:rPr lang="fr-FR" sz="2000" dirty="0" err="1"/>
              <a:t>representadas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formulas </a:t>
            </a:r>
            <a:r>
              <a:rPr lang="fr-FR" sz="2000" dirty="0" err="1"/>
              <a:t>brutas</a:t>
            </a:r>
            <a:r>
              <a:rPr lang="fr-FR" sz="2000" dirty="0"/>
              <a:t> e semi-</a:t>
            </a:r>
            <a:r>
              <a:rPr lang="fr-FR" sz="2000" dirty="0" err="1"/>
              <a:t>desenvolvidas</a:t>
            </a:r>
            <a:r>
              <a:rPr lang="fr-FR" sz="2000" dirty="0"/>
              <a:t>, mas </a:t>
            </a:r>
            <a:r>
              <a:rPr lang="fr-FR" sz="2000" dirty="0" err="1"/>
              <a:t>sem</a:t>
            </a:r>
            <a:r>
              <a:rPr lang="fr-FR" sz="2000" dirty="0"/>
              <a:t> a </a:t>
            </a:r>
            <a:r>
              <a:rPr lang="fr-FR" sz="2000" dirty="0" err="1"/>
              <a:t>justificativa</a:t>
            </a:r>
            <a:r>
              <a:rPr lang="fr-FR" sz="2000" dirty="0"/>
              <a:t> da </a:t>
            </a:r>
            <a:r>
              <a:rPr lang="fr-FR" sz="2000" dirty="0" err="1"/>
              <a:t>estrutura</a:t>
            </a:r>
            <a:r>
              <a:rPr lang="fr-FR" sz="2000" dirty="0"/>
              <a:t>.</a:t>
            </a:r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dirty="0"/>
              <a:t> O grande </a:t>
            </a:r>
            <a:r>
              <a:rPr lang="fr-FR" sz="2000" dirty="0" err="1"/>
              <a:t>avanço</a:t>
            </a:r>
            <a:r>
              <a:rPr lang="fr-FR" sz="2000" dirty="0"/>
              <a:t> do </a:t>
            </a:r>
            <a:r>
              <a:rPr lang="fr-FR" sz="2000" dirty="0" err="1"/>
              <a:t>modelo</a:t>
            </a:r>
            <a:r>
              <a:rPr lang="fr-FR" sz="2000" dirty="0"/>
              <a:t> de Lewis é que </a:t>
            </a:r>
            <a:r>
              <a:rPr lang="fr-FR" sz="2000" dirty="0" err="1"/>
              <a:t>ele</a:t>
            </a:r>
            <a:r>
              <a:rPr lang="fr-FR" sz="2000" dirty="0"/>
              <a:t> </a:t>
            </a:r>
            <a:r>
              <a:rPr lang="fr-FR" sz="2000" dirty="0" err="1"/>
              <a:t>permite</a:t>
            </a:r>
            <a:r>
              <a:rPr lang="fr-FR" sz="2000" dirty="0"/>
              <a:t> a </a:t>
            </a:r>
            <a:r>
              <a:rPr lang="fr-FR" sz="2000" dirty="0" err="1"/>
              <a:t>descrição</a:t>
            </a:r>
            <a:r>
              <a:rPr lang="fr-FR" sz="2000" dirty="0"/>
              <a:t> </a:t>
            </a:r>
            <a:r>
              <a:rPr lang="fr-FR" sz="2000" dirty="0" err="1"/>
              <a:t>eletrônica</a:t>
            </a:r>
            <a:r>
              <a:rPr lang="fr-FR" sz="2000" dirty="0"/>
              <a:t> da </a:t>
            </a:r>
            <a:r>
              <a:rPr lang="fr-FR" sz="2000" dirty="0" err="1"/>
              <a:t>última</a:t>
            </a:r>
            <a:r>
              <a:rPr lang="fr-FR" sz="2000" dirty="0"/>
              <a:t> </a:t>
            </a:r>
            <a:r>
              <a:rPr lang="fr-FR" sz="2000" dirty="0" err="1"/>
              <a:t>camada</a:t>
            </a:r>
            <a:r>
              <a:rPr lang="fr-FR" sz="2000" dirty="0"/>
              <a:t>. </a:t>
            </a:r>
            <a:r>
              <a:rPr lang="fr-FR" sz="2000" dirty="0" err="1"/>
              <a:t>Somente</a:t>
            </a:r>
            <a:r>
              <a:rPr lang="fr-FR" sz="2000" dirty="0"/>
              <a:t> os </a:t>
            </a:r>
            <a:r>
              <a:rPr lang="fr-FR" sz="2000" dirty="0" err="1"/>
              <a:t>elétrons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apariados</a:t>
            </a:r>
            <a:r>
              <a:rPr lang="fr-FR" sz="2000" dirty="0"/>
              <a:t> </a:t>
            </a:r>
            <a:r>
              <a:rPr lang="fr-FR" sz="2000" dirty="0" err="1"/>
              <a:t>dessa</a:t>
            </a:r>
            <a:r>
              <a:rPr lang="fr-FR" sz="2000" dirty="0"/>
              <a:t> </a:t>
            </a:r>
            <a:r>
              <a:rPr lang="fr-FR" sz="2000" dirty="0" err="1"/>
              <a:t>camada</a:t>
            </a:r>
            <a:r>
              <a:rPr lang="fr-FR" sz="2000" dirty="0"/>
              <a:t> </a:t>
            </a:r>
            <a:r>
              <a:rPr lang="fr-FR" sz="2000" dirty="0" err="1"/>
              <a:t>dar</a:t>
            </a:r>
            <a:r>
              <a:rPr lang="fr-FR" sz="2000" dirty="0" err="1">
                <a:latin typeface="Calibri"/>
              </a:rPr>
              <a:t>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origem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às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ligações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químicas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outros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/>
              <a:t>átomos</a:t>
            </a:r>
            <a:r>
              <a:rPr lang="fr-FR" sz="2000" dirty="0"/>
              <a:t>.</a:t>
            </a:r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dirty="0"/>
              <a:t> Foi à partir </a:t>
            </a:r>
            <a:r>
              <a:rPr lang="fr-FR" sz="2000" dirty="0" err="1"/>
              <a:t>desse</a:t>
            </a:r>
            <a:r>
              <a:rPr lang="fr-FR" sz="2000" dirty="0"/>
              <a:t> </a:t>
            </a:r>
            <a:r>
              <a:rPr lang="fr-FR" sz="2000" dirty="0" err="1"/>
              <a:t>momento</a:t>
            </a:r>
            <a:r>
              <a:rPr lang="fr-FR" sz="2000" dirty="0"/>
              <a:t> que se </a:t>
            </a:r>
            <a:r>
              <a:rPr lang="fr-FR" sz="2000" dirty="0" err="1"/>
              <a:t>introduziu</a:t>
            </a:r>
            <a:r>
              <a:rPr lang="fr-FR" sz="2000" dirty="0"/>
              <a:t> a </a:t>
            </a:r>
            <a:r>
              <a:rPr lang="fr-FR" sz="2000" dirty="0" err="1"/>
              <a:t>idéia</a:t>
            </a:r>
            <a:r>
              <a:rPr lang="fr-FR" sz="2000" dirty="0"/>
              <a:t> de </a:t>
            </a:r>
            <a:r>
              <a:rPr lang="fr-FR" sz="2000" dirty="0" err="1"/>
              <a:t>ligações</a:t>
            </a:r>
            <a:r>
              <a:rPr lang="fr-FR" sz="2000" dirty="0"/>
              <a:t> covalentes e </a:t>
            </a:r>
            <a:r>
              <a:rPr lang="fr-FR" sz="2000" dirty="0" err="1"/>
              <a:t>dativas</a:t>
            </a:r>
            <a:r>
              <a:rPr lang="fr-FR" sz="2000" dirty="0"/>
              <a:t>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8BA6-52B4-4278-80BB-BB556A89C1B8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236296" y="116632"/>
            <a:ext cx="1440160" cy="50405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5333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79512" y="44624"/>
            <a:ext cx="644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Efeitos</a:t>
            </a:r>
            <a:r>
              <a:rPr lang="fr-FR" sz="2800" dirty="0"/>
              <a:t> </a:t>
            </a:r>
            <a:r>
              <a:rPr lang="fr-FR" sz="2800" dirty="0" err="1"/>
              <a:t>Conformacionais</a:t>
            </a:r>
            <a:r>
              <a:rPr lang="fr-FR" sz="2800" dirty="0"/>
              <a:t>: </a:t>
            </a:r>
            <a:r>
              <a:rPr lang="fr-FR" sz="2800" dirty="0" err="1"/>
              <a:t>Moléculas</a:t>
            </a:r>
            <a:r>
              <a:rPr lang="fr-FR" sz="2800" dirty="0"/>
              <a:t> </a:t>
            </a:r>
            <a:r>
              <a:rPr lang="fr-FR" sz="2800" dirty="0" err="1"/>
              <a:t>Cíclicas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179512" y="827485"/>
            <a:ext cx="8640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● Os </a:t>
            </a:r>
            <a:r>
              <a:rPr lang="fr-FR" sz="2000" dirty="0" err="1"/>
              <a:t>sistemas</a:t>
            </a:r>
            <a:r>
              <a:rPr lang="fr-FR" sz="2000" dirty="0"/>
              <a:t> </a:t>
            </a:r>
            <a:r>
              <a:rPr lang="fr-FR" sz="2000" dirty="0" err="1"/>
              <a:t>c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clicos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extremamente</a:t>
            </a:r>
            <a:r>
              <a:rPr lang="fr-FR" sz="2000" dirty="0"/>
              <a:t> </a:t>
            </a:r>
            <a:r>
              <a:rPr lang="fr-FR" sz="2000" dirty="0" err="1"/>
              <a:t>sens</a:t>
            </a:r>
            <a:r>
              <a:rPr lang="fr-FR" sz="2000" dirty="0" err="1">
                <a:latin typeface="Calibri"/>
              </a:rPr>
              <a:t>í</a:t>
            </a:r>
            <a:r>
              <a:rPr lang="fr-FR" sz="2000" dirty="0" err="1"/>
              <a:t>veis</a:t>
            </a:r>
            <a:r>
              <a:rPr lang="fr-FR" sz="2000" dirty="0"/>
              <a:t> </a:t>
            </a:r>
            <a:r>
              <a:rPr lang="fr-FR" sz="2000" dirty="0" err="1"/>
              <a:t>aos</a:t>
            </a:r>
            <a:r>
              <a:rPr lang="fr-FR" sz="2000" dirty="0"/>
              <a:t> </a:t>
            </a:r>
            <a:r>
              <a:rPr lang="fr-FR" sz="2000" dirty="0" err="1"/>
              <a:t>efeitos</a:t>
            </a:r>
            <a:r>
              <a:rPr lang="fr-FR" sz="2000" dirty="0"/>
              <a:t> </a:t>
            </a:r>
            <a:r>
              <a:rPr lang="fr-FR" sz="2000" dirty="0" err="1"/>
              <a:t>conformacionais</a:t>
            </a:r>
            <a:r>
              <a:rPr lang="fr-FR" sz="2000" dirty="0"/>
              <a:t>.</a:t>
            </a:r>
          </a:p>
          <a:p>
            <a:pPr algn="just"/>
            <a:r>
              <a:rPr lang="fr-FR" sz="2000" dirty="0"/>
              <a:t>● O </a:t>
            </a:r>
            <a:r>
              <a:rPr lang="fr-FR" sz="2000" dirty="0" err="1"/>
              <a:t>sistema</a:t>
            </a:r>
            <a:r>
              <a:rPr lang="fr-FR" sz="2000" dirty="0"/>
              <a:t> do </a:t>
            </a:r>
            <a:r>
              <a:rPr lang="fr-FR" sz="2000" dirty="0" err="1"/>
              <a:t>ciclohexano</a:t>
            </a:r>
            <a:r>
              <a:rPr lang="fr-FR" sz="2000" dirty="0"/>
              <a:t> foi o mais </a:t>
            </a:r>
            <a:r>
              <a:rPr lang="fr-FR" sz="2000" dirty="0" err="1"/>
              <a:t>estudado</a:t>
            </a:r>
            <a:r>
              <a:rPr lang="fr-FR" sz="2000" dirty="0"/>
              <a:t> na </a:t>
            </a:r>
            <a:r>
              <a:rPr lang="fr-FR" sz="2000" dirty="0" err="1"/>
              <a:t>literatura</a:t>
            </a:r>
            <a:r>
              <a:rPr lang="fr-FR" sz="2000" dirty="0"/>
              <a:t> </a:t>
            </a:r>
            <a:r>
              <a:rPr lang="fr-FR" sz="2000" dirty="0" err="1"/>
              <a:t>devido</a:t>
            </a:r>
            <a:r>
              <a:rPr lang="fr-FR" sz="2000" dirty="0"/>
              <a:t> à </a:t>
            </a:r>
            <a:r>
              <a:rPr lang="fr-FR" sz="2000" dirty="0" err="1"/>
              <a:t>presença</a:t>
            </a:r>
            <a:r>
              <a:rPr lang="fr-FR" sz="2000" dirty="0"/>
              <a:t> de </a:t>
            </a:r>
            <a:r>
              <a:rPr lang="fr-FR" sz="2000" dirty="0" err="1"/>
              <a:t>poucos</a:t>
            </a:r>
            <a:r>
              <a:rPr lang="fr-FR" sz="2000" dirty="0"/>
              <a:t> </a:t>
            </a:r>
            <a:r>
              <a:rPr lang="fr-FR" sz="2000" dirty="0" err="1"/>
              <a:t>mínimos</a:t>
            </a:r>
            <a:r>
              <a:rPr lang="fr-FR" sz="2000" dirty="0"/>
              <a:t> </a:t>
            </a:r>
            <a:r>
              <a:rPr lang="fr-FR" sz="2000" dirty="0" err="1"/>
              <a:t>energéticos</a:t>
            </a:r>
            <a:r>
              <a:rPr lang="fr-FR" sz="2000" dirty="0"/>
              <a:t> na </a:t>
            </a:r>
            <a:r>
              <a:rPr lang="fr-FR" sz="2000" dirty="0" err="1"/>
              <a:t>curva</a:t>
            </a:r>
            <a:r>
              <a:rPr lang="fr-FR" sz="2000" dirty="0"/>
              <a:t> de </a:t>
            </a:r>
            <a:r>
              <a:rPr lang="fr-FR" sz="2000" dirty="0" err="1"/>
              <a:t>potencial</a:t>
            </a:r>
            <a:r>
              <a:rPr lang="fr-FR" sz="2000" dirty="0"/>
              <a:t>: quanto </a:t>
            </a:r>
            <a:r>
              <a:rPr lang="fr-FR" sz="2000" dirty="0" err="1"/>
              <a:t>maiores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os </a:t>
            </a:r>
            <a:r>
              <a:rPr lang="fr-FR" sz="2000" dirty="0" err="1"/>
              <a:t>ciclos</a:t>
            </a:r>
            <a:r>
              <a:rPr lang="fr-FR" sz="2000" dirty="0"/>
              <a:t>, </a:t>
            </a:r>
            <a:r>
              <a:rPr lang="fr-FR" sz="2000" dirty="0" err="1"/>
              <a:t>maior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os graus de </a:t>
            </a:r>
            <a:r>
              <a:rPr lang="fr-FR" sz="2000" dirty="0" err="1"/>
              <a:t>liberdade</a:t>
            </a:r>
            <a:r>
              <a:rPr lang="fr-FR" sz="2000" dirty="0"/>
              <a:t> e mais a </a:t>
            </a:r>
            <a:r>
              <a:rPr lang="fr-FR" sz="2000" dirty="0" err="1"/>
              <a:t>superf</a:t>
            </a:r>
            <a:r>
              <a:rPr lang="fr-FR" sz="2000" dirty="0" err="1">
                <a:latin typeface="Calibri"/>
              </a:rPr>
              <a:t>ície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potencial</a:t>
            </a:r>
            <a:r>
              <a:rPr lang="fr-FR" sz="2000" dirty="0">
                <a:latin typeface="Calibri"/>
              </a:rPr>
              <a:t> é grande e </a:t>
            </a:r>
            <a:r>
              <a:rPr lang="fr-FR" sz="2000" dirty="0" err="1">
                <a:latin typeface="Calibri"/>
              </a:rPr>
              <a:t>deformada</a:t>
            </a:r>
            <a:r>
              <a:rPr lang="fr-FR" sz="2000" dirty="0"/>
              <a:t>. 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925638" y="2276475"/>
          <a:ext cx="5475287" cy="409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998549" imgH="2994143" progId="ChemDraw.Document.6.0">
                  <p:embed/>
                </p:oleObj>
              </mc:Choice>
              <mc:Fallback>
                <p:oleObj name="CS ChemDraw Drawing" r:id="rId2" imgW="3998549" imgH="2994143" progId="ChemDraw.Document.6.0">
                  <p:embed/>
                  <p:pic>
                    <p:nvPicPr>
                      <p:cNvPr id="20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38" y="2276475"/>
                        <a:ext cx="5475287" cy="409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7308304" y="188640"/>
            <a:ext cx="131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Ciclohexano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169476"/>
            <a:ext cx="644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Efeitos</a:t>
            </a:r>
            <a:r>
              <a:rPr lang="fr-FR" sz="2800" dirty="0"/>
              <a:t> </a:t>
            </a:r>
            <a:r>
              <a:rPr lang="fr-FR" sz="2800" dirty="0" err="1"/>
              <a:t>Conformacionais</a:t>
            </a:r>
            <a:r>
              <a:rPr lang="fr-FR" sz="2800" dirty="0"/>
              <a:t>: </a:t>
            </a:r>
            <a:r>
              <a:rPr lang="fr-FR" sz="2800" dirty="0" err="1"/>
              <a:t>Moléculas</a:t>
            </a:r>
            <a:r>
              <a:rPr lang="fr-FR" sz="2800" dirty="0"/>
              <a:t> </a:t>
            </a:r>
            <a:r>
              <a:rPr lang="fr-FR" sz="2800" dirty="0" err="1"/>
              <a:t>Cíclicas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7164288" y="188640"/>
            <a:ext cx="1440160" cy="50405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236296" y="260648"/>
            <a:ext cx="131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Ciclohexano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980728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● </a:t>
            </a:r>
            <a:r>
              <a:rPr lang="fr-FR" dirty="0" err="1"/>
              <a:t>Quando</a:t>
            </a:r>
            <a:r>
              <a:rPr lang="fr-FR" dirty="0"/>
              <a:t> </a:t>
            </a:r>
            <a:r>
              <a:rPr lang="fr-FR" dirty="0" err="1"/>
              <a:t>invertemos</a:t>
            </a:r>
            <a:r>
              <a:rPr lang="fr-FR" dirty="0"/>
              <a:t> </a:t>
            </a:r>
            <a:r>
              <a:rPr lang="fr-FR" dirty="0" err="1"/>
              <a:t>uma</a:t>
            </a:r>
            <a:r>
              <a:rPr lang="fr-FR" dirty="0"/>
              <a:t> </a:t>
            </a:r>
            <a:r>
              <a:rPr lang="fr-FR" dirty="0" err="1"/>
              <a:t>conformação</a:t>
            </a:r>
            <a:r>
              <a:rPr lang="fr-FR" dirty="0"/>
              <a:t> </a:t>
            </a:r>
            <a:r>
              <a:rPr lang="fr-FR" dirty="0" err="1"/>
              <a:t>cadeira</a:t>
            </a:r>
            <a:r>
              <a:rPr lang="fr-FR" dirty="0"/>
              <a:t> do </a:t>
            </a:r>
            <a:r>
              <a:rPr lang="fr-FR" dirty="0" err="1"/>
              <a:t>ciclohexano</a:t>
            </a:r>
            <a:r>
              <a:rPr lang="fr-FR" dirty="0"/>
              <a:t>, </a:t>
            </a:r>
            <a:r>
              <a:rPr lang="fr-FR" dirty="0" err="1"/>
              <a:t>todos</a:t>
            </a:r>
            <a:r>
              <a:rPr lang="fr-FR" dirty="0"/>
              <a:t> os </a:t>
            </a:r>
            <a:r>
              <a:rPr lang="fr-FR" dirty="0" err="1"/>
              <a:t>substituintes</a:t>
            </a:r>
            <a:r>
              <a:rPr lang="fr-FR" dirty="0"/>
              <a:t> </a:t>
            </a:r>
            <a:r>
              <a:rPr lang="fr-FR" dirty="0" err="1"/>
              <a:t>equatoriais</a:t>
            </a:r>
            <a:r>
              <a:rPr lang="fr-FR" dirty="0"/>
              <a:t> se </a:t>
            </a:r>
            <a:r>
              <a:rPr lang="fr-FR" dirty="0" err="1"/>
              <a:t>tornam</a:t>
            </a:r>
            <a:r>
              <a:rPr lang="fr-FR" dirty="0"/>
              <a:t> </a:t>
            </a:r>
            <a:r>
              <a:rPr lang="fr-FR" dirty="0" err="1"/>
              <a:t>axiais</a:t>
            </a:r>
            <a:r>
              <a:rPr lang="fr-FR" dirty="0"/>
              <a:t> e vice-versa.</a:t>
            </a:r>
          </a:p>
          <a:p>
            <a:pPr algn="just"/>
            <a:r>
              <a:rPr lang="fr-FR" dirty="0"/>
              <a:t>● </a:t>
            </a:r>
            <a:r>
              <a:rPr lang="fr-FR" dirty="0" err="1"/>
              <a:t>Quando</a:t>
            </a:r>
            <a:r>
              <a:rPr lang="fr-FR" dirty="0"/>
              <a:t> </a:t>
            </a:r>
            <a:r>
              <a:rPr lang="fr-FR" dirty="0" err="1"/>
              <a:t>substituimos</a:t>
            </a:r>
            <a:r>
              <a:rPr lang="fr-FR" dirty="0"/>
              <a:t> </a:t>
            </a:r>
            <a:r>
              <a:rPr lang="fr-FR" dirty="0" err="1"/>
              <a:t>um</a:t>
            </a:r>
            <a:r>
              <a:rPr lang="fr-FR" dirty="0"/>
              <a:t> H </a:t>
            </a:r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um</a:t>
            </a:r>
            <a:r>
              <a:rPr lang="fr-FR" dirty="0"/>
              <a:t> FG no </a:t>
            </a:r>
            <a:r>
              <a:rPr lang="fr-FR" dirty="0" err="1"/>
              <a:t>ciclohexano</a:t>
            </a:r>
            <a:r>
              <a:rPr lang="fr-FR" dirty="0"/>
              <a:t>, a </a:t>
            </a:r>
            <a:r>
              <a:rPr lang="fr-FR" dirty="0" err="1"/>
              <a:t>velocidade</a:t>
            </a:r>
            <a:r>
              <a:rPr lang="fr-FR" dirty="0"/>
              <a:t> de </a:t>
            </a:r>
            <a:r>
              <a:rPr lang="fr-FR" dirty="0" err="1"/>
              <a:t>interconversão</a:t>
            </a:r>
            <a:r>
              <a:rPr lang="fr-FR" dirty="0"/>
              <a:t> </a:t>
            </a:r>
            <a:r>
              <a:rPr lang="fr-FR" dirty="0" err="1"/>
              <a:t>não</a:t>
            </a:r>
            <a:r>
              <a:rPr lang="fr-FR" dirty="0"/>
              <a:t> </a:t>
            </a:r>
            <a:r>
              <a:rPr lang="fr-FR" dirty="0" err="1"/>
              <a:t>muda</a:t>
            </a:r>
            <a:r>
              <a:rPr lang="fr-FR" dirty="0"/>
              <a:t>, mas a constante de </a:t>
            </a:r>
            <a:r>
              <a:rPr lang="fr-FR" dirty="0" err="1"/>
              <a:t>equilibrio</a:t>
            </a:r>
            <a:r>
              <a:rPr lang="fr-FR" dirty="0"/>
              <a:t> entre os dois </a:t>
            </a:r>
            <a:r>
              <a:rPr lang="fr-FR" dirty="0" err="1"/>
              <a:t>confôrmeros</a:t>
            </a:r>
            <a:r>
              <a:rPr lang="fr-FR" dirty="0"/>
              <a:t> é </a:t>
            </a:r>
            <a:r>
              <a:rPr lang="fr-FR" dirty="0" err="1"/>
              <a:t>alterada</a:t>
            </a:r>
            <a:r>
              <a:rPr lang="fr-FR" dirty="0"/>
              <a:t> e, </a:t>
            </a:r>
            <a:r>
              <a:rPr lang="fr-FR" dirty="0" err="1"/>
              <a:t>como</a:t>
            </a:r>
            <a:r>
              <a:rPr lang="fr-FR" dirty="0"/>
              <a:t> </a:t>
            </a:r>
            <a:r>
              <a:rPr lang="fr-FR" dirty="0" err="1"/>
              <a:t>consequência</a:t>
            </a:r>
            <a:r>
              <a:rPr lang="fr-FR" dirty="0"/>
              <a:t>, </a:t>
            </a:r>
            <a:r>
              <a:rPr lang="fr-FR" dirty="0" err="1"/>
              <a:t>também</a:t>
            </a:r>
            <a:r>
              <a:rPr lang="fr-FR" dirty="0"/>
              <a:t> a </a:t>
            </a:r>
            <a:r>
              <a:rPr lang="fr-FR" dirty="0" err="1"/>
              <a:t>energia</a:t>
            </a:r>
            <a:r>
              <a:rPr lang="fr-FR" dirty="0"/>
              <a:t> livre de Gibbs.</a:t>
            </a:r>
          </a:p>
          <a:p>
            <a:endParaRPr lang="fr-FR" dirty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1476375" y="2867025"/>
          <a:ext cx="6454775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309547" imgH="2296337" progId="ChemDraw.Document.6.0">
                  <p:embed/>
                </p:oleObj>
              </mc:Choice>
              <mc:Fallback>
                <p:oleObj name="CS ChemDraw Drawing" r:id="rId2" imgW="4309547" imgH="2296337" progId="ChemDraw.Document.6.0">
                  <p:embed/>
                  <p:pic>
                    <p:nvPicPr>
                      <p:cNvPr id="21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867025"/>
                        <a:ext cx="6454775" cy="344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21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9735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44624"/>
            <a:ext cx="644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Efeitos</a:t>
            </a:r>
            <a:r>
              <a:rPr lang="fr-FR" sz="2800" dirty="0"/>
              <a:t> </a:t>
            </a:r>
            <a:r>
              <a:rPr lang="fr-FR" sz="2800" dirty="0" err="1"/>
              <a:t>Conformacionais</a:t>
            </a:r>
            <a:r>
              <a:rPr lang="fr-FR" sz="2800" dirty="0"/>
              <a:t>: </a:t>
            </a:r>
            <a:r>
              <a:rPr lang="fr-FR" sz="2800" dirty="0" err="1"/>
              <a:t>Moléculas</a:t>
            </a:r>
            <a:r>
              <a:rPr lang="fr-FR" sz="2800" dirty="0"/>
              <a:t> </a:t>
            </a:r>
            <a:r>
              <a:rPr lang="fr-FR" sz="2800" dirty="0" err="1"/>
              <a:t>Cíclicas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7524328" y="44624"/>
            <a:ext cx="1440160" cy="36004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596336" y="44624"/>
            <a:ext cx="131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Ciclohexano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51520" y="63346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/>
              <a:t>Quando</a:t>
            </a:r>
            <a:r>
              <a:rPr lang="fr-FR" dirty="0"/>
              <a:t> </a:t>
            </a:r>
            <a:r>
              <a:rPr lang="fr-FR" dirty="0" err="1"/>
              <a:t>h</a:t>
            </a:r>
            <a:r>
              <a:rPr lang="fr-FR" dirty="0" err="1">
                <a:latin typeface="Calibri"/>
              </a:rPr>
              <a:t>á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diversos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substituintes</a:t>
            </a:r>
            <a:r>
              <a:rPr lang="fr-FR" dirty="0">
                <a:latin typeface="Calibri"/>
              </a:rPr>
              <a:t> no </a:t>
            </a:r>
            <a:r>
              <a:rPr lang="fr-FR" dirty="0" err="1">
                <a:latin typeface="Calibri"/>
              </a:rPr>
              <a:t>ciclohexano</a:t>
            </a:r>
            <a:r>
              <a:rPr lang="fr-FR" dirty="0">
                <a:latin typeface="Calibri"/>
              </a:rPr>
              <a:t>, </a:t>
            </a:r>
            <a:r>
              <a:rPr lang="fr-FR" dirty="0" err="1">
                <a:latin typeface="Calibri"/>
              </a:rPr>
              <a:t>deve</a:t>
            </a:r>
            <a:r>
              <a:rPr lang="fr-FR" dirty="0">
                <a:latin typeface="Calibri"/>
              </a:rPr>
              <a:t>-se </a:t>
            </a:r>
            <a:r>
              <a:rPr lang="fr-FR" dirty="0" err="1">
                <a:latin typeface="Calibri"/>
              </a:rPr>
              <a:t>igualmente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levar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em</a:t>
            </a:r>
            <a:r>
              <a:rPr lang="fr-FR" dirty="0">
                <a:latin typeface="Calibri"/>
              </a:rPr>
              <a:t> conta as </a:t>
            </a:r>
            <a:r>
              <a:rPr lang="fr-FR" dirty="0" err="1">
                <a:latin typeface="Calibri"/>
              </a:rPr>
              <a:t>interações</a:t>
            </a:r>
            <a:r>
              <a:rPr lang="fr-FR" dirty="0">
                <a:latin typeface="Calibri"/>
              </a:rPr>
              <a:t> entre esses </a:t>
            </a:r>
            <a:r>
              <a:rPr lang="fr-FR" dirty="0" err="1">
                <a:latin typeface="Calibri"/>
              </a:rPr>
              <a:t>substituintes</a:t>
            </a:r>
            <a:r>
              <a:rPr lang="fr-FR" dirty="0">
                <a:latin typeface="Calibri"/>
              </a:rPr>
              <a:t>. Na </a:t>
            </a:r>
            <a:r>
              <a:rPr lang="fr-FR" dirty="0" err="1">
                <a:latin typeface="Calibri"/>
              </a:rPr>
              <a:t>maior</a:t>
            </a:r>
            <a:r>
              <a:rPr lang="fr-FR" dirty="0">
                <a:latin typeface="Calibri"/>
              </a:rPr>
              <a:t> parte dos </a:t>
            </a:r>
            <a:r>
              <a:rPr lang="fr-FR" dirty="0" err="1">
                <a:latin typeface="Calibri"/>
              </a:rPr>
              <a:t>casos</a:t>
            </a:r>
            <a:r>
              <a:rPr lang="fr-FR" dirty="0">
                <a:latin typeface="Calibri"/>
              </a:rPr>
              <a:t>, o </a:t>
            </a:r>
            <a:r>
              <a:rPr lang="fr-FR" dirty="0" err="1">
                <a:latin typeface="Calibri"/>
              </a:rPr>
              <a:t>isômero</a:t>
            </a:r>
            <a:r>
              <a:rPr lang="fr-FR" dirty="0">
                <a:latin typeface="Calibri"/>
              </a:rPr>
              <a:t> mais </a:t>
            </a:r>
            <a:r>
              <a:rPr lang="fr-FR" dirty="0" err="1">
                <a:latin typeface="Calibri"/>
              </a:rPr>
              <a:t>estável</a:t>
            </a:r>
            <a:r>
              <a:rPr lang="fr-FR" dirty="0">
                <a:latin typeface="Calibri"/>
              </a:rPr>
              <a:t> é o que </a:t>
            </a:r>
            <a:r>
              <a:rPr lang="fr-FR" dirty="0" err="1">
                <a:latin typeface="Calibri"/>
              </a:rPr>
              <a:t>possui</a:t>
            </a:r>
            <a:r>
              <a:rPr lang="fr-FR" dirty="0">
                <a:latin typeface="Calibri"/>
              </a:rPr>
              <a:t> os dois </a:t>
            </a:r>
            <a:r>
              <a:rPr lang="fr-FR" dirty="0" err="1">
                <a:latin typeface="Calibri"/>
              </a:rPr>
              <a:t>substituintes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em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posições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equatoriais</a:t>
            </a:r>
            <a:r>
              <a:rPr lang="fr-FR" dirty="0">
                <a:latin typeface="Calibri"/>
              </a:rPr>
              <a:t>.</a:t>
            </a:r>
            <a:endParaRPr lang="fr-FR" dirty="0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835150" y="1628775"/>
          <a:ext cx="6765925" cy="236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5366941" imgH="1887640" progId="ChemDraw.Document.6.0">
                  <p:embed/>
                </p:oleObj>
              </mc:Choice>
              <mc:Fallback>
                <p:oleObj name="CS ChemDraw Drawing" r:id="rId2" imgW="5366941" imgH="1887640" progId="ChemDraw.Document.6.0">
                  <p:embed/>
                  <p:pic>
                    <p:nvPicPr>
                      <p:cNvPr id="22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628775"/>
                        <a:ext cx="6765925" cy="236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288925" y="4056063"/>
          <a:ext cx="6926263" cy="256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5558863" imgH="2055457" progId="ChemDraw.Document.6.0">
                  <p:embed/>
                </p:oleObj>
              </mc:Choice>
              <mc:Fallback>
                <p:oleObj name="CS ChemDraw Drawing" r:id="rId4" imgW="5558863" imgH="2055457" progId="ChemDraw.Document.6.0">
                  <p:embed/>
                  <p:pic>
                    <p:nvPicPr>
                      <p:cNvPr id="225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4056063"/>
                        <a:ext cx="6926263" cy="2563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2362200" y="958850"/>
          <a:ext cx="6311900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359687" imgH="1273799" progId="ChemDraw.Document.6.0">
                  <p:embed/>
                </p:oleObj>
              </mc:Choice>
              <mc:Fallback>
                <p:oleObj name="CS ChemDraw Drawing" r:id="rId2" imgW="4359687" imgH="1273799" progId="ChemDraw.Document.6.0">
                  <p:embed/>
                  <p:pic>
                    <p:nvPicPr>
                      <p:cNvPr id="235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958850"/>
                        <a:ext cx="6311900" cy="184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79512" y="169476"/>
            <a:ext cx="644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Efeitos</a:t>
            </a:r>
            <a:r>
              <a:rPr lang="fr-FR" sz="2800" dirty="0"/>
              <a:t> </a:t>
            </a:r>
            <a:r>
              <a:rPr lang="fr-FR" sz="2800" dirty="0" err="1"/>
              <a:t>Conformacionais</a:t>
            </a:r>
            <a:r>
              <a:rPr lang="fr-FR" sz="2800" dirty="0"/>
              <a:t>: </a:t>
            </a:r>
            <a:r>
              <a:rPr lang="fr-FR" sz="2800" dirty="0" err="1"/>
              <a:t>Moléculas</a:t>
            </a:r>
            <a:r>
              <a:rPr lang="fr-FR" sz="2800" dirty="0"/>
              <a:t> </a:t>
            </a:r>
            <a:r>
              <a:rPr lang="fr-FR" sz="2800" dirty="0" err="1"/>
              <a:t>Cíclicas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7380312" y="116632"/>
            <a:ext cx="1440160" cy="50405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452320" y="188640"/>
            <a:ext cx="1316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Ciclohexano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3284984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Se </a:t>
            </a:r>
            <a:r>
              <a:rPr lang="fr-FR" sz="2000" dirty="0" err="1"/>
              <a:t>unidades</a:t>
            </a:r>
            <a:r>
              <a:rPr lang="fr-FR" sz="2000" dirty="0"/>
              <a:t> </a:t>
            </a:r>
            <a:r>
              <a:rPr lang="fr-FR" sz="2000" dirty="0" err="1"/>
              <a:t>metileno</a:t>
            </a:r>
            <a:r>
              <a:rPr lang="fr-FR" sz="2000" dirty="0"/>
              <a:t> do </a:t>
            </a:r>
            <a:r>
              <a:rPr lang="fr-FR" sz="2000" dirty="0" err="1"/>
              <a:t>ciclohexano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substituidas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hetero</a:t>
            </a:r>
            <a:r>
              <a:rPr lang="fr-FR" sz="2000" dirty="0" err="1">
                <a:latin typeface="Calibri"/>
              </a:rPr>
              <a:t>á</a:t>
            </a:r>
            <a:r>
              <a:rPr lang="fr-FR" sz="2000" dirty="0" err="1"/>
              <a:t>tomos</a:t>
            </a:r>
            <a:r>
              <a:rPr lang="fr-FR" sz="2000" dirty="0"/>
              <a:t>, as </a:t>
            </a:r>
            <a:r>
              <a:rPr lang="fr-FR" sz="2000" dirty="0" err="1"/>
              <a:t>repulsões</a:t>
            </a:r>
            <a:r>
              <a:rPr lang="fr-FR" sz="2000" dirty="0"/>
              <a:t> </a:t>
            </a:r>
            <a:r>
              <a:rPr lang="fr-FR" sz="2000" dirty="0" err="1"/>
              <a:t>axiais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significativamente</a:t>
            </a:r>
            <a:r>
              <a:rPr lang="fr-FR" sz="2000" dirty="0"/>
              <a:t> </a:t>
            </a:r>
            <a:r>
              <a:rPr lang="fr-FR" sz="2000" dirty="0" err="1"/>
              <a:t>reduzidas</a:t>
            </a:r>
            <a:r>
              <a:rPr lang="fr-FR" sz="2000" dirty="0"/>
              <a:t>, e a </a:t>
            </a:r>
            <a:r>
              <a:rPr lang="fr-FR" sz="2000" dirty="0" err="1"/>
              <a:t>an</a:t>
            </a:r>
            <a:r>
              <a:rPr lang="fr-FR" sz="2000" dirty="0" err="1">
                <a:latin typeface="Calibri"/>
              </a:rPr>
              <a:t>álise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termodinâmica</a:t>
            </a:r>
            <a:r>
              <a:rPr lang="fr-FR" sz="2000" dirty="0">
                <a:latin typeface="Calibri"/>
              </a:rPr>
              <a:t> do </a:t>
            </a:r>
            <a:r>
              <a:rPr lang="fr-FR" sz="2000" dirty="0" err="1">
                <a:latin typeface="Calibri"/>
              </a:rPr>
              <a:t>confôrmero</a:t>
            </a:r>
            <a:r>
              <a:rPr lang="fr-FR" sz="2000" dirty="0">
                <a:latin typeface="Calibri"/>
              </a:rPr>
              <a:t> mais </a:t>
            </a:r>
            <a:r>
              <a:rPr lang="fr-FR" sz="2000" dirty="0" err="1">
                <a:latin typeface="Calibri"/>
              </a:rPr>
              <a:t>estável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pode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mudar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completamente</a:t>
            </a:r>
            <a:r>
              <a:rPr lang="fr-FR" sz="2000" dirty="0">
                <a:latin typeface="Calibri"/>
              </a:rPr>
              <a:t>.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79512" y="4365104"/>
            <a:ext cx="1553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exemplo</a:t>
            </a:r>
            <a:r>
              <a:rPr lang="fr-FR" sz="2000" dirty="0"/>
              <a:t>: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401638" y="4854575"/>
          <a:ext cx="3876675" cy="145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716792" imgH="1022220" progId="ChemDraw.Document.6.0">
                  <p:embed/>
                </p:oleObj>
              </mc:Choice>
              <mc:Fallback>
                <p:oleObj name="CS ChemDraw Drawing" r:id="rId4" imgW="2716792" imgH="1022220" progId="ChemDraw.Document.6.0">
                  <p:embed/>
                  <p:pic>
                    <p:nvPicPr>
                      <p:cNvPr id="235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4854575"/>
                        <a:ext cx="3876675" cy="1458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413375" y="4605338"/>
          <a:ext cx="2784475" cy="173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899945" imgH="1182200" progId="ChemDraw.Document.6.0">
                  <p:embed/>
                </p:oleObj>
              </mc:Choice>
              <mc:Fallback>
                <p:oleObj name="CS ChemDraw Drawing" r:id="rId6" imgW="1899945" imgH="1182200" progId="ChemDraw.Document.6.0">
                  <p:embed/>
                  <p:pic>
                    <p:nvPicPr>
                      <p:cNvPr id="235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75" y="4605338"/>
                        <a:ext cx="2784475" cy="173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902896" y="6592267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54868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0932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07504" y="44624"/>
            <a:ext cx="7685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Efeito</a:t>
            </a:r>
            <a:r>
              <a:rPr lang="fr-FR" sz="2800" dirty="0"/>
              <a:t> </a:t>
            </a:r>
            <a:r>
              <a:rPr lang="fr-FR" sz="2800" dirty="0" err="1"/>
              <a:t>Doador</a:t>
            </a:r>
            <a:r>
              <a:rPr lang="fr-FR" sz="2800" dirty="0"/>
              <a:t>-</a:t>
            </a:r>
            <a:r>
              <a:rPr lang="fr-FR" sz="2800" dirty="0" err="1"/>
              <a:t>Aceptor</a:t>
            </a:r>
            <a:r>
              <a:rPr lang="fr-FR" sz="2800" dirty="0"/>
              <a:t>: </a:t>
            </a:r>
            <a:r>
              <a:rPr lang="fr-FR" sz="2800" dirty="0" err="1"/>
              <a:t>Efeitos</a:t>
            </a:r>
            <a:r>
              <a:rPr lang="fr-FR" sz="2800" dirty="0"/>
              <a:t> Gauche e </a:t>
            </a:r>
            <a:r>
              <a:rPr lang="fr-FR" sz="2800" dirty="0" err="1"/>
              <a:t>Anomérico</a:t>
            </a:r>
            <a:endParaRPr lang="fr-FR" sz="28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24</a:t>
            </a:fld>
            <a:endParaRPr lang="fr-FR" dirty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58750" y="908050"/>
          <a:ext cx="517525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980460" imgH="1028263" progId="ChemDraw.Document.6.0">
                  <p:embed/>
                </p:oleObj>
              </mc:Choice>
              <mc:Fallback>
                <p:oleObj name="CS ChemDraw Drawing" r:id="rId2" imgW="3980460" imgH="1028263" progId="ChemDraw.Document.6.0">
                  <p:embed/>
                  <p:pic>
                    <p:nvPicPr>
                      <p:cNvPr id="389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908050"/>
                        <a:ext cx="5175250" cy="1336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6156176" y="764704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Doadores</a:t>
            </a:r>
            <a:r>
              <a:rPr lang="fr-FR" b="1" dirty="0"/>
              <a:t>:</a:t>
            </a:r>
          </a:p>
          <a:p>
            <a:pPr algn="just"/>
            <a:r>
              <a:rPr lang="fr-FR" dirty="0"/>
              <a:t>Pares livres &gt; pares </a:t>
            </a:r>
            <a:r>
              <a:rPr lang="fr-FR" dirty="0" err="1"/>
              <a:t>ligantes</a:t>
            </a:r>
            <a:r>
              <a:rPr lang="fr-FR" dirty="0"/>
              <a:t>  </a:t>
            </a:r>
          </a:p>
          <a:p>
            <a:pPr algn="just"/>
            <a:r>
              <a:rPr lang="fr-FR" dirty="0"/>
              <a:t>- C:</a:t>
            </a:r>
            <a:r>
              <a:rPr lang="fr-FR" baseline="30000" dirty="0"/>
              <a:t>-</a:t>
            </a:r>
            <a:r>
              <a:rPr lang="fr-FR" dirty="0"/>
              <a:t> &gt; N: &gt; O</a:t>
            </a:r>
            <a:r>
              <a:rPr lang="fr-FR" dirty="0">
                <a:sym typeface="Wingdings" pitchFamily="2" charset="2"/>
              </a:rPr>
              <a:t>: (p) &gt; O: (sp</a:t>
            </a:r>
            <a:r>
              <a:rPr lang="fr-FR" baseline="30000" dirty="0">
                <a:sym typeface="Wingdings" pitchFamily="2" charset="2"/>
              </a:rPr>
              <a:t>2</a:t>
            </a:r>
            <a:r>
              <a:rPr lang="fr-FR" dirty="0">
                <a:sym typeface="Wingdings" pitchFamily="2" charset="2"/>
              </a:rPr>
              <a:t>) &gt; F:</a:t>
            </a:r>
          </a:p>
          <a:p>
            <a:pPr algn="just"/>
            <a:r>
              <a:rPr lang="fr-FR" dirty="0">
                <a:sym typeface="Wingdings" pitchFamily="2" charset="2"/>
              </a:rPr>
              <a:t>- I: &gt; </a:t>
            </a:r>
            <a:r>
              <a:rPr lang="fr-FR" dirty="0" err="1">
                <a:sym typeface="Wingdings" pitchFamily="2" charset="2"/>
              </a:rPr>
              <a:t>Br</a:t>
            </a:r>
            <a:r>
              <a:rPr lang="fr-FR" dirty="0">
                <a:sym typeface="Wingdings" pitchFamily="2" charset="2"/>
              </a:rPr>
              <a:t>: &gt; Cl: &gt; F:</a:t>
            </a:r>
          </a:p>
          <a:p>
            <a:pPr algn="just"/>
            <a:r>
              <a:rPr lang="fr-FR" dirty="0"/>
              <a:t>- C-H&gt; N-H &gt; O-H &gt; F-H </a:t>
            </a:r>
          </a:p>
          <a:p>
            <a:pPr algn="just"/>
            <a:r>
              <a:rPr lang="fr-FR" dirty="0"/>
              <a:t>- C-Cl &gt; C-C &gt;  C-H &gt; C-F </a:t>
            </a:r>
          </a:p>
          <a:p>
            <a:pPr algn="just"/>
            <a:r>
              <a:rPr lang="fr-FR" dirty="0"/>
              <a:t>- C-I &gt; C-</a:t>
            </a:r>
            <a:r>
              <a:rPr lang="fr-FR" dirty="0" err="1"/>
              <a:t>Br</a:t>
            </a:r>
            <a:r>
              <a:rPr lang="fr-FR" dirty="0"/>
              <a:t> &gt; C-Cl &gt; C-F</a:t>
            </a:r>
          </a:p>
          <a:p>
            <a:pPr algn="just"/>
            <a:r>
              <a:rPr lang="fr-FR" dirty="0"/>
              <a:t>- C-S &gt; C-C &gt; C-N &gt; C-O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204329" y="3319824"/>
            <a:ext cx="22926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Aceptores</a:t>
            </a:r>
            <a:r>
              <a:rPr lang="fr-FR" b="1" dirty="0"/>
              <a:t>:</a:t>
            </a:r>
          </a:p>
          <a:p>
            <a:r>
              <a:rPr lang="fr-FR" dirty="0"/>
              <a:t>- C-F &gt; C-O &gt; C-N &gt; C-C</a:t>
            </a:r>
          </a:p>
          <a:p>
            <a:pPr>
              <a:buFontTx/>
              <a:buChar char="-"/>
            </a:pPr>
            <a:r>
              <a:rPr lang="fr-FR" dirty="0"/>
              <a:t> C-I &gt; C-</a:t>
            </a:r>
            <a:r>
              <a:rPr lang="fr-FR" dirty="0" err="1"/>
              <a:t>Br</a:t>
            </a:r>
            <a:r>
              <a:rPr lang="fr-FR" dirty="0"/>
              <a:t> &gt; C-Cl &gt; C-F</a:t>
            </a:r>
          </a:p>
          <a:p>
            <a:pPr>
              <a:buFontTx/>
              <a:buChar char="-"/>
            </a:pPr>
            <a:r>
              <a:rPr lang="fr-FR" dirty="0"/>
              <a:t> C-S &gt; C-O</a:t>
            </a:r>
          </a:p>
          <a:p>
            <a:pPr>
              <a:buFontTx/>
              <a:buChar char="-"/>
            </a:pPr>
            <a:r>
              <a:rPr lang="fr-FR" dirty="0"/>
              <a:t> C-P &gt; C-N</a:t>
            </a:r>
          </a:p>
        </p:txBody>
      </p:sp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3644900" y="2713038"/>
          <a:ext cx="1978025" cy="167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520400" imgH="1289065" progId="ChemDraw.Document.6.0">
                  <p:embed/>
                </p:oleObj>
              </mc:Choice>
              <mc:Fallback>
                <p:oleObj name="CS ChemDraw Drawing" r:id="rId4" imgW="1520400" imgH="1289065" progId="ChemDraw.Document.6.0">
                  <p:embed/>
                  <p:pic>
                    <p:nvPicPr>
                      <p:cNvPr id="389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900" y="2713038"/>
                        <a:ext cx="1978025" cy="167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173053" y="4365104"/>
            <a:ext cx="1158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2508FE"/>
                </a:solidFill>
              </a:rPr>
              <a:t>Exemplos</a:t>
            </a:r>
            <a:r>
              <a:rPr lang="fr-FR" b="1" dirty="0">
                <a:solidFill>
                  <a:srgbClr val="2508FE"/>
                </a:solidFill>
              </a:rPr>
              <a:t>:</a:t>
            </a:r>
          </a:p>
        </p:txBody>
      </p:sp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214586" y="4941168"/>
          <a:ext cx="2989262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3008114" imgH="766188" progId="ChemDraw.Document.6.0">
                  <p:embed/>
                </p:oleObj>
              </mc:Choice>
              <mc:Fallback>
                <p:oleObj name="CS ChemDraw Drawing" r:id="rId6" imgW="3008114" imgH="766188" progId="ChemDraw.Document.6.0">
                  <p:embed/>
                  <p:pic>
                    <p:nvPicPr>
                      <p:cNvPr id="389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586" y="4941168"/>
                        <a:ext cx="2989262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3521075" y="5084763"/>
          <a:ext cx="234791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2348037" imgH="498070" progId="ChemDraw.Document.6.0">
                  <p:embed/>
                </p:oleObj>
              </mc:Choice>
              <mc:Fallback>
                <p:oleObj name="CS ChemDraw Drawing" r:id="rId8" imgW="2348037" imgH="498070" progId="ChemDraw.Document.6.0">
                  <p:embed/>
                  <p:pic>
                    <p:nvPicPr>
                      <p:cNvPr id="389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1075" y="5084763"/>
                        <a:ext cx="234791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6230938" y="5072063"/>
          <a:ext cx="263683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2636186" imgH="805626" progId="ChemDraw.Document.6.0">
                  <p:embed/>
                </p:oleObj>
              </mc:Choice>
              <mc:Fallback>
                <p:oleObj name="CS ChemDraw Drawing" r:id="rId10" imgW="2636186" imgH="805626" progId="ChemDraw.Document.6.0">
                  <p:embed/>
                  <p:pic>
                    <p:nvPicPr>
                      <p:cNvPr id="389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0938" y="5072063"/>
                        <a:ext cx="2636837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0" y="615659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A)</a:t>
            </a:r>
            <a:r>
              <a:rPr lang="fr-FR" sz="1600" dirty="0"/>
              <a:t> </a:t>
            </a:r>
            <a:r>
              <a:rPr lang="fr-FR" sz="1600" dirty="0" err="1"/>
              <a:t>Anslyn</a:t>
            </a:r>
            <a:r>
              <a:rPr lang="fr-FR" sz="1600" dirty="0"/>
              <a:t>, E. V.; </a:t>
            </a:r>
            <a:r>
              <a:rPr lang="fr-FR" sz="1600" dirty="0" err="1"/>
              <a:t>Dougherty</a:t>
            </a:r>
            <a:r>
              <a:rPr lang="fr-FR" sz="1600" dirty="0"/>
              <a:t>, D. A.; </a:t>
            </a:r>
            <a:r>
              <a:rPr lang="fr-FR" sz="1600" i="1" dirty="0"/>
              <a:t>Modern </a:t>
            </a:r>
            <a:r>
              <a:rPr lang="fr-FR" sz="1600" i="1" dirty="0" err="1"/>
              <a:t>Physical</a:t>
            </a:r>
            <a:r>
              <a:rPr lang="fr-FR" sz="1600" i="1" dirty="0"/>
              <a:t> </a:t>
            </a:r>
            <a:r>
              <a:rPr lang="fr-FR" sz="1600" i="1" dirty="0" err="1"/>
              <a:t>Organic</a:t>
            </a:r>
            <a:r>
              <a:rPr lang="fr-FR" sz="1600" i="1" dirty="0"/>
              <a:t> </a:t>
            </a:r>
            <a:r>
              <a:rPr lang="fr-FR" sz="1600" i="1" dirty="0" err="1"/>
              <a:t>Chemistry</a:t>
            </a:r>
            <a:r>
              <a:rPr lang="fr-FR" sz="1600" dirty="0"/>
              <a:t>. </a:t>
            </a:r>
            <a:r>
              <a:rPr lang="fr-FR" sz="1600" dirty="0" err="1"/>
              <a:t>University</a:t>
            </a:r>
            <a:r>
              <a:rPr lang="fr-FR" sz="1600" dirty="0"/>
              <a:t> Science Books: </a:t>
            </a:r>
            <a:r>
              <a:rPr lang="fr-FR" sz="1600" b="1" dirty="0"/>
              <a:t>2004</a:t>
            </a:r>
            <a:r>
              <a:rPr lang="fr-FR" sz="1600" dirty="0"/>
              <a:t>, p 120-124. </a:t>
            </a:r>
            <a:r>
              <a:rPr lang="fr-FR" sz="1600" b="1" dirty="0"/>
              <a:t>B) </a:t>
            </a:r>
            <a:r>
              <a:rPr lang="fr-FR" sz="1600" dirty="0"/>
              <a:t>R. </a:t>
            </a:r>
            <a:r>
              <a:rPr lang="fr-FR" sz="1600" dirty="0" err="1"/>
              <a:t>Gilmour</a:t>
            </a:r>
            <a:r>
              <a:rPr lang="fr-FR" sz="1600" dirty="0"/>
              <a:t> </a:t>
            </a:r>
            <a:r>
              <a:rPr lang="fr-FR" sz="1600" i="1" dirty="0"/>
              <a:t>et al.</a:t>
            </a:r>
            <a:r>
              <a:rPr lang="fr-FR" sz="1600" dirty="0"/>
              <a:t>; </a:t>
            </a:r>
            <a:r>
              <a:rPr lang="fr-FR" sz="1600" i="1" dirty="0"/>
              <a:t>ACIE</a:t>
            </a:r>
            <a:r>
              <a:rPr lang="fr-FR" sz="1600" dirty="0"/>
              <a:t> </a:t>
            </a:r>
            <a:r>
              <a:rPr lang="fr-FR" sz="1600" b="1" dirty="0"/>
              <a:t>2011</a:t>
            </a:r>
            <a:r>
              <a:rPr lang="fr-FR" sz="1600" dirty="0"/>
              <a:t>, 50, 11860.</a:t>
            </a:r>
          </a:p>
        </p:txBody>
      </p:sp>
      <p:graphicFrame>
        <p:nvGraphicFramePr>
          <p:cNvPr id="38922" name="Object 10"/>
          <p:cNvGraphicFramePr>
            <a:graphicFrameLocks noChangeAspect="1"/>
          </p:cNvGraphicFramePr>
          <p:nvPr/>
        </p:nvGraphicFramePr>
        <p:xfrm>
          <a:off x="252413" y="2778125"/>
          <a:ext cx="3270250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2" imgW="2518768" imgH="1115409" progId="ChemDraw.Document.6.0">
                  <p:embed/>
                </p:oleObj>
              </mc:Choice>
              <mc:Fallback>
                <p:oleObj name="CS ChemDraw Drawing" r:id="rId12" imgW="2518768" imgH="1115409" progId="ChemDraw.Document.6.0">
                  <p:embed/>
                  <p:pic>
                    <p:nvPicPr>
                      <p:cNvPr id="389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2778125"/>
                        <a:ext cx="3270250" cy="1449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1213869" y="1556792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n</a:t>
            </a:r>
            <a:r>
              <a:rPr lang="fr-FR" sz="1600" baseline="-25000" dirty="0" err="1"/>
              <a:t>N</a:t>
            </a:r>
            <a:r>
              <a:rPr lang="fr-FR" sz="1600" dirty="0"/>
              <a:t>         </a:t>
            </a:r>
            <a:r>
              <a:rPr lang="fr-FR" sz="1600" dirty="0">
                <a:latin typeface="Symbol" pitchFamily="18" charset="2"/>
              </a:rPr>
              <a:t>s</a:t>
            </a:r>
            <a:r>
              <a:rPr lang="fr-FR" sz="1600" baseline="30000" dirty="0"/>
              <a:t>*</a:t>
            </a:r>
            <a:r>
              <a:rPr lang="fr-FR" sz="1600" baseline="-25000" dirty="0">
                <a:latin typeface="+mj-lt"/>
              </a:rPr>
              <a:t>C-F</a:t>
            </a:r>
            <a:endParaRPr lang="fr-FR" sz="1600" dirty="0"/>
          </a:p>
        </p:txBody>
      </p:sp>
      <p:graphicFrame>
        <p:nvGraphicFramePr>
          <p:cNvPr id="38923" name="Object 11"/>
          <p:cNvGraphicFramePr>
            <a:graphicFrameLocks noChangeAspect="1"/>
          </p:cNvGraphicFramePr>
          <p:nvPr/>
        </p:nvGraphicFramePr>
        <p:xfrm>
          <a:off x="1547664" y="1700808"/>
          <a:ext cx="388937" cy="10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4" imgW="389160" imgH="106560" progId="ChemDraw.Document.6.0">
                  <p:embed/>
                </p:oleObj>
              </mc:Choice>
              <mc:Fallback>
                <p:oleObj name="CS ChemDraw Drawing" r:id="rId14" imgW="389160" imgH="106560" progId="ChemDraw.Document.6.0">
                  <p:embed/>
                  <p:pic>
                    <p:nvPicPr>
                      <p:cNvPr id="389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700808"/>
                        <a:ext cx="388937" cy="10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1619672" y="3645024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2p</a:t>
            </a:r>
            <a:r>
              <a:rPr lang="fr-FR" sz="1600" baseline="-25000" dirty="0"/>
              <a:t>O</a:t>
            </a:r>
            <a:r>
              <a:rPr lang="fr-FR" sz="1600" dirty="0"/>
              <a:t>         </a:t>
            </a:r>
            <a:r>
              <a:rPr lang="fr-FR" sz="1600" dirty="0">
                <a:latin typeface="Symbol" pitchFamily="18" charset="2"/>
              </a:rPr>
              <a:t>s</a:t>
            </a:r>
            <a:r>
              <a:rPr lang="fr-FR" sz="1600" baseline="30000" dirty="0"/>
              <a:t>*</a:t>
            </a:r>
            <a:r>
              <a:rPr lang="fr-FR" sz="1600" baseline="-25000" dirty="0"/>
              <a:t>C-O</a:t>
            </a:r>
          </a:p>
        </p:txBody>
      </p:sp>
      <p:graphicFrame>
        <p:nvGraphicFramePr>
          <p:cNvPr id="20" name="Object 11"/>
          <p:cNvGraphicFramePr>
            <a:graphicFrameLocks noChangeAspect="1"/>
          </p:cNvGraphicFramePr>
          <p:nvPr/>
        </p:nvGraphicFramePr>
        <p:xfrm>
          <a:off x="2022823" y="3789040"/>
          <a:ext cx="388937" cy="10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6" imgW="389160" imgH="106560" progId="ChemDraw.Document.6.0">
                  <p:embed/>
                </p:oleObj>
              </mc:Choice>
              <mc:Fallback>
                <p:oleObj name="CS ChemDraw Drawing" r:id="rId16" imgW="389160" imgH="106560" progId="ChemDraw.Document.6.0">
                  <p:embed/>
                  <p:pic>
                    <p:nvPicPr>
                      <p:cNvPr id="2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823" y="3789040"/>
                        <a:ext cx="388937" cy="10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251520" y="666936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-27384"/>
            <a:ext cx="644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Efeitos</a:t>
            </a:r>
            <a:r>
              <a:rPr lang="fr-FR" sz="2800" dirty="0"/>
              <a:t> </a:t>
            </a:r>
            <a:r>
              <a:rPr lang="fr-FR" sz="2800" dirty="0" err="1"/>
              <a:t>Conformacionais</a:t>
            </a:r>
            <a:r>
              <a:rPr lang="fr-FR" sz="2800" dirty="0"/>
              <a:t>: </a:t>
            </a:r>
            <a:r>
              <a:rPr lang="fr-FR" sz="2800" dirty="0" err="1"/>
              <a:t>Moléculas</a:t>
            </a:r>
            <a:r>
              <a:rPr lang="fr-FR" sz="2800" dirty="0"/>
              <a:t> </a:t>
            </a:r>
            <a:r>
              <a:rPr lang="fr-FR" sz="2800" dirty="0" err="1"/>
              <a:t>Cíclicas</a:t>
            </a:r>
            <a:endParaRPr lang="fr-FR" sz="2800" dirty="0"/>
          </a:p>
        </p:txBody>
      </p:sp>
      <p:sp>
        <p:nvSpPr>
          <p:cNvPr id="8" name="Rectangle 7"/>
          <p:cNvSpPr/>
          <p:nvPr/>
        </p:nvSpPr>
        <p:spPr>
          <a:xfrm>
            <a:off x="7524328" y="62716"/>
            <a:ext cx="1512168" cy="332656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524328" y="35332"/>
            <a:ext cx="138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Outros</a:t>
            </a:r>
            <a:r>
              <a:rPr lang="fr-FR" dirty="0"/>
              <a:t> </a:t>
            </a:r>
            <a:r>
              <a:rPr lang="fr-FR" dirty="0" err="1"/>
              <a:t>ciclos</a:t>
            </a:r>
            <a:endParaRPr lang="fr-FR" dirty="0"/>
          </a:p>
        </p:txBody>
      </p:sp>
      <p:sp>
        <p:nvSpPr>
          <p:cNvPr id="56" name="Espace réservé du numéro de diapositive 55"/>
          <p:cNvSpPr>
            <a:spLocks noGrp="1"/>
          </p:cNvSpPr>
          <p:nvPr>
            <p:ph type="sldNum" sz="quarter" idx="12"/>
          </p:nvPr>
        </p:nvSpPr>
        <p:spPr>
          <a:xfrm>
            <a:off x="7046912" y="6592267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25</a:t>
            </a:fld>
            <a:endParaRPr lang="fr-FR"/>
          </a:p>
        </p:txBody>
      </p:sp>
      <p:graphicFrame>
        <p:nvGraphicFramePr>
          <p:cNvPr id="381955" name="Object 3"/>
          <p:cNvGraphicFramePr>
            <a:graphicFrameLocks noChangeAspect="1"/>
          </p:cNvGraphicFramePr>
          <p:nvPr/>
        </p:nvGraphicFramePr>
        <p:xfrm>
          <a:off x="250825" y="620688"/>
          <a:ext cx="1550988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291912" imgH="1410879" progId="ChemDraw.Document.6.0">
                  <p:embed/>
                </p:oleObj>
              </mc:Choice>
              <mc:Fallback>
                <p:oleObj name="CS ChemDraw Drawing" r:id="rId2" imgW="1291912" imgH="1410879" progId="ChemDraw.Document.6.0">
                  <p:embed/>
                  <p:pic>
                    <p:nvPicPr>
                      <p:cNvPr id="3819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620688"/>
                        <a:ext cx="1550988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6" name="Object 4"/>
          <p:cNvGraphicFramePr>
            <a:graphicFrameLocks noChangeAspect="1"/>
          </p:cNvGraphicFramePr>
          <p:nvPr/>
        </p:nvGraphicFramePr>
        <p:xfrm>
          <a:off x="2244725" y="660599"/>
          <a:ext cx="2571750" cy="219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142301" imgH="1825010" progId="ChemDraw.Document.6.0">
                  <p:embed/>
                </p:oleObj>
              </mc:Choice>
              <mc:Fallback>
                <p:oleObj name="CS ChemDraw Drawing" r:id="rId4" imgW="2142301" imgH="1825010" progId="ChemDraw.Document.6.0">
                  <p:embed/>
                  <p:pic>
                    <p:nvPicPr>
                      <p:cNvPr id="3819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725" y="660599"/>
                        <a:ext cx="2571750" cy="219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7" name="Object 5"/>
          <p:cNvGraphicFramePr>
            <a:graphicFrameLocks noChangeAspect="1"/>
          </p:cNvGraphicFramePr>
          <p:nvPr/>
        </p:nvGraphicFramePr>
        <p:xfrm>
          <a:off x="5243513" y="714375"/>
          <a:ext cx="3517900" cy="365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928643" imgH="3040167" progId="ChemDraw.Document.6.0">
                  <p:embed/>
                </p:oleObj>
              </mc:Choice>
              <mc:Fallback>
                <p:oleObj name="CS ChemDraw Drawing" r:id="rId6" imgW="2928643" imgH="3040167" progId="ChemDraw.Document.6.0">
                  <p:embed/>
                  <p:pic>
                    <p:nvPicPr>
                      <p:cNvPr id="3819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513" y="714375"/>
                        <a:ext cx="3517900" cy="365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8" name="Object 6"/>
          <p:cNvGraphicFramePr>
            <a:graphicFrameLocks noChangeAspect="1"/>
          </p:cNvGraphicFramePr>
          <p:nvPr/>
        </p:nvGraphicFramePr>
        <p:xfrm>
          <a:off x="251520" y="2868538"/>
          <a:ext cx="396557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3308006" imgH="1128767" progId="ChemDraw.Document.6.0">
                  <p:embed/>
                </p:oleObj>
              </mc:Choice>
              <mc:Fallback>
                <p:oleObj name="CS ChemDraw Drawing" r:id="rId8" imgW="3308006" imgH="1128767" progId="ChemDraw.Document.6.0">
                  <p:embed/>
                  <p:pic>
                    <p:nvPicPr>
                      <p:cNvPr id="3819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868538"/>
                        <a:ext cx="3965575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9" name="Object 7"/>
          <p:cNvGraphicFramePr>
            <a:graphicFrameLocks noChangeAspect="1"/>
          </p:cNvGraphicFramePr>
          <p:nvPr/>
        </p:nvGraphicFramePr>
        <p:xfrm>
          <a:off x="323528" y="4653136"/>
          <a:ext cx="3797300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10" imgW="3161709" imgH="1619522" progId="ChemDraw.Document.6.0">
                  <p:embed/>
                </p:oleObj>
              </mc:Choice>
              <mc:Fallback>
                <p:oleObj name="CS ChemDraw Drawing" r:id="rId10" imgW="3161709" imgH="1619522" progId="ChemDraw.Document.6.0">
                  <p:embed/>
                  <p:pic>
                    <p:nvPicPr>
                      <p:cNvPr id="3819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653136"/>
                        <a:ext cx="3797300" cy="194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464496" y="45811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b="1" dirty="0"/>
              <a:t>"Reações irão proceder de tal maneira à favorecer a formação ou retenção de uma dupla ligação exo em ciclos de 5 membros; e de maneira à evitar a formação ou retenção de uma dupla ligação exo em ciclo de 6 membros."                                                   </a:t>
            </a:r>
          </a:p>
          <a:p>
            <a:pPr algn="just"/>
            <a:r>
              <a:rPr lang="pt-BR" sz="1000" b="1" dirty="0"/>
              <a:t>                 </a:t>
            </a:r>
            <a:r>
              <a:rPr lang="pt-BR" b="1" i="1" dirty="0"/>
              <a:t>               J. Am. Chem. Soc. </a:t>
            </a:r>
            <a:r>
              <a:rPr lang="pt-BR" b="1" dirty="0"/>
              <a:t>1954, 76, 467.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8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23528" y="4293096"/>
            <a:ext cx="8496944" cy="2160240"/>
          </a:xfrm>
          <a:prstGeom prst="rect">
            <a:avLst/>
          </a:prstGeom>
          <a:solidFill>
            <a:schemeClr val="bg1"/>
          </a:solidFill>
          <a:ln>
            <a:solidFill>
              <a:srgbClr val="250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179512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23528" y="97468"/>
            <a:ext cx="24277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Estereoqu</a:t>
            </a:r>
            <a:r>
              <a:rPr lang="fr-FR" sz="2800" dirty="0" err="1">
                <a:latin typeface="Calibri"/>
              </a:rPr>
              <a:t>í</a:t>
            </a:r>
            <a:r>
              <a:rPr lang="fr-FR" sz="2800" dirty="0" err="1"/>
              <a:t>mica</a:t>
            </a:r>
            <a:endParaRPr lang="fr-FR" sz="2800" dirty="0"/>
          </a:p>
        </p:txBody>
      </p:sp>
      <p:pic>
        <p:nvPicPr>
          <p:cNvPr id="50178" name="Picture 2" descr="http://upload.wikimedia.org/wikipedia/commons/thumb/e/e8/Chirality_with_hands.svg/200px-Chirality_with_hands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764704"/>
            <a:ext cx="2304256" cy="1566895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323528" y="764704"/>
            <a:ext cx="56166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dirty="0"/>
              <a:t> </a:t>
            </a:r>
            <a:r>
              <a:rPr lang="fr-FR" dirty="0" err="1"/>
              <a:t>Diferentes</a:t>
            </a:r>
            <a:r>
              <a:rPr lang="fr-FR" dirty="0"/>
              <a:t> </a:t>
            </a:r>
            <a:r>
              <a:rPr lang="fr-FR" dirty="0" err="1"/>
              <a:t>compostos</a:t>
            </a:r>
            <a:r>
              <a:rPr lang="fr-FR" dirty="0"/>
              <a:t> que </a:t>
            </a:r>
            <a:r>
              <a:rPr lang="fr-FR" dirty="0" err="1"/>
              <a:t>possuem</a:t>
            </a:r>
            <a:r>
              <a:rPr lang="fr-FR" dirty="0"/>
              <a:t> a </a:t>
            </a:r>
            <a:r>
              <a:rPr lang="fr-FR" dirty="0" err="1"/>
              <a:t>mesma</a:t>
            </a:r>
            <a:r>
              <a:rPr lang="fr-FR" dirty="0"/>
              <a:t> </a:t>
            </a:r>
            <a:r>
              <a:rPr lang="fr-FR" dirty="0" err="1"/>
              <a:t>f</a:t>
            </a:r>
            <a:r>
              <a:rPr lang="fr-FR" dirty="0" err="1">
                <a:latin typeface="Calibri"/>
              </a:rPr>
              <a:t>órmula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bruta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são</a:t>
            </a:r>
            <a:r>
              <a:rPr lang="fr-FR" dirty="0">
                <a:latin typeface="Calibri"/>
              </a:rPr>
              <a:t> </a:t>
            </a:r>
            <a:r>
              <a:rPr lang="fr-FR" i="1" u="sng" dirty="0" err="1">
                <a:latin typeface="Calibri"/>
              </a:rPr>
              <a:t>isômeros</a:t>
            </a:r>
            <a:r>
              <a:rPr lang="fr-FR" dirty="0">
                <a:latin typeface="Calibri"/>
              </a:rPr>
              <a:t>.</a:t>
            </a:r>
          </a:p>
          <a:p>
            <a:pPr algn="just">
              <a:buFontTx/>
              <a:buChar char="-"/>
            </a:pPr>
            <a:endParaRPr lang="fr-FR" dirty="0">
              <a:latin typeface="Calibri"/>
            </a:endParaRPr>
          </a:p>
          <a:p>
            <a:pPr algn="just">
              <a:buFontTx/>
              <a:buChar char="-"/>
            </a:pPr>
            <a:r>
              <a:rPr lang="fr-FR" dirty="0"/>
              <a:t> </a:t>
            </a:r>
            <a:r>
              <a:rPr lang="fr-FR" dirty="0" err="1"/>
              <a:t>Isômeros</a:t>
            </a:r>
            <a:r>
              <a:rPr lang="fr-FR" dirty="0"/>
              <a:t> </a:t>
            </a:r>
            <a:r>
              <a:rPr lang="fr-FR" dirty="0" err="1"/>
              <a:t>apresentando</a:t>
            </a:r>
            <a:r>
              <a:rPr lang="fr-FR" dirty="0"/>
              <a:t> a </a:t>
            </a:r>
            <a:r>
              <a:rPr lang="fr-FR" dirty="0" err="1"/>
              <a:t>mesma</a:t>
            </a:r>
            <a:r>
              <a:rPr lang="fr-FR" dirty="0"/>
              <a:t> </a:t>
            </a:r>
            <a:r>
              <a:rPr lang="fr-FR" dirty="0" err="1"/>
              <a:t>conectividade</a:t>
            </a:r>
            <a:r>
              <a:rPr lang="fr-FR" dirty="0"/>
              <a:t> </a:t>
            </a:r>
            <a:r>
              <a:rPr lang="fr-FR" dirty="0" err="1"/>
              <a:t>estrutural</a:t>
            </a:r>
            <a:r>
              <a:rPr lang="fr-FR" dirty="0"/>
              <a:t>, mas </a:t>
            </a:r>
            <a:r>
              <a:rPr lang="fr-FR" dirty="0" err="1"/>
              <a:t>com</a:t>
            </a:r>
            <a:r>
              <a:rPr lang="fr-FR" dirty="0"/>
              <a:t> </a:t>
            </a:r>
            <a:r>
              <a:rPr lang="fr-FR" dirty="0" err="1"/>
              <a:t>arranjos</a:t>
            </a:r>
            <a:r>
              <a:rPr lang="fr-FR" dirty="0"/>
              <a:t> </a:t>
            </a:r>
            <a:r>
              <a:rPr lang="fr-FR" dirty="0" err="1"/>
              <a:t>espaciais</a:t>
            </a:r>
            <a:r>
              <a:rPr lang="fr-FR" dirty="0"/>
              <a:t> </a:t>
            </a:r>
            <a:r>
              <a:rPr lang="fr-FR" dirty="0" err="1"/>
              <a:t>diferentes</a:t>
            </a:r>
            <a:r>
              <a:rPr lang="fr-FR" dirty="0"/>
              <a:t> </a:t>
            </a:r>
            <a:r>
              <a:rPr lang="fr-FR" dirty="0" err="1"/>
              <a:t>são</a:t>
            </a:r>
            <a:r>
              <a:rPr lang="fr-FR" dirty="0"/>
              <a:t> </a:t>
            </a:r>
            <a:r>
              <a:rPr lang="fr-FR" dirty="0" err="1"/>
              <a:t>chamados</a:t>
            </a:r>
            <a:r>
              <a:rPr lang="fr-FR" dirty="0"/>
              <a:t> </a:t>
            </a:r>
            <a:r>
              <a:rPr lang="fr-FR" i="1" u="sng" dirty="0" err="1"/>
              <a:t>estereoisômeros</a:t>
            </a:r>
            <a:r>
              <a:rPr lang="fr-FR" i="1" u="sng" dirty="0"/>
              <a:t>.</a:t>
            </a:r>
          </a:p>
          <a:p>
            <a:pPr algn="just">
              <a:buFontTx/>
              <a:buChar char="-"/>
            </a:pPr>
            <a:endParaRPr lang="fr-FR" i="1" u="sng" dirty="0"/>
          </a:p>
        </p:txBody>
      </p:sp>
      <p:sp>
        <p:nvSpPr>
          <p:cNvPr id="10" name="ZoneTexte 9"/>
          <p:cNvSpPr txBox="1"/>
          <p:nvPr/>
        </p:nvSpPr>
        <p:spPr>
          <a:xfrm>
            <a:off x="323528" y="2708920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fr-FR" dirty="0"/>
              <a:t> Se dois </a:t>
            </a:r>
            <a:r>
              <a:rPr lang="fr-FR" dirty="0" err="1"/>
              <a:t>estereoisômeros</a:t>
            </a:r>
            <a:r>
              <a:rPr lang="fr-FR" dirty="0"/>
              <a:t> </a:t>
            </a:r>
            <a:r>
              <a:rPr lang="fr-FR" dirty="0" err="1"/>
              <a:t>são</a:t>
            </a:r>
            <a:r>
              <a:rPr lang="fr-FR" dirty="0"/>
              <a:t> </a:t>
            </a:r>
            <a:r>
              <a:rPr lang="fr-FR" dirty="0" err="1"/>
              <a:t>imagem</a:t>
            </a:r>
            <a:r>
              <a:rPr lang="fr-FR" dirty="0"/>
              <a:t>  </a:t>
            </a:r>
            <a:r>
              <a:rPr lang="fr-FR" dirty="0" err="1"/>
              <a:t>um</a:t>
            </a:r>
            <a:r>
              <a:rPr lang="fr-FR" dirty="0"/>
              <a:t> do </a:t>
            </a:r>
            <a:r>
              <a:rPr lang="fr-FR" dirty="0" err="1"/>
              <a:t>outro</a:t>
            </a:r>
            <a:r>
              <a:rPr lang="fr-FR" dirty="0"/>
              <a:t> no </a:t>
            </a:r>
            <a:r>
              <a:rPr lang="fr-FR" dirty="0" err="1"/>
              <a:t>espelho</a:t>
            </a:r>
            <a:r>
              <a:rPr lang="fr-FR" dirty="0"/>
              <a:t>, </a:t>
            </a:r>
            <a:r>
              <a:rPr lang="fr-FR" dirty="0" err="1"/>
              <a:t>não</a:t>
            </a:r>
            <a:r>
              <a:rPr lang="fr-FR" dirty="0"/>
              <a:t> </a:t>
            </a:r>
            <a:r>
              <a:rPr lang="fr-FR" dirty="0" err="1"/>
              <a:t>superponíveis</a:t>
            </a:r>
            <a:r>
              <a:rPr lang="fr-FR" dirty="0"/>
              <a:t>, </a:t>
            </a:r>
            <a:r>
              <a:rPr lang="fr-FR" dirty="0" err="1"/>
              <a:t>são</a:t>
            </a:r>
            <a:r>
              <a:rPr lang="fr-FR" dirty="0"/>
              <a:t> </a:t>
            </a:r>
            <a:r>
              <a:rPr lang="fr-FR" dirty="0" err="1"/>
              <a:t>chamados</a:t>
            </a:r>
            <a:r>
              <a:rPr lang="fr-FR" dirty="0"/>
              <a:t> </a:t>
            </a:r>
            <a:r>
              <a:rPr lang="fr-FR" i="1" u="sng" dirty="0" err="1"/>
              <a:t>enantiômeros</a:t>
            </a:r>
            <a:r>
              <a:rPr lang="fr-FR" i="1" u="sng" dirty="0"/>
              <a:t>.</a:t>
            </a:r>
          </a:p>
          <a:p>
            <a:pPr algn="just">
              <a:buFontTx/>
              <a:buChar char="-"/>
            </a:pPr>
            <a:endParaRPr lang="fr-FR" i="1" u="sng" dirty="0"/>
          </a:p>
          <a:p>
            <a:pPr algn="just">
              <a:buFontTx/>
              <a:buChar char="-"/>
            </a:pPr>
            <a:r>
              <a:rPr lang="fr-FR" i="1" dirty="0"/>
              <a:t> </a:t>
            </a:r>
            <a:r>
              <a:rPr lang="fr-FR" dirty="0" err="1"/>
              <a:t>Quando</a:t>
            </a:r>
            <a:r>
              <a:rPr lang="fr-FR" dirty="0"/>
              <a:t> a </a:t>
            </a:r>
            <a:r>
              <a:rPr lang="fr-FR" dirty="0" err="1"/>
              <a:t>configuração</a:t>
            </a:r>
            <a:r>
              <a:rPr lang="fr-FR" dirty="0"/>
              <a:t> de </a:t>
            </a:r>
            <a:r>
              <a:rPr lang="fr-FR" dirty="0" err="1"/>
              <a:t>um</a:t>
            </a:r>
            <a:r>
              <a:rPr lang="fr-FR" dirty="0"/>
              <a:t> ou mais </a:t>
            </a:r>
            <a:r>
              <a:rPr lang="fr-FR" dirty="0" err="1"/>
              <a:t>átomos</a:t>
            </a:r>
            <a:r>
              <a:rPr lang="fr-FR" dirty="0"/>
              <a:t> </a:t>
            </a:r>
            <a:r>
              <a:rPr lang="fr-FR" dirty="0" err="1"/>
              <a:t>diferem</a:t>
            </a:r>
            <a:r>
              <a:rPr lang="fr-FR" dirty="0"/>
              <a:t> entre dois </a:t>
            </a:r>
            <a:r>
              <a:rPr lang="fr-FR" dirty="0" err="1"/>
              <a:t>estereoisômeros</a:t>
            </a:r>
            <a:r>
              <a:rPr lang="fr-FR" dirty="0"/>
              <a:t>, e que </a:t>
            </a:r>
            <a:r>
              <a:rPr lang="fr-FR" dirty="0" err="1"/>
              <a:t>não</a:t>
            </a:r>
            <a:r>
              <a:rPr lang="fr-FR" dirty="0"/>
              <a:t> </a:t>
            </a:r>
            <a:r>
              <a:rPr lang="fr-FR" dirty="0" err="1"/>
              <a:t>são</a:t>
            </a:r>
            <a:r>
              <a:rPr lang="fr-FR" dirty="0"/>
              <a:t> </a:t>
            </a:r>
            <a:r>
              <a:rPr lang="fr-FR" dirty="0" err="1"/>
              <a:t>enantiômeros</a:t>
            </a:r>
            <a:r>
              <a:rPr lang="fr-FR" dirty="0"/>
              <a:t>, </a:t>
            </a:r>
            <a:r>
              <a:rPr lang="fr-FR" dirty="0" err="1"/>
              <a:t>eles</a:t>
            </a:r>
            <a:r>
              <a:rPr lang="fr-FR" dirty="0"/>
              <a:t> </a:t>
            </a:r>
            <a:r>
              <a:rPr lang="fr-FR" dirty="0" err="1"/>
              <a:t>são</a:t>
            </a:r>
            <a:r>
              <a:rPr lang="fr-FR" dirty="0"/>
              <a:t> </a:t>
            </a:r>
            <a:r>
              <a:rPr lang="fr-FR" dirty="0" err="1"/>
              <a:t>chamados</a:t>
            </a:r>
            <a:r>
              <a:rPr lang="fr-FR" dirty="0"/>
              <a:t> </a:t>
            </a:r>
            <a:r>
              <a:rPr lang="fr-FR" i="1" u="sng" dirty="0" err="1"/>
              <a:t>diastereoisômeros</a:t>
            </a:r>
            <a:r>
              <a:rPr lang="fr-FR" i="1" u="sng" dirty="0"/>
              <a:t>.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23528" y="4287867"/>
            <a:ext cx="842493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err="1"/>
              <a:t>Enantiômeros</a:t>
            </a:r>
            <a:r>
              <a:rPr lang="fr-FR" dirty="0"/>
              <a:t> </a:t>
            </a:r>
            <a:r>
              <a:rPr lang="fr-FR" dirty="0" err="1"/>
              <a:t>não</a:t>
            </a:r>
            <a:r>
              <a:rPr lang="fr-FR" dirty="0"/>
              <a:t> </a:t>
            </a:r>
            <a:r>
              <a:rPr lang="fr-FR" dirty="0" err="1"/>
              <a:t>podem</a:t>
            </a:r>
            <a:r>
              <a:rPr lang="fr-FR" dirty="0"/>
              <a:t> </a:t>
            </a:r>
            <a:r>
              <a:rPr lang="fr-FR" dirty="0" err="1"/>
              <a:t>ser</a:t>
            </a:r>
            <a:r>
              <a:rPr lang="fr-FR" dirty="0"/>
              <a:t> </a:t>
            </a:r>
            <a:r>
              <a:rPr lang="fr-FR" dirty="0" err="1"/>
              <a:t>diferenciados</a:t>
            </a:r>
            <a:r>
              <a:rPr lang="fr-FR" dirty="0"/>
              <a:t> </a:t>
            </a:r>
            <a:r>
              <a:rPr lang="fr-FR" dirty="0" err="1"/>
              <a:t>por</a:t>
            </a:r>
            <a:r>
              <a:rPr lang="fr-FR" dirty="0"/>
              <a:t> RMN, infra-</a:t>
            </a:r>
            <a:r>
              <a:rPr lang="fr-FR" dirty="0" err="1"/>
              <a:t>vermelho</a:t>
            </a:r>
            <a:r>
              <a:rPr lang="fr-FR" dirty="0"/>
              <a:t> ou </a:t>
            </a:r>
            <a:r>
              <a:rPr lang="fr-FR" dirty="0" err="1"/>
              <a:t>espectro</a:t>
            </a:r>
            <a:r>
              <a:rPr lang="fr-FR" dirty="0"/>
              <a:t> UV, mas </a:t>
            </a:r>
            <a:r>
              <a:rPr lang="fr-FR" dirty="0" err="1"/>
              <a:t>somente</a:t>
            </a:r>
            <a:r>
              <a:rPr lang="fr-FR" dirty="0"/>
              <a:t> pela </a:t>
            </a:r>
            <a:r>
              <a:rPr lang="fr-FR" dirty="0" err="1"/>
              <a:t>luz</a:t>
            </a:r>
            <a:r>
              <a:rPr lang="fr-FR" dirty="0"/>
              <a:t> </a:t>
            </a:r>
            <a:r>
              <a:rPr lang="fr-FR" dirty="0" err="1"/>
              <a:t>polarizada</a:t>
            </a:r>
            <a:r>
              <a:rPr lang="fr-FR" dirty="0"/>
              <a:t> (que </a:t>
            </a:r>
            <a:r>
              <a:rPr lang="fr-FR" dirty="0" err="1"/>
              <a:t>d</a:t>
            </a:r>
            <a:r>
              <a:rPr lang="fr-FR" dirty="0" err="1">
                <a:latin typeface="Calibri"/>
              </a:rPr>
              <a:t>á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origem</a:t>
            </a:r>
            <a:r>
              <a:rPr lang="fr-FR" dirty="0">
                <a:latin typeface="Calibri"/>
              </a:rPr>
              <a:t> à </a:t>
            </a:r>
            <a:r>
              <a:rPr lang="fr-FR" dirty="0" err="1">
                <a:latin typeface="Calibri"/>
              </a:rPr>
              <a:t>valores</a:t>
            </a:r>
            <a:r>
              <a:rPr lang="fr-FR" dirty="0">
                <a:latin typeface="Calibri"/>
              </a:rPr>
              <a:t> de [</a:t>
            </a:r>
            <a:r>
              <a:rPr lang="fr-FR" dirty="0">
                <a:latin typeface="Symbol" pitchFamily="18" charset="2"/>
              </a:rPr>
              <a:t>a</a:t>
            </a:r>
            <a:r>
              <a:rPr lang="fr-FR" dirty="0">
                <a:latin typeface="Calibri"/>
              </a:rPr>
              <a:t>]</a:t>
            </a:r>
            <a:r>
              <a:rPr lang="fr-FR" baseline="-25000" dirty="0">
                <a:latin typeface="Calibri"/>
              </a:rPr>
              <a:t>D</a:t>
            </a:r>
            <a:r>
              <a:rPr lang="fr-FR" dirty="0"/>
              <a:t>). </a:t>
            </a:r>
            <a:r>
              <a:rPr lang="fr-FR" dirty="0" err="1"/>
              <a:t>Entretanto</a:t>
            </a:r>
            <a:r>
              <a:rPr lang="fr-FR" dirty="0"/>
              <a:t>, </a:t>
            </a:r>
            <a:r>
              <a:rPr lang="fr-FR" dirty="0" err="1"/>
              <a:t>apresentam</a:t>
            </a:r>
            <a:r>
              <a:rPr lang="fr-FR" dirty="0"/>
              <a:t> </a:t>
            </a:r>
            <a:r>
              <a:rPr lang="fr-FR" dirty="0" err="1"/>
              <a:t>propriedades</a:t>
            </a:r>
            <a:r>
              <a:rPr lang="fr-FR" dirty="0"/>
              <a:t> (</a:t>
            </a:r>
            <a:r>
              <a:rPr lang="fr-FR" dirty="0" err="1"/>
              <a:t>cheiro</a:t>
            </a:r>
            <a:r>
              <a:rPr lang="fr-FR" dirty="0"/>
              <a:t>, </a:t>
            </a:r>
            <a:r>
              <a:rPr lang="fr-FR" dirty="0" err="1"/>
              <a:t>gosto</a:t>
            </a:r>
            <a:r>
              <a:rPr lang="fr-FR" dirty="0"/>
              <a:t>, … ) e </a:t>
            </a:r>
            <a:r>
              <a:rPr lang="fr-FR" dirty="0" err="1"/>
              <a:t>reatividades</a:t>
            </a:r>
            <a:r>
              <a:rPr lang="fr-FR" dirty="0"/>
              <a:t> </a:t>
            </a:r>
            <a:r>
              <a:rPr lang="fr-FR" dirty="0" err="1"/>
              <a:t>diferentes</a:t>
            </a:r>
            <a:r>
              <a:rPr lang="fr-FR" dirty="0"/>
              <a:t> (</a:t>
            </a:r>
            <a:r>
              <a:rPr lang="fr-FR" i="1" dirty="0" err="1"/>
              <a:t>e.g</a:t>
            </a:r>
            <a:r>
              <a:rPr lang="fr-FR" i="1" dirty="0"/>
              <a:t>.</a:t>
            </a:r>
            <a:r>
              <a:rPr lang="fr-FR" dirty="0"/>
              <a:t> </a:t>
            </a:r>
            <a:r>
              <a:rPr lang="fr-FR" dirty="0" err="1"/>
              <a:t>talidomida</a:t>
            </a:r>
            <a:r>
              <a:rPr lang="fr-FR" dirty="0"/>
              <a:t>, </a:t>
            </a:r>
            <a:r>
              <a:rPr lang="fr-FR" dirty="0" err="1"/>
              <a:t>proteinas</a:t>
            </a:r>
            <a:r>
              <a:rPr lang="fr-FR" dirty="0"/>
              <a:t>, …)!</a:t>
            </a:r>
          </a:p>
          <a:p>
            <a:pPr algn="just"/>
            <a:endParaRPr lang="fr-FR" sz="800" dirty="0"/>
          </a:p>
          <a:p>
            <a:pPr algn="just"/>
            <a:r>
              <a:rPr lang="fr-FR" dirty="0" err="1"/>
              <a:t>Reações</a:t>
            </a:r>
            <a:r>
              <a:rPr lang="fr-FR" dirty="0"/>
              <a:t> </a:t>
            </a:r>
            <a:r>
              <a:rPr lang="fr-FR" dirty="0" err="1"/>
              <a:t>enantioseletivas</a:t>
            </a:r>
            <a:r>
              <a:rPr lang="fr-FR" dirty="0"/>
              <a:t> </a:t>
            </a:r>
            <a:r>
              <a:rPr lang="fr-FR" dirty="0" err="1"/>
              <a:t>podem</a:t>
            </a:r>
            <a:r>
              <a:rPr lang="fr-FR" dirty="0"/>
              <a:t> ter o </a:t>
            </a:r>
            <a:r>
              <a:rPr lang="fr-FR" dirty="0" err="1"/>
              <a:t>excesso</a:t>
            </a:r>
            <a:r>
              <a:rPr lang="fr-FR" dirty="0"/>
              <a:t> </a:t>
            </a:r>
            <a:r>
              <a:rPr lang="fr-FR" dirty="0" err="1"/>
              <a:t>enantiomérico</a:t>
            </a:r>
            <a:r>
              <a:rPr lang="fr-FR" dirty="0"/>
              <a:t> (</a:t>
            </a:r>
            <a:r>
              <a:rPr lang="fr-FR" dirty="0" err="1"/>
              <a:t>ee</a:t>
            </a:r>
            <a:r>
              <a:rPr lang="fr-FR" dirty="0"/>
              <a:t>) do </a:t>
            </a:r>
            <a:r>
              <a:rPr lang="fr-FR" dirty="0" err="1"/>
              <a:t>produto</a:t>
            </a:r>
            <a:r>
              <a:rPr lang="fr-FR" dirty="0"/>
              <a:t> </a:t>
            </a:r>
            <a:r>
              <a:rPr lang="fr-FR" dirty="0" err="1"/>
              <a:t>obtido</a:t>
            </a:r>
            <a:r>
              <a:rPr lang="fr-FR" dirty="0"/>
              <a:t> </a:t>
            </a:r>
            <a:r>
              <a:rPr lang="fr-FR" dirty="0" err="1"/>
              <a:t>medido</a:t>
            </a:r>
            <a:r>
              <a:rPr lang="fr-FR" dirty="0"/>
              <a:t> </a:t>
            </a:r>
            <a:r>
              <a:rPr lang="fr-FR" dirty="0" err="1"/>
              <a:t>por</a:t>
            </a:r>
            <a:r>
              <a:rPr lang="fr-FR" dirty="0"/>
              <a:t>, </a:t>
            </a:r>
            <a:r>
              <a:rPr lang="fr-FR" dirty="0" err="1"/>
              <a:t>principalmente</a:t>
            </a:r>
            <a:r>
              <a:rPr lang="fr-FR" dirty="0"/>
              <a:t> : 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>
          <a:xfrm>
            <a:off x="6830888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5863" y="5805264"/>
            <a:ext cx="375641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473229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27</a:t>
            </a:fld>
            <a:endParaRPr lang="fr-FR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1958975" y="982663"/>
          <a:ext cx="54165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699927" imgH="1965562" progId="ChemDraw.Document.6.0">
                  <p:embed/>
                </p:oleObj>
              </mc:Choice>
              <mc:Fallback>
                <p:oleObj name="CS ChemDraw Drawing" r:id="rId2" imgW="3699927" imgH="1965562" progId="ChemDraw.Document.6.0">
                  <p:embed/>
                  <p:pic>
                    <p:nvPicPr>
                      <p:cNvPr id="522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982663"/>
                        <a:ext cx="5416550" cy="287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07438" y="116632"/>
            <a:ext cx="4120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Estereoqu</a:t>
            </a:r>
            <a:r>
              <a:rPr lang="fr-FR" sz="2800" dirty="0" err="1">
                <a:latin typeface="Calibri"/>
              </a:rPr>
              <a:t>í</a:t>
            </a:r>
            <a:r>
              <a:rPr lang="fr-FR" sz="2800" dirty="0" err="1"/>
              <a:t>mica</a:t>
            </a:r>
            <a:r>
              <a:rPr lang="fr-FR" sz="2800" dirty="0"/>
              <a:t>: </a:t>
            </a:r>
            <a:r>
              <a:rPr lang="fr-FR" sz="2800" dirty="0" err="1"/>
              <a:t>Definições</a:t>
            </a:r>
            <a:endParaRPr lang="fr-FR" sz="2800" dirty="0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2549525" y="4368800"/>
          <a:ext cx="4043363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081104" imgH="1487212" progId="ChemDraw.Document.6.0">
                  <p:embed/>
                </p:oleObj>
              </mc:Choice>
              <mc:Fallback>
                <p:oleObj name="CS ChemDraw Drawing" r:id="rId4" imgW="3081104" imgH="1487212" progId="ChemDraw.Document.6.0">
                  <p:embed/>
                  <p:pic>
                    <p:nvPicPr>
                      <p:cNvPr id="522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4368800"/>
                        <a:ext cx="4043363" cy="195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47667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44624"/>
            <a:ext cx="6308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Estereoqu</a:t>
            </a:r>
            <a:r>
              <a:rPr lang="fr-FR" sz="2800" dirty="0" err="1">
                <a:latin typeface="Calibri"/>
              </a:rPr>
              <a:t>í</a:t>
            </a:r>
            <a:r>
              <a:rPr lang="fr-FR" sz="2800" dirty="0" err="1"/>
              <a:t>mica</a:t>
            </a:r>
            <a:r>
              <a:rPr lang="fr-FR" sz="2800" dirty="0"/>
              <a:t>: </a:t>
            </a:r>
            <a:r>
              <a:rPr lang="fr-FR" sz="2800" dirty="0" err="1"/>
              <a:t>Elementos</a:t>
            </a:r>
            <a:r>
              <a:rPr lang="fr-FR" sz="2800" dirty="0"/>
              <a:t> de </a:t>
            </a:r>
            <a:r>
              <a:rPr lang="fr-FR" sz="2800" dirty="0" err="1"/>
              <a:t>Quiralidade</a:t>
            </a:r>
            <a:endParaRPr lang="fr-FR" sz="2800" dirty="0"/>
          </a:p>
        </p:txBody>
      </p:sp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3567113" y="563563"/>
          <a:ext cx="5207000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347311" imgH="1214323" progId="ChemDraw.Document.6.0">
                  <p:embed/>
                </p:oleObj>
              </mc:Choice>
              <mc:Fallback>
                <p:oleObj name="CS ChemDraw Drawing" r:id="rId2" imgW="4347311" imgH="1214323" progId="ChemDraw.Document.6.0">
                  <p:embed/>
                  <p:pic>
                    <p:nvPicPr>
                      <p:cNvPr id="491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563563"/>
                        <a:ext cx="5207000" cy="145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7" name="Object 15"/>
          <p:cNvGraphicFramePr>
            <a:graphicFrameLocks noChangeAspect="1"/>
          </p:cNvGraphicFramePr>
          <p:nvPr/>
        </p:nvGraphicFramePr>
        <p:xfrm>
          <a:off x="263525" y="674688"/>
          <a:ext cx="3095625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2579698" imgH="1022220" progId="ChemDraw.Document.6.0">
                  <p:embed/>
                </p:oleObj>
              </mc:Choice>
              <mc:Fallback>
                <p:oleObj name="CS ChemDraw Drawing" r:id="rId4" imgW="2579698" imgH="1022220" progId="ChemDraw.Document.6.0">
                  <p:embed/>
                  <p:pic>
                    <p:nvPicPr>
                      <p:cNvPr id="4916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674688"/>
                        <a:ext cx="3095625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70" name="Object 18"/>
          <p:cNvGraphicFramePr>
            <a:graphicFrameLocks noChangeAspect="1"/>
          </p:cNvGraphicFramePr>
          <p:nvPr/>
        </p:nvGraphicFramePr>
        <p:xfrm>
          <a:off x="1020266" y="2248719"/>
          <a:ext cx="7296150" cy="168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6350122" imgH="1467209" progId="ChemDraw.Document.6.0">
                  <p:embed/>
                </p:oleObj>
              </mc:Choice>
              <mc:Fallback>
                <p:oleObj name="CS ChemDraw Drawing" r:id="rId6" imgW="6350122" imgH="1467209" progId="ChemDraw.Document.6.0">
                  <p:embed/>
                  <p:pic>
                    <p:nvPicPr>
                      <p:cNvPr id="4917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266" y="2248719"/>
                        <a:ext cx="7296150" cy="168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2627784" y="5877272"/>
            <a:ext cx="5970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u="sng" dirty="0" err="1"/>
              <a:t>Atenção</a:t>
            </a:r>
            <a:r>
              <a:rPr lang="fr-FR" b="1" u="sng" dirty="0"/>
              <a:t>:</a:t>
            </a:r>
            <a:r>
              <a:rPr lang="fr-FR" dirty="0"/>
              <a:t> </a:t>
            </a:r>
            <a:r>
              <a:rPr lang="fr-FR" dirty="0" err="1"/>
              <a:t>descritores</a:t>
            </a:r>
            <a:r>
              <a:rPr lang="fr-FR" dirty="0"/>
              <a:t> M e P </a:t>
            </a:r>
            <a:r>
              <a:rPr lang="fr-FR" dirty="0" err="1"/>
              <a:t>também</a:t>
            </a:r>
            <a:r>
              <a:rPr lang="fr-FR" dirty="0"/>
              <a:t> </a:t>
            </a:r>
            <a:r>
              <a:rPr lang="fr-FR" dirty="0" err="1"/>
              <a:t>são</a:t>
            </a:r>
            <a:r>
              <a:rPr lang="fr-FR" dirty="0"/>
              <a:t> </a:t>
            </a:r>
            <a:r>
              <a:rPr lang="fr-FR" dirty="0" err="1"/>
              <a:t>empregados</a:t>
            </a:r>
            <a:r>
              <a:rPr lang="fr-FR" dirty="0"/>
              <a:t> e </a:t>
            </a:r>
            <a:r>
              <a:rPr lang="fr-FR" dirty="0" err="1"/>
              <a:t>possuem</a:t>
            </a:r>
            <a:r>
              <a:rPr lang="fr-FR" dirty="0"/>
              <a:t> </a:t>
            </a:r>
            <a:r>
              <a:rPr lang="fr-FR" dirty="0" err="1"/>
              <a:t>regras</a:t>
            </a:r>
            <a:r>
              <a:rPr lang="fr-FR" dirty="0"/>
              <a:t> </a:t>
            </a:r>
            <a:r>
              <a:rPr lang="fr-FR" dirty="0" err="1"/>
              <a:t>diferentes</a:t>
            </a:r>
            <a:r>
              <a:rPr lang="fr-FR" dirty="0"/>
              <a:t>!</a:t>
            </a:r>
          </a:p>
        </p:txBody>
      </p:sp>
      <p:graphicFrame>
        <p:nvGraphicFramePr>
          <p:cNvPr id="49173" name="Object 21"/>
          <p:cNvGraphicFramePr>
            <a:graphicFrameLocks noChangeAspect="1"/>
          </p:cNvGraphicFramePr>
          <p:nvPr/>
        </p:nvGraphicFramePr>
        <p:xfrm>
          <a:off x="549275" y="4149080"/>
          <a:ext cx="8207375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7113771" imgH="1557038" progId="ChemDraw.Document.6.0">
                  <p:embed/>
                </p:oleObj>
              </mc:Choice>
              <mc:Fallback>
                <p:oleObj name="CS ChemDraw Drawing" r:id="rId8" imgW="7113771" imgH="1557038" progId="ChemDraw.Document.6.0">
                  <p:embed/>
                  <p:pic>
                    <p:nvPicPr>
                      <p:cNvPr id="4917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4149080"/>
                        <a:ext cx="8207375" cy="179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20688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046912" y="6525344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07438" y="116632"/>
            <a:ext cx="6308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Estereoqu</a:t>
            </a:r>
            <a:r>
              <a:rPr lang="fr-FR" sz="2800" dirty="0" err="1">
                <a:latin typeface="Calibri"/>
              </a:rPr>
              <a:t>í</a:t>
            </a:r>
            <a:r>
              <a:rPr lang="fr-FR" sz="2800" dirty="0" err="1"/>
              <a:t>mica</a:t>
            </a:r>
            <a:r>
              <a:rPr lang="fr-FR" sz="2800" dirty="0"/>
              <a:t>: </a:t>
            </a:r>
            <a:r>
              <a:rPr lang="fr-FR" sz="2800" dirty="0" err="1"/>
              <a:t>Elementos</a:t>
            </a:r>
            <a:r>
              <a:rPr lang="fr-FR" sz="2800" dirty="0"/>
              <a:t> de </a:t>
            </a:r>
            <a:r>
              <a:rPr lang="fr-FR" sz="2800" dirty="0" err="1"/>
              <a:t>Quiralidade</a:t>
            </a:r>
            <a:endParaRPr lang="fr-FR" sz="2800" dirty="0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760413" y="1289050"/>
          <a:ext cx="7370762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6138089" imgH="1592169" progId="ChemDraw.Document.6.0">
                  <p:embed/>
                </p:oleObj>
              </mc:Choice>
              <mc:Fallback>
                <p:oleObj name="CS ChemDraw Drawing" r:id="rId2" imgW="6138089" imgH="1592169" progId="ChemDraw.Document.6.0">
                  <p:embed/>
                  <p:pic>
                    <p:nvPicPr>
                      <p:cNvPr id="532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1289050"/>
                        <a:ext cx="7370762" cy="191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6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3753" y="3789040"/>
            <a:ext cx="122270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64" name="Object 16"/>
          <p:cNvGraphicFramePr>
            <a:graphicFrameLocks noChangeAspect="1"/>
          </p:cNvGraphicFramePr>
          <p:nvPr/>
        </p:nvGraphicFramePr>
        <p:xfrm>
          <a:off x="473075" y="3867150"/>
          <a:ext cx="6350000" cy="214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5292365" imgH="1788725" progId="ChemDraw.Document.6.0">
                  <p:embed/>
                </p:oleObj>
              </mc:Choice>
              <mc:Fallback>
                <p:oleObj name="CS ChemDraw Drawing" r:id="rId5" imgW="5292365" imgH="1788725" progId="ChemDraw.Document.6.0">
                  <p:embed/>
                  <p:pic>
                    <p:nvPicPr>
                      <p:cNvPr id="5326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3867150"/>
                        <a:ext cx="6350000" cy="214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436096" y="5949280"/>
            <a:ext cx="3557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Sitemas</a:t>
            </a:r>
            <a:r>
              <a:rPr lang="fr-FR" dirty="0"/>
              <a:t> </a:t>
            </a:r>
            <a:r>
              <a:rPr lang="fr-FR" dirty="0" err="1"/>
              <a:t>biol</a:t>
            </a:r>
            <a:r>
              <a:rPr lang="fr-FR" dirty="0" err="1">
                <a:latin typeface="Calibri"/>
              </a:rPr>
              <a:t>ógicos</a:t>
            </a:r>
            <a:r>
              <a:rPr lang="fr-FR" dirty="0">
                <a:latin typeface="Calibri"/>
              </a:rPr>
              <a:t>: </a:t>
            </a:r>
            <a:r>
              <a:rPr lang="fr-FR">
                <a:latin typeface="Calibri"/>
              </a:rPr>
              <a:t>proteínas</a:t>
            </a:r>
            <a:r>
              <a:rPr lang="fr-FR" dirty="0">
                <a:latin typeface="Calibri"/>
              </a:rPr>
              <a:t> e DNA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/>
        </p:nvCxnSpPr>
        <p:spPr>
          <a:xfrm>
            <a:off x="179512" y="9087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251520" y="6381328"/>
            <a:ext cx="8640960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288032" y="26621"/>
            <a:ext cx="9252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Modelo</a:t>
            </a:r>
            <a:r>
              <a:rPr lang="fr-FR" sz="2800" dirty="0"/>
              <a:t> de Lewis: a </a:t>
            </a:r>
            <a:r>
              <a:rPr lang="fr-FR" sz="2800" dirty="0" err="1"/>
              <a:t>construção</a:t>
            </a:r>
            <a:r>
              <a:rPr lang="fr-FR" sz="2800" dirty="0"/>
              <a:t> de </a:t>
            </a:r>
            <a:r>
              <a:rPr lang="fr-FR" sz="2800" dirty="0" err="1"/>
              <a:t>ligações</a:t>
            </a:r>
            <a:r>
              <a:rPr lang="fr-FR" sz="2800" dirty="0"/>
              <a:t> covalentes e </a:t>
            </a:r>
            <a:r>
              <a:rPr lang="fr-FR" sz="2800" dirty="0" err="1"/>
              <a:t>dativas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1052736"/>
            <a:ext cx="86764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err="1"/>
              <a:t>Definições</a:t>
            </a:r>
            <a:r>
              <a:rPr lang="fr-FR" b="1" u="sng" dirty="0"/>
              <a:t>:</a:t>
            </a:r>
          </a:p>
          <a:p>
            <a:endParaRPr lang="fr-FR" b="1" u="sng" dirty="0"/>
          </a:p>
          <a:p>
            <a:pPr algn="just">
              <a:buFontTx/>
              <a:buChar char="-"/>
            </a:pPr>
            <a:r>
              <a:rPr lang="fr-FR" dirty="0"/>
              <a:t> </a:t>
            </a:r>
            <a:r>
              <a:rPr lang="fr-FR" dirty="0" err="1"/>
              <a:t>Cada</a:t>
            </a:r>
            <a:r>
              <a:rPr lang="fr-FR" dirty="0"/>
              <a:t> </a:t>
            </a:r>
            <a:r>
              <a:rPr lang="fr-FR" dirty="0" err="1"/>
              <a:t>ligação</a:t>
            </a:r>
            <a:r>
              <a:rPr lang="fr-FR" dirty="0"/>
              <a:t> entre dois </a:t>
            </a:r>
            <a:r>
              <a:rPr lang="fr-FR" dirty="0" err="1">
                <a:latin typeface="Calibri"/>
              </a:rPr>
              <a:t>átomos</a:t>
            </a:r>
            <a:r>
              <a:rPr lang="fr-FR" dirty="0">
                <a:latin typeface="Calibri"/>
              </a:rPr>
              <a:t> é </a:t>
            </a:r>
            <a:r>
              <a:rPr lang="fr-FR" dirty="0" err="1">
                <a:latin typeface="Calibri"/>
              </a:rPr>
              <a:t>constituida</a:t>
            </a:r>
            <a:r>
              <a:rPr lang="fr-FR" dirty="0">
                <a:latin typeface="Calibri"/>
              </a:rPr>
              <a:t> de dois </a:t>
            </a:r>
            <a:r>
              <a:rPr lang="fr-FR" dirty="0" err="1">
                <a:latin typeface="Calibri"/>
              </a:rPr>
              <a:t>elétrons</a:t>
            </a:r>
            <a:r>
              <a:rPr lang="fr-FR" dirty="0">
                <a:latin typeface="Calibri"/>
              </a:rPr>
              <a:t>. Esses </a:t>
            </a:r>
            <a:r>
              <a:rPr lang="fr-FR" dirty="0" err="1">
                <a:latin typeface="Calibri"/>
              </a:rPr>
              <a:t>elétrons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podem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vir</a:t>
            </a:r>
            <a:r>
              <a:rPr lang="fr-FR" dirty="0">
                <a:latin typeface="Calibri"/>
              </a:rPr>
              <a:t> de dois </a:t>
            </a:r>
            <a:r>
              <a:rPr lang="fr-FR" dirty="0" err="1"/>
              <a:t>átomos</a:t>
            </a:r>
            <a:r>
              <a:rPr lang="fr-FR" dirty="0"/>
              <a:t>, </a:t>
            </a:r>
            <a:r>
              <a:rPr lang="fr-FR" dirty="0" err="1"/>
              <a:t>sendo</a:t>
            </a:r>
            <a:r>
              <a:rPr lang="fr-FR" dirty="0"/>
              <a:t> </a:t>
            </a:r>
            <a:r>
              <a:rPr lang="fr-FR" dirty="0" err="1"/>
              <a:t>um</a:t>
            </a:r>
            <a:r>
              <a:rPr lang="fr-FR" dirty="0"/>
              <a:t> </a:t>
            </a:r>
            <a:r>
              <a:rPr lang="fr-FR" dirty="0" err="1"/>
              <a:t>elétron</a:t>
            </a:r>
            <a:r>
              <a:rPr lang="fr-FR" dirty="0"/>
              <a:t> </a:t>
            </a:r>
            <a:r>
              <a:rPr lang="fr-FR" dirty="0" err="1"/>
              <a:t>proveniente</a:t>
            </a:r>
            <a:r>
              <a:rPr lang="fr-FR" dirty="0"/>
              <a:t> de </a:t>
            </a:r>
            <a:r>
              <a:rPr lang="fr-FR" dirty="0" err="1"/>
              <a:t>cada</a:t>
            </a:r>
            <a:r>
              <a:rPr lang="fr-FR" dirty="0"/>
              <a:t> </a:t>
            </a:r>
            <a:r>
              <a:rPr lang="fr-FR" dirty="0" err="1"/>
              <a:t>átomo</a:t>
            </a:r>
            <a:r>
              <a:rPr lang="fr-FR" dirty="0"/>
              <a:t> </a:t>
            </a:r>
            <a:r>
              <a:rPr lang="fr-FR" dirty="0" err="1"/>
              <a:t>envolvido</a:t>
            </a:r>
            <a:r>
              <a:rPr lang="fr-FR" dirty="0"/>
              <a:t> → </a:t>
            </a:r>
            <a:r>
              <a:rPr lang="fr-FR" b="1" dirty="0" err="1"/>
              <a:t>ligação</a:t>
            </a:r>
            <a:r>
              <a:rPr lang="fr-FR" b="1" dirty="0"/>
              <a:t> covalente</a:t>
            </a:r>
            <a:r>
              <a:rPr lang="fr-FR" dirty="0"/>
              <a:t>; ou os dois </a:t>
            </a:r>
            <a:r>
              <a:rPr lang="fr-FR" dirty="0" err="1"/>
              <a:t>elétrons</a:t>
            </a:r>
            <a:r>
              <a:rPr lang="fr-FR" dirty="0"/>
              <a:t> </a:t>
            </a:r>
            <a:r>
              <a:rPr lang="fr-FR" dirty="0" err="1"/>
              <a:t>podem</a:t>
            </a:r>
            <a:r>
              <a:rPr lang="fr-FR" dirty="0"/>
              <a:t> </a:t>
            </a:r>
            <a:r>
              <a:rPr lang="fr-FR" dirty="0" err="1"/>
              <a:t>vir</a:t>
            </a:r>
            <a:r>
              <a:rPr lang="fr-FR" dirty="0"/>
              <a:t> de </a:t>
            </a:r>
            <a:r>
              <a:rPr lang="fr-FR" dirty="0" err="1"/>
              <a:t>um</a:t>
            </a:r>
            <a:r>
              <a:rPr lang="fr-FR" dirty="0"/>
              <a:t> </a:t>
            </a:r>
            <a:r>
              <a:rPr lang="fr-FR" dirty="0" err="1"/>
              <a:t>mesmo</a:t>
            </a:r>
            <a:r>
              <a:rPr lang="fr-FR" dirty="0"/>
              <a:t> </a:t>
            </a:r>
            <a:r>
              <a:rPr lang="fr-FR" dirty="0" err="1"/>
              <a:t>átomo</a:t>
            </a:r>
            <a:r>
              <a:rPr lang="fr-FR" dirty="0"/>
              <a:t> → </a:t>
            </a:r>
            <a:r>
              <a:rPr lang="fr-FR" b="1" dirty="0" err="1"/>
              <a:t>ligação</a:t>
            </a:r>
            <a:r>
              <a:rPr lang="fr-FR" b="1" dirty="0"/>
              <a:t>  </a:t>
            </a:r>
            <a:r>
              <a:rPr lang="fr-FR" b="1" dirty="0" err="1"/>
              <a:t>dativa</a:t>
            </a:r>
            <a:endParaRPr lang="fr-FR" b="1" dirty="0"/>
          </a:p>
          <a:p>
            <a:endParaRPr lang="fr-FR" b="1" dirty="0"/>
          </a:p>
          <a:p>
            <a:pPr algn="just"/>
            <a:r>
              <a:rPr lang="fr-FR" b="1" dirty="0" err="1"/>
              <a:t>Procedimento</a:t>
            </a:r>
            <a:r>
              <a:rPr lang="fr-FR" b="1" dirty="0"/>
              <a:t> para o </a:t>
            </a:r>
            <a:r>
              <a:rPr lang="fr-FR" b="1" dirty="0" err="1"/>
              <a:t>estabelecimento</a:t>
            </a:r>
            <a:r>
              <a:rPr lang="fr-FR" b="1" dirty="0"/>
              <a:t> de </a:t>
            </a:r>
            <a:r>
              <a:rPr lang="fr-FR" b="1" dirty="0" err="1"/>
              <a:t>ligações</a:t>
            </a:r>
            <a:r>
              <a:rPr lang="fr-FR" b="1" dirty="0"/>
              <a:t>: </a:t>
            </a:r>
            <a:r>
              <a:rPr lang="fr-FR" dirty="0"/>
              <a:t>procura-se os </a:t>
            </a:r>
            <a:r>
              <a:rPr lang="fr-FR" dirty="0" err="1"/>
              <a:t>elétrons</a:t>
            </a:r>
            <a:r>
              <a:rPr lang="fr-FR" dirty="0"/>
              <a:t> de </a:t>
            </a:r>
            <a:r>
              <a:rPr lang="fr-FR" dirty="0" err="1"/>
              <a:t>valência</a:t>
            </a:r>
            <a:r>
              <a:rPr lang="fr-FR" dirty="0"/>
              <a:t> </a:t>
            </a:r>
            <a:r>
              <a:rPr lang="fr-FR" dirty="0" err="1"/>
              <a:t>disponíveis</a:t>
            </a:r>
            <a:r>
              <a:rPr lang="fr-FR" dirty="0"/>
              <a:t> para a </a:t>
            </a:r>
            <a:r>
              <a:rPr lang="fr-FR" dirty="0" err="1"/>
              <a:t>formação</a:t>
            </a:r>
            <a:r>
              <a:rPr lang="fr-FR" dirty="0"/>
              <a:t> de </a:t>
            </a:r>
            <a:r>
              <a:rPr lang="fr-FR" dirty="0" err="1"/>
              <a:t>uma</a:t>
            </a:r>
            <a:r>
              <a:rPr lang="fr-FR" dirty="0"/>
              <a:t> </a:t>
            </a:r>
            <a:r>
              <a:rPr lang="fr-FR" dirty="0" err="1"/>
              <a:t>ligação</a:t>
            </a:r>
            <a:r>
              <a:rPr lang="fr-FR" dirty="0"/>
              <a:t>. </a:t>
            </a:r>
            <a:r>
              <a:rPr lang="fr-FR" dirty="0" err="1"/>
              <a:t>Assim</a:t>
            </a:r>
            <a:r>
              <a:rPr lang="fr-FR" dirty="0"/>
              <a:t>, </a:t>
            </a:r>
            <a:r>
              <a:rPr lang="fr-FR" dirty="0" err="1"/>
              <a:t>deve</a:t>
            </a:r>
            <a:r>
              <a:rPr lang="fr-FR" dirty="0"/>
              <a:t>-se </a:t>
            </a:r>
            <a:r>
              <a:rPr lang="fr-FR" dirty="0" err="1"/>
              <a:t>olhar</a:t>
            </a:r>
            <a:r>
              <a:rPr lang="fr-FR" dirty="0"/>
              <a:t> a </a:t>
            </a:r>
            <a:r>
              <a:rPr lang="fr-FR" dirty="0" err="1"/>
              <a:t>coluna</a:t>
            </a:r>
            <a:r>
              <a:rPr lang="fr-FR" dirty="0"/>
              <a:t> da </a:t>
            </a:r>
            <a:r>
              <a:rPr lang="fr-FR" dirty="0" err="1"/>
              <a:t>tabela</a:t>
            </a:r>
            <a:r>
              <a:rPr lang="fr-FR" dirty="0"/>
              <a:t> </a:t>
            </a:r>
            <a:r>
              <a:rPr lang="fr-FR" dirty="0" err="1"/>
              <a:t>periódica</a:t>
            </a:r>
            <a:r>
              <a:rPr lang="fr-FR" dirty="0"/>
              <a:t> onde se situa o </a:t>
            </a:r>
            <a:r>
              <a:rPr lang="fr-FR" dirty="0" err="1">
                <a:latin typeface="Calibri"/>
              </a:rPr>
              <a:t>átomo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considerado</a:t>
            </a:r>
            <a:r>
              <a:rPr lang="fr-FR" dirty="0">
                <a:latin typeface="Calibri"/>
              </a:rPr>
              <a:t>. </a:t>
            </a:r>
            <a:r>
              <a:rPr lang="fr-FR" dirty="0" err="1">
                <a:latin typeface="Calibri"/>
              </a:rPr>
              <a:t>Por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exemplo</a:t>
            </a:r>
            <a:r>
              <a:rPr lang="fr-FR" dirty="0">
                <a:latin typeface="Calibri"/>
              </a:rPr>
              <a:t>, o H se situa na </a:t>
            </a:r>
            <a:r>
              <a:rPr lang="fr-FR" dirty="0" err="1">
                <a:latin typeface="Calibri"/>
              </a:rPr>
              <a:t>primeira</a:t>
            </a:r>
            <a:r>
              <a:rPr lang="fr-FR" dirty="0">
                <a:latin typeface="Calibri"/>
              </a:rPr>
              <a:t>, </a:t>
            </a:r>
            <a:r>
              <a:rPr lang="fr-FR" dirty="0" err="1">
                <a:latin typeface="Calibri"/>
              </a:rPr>
              <a:t>ele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possui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um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elétron</a:t>
            </a:r>
            <a:r>
              <a:rPr lang="fr-FR" dirty="0">
                <a:latin typeface="Calibri"/>
              </a:rPr>
              <a:t> de </a:t>
            </a:r>
            <a:r>
              <a:rPr lang="fr-FR" dirty="0" err="1">
                <a:latin typeface="Calibri"/>
              </a:rPr>
              <a:t>valência</a:t>
            </a:r>
            <a:r>
              <a:rPr lang="fr-FR" dirty="0">
                <a:latin typeface="Calibri"/>
              </a:rPr>
              <a:t>, o C se situa na quarta </a:t>
            </a:r>
            <a:r>
              <a:rPr lang="fr-FR" dirty="0" err="1">
                <a:latin typeface="Calibri"/>
              </a:rPr>
              <a:t>coluna</a:t>
            </a:r>
            <a:r>
              <a:rPr lang="fr-FR" dirty="0">
                <a:latin typeface="Calibri"/>
              </a:rPr>
              <a:t>, </a:t>
            </a:r>
            <a:r>
              <a:rPr lang="fr-FR" dirty="0" err="1">
                <a:latin typeface="Calibri"/>
              </a:rPr>
              <a:t>ele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possui</a:t>
            </a:r>
            <a:r>
              <a:rPr lang="fr-FR" dirty="0">
                <a:latin typeface="Calibri"/>
              </a:rPr>
              <a:t> 4 </a:t>
            </a:r>
            <a:r>
              <a:rPr lang="fr-FR" dirty="0" err="1">
                <a:latin typeface="Calibri"/>
              </a:rPr>
              <a:t>elétrons</a:t>
            </a:r>
            <a:r>
              <a:rPr lang="fr-FR" dirty="0">
                <a:latin typeface="Calibri"/>
              </a:rPr>
              <a:t> de </a:t>
            </a:r>
            <a:r>
              <a:rPr lang="fr-FR" dirty="0" err="1">
                <a:latin typeface="Calibri"/>
              </a:rPr>
              <a:t>valência</a:t>
            </a:r>
            <a:r>
              <a:rPr lang="fr-FR" dirty="0">
                <a:latin typeface="Calibri"/>
              </a:rPr>
              <a:t>, o Cl se situa na </a:t>
            </a:r>
            <a:r>
              <a:rPr lang="fr-FR" dirty="0" err="1">
                <a:latin typeface="Calibri"/>
              </a:rPr>
              <a:t>sétima</a:t>
            </a:r>
            <a:r>
              <a:rPr lang="fr-FR" dirty="0">
                <a:latin typeface="Calibri"/>
              </a:rPr>
              <a:t>, </a:t>
            </a:r>
            <a:r>
              <a:rPr lang="fr-FR" dirty="0" err="1">
                <a:latin typeface="Calibri"/>
              </a:rPr>
              <a:t>ele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possui</a:t>
            </a:r>
            <a:r>
              <a:rPr lang="fr-FR" dirty="0">
                <a:latin typeface="Calibri"/>
              </a:rPr>
              <a:t> 7 </a:t>
            </a:r>
            <a:r>
              <a:rPr lang="fr-FR" dirty="0" err="1">
                <a:latin typeface="Calibri"/>
              </a:rPr>
              <a:t>elétrons</a:t>
            </a:r>
            <a:r>
              <a:rPr lang="fr-FR" dirty="0">
                <a:latin typeface="Calibri"/>
              </a:rPr>
              <a:t> de </a:t>
            </a:r>
            <a:r>
              <a:rPr lang="fr-FR" dirty="0" err="1">
                <a:latin typeface="Calibri"/>
              </a:rPr>
              <a:t>valência</a:t>
            </a:r>
            <a:r>
              <a:rPr lang="fr-FR" dirty="0">
                <a:latin typeface="Calibri"/>
              </a:rPr>
              <a:t>.</a:t>
            </a:r>
            <a:r>
              <a:rPr lang="fr-FR" dirty="0"/>
              <a:t> </a:t>
            </a:r>
          </a:p>
          <a:p>
            <a:pPr algn="just"/>
            <a:endParaRPr lang="fr-FR" b="1" dirty="0"/>
          </a:p>
          <a:p>
            <a:pPr algn="just"/>
            <a:r>
              <a:rPr lang="fr-FR" dirty="0"/>
              <a:t>Deve-se </a:t>
            </a:r>
            <a:r>
              <a:rPr lang="fr-FR" dirty="0" err="1"/>
              <a:t>notar</a:t>
            </a:r>
            <a:r>
              <a:rPr lang="fr-FR" dirty="0"/>
              <a:t> que </a:t>
            </a:r>
            <a:r>
              <a:rPr lang="fr-FR" dirty="0" err="1"/>
              <a:t>não</a:t>
            </a:r>
            <a:r>
              <a:rPr lang="fr-FR" dirty="0"/>
              <a:t> </a:t>
            </a:r>
            <a:r>
              <a:rPr lang="fr-FR" dirty="0" err="1"/>
              <a:t>são</a:t>
            </a:r>
            <a:r>
              <a:rPr lang="fr-FR" dirty="0"/>
              <a:t> </a:t>
            </a:r>
            <a:r>
              <a:rPr lang="fr-FR" dirty="0" err="1"/>
              <a:t>todos</a:t>
            </a:r>
            <a:r>
              <a:rPr lang="fr-FR" dirty="0"/>
              <a:t> os </a:t>
            </a:r>
            <a:r>
              <a:rPr lang="fr-FR" dirty="0" err="1">
                <a:latin typeface="Calibri"/>
              </a:rPr>
              <a:t>elétrons</a:t>
            </a:r>
            <a:r>
              <a:rPr lang="fr-FR" dirty="0">
                <a:latin typeface="Calibri"/>
              </a:rPr>
              <a:t> de </a:t>
            </a:r>
            <a:r>
              <a:rPr lang="fr-FR" dirty="0" err="1">
                <a:latin typeface="Calibri"/>
              </a:rPr>
              <a:t>valência</a:t>
            </a:r>
            <a:r>
              <a:rPr lang="fr-FR" dirty="0">
                <a:latin typeface="Calibri"/>
              </a:rPr>
              <a:t> que </a:t>
            </a:r>
            <a:r>
              <a:rPr lang="fr-FR" dirty="0" err="1">
                <a:latin typeface="Calibri"/>
              </a:rPr>
              <a:t>participarão</a:t>
            </a:r>
            <a:r>
              <a:rPr lang="fr-FR" dirty="0">
                <a:latin typeface="Calibri"/>
              </a:rPr>
              <a:t> de </a:t>
            </a:r>
            <a:r>
              <a:rPr lang="fr-FR" dirty="0" err="1">
                <a:latin typeface="Calibri"/>
              </a:rPr>
              <a:t>ligações</a:t>
            </a:r>
            <a:r>
              <a:rPr lang="fr-FR" dirty="0">
                <a:latin typeface="Calibri"/>
              </a:rPr>
              <a:t>. A </a:t>
            </a:r>
            <a:r>
              <a:rPr lang="fr-FR" dirty="0" err="1">
                <a:latin typeface="Calibri"/>
              </a:rPr>
              <a:t>valência</a:t>
            </a:r>
            <a:r>
              <a:rPr lang="fr-FR" dirty="0">
                <a:latin typeface="Calibri"/>
              </a:rPr>
              <a:t> de </a:t>
            </a:r>
            <a:r>
              <a:rPr lang="fr-FR" dirty="0" err="1">
                <a:latin typeface="Calibri"/>
              </a:rPr>
              <a:t>um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átomo</a:t>
            </a:r>
            <a:r>
              <a:rPr lang="fr-FR" dirty="0">
                <a:latin typeface="Calibri"/>
              </a:rPr>
              <a:t> é </a:t>
            </a:r>
            <a:r>
              <a:rPr lang="fr-FR" dirty="0" err="1">
                <a:latin typeface="Calibri"/>
              </a:rPr>
              <a:t>igual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ao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n</a:t>
            </a:r>
            <a:r>
              <a:rPr lang="fr-FR" dirty="0" err="1"/>
              <a:t>ú</a:t>
            </a:r>
            <a:r>
              <a:rPr lang="fr-FR" dirty="0" err="1">
                <a:latin typeface="Calibri"/>
              </a:rPr>
              <a:t>mero</a:t>
            </a:r>
            <a:r>
              <a:rPr lang="fr-FR" dirty="0">
                <a:latin typeface="Calibri"/>
              </a:rPr>
              <a:t> de </a:t>
            </a:r>
            <a:r>
              <a:rPr lang="fr-FR" dirty="0" err="1">
                <a:latin typeface="Calibri"/>
              </a:rPr>
              <a:t>elétrons</a:t>
            </a:r>
            <a:r>
              <a:rPr lang="fr-FR" dirty="0">
                <a:latin typeface="Calibri"/>
              </a:rPr>
              <a:t> de </a:t>
            </a:r>
            <a:r>
              <a:rPr lang="fr-FR" dirty="0" err="1">
                <a:latin typeface="Calibri"/>
              </a:rPr>
              <a:t>valência</a:t>
            </a:r>
            <a:r>
              <a:rPr lang="fr-FR" dirty="0">
                <a:latin typeface="Calibri"/>
              </a:rPr>
              <a:t> se esse </a:t>
            </a:r>
            <a:r>
              <a:rPr lang="fr-FR" dirty="0" err="1">
                <a:latin typeface="Calibri"/>
              </a:rPr>
              <a:t>número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não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excede</a:t>
            </a:r>
            <a:r>
              <a:rPr lang="fr-FR" dirty="0">
                <a:latin typeface="Calibri"/>
              </a:rPr>
              <a:t> 4. Se esse </a:t>
            </a:r>
            <a:r>
              <a:rPr lang="fr-FR" dirty="0" err="1">
                <a:latin typeface="Calibri"/>
              </a:rPr>
              <a:t>n</a:t>
            </a:r>
            <a:r>
              <a:rPr lang="fr-FR" dirty="0" err="1"/>
              <a:t>ú</a:t>
            </a:r>
            <a:r>
              <a:rPr lang="fr-FR" dirty="0" err="1">
                <a:latin typeface="Calibri"/>
              </a:rPr>
              <a:t>mero</a:t>
            </a:r>
            <a:r>
              <a:rPr lang="fr-FR" dirty="0">
                <a:latin typeface="Calibri"/>
              </a:rPr>
              <a:t> é </a:t>
            </a:r>
            <a:r>
              <a:rPr lang="fr-FR" dirty="0" err="1">
                <a:latin typeface="Calibri"/>
              </a:rPr>
              <a:t>maior</a:t>
            </a:r>
            <a:r>
              <a:rPr lang="fr-FR" dirty="0">
                <a:latin typeface="Calibri"/>
              </a:rPr>
              <a:t>, a </a:t>
            </a:r>
            <a:r>
              <a:rPr lang="fr-FR" dirty="0" err="1">
                <a:latin typeface="Calibri"/>
              </a:rPr>
              <a:t>valência</a:t>
            </a:r>
            <a:r>
              <a:rPr lang="fr-FR" dirty="0">
                <a:latin typeface="Calibri"/>
              </a:rPr>
              <a:t> é </a:t>
            </a:r>
            <a:r>
              <a:rPr lang="fr-FR" dirty="0" err="1">
                <a:latin typeface="Calibri"/>
              </a:rPr>
              <a:t>então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igual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ao</a:t>
            </a:r>
            <a:r>
              <a:rPr lang="fr-FR" dirty="0">
                <a:latin typeface="Calibri"/>
              </a:rPr>
              <a:t> </a:t>
            </a:r>
            <a:r>
              <a:rPr lang="fr-FR" dirty="0" err="1">
                <a:latin typeface="Calibri"/>
              </a:rPr>
              <a:t>complemento</a:t>
            </a:r>
            <a:r>
              <a:rPr lang="fr-FR" dirty="0">
                <a:latin typeface="Calibri"/>
              </a:rPr>
              <a:t> de 8, </a:t>
            </a:r>
            <a:r>
              <a:rPr lang="fr-FR" dirty="0" err="1">
                <a:latin typeface="Calibri"/>
              </a:rPr>
              <a:t>assim</a:t>
            </a:r>
            <a:r>
              <a:rPr lang="fr-FR" dirty="0">
                <a:latin typeface="Calibri"/>
              </a:rPr>
              <a:t> de </a:t>
            </a:r>
            <a:r>
              <a:rPr lang="fr-FR" dirty="0" err="1">
                <a:latin typeface="Calibri"/>
              </a:rPr>
              <a:t>maneira</a:t>
            </a:r>
            <a:r>
              <a:rPr lang="fr-FR" dirty="0">
                <a:latin typeface="Calibri"/>
              </a:rPr>
              <a:t> a </a:t>
            </a:r>
            <a:r>
              <a:rPr lang="fr-FR" dirty="0" err="1">
                <a:latin typeface="Calibri"/>
              </a:rPr>
              <a:t>respeitar</a:t>
            </a:r>
            <a:r>
              <a:rPr lang="fr-FR" dirty="0">
                <a:latin typeface="Calibri"/>
              </a:rPr>
              <a:t> a </a:t>
            </a:r>
            <a:r>
              <a:rPr lang="fr-FR" i="1" u="sng" dirty="0" err="1">
                <a:latin typeface="Calibri"/>
              </a:rPr>
              <a:t>regra</a:t>
            </a:r>
            <a:r>
              <a:rPr lang="fr-FR" i="1" u="sng" dirty="0">
                <a:latin typeface="Calibri"/>
              </a:rPr>
              <a:t> do </a:t>
            </a:r>
            <a:r>
              <a:rPr lang="fr-FR" i="1" u="sng" dirty="0" err="1">
                <a:latin typeface="Calibri"/>
              </a:rPr>
              <a:t>octeto</a:t>
            </a:r>
            <a:r>
              <a:rPr lang="fr-FR" dirty="0">
                <a:latin typeface="Calibri"/>
              </a:rPr>
              <a:t>. </a:t>
            </a:r>
          </a:p>
          <a:p>
            <a:pPr algn="just"/>
            <a:endParaRPr lang="fr-FR" dirty="0">
              <a:latin typeface="Calibri"/>
            </a:endParaRPr>
          </a:p>
          <a:p>
            <a:pPr algn="just"/>
            <a:r>
              <a:rPr lang="fr-FR" b="1" u="sng" dirty="0" err="1">
                <a:latin typeface="Calibri"/>
              </a:rPr>
              <a:t>Exemplos</a:t>
            </a:r>
            <a:r>
              <a:rPr lang="fr-FR" b="1" u="sng" dirty="0">
                <a:latin typeface="Calibri"/>
              </a:rPr>
              <a:t>: </a:t>
            </a:r>
            <a:r>
              <a:rPr lang="fr-FR" dirty="0">
                <a:latin typeface="Calibri"/>
              </a:rPr>
              <a:t>a </a:t>
            </a:r>
            <a:r>
              <a:rPr lang="fr-FR" dirty="0" err="1">
                <a:latin typeface="Calibri"/>
              </a:rPr>
              <a:t>valência</a:t>
            </a:r>
            <a:r>
              <a:rPr lang="fr-FR" dirty="0">
                <a:latin typeface="Calibri"/>
              </a:rPr>
              <a:t> do Li é 1, do Be é 2, do B é 3, do C é 4, do N é 3 (8-5), do O é 2 (8-6), </a:t>
            </a:r>
            <a:r>
              <a:rPr lang="fr-FR" dirty="0" err="1">
                <a:latin typeface="Calibri"/>
              </a:rPr>
              <a:t>etc</a:t>
            </a:r>
            <a:r>
              <a:rPr lang="fr-FR" dirty="0">
                <a:latin typeface="Calibri"/>
              </a:rPr>
              <a:t>…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DC868BA6-52B4-4278-80BB-BB556A89C1B8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/>
        </p:nvCxnSpPr>
        <p:spPr>
          <a:xfrm>
            <a:off x="611560" y="692696"/>
            <a:ext cx="7920880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539552" y="6309320"/>
            <a:ext cx="7920880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602257" y="116632"/>
            <a:ext cx="3825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Representações</a:t>
            </a:r>
            <a:r>
              <a:rPr lang="fr-FR" sz="2800" dirty="0"/>
              <a:t> de Lewis</a:t>
            </a:r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1122363" y="1260475"/>
          <a:ext cx="6754812" cy="460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4030600" imgH="2747335" progId="ChemDraw.Document.6.0">
                  <p:embed/>
                </p:oleObj>
              </mc:Choice>
              <mc:Fallback>
                <p:oleObj name="CS ChemDraw Drawing" r:id="rId2" imgW="4030600" imgH="2747335" progId="ChemDraw.Document.6.0">
                  <p:embed/>
                  <p:pic>
                    <p:nvPicPr>
                      <p:cNvPr id="10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2363" y="1260475"/>
                        <a:ext cx="6754812" cy="460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8BA6-52B4-4278-80BB-BB556A89C1B8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0207" y="169476"/>
            <a:ext cx="3733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Bases e </a:t>
            </a:r>
            <a:r>
              <a:rPr lang="fr-FR" sz="2800" dirty="0" err="1">
                <a:latin typeface="Calibri"/>
              </a:rPr>
              <a:t>Ácidos</a:t>
            </a:r>
            <a:r>
              <a:rPr lang="fr-FR" sz="2800" dirty="0">
                <a:latin typeface="Calibri"/>
              </a:rPr>
              <a:t> de Lewis 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539552" y="836712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Um </a:t>
            </a:r>
            <a:r>
              <a:rPr lang="fr-FR" sz="2000" dirty="0" err="1"/>
              <a:t>avanço</a:t>
            </a:r>
            <a:r>
              <a:rPr lang="fr-FR" sz="2000" dirty="0"/>
              <a:t> importante do </a:t>
            </a:r>
            <a:r>
              <a:rPr lang="fr-FR" sz="2000" dirty="0" err="1"/>
              <a:t>modelo</a:t>
            </a:r>
            <a:r>
              <a:rPr lang="fr-FR" sz="2000" dirty="0"/>
              <a:t> de Lewis é que </a:t>
            </a:r>
            <a:r>
              <a:rPr lang="fr-FR" sz="2000" dirty="0" err="1"/>
              <a:t>ele</a:t>
            </a:r>
            <a:r>
              <a:rPr lang="fr-FR" sz="2000" dirty="0"/>
              <a:t> </a:t>
            </a:r>
            <a:r>
              <a:rPr lang="fr-FR" sz="2000" dirty="0" err="1"/>
              <a:t>permite</a:t>
            </a:r>
            <a:r>
              <a:rPr lang="fr-FR" sz="2000" dirty="0"/>
              <a:t> </a:t>
            </a:r>
            <a:r>
              <a:rPr lang="fr-FR" sz="2000" dirty="0" err="1"/>
              <a:t>prever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</a:t>
            </a:r>
            <a:r>
              <a:rPr lang="fr-FR" sz="2000" dirty="0" err="1"/>
              <a:t>certos</a:t>
            </a:r>
            <a:r>
              <a:rPr lang="fr-FR" sz="2000" dirty="0"/>
              <a:t> </a:t>
            </a:r>
            <a:r>
              <a:rPr lang="fr-FR" sz="2000" dirty="0" err="1"/>
              <a:t>casos</a:t>
            </a:r>
            <a:r>
              <a:rPr lang="fr-FR" sz="2000" dirty="0"/>
              <a:t> a </a:t>
            </a:r>
            <a:r>
              <a:rPr lang="fr-FR" sz="2000" dirty="0" err="1"/>
              <a:t>diferença</a:t>
            </a:r>
            <a:r>
              <a:rPr lang="fr-FR" sz="2000" dirty="0"/>
              <a:t> de </a:t>
            </a:r>
            <a:r>
              <a:rPr lang="fr-FR" sz="2000" dirty="0" err="1"/>
              <a:t>reatividade</a:t>
            </a:r>
            <a:r>
              <a:rPr lang="fr-FR" sz="2000" dirty="0"/>
              <a:t> de </a:t>
            </a:r>
            <a:r>
              <a:rPr lang="fr-FR" sz="2000" dirty="0" err="1"/>
              <a:t>compostos</a:t>
            </a:r>
            <a:r>
              <a:rPr lang="fr-FR" sz="2000" dirty="0"/>
              <a:t> de </a:t>
            </a:r>
            <a:r>
              <a:rPr lang="fr-FR" sz="2000" dirty="0" err="1"/>
              <a:t>mesma</a:t>
            </a:r>
            <a:r>
              <a:rPr lang="fr-FR" sz="2000" dirty="0"/>
              <a:t> </a:t>
            </a:r>
            <a:r>
              <a:rPr lang="fr-FR" sz="2000" dirty="0" err="1"/>
              <a:t>valência</a:t>
            </a:r>
            <a:r>
              <a:rPr lang="fr-FR" sz="2000" dirty="0"/>
              <a:t>, se </a:t>
            </a:r>
            <a:r>
              <a:rPr lang="fr-FR" sz="2000" dirty="0" err="1"/>
              <a:t>considerarmos</a:t>
            </a:r>
            <a:r>
              <a:rPr lang="fr-FR" sz="2000" dirty="0"/>
              <a:t> a </a:t>
            </a:r>
            <a:r>
              <a:rPr lang="fr-FR" sz="2000" dirty="0" err="1"/>
              <a:t>presença</a:t>
            </a:r>
            <a:r>
              <a:rPr lang="fr-FR" sz="2000" dirty="0"/>
              <a:t> de pares </a:t>
            </a:r>
            <a:r>
              <a:rPr lang="fr-FR" sz="2000" dirty="0" err="1"/>
              <a:t>eletrônicos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ligantes</a:t>
            </a:r>
            <a:r>
              <a:rPr lang="fr-FR" sz="2000" dirty="0"/>
              <a:t> e orbitais </a:t>
            </a:r>
            <a:r>
              <a:rPr lang="fr-FR" sz="2000" dirty="0" err="1"/>
              <a:t>vazios</a:t>
            </a:r>
            <a:r>
              <a:rPr lang="fr-FR" sz="2000" dirty="0"/>
              <a:t>. Um </a:t>
            </a:r>
            <a:r>
              <a:rPr lang="fr-FR" sz="2000" dirty="0" err="1"/>
              <a:t>exemplo</a:t>
            </a:r>
            <a:r>
              <a:rPr lang="fr-FR" sz="2000" dirty="0"/>
              <a:t> </a:t>
            </a:r>
            <a:r>
              <a:rPr lang="fr-FR" sz="2000" dirty="0" err="1"/>
              <a:t>representativo</a:t>
            </a:r>
            <a:r>
              <a:rPr lang="fr-FR" sz="2000" dirty="0"/>
              <a:t> é a </a:t>
            </a:r>
            <a:r>
              <a:rPr lang="fr-FR" sz="2000" dirty="0" err="1"/>
              <a:t>reação</a:t>
            </a:r>
            <a:r>
              <a:rPr lang="fr-FR" sz="2000" dirty="0"/>
              <a:t> entre </a:t>
            </a:r>
            <a:r>
              <a:rPr lang="fr-FR" sz="2000" dirty="0" err="1"/>
              <a:t>amônia</a:t>
            </a:r>
            <a:r>
              <a:rPr lang="fr-FR" sz="2000" dirty="0"/>
              <a:t> e a </a:t>
            </a:r>
            <a:r>
              <a:rPr lang="fr-FR" sz="2000" dirty="0" err="1"/>
              <a:t>borana</a:t>
            </a:r>
            <a:r>
              <a:rPr lang="fr-FR" sz="2000" dirty="0"/>
              <a:t>.</a:t>
            </a:r>
          </a:p>
          <a:p>
            <a:pPr algn="just"/>
            <a:endParaRPr lang="fr-FR" sz="2000" dirty="0"/>
          </a:p>
          <a:p>
            <a:pPr algn="just"/>
            <a:endParaRPr lang="fr-FR" sz="2000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546350" y="2471738"/>
          <a:ext cx="4005263" cy="126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591758" imgH="821211" progId="ChemDraw.Document.6.0">
                  <p:embed/>
                </p:oleObj>
              </mc:Choice>
              <mc:Fallback>
                <p:oleObj name="CS ChemDraw Drawing" r:id="rId2" imgW="2591758" imgH="821211" progId="ChemDraw.Document.6.0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2471738"/>
                        <a:ext cx="4005263" cy="1268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323528" y="4077072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 </a:t>
            </a:r>
            <a:r>
              <a:rPr lang="fr-FR" sz="2000" dirty="0" err="1"/>
              <a:t>formalismo</a:t>
            </a:r>
            <a:r>
              <a:rPr lang="fr-FR" sz="2000" dirty="0"/>
              <a:t> de </a:t>
            </a:r>
            <a:r>
              <a:rPr lang="fr-FR" sz="2000" dirty="0" err="1"/>
              <a:t>cargas</a:t>
            </a:r>
            <a:r>
              <a:rPr lang="fr-FR" sz="2000" dirty="0"/>
              <a:t> é </a:t>
            </a:r>
            <a:r>
              <a:rPr lang="fr-FR" sz="2000" dirty="0" err="1"/>
              <a:t>bem</a:t>
            </a:r>
            <a:r>
              <a:rPr lang="fr-FR" sz="2000" dirty="0"/>
              <a:t> </a:t>
            </a:r>
            <a:r>
              <a:rPr lang="fr-FR" sz="2000" dirty="0" err="1"/>
              <a:t>explicito</a:t>
            </a:r>
            <a:r>
              <a:rPr lang="fr-FR" sz="2000" dirty="0"/>
              <a:t>: </a:t>
            </a:r>
            <a:r>
              <a:rPr lang="fr-FR" sz="2000" dirty="0" err="1"/>
              <a:t>por</a:t>
            </a:r>
            <a:r>
              <a:rPr lang="fr-FR" sz="2000" dirty="0"/>
              <a:t> </a:t>
            </a:r>
            <a:r>
              <a:rPr lang="fr-FR" sz="2000" dirty="0" err="1"/>
              <a:t>exemplo</a:t>
            </a:r>
            <a:r>
              <a:rPr lang="fr-FR" sz="2000" dirty="0"/>
              <a:t>, no </a:t>
            </a:r>
            <a:r>
              <a:rPr lang="fr-FR" sz="2000" dirty="0" err="1"/>
              <a:t>caso</a:t>
            </a:r>
            <a:r>
              <a:rPr lang="fr-FR" sz="2000" dirty="0"/>
              <a:t> </a:t>
            </a:r>
            <a:r>
              <a:rPr lang="fr-FR" sz="2000" dirty="0" err="1"/>
              <a:t>acima</a:t>
            </a:r>
            <a:r>
              <a:rPr lang="fr-FR" sz="2000" dirty="0"/>
              <a:t>, </a:t>
            </a:r>
            <a:r>
              <a:rPr lang="fr-FR" sz="2000" dirty="0" err="1"/>
              <a:t>ele</a:t>
            </a:r>
            <a:r>
              <a:rPr lang="fr-FR" sz="2000" dirty="0"/>
              <a:t> </a:t>
            </a:r>
            <a:r>
              <a:rPr lang="fr-FR" sz="2000" dirty="0" err="1"/>
              <a:t>indica</a:t>
            </a:r>
            <a:r>
              <a:rPr lang="fr-FR" sz="2000" dirty="0"/>
              <a:t> </a:t>
            </a:r>
            <a:r>
              <a:rPr lang="fr-FR" sz="2000" dirty="0" err="1"/>
              <a:t>claramente</a:t>
            </a:r>
            <a:r>
              <a:rPr lang="fr-FR" sz="2000" dirty="0"/>
              <a:t> que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>
                <a:latin typeface="Calibri"/>
              </a:rPr>
              <a:t>átomo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doou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elétrons</a:t>
            </a:r>
            <a:r>
              <a:rPr lang="fr-FR" sz="2000" dirty="0">
                <a:latin typeface="Calibri"/>
              </a:rPr>
              <a:t> (N), e </a:t>
            </a:r>
            <a:r>
              <a:rPr lang="fr-FR" sz="2000" dirty="0" err="1">
                <a:latin typeface="Calibri"/>
              </a:rPr>
              <a:t>um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aceitou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elétrons</a:t>
            </a:r>
            <a:r>
              <a:rPr lang="fr-FR" sz="2000" dirty="0">
                <a:latin typeface="Calibri"/>
              </a:rPr>
              <a:t> (B).</a:t>
            </a:r>
          </a:p>
          <a:p>
            <a:pPr algn="just"/>
            <a:endParaRPr lang="fr-FR" sz="2000" b="1" dirty="0">
              <a:latin typeface="Calibri"/>
            </a:endParaRPr>
          </a:p>
          <a:p>
            <a:pPr algn="just"/>
            <a:r>
              <a:rPr lang="fr-FR" sz="2000" b="1" dirty="0" err="1">
                <a:latin typeface="Calibri"/>
              </a:rPr>
              <a:t>Nomenclatura</a:t>
            </a:r>
            <a:r>
              <a:rPr lang="fr-FR" sz="2000" b="1" dirty="0">
                <a:latin typeface="Calibri"/>
              </a:rPr>
              <a:t>:</a:t>
            </a:r>
            <a:r>
              <a:rPr lang="fr-FR" sz="2000" dirty="0">
                <a:latin typeface="Calibri"/>
              </a:rPr>
              <a:t> </a:t>
            </a:r>
          </a:p>
          <a:p>
            <a:pPr algn="just">
              <a:buFontTx/>
              <a:buChar char="-"/>
            </a:pP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moléculas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capazes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doar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um</a:t>
            </a:r>
            <a:r>
              <a:rPr lang="fr-FR" sz="2000" dirty="0">
                <a:latin typeface="Calibri"/>
              </a:rPr>
              <a:t> par de </a:t>
            </a:r>
            <a:r>
              <a:rPr lang="fr-FR" sz="2000" dirty="0" err="1">
                <a:latin typeface="Calibri"/>
              </a:rPr>
              <a:t>elétrons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são</a:t>
            </a:r>
            <a:r>
              <a:rPr lang="fr-FR" sz="2000" dirty="0">
                <a:latin typeface="Calibri"/>
              </a:rPr>
              <a:t> bases de Lewis;</a:t>
            </a:r>
          </a:p>
          <a:p>
            <a:pPr algn="just"/>
            <a:r>
              <a:rPr lang="fr-FR" sz="2000" dirty="0">
                <a:latin typeface="Calibri"/>
              </a:rPr>
              <a:t>- </a:t>
            </a:r>
            <a:r>
              <a:rPr lang="fr-FR" sz="2000" dirty="0" err="1">
                <a:latin typeface="Calibri"/>
              </a:rPr>
              <a:t>moléculas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capazes</a:t>
            </a:r>
            <a:r>
              <a:rPr lang="fr-FR" sz="2000" dirty="0">
                <a:latin typeface="Calibri"/>
              </a:rPr>
              <a:t> de </a:t>
            </a:r>
            <a:r>
              <a:rPr lang="fr-FR" sz="2000" dirty="0" err="1">
                <a:latin typeface="Calibri"/>
              </a:rPr>
              <a:t>receber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um</a:t>
            </a:r>
            <a:r>
              <a:rPr lang="fr-FR" sz="2000" dirty="0">
                <a:latin typeface="Calibri"/>
              </a:rPr>
              <a:t> par de </a:t>
            </a:r>
            <a:r>
              <a:rPr lang="fr-FR" sz="2000" dirty="0" err="1">
                <a:latin typeface="Calibri"/>
              </a:rPr>
              <a:t>elétrons</a:t>
            </a:r>
            <a:r>
              <a:rPr lang="fr-FR" sz="2000" dirty="0">
                <a:latin typeface="Calibri"/>
              </a:rPr>
              <a:t>  </a:t>
            </a:r>
            <a:r>
              <a:rPr lang="fr-FR" sz="2000" dirty="0" err="1">
                <a:latin typeface="Calibri"/>
              </a:rPr>
              <a:t>são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ácidos</a:t>
            </a:r>
            <a:r>
              <a:rPr lang="fr-FR" sz="2000" dirty="0">
                <a:latin typeface="Calibri"/>
              </a:rPr>
              <a:t> de Lewis</a:t>
            </a:r>
            <a:endParaRPr lang="fr-FR" sz="20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51520" y="6309320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8BA6-52B4-4278-80BB-BB556A89C1B8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/>
        </p:nvCxnSpPr>
        <p:spPr>
          <a:xfrm>
            <a:off x="179512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530207" y="169476"/>
            <a:ext cx="3733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Bases e </a:t>
            </a:r>
            <a:r>
              <a:rPr lang="fr-FR" sz="2800" dirty="0" err="1">
                <a:latin typeface="Calibri"/>
              </a:rPr>
              <a:t>Ácidos</a:t>
            </a:r>
            <a:r>
              <a:rPr lang="fr-FR" sz="2800" dirty="0">
                <a:latin typeface="Calibri"/>
              </a:rPr>
              <a:t> de Lewis </a:t>
            </a: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144016" y="769928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A </a:t>
            </a:r>
            <a:r>
              <a:rPr lang="fr-FR" sz="2000" dirty="0" err="1"/>
              <a:t>noção</a:t>
            </a:r>
            <a:r>
              <a:rPr lang="fr-FR" sz="2000" dirty="0"/>
              <a:t> de </a:t>
            </a:r>
            <a:r>
              <a:rPr lang="fr-FR" sz="2000" dirty="0" err="1">
                <a:latin typeface="Calibri"/>
              </a:rPr>
              <a:t>ácido</a:t>
            </a:r>
            <a:r>
              <a:rPr lang="fr-FR" sz="2000" dirty="0">
                <a:latin typeface="Calibri"/>
              </a:rPr>
              <a:t> e base de Lewis se </a:t>
            </a:r>
            <a:r>
              <a:rPr lang="fr-FR" sz="2000" dirty="0" err="1">
                <a:latin typeface="Calibri"/>
              </a:rPr>
              <a:t>extende</a:t>
            </a:r>
            <a:r>
              <a:rPr lang="fr-FR" sz="2000" dirty="0">
                <a:latin typeface="Calibri"/>
              </a:rPr>
              <a:t> à </a:t>
            </a:r>
            <a:r>
              <a:rPr lang="fr-FR" sz="2000" dirty="0" err="1">
                <a:latin typeface="Calibri"/>
              </a:rPr>
              <a:t>diversos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casos</a:t>
            </a:r>
            <a:r>
              <a:rPr lang="fr-FR" sz="2000" dirty="0">
                <a:latin typeface="Calibri"/>
              </a:rPr>
              <a:t>. O </a:t>
            </a:r>
            <a:r>
              <a:rPr lang="fr-FR" sz="2000" dirty="0" err="1">
                <a:latin typeface="Calibri"/>
              </a:rPr>
              <a:t>exemplo</a:t>
            </a:r>
            <a:r>
              <a:rPr lang="fr-FR" sz="2000" dirty="0">
                <a:latin typeface="Calibri"/>
              </a:rPr>
              <a:t> mais simples é o do  </a:t>
            </a:r>
            <a:r>
              <a:rPr lang="fr-FR" sz="2000" dirty="0" err="1">
                <a:latin typeface="Calibri"/>
              </a:rPr>
              <a:t>próton</a:t>
            </a:r>
            <a:r>
              <a:rPr lang="fr-FR" sz="2000" dirty="0">
                <a:latin typeface="Calibri"/>
              </a:rPr>
              <a:t> (H  ) que é </a:t>
            </a:r>
            <a:r>
              <a:rPr lang="fr-FR" sz="2000" dirty="0" err="1">
                <a:latin typeface="Calibri"/>
              </a:rPr>
              <a:t>um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ácido</a:t>
            </a:r>
            <a:r>
              <a:rPr lang="fr-FR" sz="2000" dirty="0">
                <a:latin typeface="Calibri"/>
              </a:rPr>
              <a:t> de Lewis</a:t>
            </a:r>
          </a:p>
          <a:p>
            <a:endParaRPr lang="fr-FR" sz="2000" dirty="0">
              <a:latin typeface="Calibri"/>
            </a:endParaRPr>
          </a:p>
          <a:p>
            <a:r>
              <a:rPr lang="fr-FR" sz="2000" dirty="0" err="1">
                <a:latin typeface="Calibri"/>
              </a:rPr>
              <a:t>Outros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exemplos</a:t>
            </a:r>
            <a:r>
              <a:rPr lang="fr-FR" sz="2000" dirty="0">
                <a:latin typeface="Calibri"/>
              </a:rPr>
              <a:t>:</a:t>
            </a:r>
          </a:p>
          <a:p>
            <a:endParaRPr lang="fr-FR" sz="2000" dirty="0">
              <a:latin typeface="Calibri"/>
            </a:endParaRPr>
          </a:p>
          <a:p>
            <a:r>
              <a:rPr lang="fr-FR" sz="2000" dirty="0">
                <a:latin typeface="Calibri"/>
              </a:rPr>
              <a:t>- AlCl</a:t>
            </a:r>
            <a:r>
              <a:rPr lang="fr-FR" sz="2000" baseline="-25000" dirty="0">
                <a:latin typeface="Calibri"/>
              </a:rPr>
              <a:t>3</a:t>
            </a:r>
            <a:r>
              <a:rPr lang="fr-FR" sz="2000" dirty="0"/>
              <a:t> é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ácido</a:t>
            </a:r>
            <a:r>
              <a:rPr lang="fr-FR" sz="2000" dirty="0"/>
              <a:t> de Lewis bastante </a:t>
            </a:r>
            <a:r>
              <a:rPr lang="fr-FR" sz="2000" dirty="0" err="1"/>
              <a:t>utilizado</a:t>
            </a:r>
            <a:r>
              <a:rPr lang="fr-FR" sz="2000" dirty="0"/>
              <a:t>, </a:t>
            </a:r>
            <a:r>
              <a:rPr lang="fr-FR" sz="2000" dirty="0" err="1"/>
              <a:t>capaz</a:t>
            </a:r>
            <a:r>
              <a:rPr lang="fr-FR" sz="2000" dirty="0"/>
              <a:t> de </a:t>
            </a:r>
            <a:r>
              <a:rPr lang="fr-FR" sz="2000" dirty="0" err="1"/>
              <a:t>formar</a:t>
            </a:r>
            <a:r>
              <a:rPr lang="fr-FR" sz="2000" dirty="0"/>
              <a:t> </a:t>
            </a:r>
            <a:r>
              <a:rPr lang="fr-FR" sz="2000" dirty="0" err="1"/>
              <a:t>cátions</a:t>
            </a:r>
            <a:r>
              <a:rPr lang="fr-FR" sz="2000" dirty="0"/>
              <a:t> </a:t>
            </a:r>
            <a:r>
              <a:rPr lang="fr-FR" sz="2000" dirty="0" err="1"/>
              <a:t>facilmente</a:t>
            </a:r>
            <a:r>
              <a:rPr lang="fr-FR" sz="2000" dirty="0"/>
              <a:t>:</a:t>
            </a:r>
            <a:endParaRPr lang="fr-FR" sz="2000" baseline="-250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699792" y="1052736"/>
          <a:ext cx="288032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166320" imgH="166320" progId="ChemDraw.Document.6.0">
                  <p:embed/>
                </p:oleObj>
              </mc:Choice>
              <mc:Fallback>
                <p:oleObj name="CS ChemDraw Drawing" r:id="rId2" imgW="166320" imgH="166320" progId="ChemDraw.Document.6.0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052736"/>
                        <a:ext cx="288032" cy="288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016125" y="2609850"/>
          <a:ext cx="4432300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285157" imgH="1107458" progId="ChemDraw.Document.6.0">
                  <p:embed/>
                </p:oleObj>
              </mc:Choice>
              <mc:Fallback>
                <p:oleObj name="CS ChemDraw Drawing" r:id="rId4" imgW="3285157" imgH="1107458" progId="ChemDraw.Document.6.0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25" y="2609850"/>
                        <a:ext cx="4432300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51520" y="4161854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- </a:t>
            </a:r>
            <a:r>
              <a:rPr lang="fr-FR" sz="2000" dirty="0" err="1"/>
              <a:t>Carbenos</a:t>
            </a:r>
            <a:r>
              <a:rPr lang="fr-FR" sz="2000" dirty="0"/>
              <a:t> (6 </a:t>
            </a:r>
            <a:r>
              <a:rPr lang="fr-FR" sz="2000" dirty="0" err="1"/>
              <a:t>elétrons</a:t>
            </a:r>
            <a:r>
              <a:rPr lang="fr-FR" sz="2000" dirty="0"/>
              <a:t> de </a:t>
            </a:r>
            <a:r>
              <a:rPr lang="fr-FR" sz="2000" dirty="0" err="1"/>
              <a:t>valência</a:t>
            </a:r>
            <a:r>
              <a:rPr lang="fr-FR" sz="2000" dirty="0"/>
              <a:t>)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compostos</a:t>
            </a:r>
            <a:r>
              <a:rPr lang="fr-FR" sz="2000" dirty="0"/>
              <a:t> que </a:t>
            </a:r>
            <a:r>
              <a:rPr lang="fr-FR" sz="2000" dirty="0" err="1"/>
              <a:t>podem</a:t>
            </a:r>
            <a:r>
              <a:rPr lang="fr-FR" sz="2000" dirty="0"/>
              <a:t> </a:t>
            </a:r>
            <a:r>
              <a:rPr lang="fr-FR" sz="2000" dirty="0" err="1"/>
              <a:t>ser</a:t>
            </a:r>
            <a:r>
              <a:rPr lang="fr-FR" sz="2000" dirty="0"/>
              <a:t> </a:t>
            </a:r>
            <a:r>
              <a:rPr lang="fr-FR" sz="2000" dirty="0" err="1"/>
              <a:t>vistos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mesmo</a:t>
            </a:r>
            <a:r>
              <a:rPr lang="fr-FR" sz="2000" dirty="0"/>
              <a:t> tempo </a:t>
            </a:r>
            <a:r>
              <a:rPr lang="fr-FR" sz="2000" dirty="0" err="1"/>
              <a:t>como</a:t>
            </a:r>
            <a:r>
              <a:rPr lang="fr-FR" sz="2000" dirty="0"/>
              <a:t> </a:t>
            </a:r>
            <a:r>
              <a:rPr lang="fr-FR" sz="2000" dirty="0" err="1">
                <a:latin typeface="Calibri"/>
              </a:rPr>
              <a:t>ácidos</a:t>
            </a:r>
            <a:r>
              <a:rPr lang="fr-FR" sz="2000" dirty="0">
                <a:latin typeface="Calibri"/>
              </a:rPr>
              <a:t> e bases de Lewis. Esses </a:t>
            </a:r>
            <a:r>
              <a:rPr lang="fr-FR" sz="2000" dirty="0" err="1">
                <a:latin typeface="Calibri"/>
              </a:rPr>
              <a:t>derivados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são</a:t>
            </a:r>
            <a:r>
              <a:rPr lang="fr-FR" sz="2000" dirty="0">
                <a:latin typeface="Calibri"/>
              </a:rPr>
              <a:t> bastante </a:t>
            </a:r>
            <a:r>
              <a:rPr lang="fr-FR" sz="2000" dirty="0" err="1">
                <a:latin typeface="Calibri"/>
              </a:rPr>
              <a:t>reativos</a:t>
            </a:r>
            <a:r>
              <a:rPr lang="fr-FR" sz="2000" dirty="0">
                <a:latin typeface="Calibri"/>
              </a:rPr>
              <a:t> e </a:t>
            </a:r>
            <a:r>
              <a:rPr lang="fr-FR" sz="2000" dirty="0" err="1">
                <a:latin typeface="Calibri"/>
              </a:rPr>
              <a:t>dimerizam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facilmente</a:t>
            </a:r>
            <a:r>
              <a:rPr lang="fr-FR" sz="2000" dirty="0">
                <a:latin typeface="Calibri"/>
              </a:rPr>
              <a:t>:</a:t>
            </a:r>
            <a:endParaRPr lang="fr-FR" sz="2000" dirty="0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1746250" y="5302250"/>
          <a:ext cx="5621338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4396182" imgH="839340" progId="ChemDraw.Document.6.0">
                  <p:embed/>
                </p:oleObj>
              </mc:Choice>
              <mc:Fallback>
                <p:oleObj name="CS ChemDraw Drawing" r:id="rId6" imgW="4396182" imgH="839340" progId="ChemDraw.Document.6.0">
                  <p:embed/>
                  <p:pic>
                    <p:nvPicPr>
                      <p:cNvPr id="30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5302250"/>
                        <a:ext cx="5621338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necteur droit 13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</p:spPr>
        <p:txBody>
          <a:bodyPr/>
          <a:lstStyle/>
          <a:p>
            <a:fld id="{DC868BA6-52B4-4278-80BB-BB556A89C1B8}" type="slidenum">
              <a:rPr lang="pt-BR" smtClean="0"/>
              <a:pPr/>
              <a:t>6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260648"/>
            <a:ext cx="1366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Radicais</a:t>
            </a:r>
            <a:endParaRPr lang="fr-FR" sz="2800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79512" y="8367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79512" y="6237312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79512" y="836712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Espécie</a:t>
            </a:r>
            <a:r>
              <a:rPr lang="fr-FR" sz="2000" dirty="0"/>
              <a:t> </a:t>
            </a:r>
            <a:r>
              <a:rPr lang="fr-FR" sz="2000" dirty="0" err="1"/>
              <a:t>com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elétron</a:t>
            </a:r>
            <a:r>
              <a:rPr lang="fr-FR" sz="2000" dirty="0"/>
              <a:t> </a:t>
            </a:r>
            <a:r>
              <a:rPr lang="fr-FR" sz="2000" dirty="0" err="1"/>
              <a:t>não</a:t>
            </a:r>
            <a:r>
              <a:rPr lang="fr-FR" sz="2000" dirty="0"/>
              <a:t> </a:t>
            </a:r>
            <a:r>
              <a:rPr lang="fr-FR" sz="2000" dirty="0" err="1"/>
              <a:t>pariado</a:t>
            </a:r>
            <a:r>
              <a:rPr lang="fr-FR" sz="2000" dirty="0"/>
              <a:t>, tem a </a:t>
            </a:r>
            <a:r>
              <a:rPr lang="fr-FR" sz="2000" dirty="0" err="1"/>
              <a:t>tendência</a:t>
            </a:r>
            <a:r>
              <a:rPr lang="fr-FR" sz="2000" dirty="0"/>
              <a:t> a </a:t>
            </a:r>
            <a:r>
              <a:rPr lang="fr-FR" sz="2000" dirty="0" err="1"/>
              <a:t>completar</a:t>
            </a:r>
            <a:r>
              <a:rPr lang="fr-FR" sz="2000" dirty="0"/>
              <a:t> o </a:t>
            </a:r>
            <a:r>
              <a:rPr lang="fr-FR" sz="2000" dirty="0" err="1"/>
              <a:t>seu</a:t>
            </a:r>
            <a:r>
              <a:rPr lang="fr-FR" sz="2000" dirty="0"/>
              <a:t> </a:t>
            </a:r>
            <a:r>
              <a:rPr lang="fr-FR" sz="2000" dirty="0" err="1"/>
              <a:t>octeto</a:t>
            </a:r>
            <a:r>
              <a:rPr lang="fr-FR" sz="2000" dirty="0"/>
              <a:t>: é </a:t>
            </a:r>
            <a:r>
              <a:rPr lang="fr-FR" sz="2000" dirty="0" err="1"/>
              <a:t>uma</a:t>
            </a:r>
            <a:r>
              <a:rPr lang="fr-FR" sz="2000" dirty="0"/>
              <a:t> </a:t>
            </a:r>
            <a:r>
              <a:rPr lang="fr-FR" sz="2000" dirty="0" err="1"/>
              <a:t>espécie</a:t>
            </a:r>
            <a:r>
              <a:rPr lang="fr-FR" sz="2000" dirty="0"/>
              <a:t> </a:t>
            </a:r>
            <a:r>
              <a:rPr lang="fr-FR" sz="2000" dirty="0" err="1"/>
              <a:t>muito</a:t>
            </a:r>
            <a:r>
              <a:rPr lang="fr-FR" sz="2000" dirty="0"/>
              <a:t> </a:t>
            </a:r>
            <a:r>
              <a:rPr lang="fr-FR" sz="2000" dirty="0" err="1"/>
              <a:t>reativa</a:t>
            </a:r>
            <a:r>
              <a:rPr lang="fr-FR" sz="2000" dirty="0"/>
              <a:t>!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755676" y="1814934"/>
          <a:ext cx="5408612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608531" imgH="2183428" progId="ChemDraw.Document.6.0">
                  <p:embed/>
                </p:oleObj>
              </mc:Choice>
              <mc:Fallback>
                <p:oleObj name="CS ChemDraw Drawing" r:id="rId2" imgW="3608531" imgH="2183428" progId="ChemDraw.Document.6.0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676" y="1814934"/>
                        <a:ext cx="5408612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966788" y="5432326"/>
          <a:ext cx="700881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268292" imgH="359399" progId="ChemDraw.Document.6.0">
                  <p:embed/>
                </p:oleObj>
              </mc:Choice>
              <mc:Fallback>
                <p:oleObj name="CS ChemDraw Drawing" r:id="rId4" imgW="4268292" imgH="359399" progId="ChemDraw.Document.6.0">
                  <p:embed/>
                  <p:pic>
                    <p:nvPicPr>
                      <p:cNvPr id="4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5432326"/>
                        <a:ext cx="7008812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68BA6-52B4-4278-80BB-BB556A89C1B8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/>
          <p:cNvCxnSpPr/>
          <p:nvPr/>
        </p:nvCxnSpPr>
        <p:spPr>
          <a:xfrm>
            <a:off x="179512" y="692696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323528" y="188640"/>
            <a:ext cx="4269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Os </a:t>
            </a:r>
            <a:r>
              <a:rPr lang="fr-FR" sz="2800" dirty="0" err="1"/>
              <a:t>Elementos</a:t>
            </a:r>
            <a:r>
              <a:rPr lang="fr-FR" sz="2800" dirty="0"/>
              <a:t> </a:t>
            </a:r>
            <a:r>
              <a:rPr lang="fr-FR" sz="2800" dirty="0" err="1"/>
              <a:t>Hipervalentes</a:t>
            </a:r>
            <a:endParaRPr lang="fr-FR" sz="2800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5" y="1196752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err="1"/>
              <a:t>Existem</a:t>
            </a:r>
            <a:r>
              <a:rPr lang="fr-FR" sz="2000" dirty="0"/>
              <a:t> </a:t>
            </a:r>
            <a:r>
              <a:rPr lang="fr-FR" sz="2000" dirty="0" err="1"/>
              <a:t>alguns</a:t>
            </a:r>
            <a:r>
              <a:rPr lang="fr-FR" sz="2000" dirty="0"/>
              <a:t> </a:t>
            </a:r>
            <a:r>
              <a:rPr lang="fr-FR" sz="2000" dirty="0" err="1"/>
              <a:t>casos</a:t>
            </a:r>
            <a:r>
              <a:rPr lang="fr-FR" sz="2000" dirty="0"/>
              <a:t> </a:t>
            </a:r>
            <a:r>
              <a:rPr lang="fr-FR" sz="2000" dirty="0" err="1"/>
              <a:t>particulares</a:t>
            </a:r>
            <a:r>
              <a:rPr lang="fr-FR" sz="2000" dirty="0"/>
              <a:t> que </a:t>
            </a:r>
            <a:r>
              <a:rPr lang="fr-FR" sz="2000" dirty="0" err="1"/>
              <a:t>escapam</a:t>
            </a:r>
            <a:r>
              <a:rPr lang="fr-FR" sz="2000" dirty="0"/>
              <a:t> à </a:t>
            </a:r>
            <a:r>
              <a:rPr lang="fr-FR" sz="2000" dirty="0" err="1"/>
              <a:t>regra</a:t>
            </a:r>
            <a:r>
              <a:rPr lang="fr-FR" sz="2000" dirty="0"/>
              <a:t> do </a:t>
            </a:r>
            <a:r>
              <a:rPr lang="fr-FR" sz="2000" dirty="0" err="1"/>
              <a:t>octeto</a:t>
            </a:r>
            <a:r>
              <a:rPr lang="fr-FR" sz="2000" dirty="0"/>
              <a:t>, </a:t>
            </a:r>
            <a:r>
              <a:rPr lang="fr-FR" sz="2000" dirty="0" err="1"/>
              <a:t>isto</a:t>
            </a:r>
            <a:r>
              <a:rPr lang="fr-FR" sz="2000" dirty="0"/>
              <a:t> é, </a:t>
            </a:r>
            <a:r>
              <a:rPr lang="fr-FR" sz="2000" dirty="0" err="1"/>
              <a:t>casos</a:t>
            </a:r>
            <a:r>
              <a:rPr lang="fr-FR" sz="2000" dirty="0"/>
              <a:t> </a:t>
            </a:r>
            <a:r>
              <a:rPr lang="fr-FR" sz="2000" dirty="0" err="1"/>
              <a:t>em</a:t>
            </a:r>
            <a:r>
              <a:rPr lang="fr-FR" sz="2000" dirty="0"/>
              <a:t> que os </a:t>
            </a:r>
            <a:r>
              <a:rPr lang="fr-FR" sz="2000" dirty="0" err="1"/>
              <a:t>átomos</a:t>
            </a:r>
            <a:r>
              <a:rPr lang="fr-FR" sz="2000" dirty="0"/>
              <a:t> </a:t>
            </a:r>
            <a:r>
              <a:rPr lang="fr-FR" sz="2000" dirty="0" err="1"/>
              <a:t>possuem</a:t>
            </a:r>
            <a:r>
              <a:rPr lang="fr-FR" sz="2000" dirty="0"/>
              <a:t> mais de 4 pares de </a:t>
            </a:r>
            <a:r>
              <a:rPr lang="fr-FR" sz="2000" dirty="0" err="1"/>
              <a:t>elétrons</a:t>
            </a:r>
            <a:r>
              <a:rPr lang="fr-FR" sz="2000" dirty="0"/>
              <a:t> </a:t>
            </a:r>
            <a:r>
              <a:rPr lang="fr-FR" sz="2000" dirty="0" err="1"/>
              <a:t>ao</a:t>
            </a:r>
            <a:r>
              <a:rPr lang="fr-FR" sz="2000" dirty="0"/>
              <a:t> </a:t>
            </a:r>
            <a:r>
              <a:rPr lang="fr-FR" sz="2000" dirty="0" err="1"/>
              <a:t>seu</a:t>
            </a:r>
            <a:r>
              <a:rPr lang="fr-FR" sz="2000" dirty="0"/>
              <a:t> </a:t>
            </a:r>
            <a:r>
              <a:rPr lang="fr-FR" sz="2000" dirty="0" err="1"/>
              <a:t>redor</a:t>
            </a:r>
            <a:r>
              <a:rPr lang="fr-FR" sz="2000" dirty="0">
                <a:latin typeface="Calibri"/>
              </a:rPr>
              <a:t>. Esses </a:t>
            </a:r>
            <a:r>
              <a:rPr lang="fr-FR" sz="2000" dirty="0" err="1"/>
              <a:t>átomos</a:t>
            </a:r>
            <a:r>
              <a:rPr lang="fr-FR" sz="2000" dirty="0"/>
              <a:t> </a:t>
            </a:r>
            <a:r>
              <a:rPr lang="fr-FR" sz="2000" dirty="0" err="1"/>
              <a:t>são</a:t>
            </a:r>
            <a:r>
              <a:rPr lang="fr-FR" sz="2000" dirty="0"/>
              <a:t> </a:t>
            </a:r>
            <a:r>
              <a:rPr lang="fr-FR" sz="2000" dirty="0" err="1"/>
              <a:t>chamados</a:t>
            </a:r>
            <a:r>
              <a:rPr lang="fr-FR" sz="2000" dirty="0"/>
              <a:t> de </a:t>
            </a:r>
            <a:r>
              <a:rPr lang="fr-FR" sz="2000" i="1" u="sng" dirty="0" err="1"/>
              <a:t>hipervalentes</a:t>
            </a:r>
            <a:r>
              <a:rPr lang="fr-FR" sz="2000" i="1" u="sng" dirty="0"/>
              <a:t>.</a:t>
            </a:r>
          </a:p>
          <a:p>
            <a:pPr algn="just"/>
            <a:endParaRPr lang="fr-FR" sz="2000" i="1" u="sng" dirty="0"/>
          </a:p>
          <a:p>
            <a:pPr algn="just"/>
            <a:r>
              <a:rPr lang="fr-FR" sz="2000" dirty="0" err="1"/>
              <a:t>Observamos</a:t>
            </a:r>
            <a:r>
              <a:rPr lang="fr-FR" sz="2000" dirty="0"/>
              <a:t> </a:t>
            </a:r>
            <a:r>
              <a:rPr lang="fr-FR" sz="2000" dirty="0" err="1"/>
              <a:t>átomos</a:t>
            </a:r>
            <a:r>
              <a:rPr lang="fr-FR" sz="2000" dirty="0"/>
              <a:t> </a:t>
            </a:r>
            <a:r>
              <a:rPr lang="fr-FR" sz="2000" dirty="0" err="1"/>
              <a:t>hipervalentes</a:t>
            </a:r>
            <a:r>
              <a:rPr lang="fr-FR" sz="2000" dirty="0"/>
              <a:t>  à partir da </a:t>
            </a:r>
            <a:r>
              <a:rPr lang="fr-FR" sz="2000" dirty="0" err="1"/>
              <a:t>terceira</a:t>
            </a:r>
            <a:r>
              <a:rPr lang="fr-FR" sz="2000" dirty="0"/>
              <a:t> </a:t>
            </a:r>
            <a:r>
              <a:rPr lang="fr-FR" sz="2000" dirty="0" err="1"/>
              <a:t>linha</a:t>
            </a:r>
            <a:r>
              <a:rPr lang="fr-FR" sz="2000" dirty="0"/>
              <a:t> da </a:t>
            </a:r>
            <a:r>
              <a:rPr lang="fr-FR" sz="2000" dirty="0" err="1"/>
              <a:t>tabela</a:t>
            </a:r>
            <a:r>
              <a:rPr lang="fr-FR" sz="2000" dirty="0"/>
              <a:t> </a:t>
            </a:r>
            <a:r>
              <a:rPr lang="fr-FR" sz="2000" dirty="0" err="1"/>
              <a:t>peri</a:t>
            </a:r>
            <a:r>
              <a:rPr lang="fr-FR" sz="2000" dirty="0" err="1">
                <a:latin typeface="Calibri"/>
              </a:rPr>
              <a:t>ódica</a:t>
            </a:r>
            <a:r>
              <a:rPr lang="fr-FR" sz="2000" dirty="0">
                <a:latin typeface="Calibri"/>
              </a:rPr>
              <a:t>, do </a:t>
            </a:r>
            <a:r>
              <a:rPr lang="fr-FR" sz="2000" dirty="0" err="1">
                <a:latin typeface="Calibri"/>
              </a:rPr>
              <a:t>silício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ao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cloro</a:t>
            </a:r>
            <a:r>
              <a:rPr lang="fr-FR" sz="2000" dirty="0">
                <a:latin typeface="Calibri"/>
              </a:rPr>
              <a:t> (Si, P, S, Cl) e </a:t>
            </a:r>
            <a:r>
              <a:rPr lang="fr-FR" sz="2000" dirty="0" err="1">
                <a:latin typeface="Calibri"/>
              </a:rPr>
              <a:t>elementos</a:t>
            </a:r>
            <a:r>
              <a:rPr lang="fr-FR" sz="2000" dirty="0">
                <a:latin typeface="Calibri"/>
              </a:rPr>
              <a:t> mais </a:t>
            </a:r>
            <a:r>
              <a:rPr lang="fr-FR" sz="2000" dirty="0" err="1">
                <a:latin typeface="Calibri"/>
              </a:rPr>
              <a:t>pesados</a:t>
            </a:r>
            <a:r>
              <a:rPr lang="fr-FR" sz="2000" dirty="0">
                <a:latin typeface="Calibri"/>
              </a:rPr>
              <a:t>, </a:t>
            </a:r>
            <a:r>
              <a:rPr lang="fr-FR" sz="2000" dirty="0" err="1">
                <a:latin typeface="Calibri"/>
              </a:rPr>
              <a:t>como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por</a:t>
            </a:r>
            <a:r>
              <a:rPr lang="fr-FR" sz="2000" dirty="0">
                <a:latin typeface="Calibri"/>
              </a:rPr>
              <a:t> </a:t>
            </a:r>
            <a:r>
              <a:rPr lang="fr-FR" sz="2000" dirty="0" err="1">
                <a:latin typeface="Calibri"/>
              </a:rPr>
              <a:t>exemplo</a:t>
            </a:r>
            <a:r>
              <a:rPr lang="fr-FR" sz="2000" dirty="0">
                <a:latin typeface="Calibri"/>
              </a:rPr>
              <a:t> o </a:t>
            </a:r>
            <a:r>
              <a:rPr lang="fr-FR" sz="2000" dirty="0" err="1">
                <a:latin typeface="Calibri"/>
              </a:rPr>
              <a:t>arsênio</a:t>
            </a:r>
            <a:r>
              <a:rPr lang="fr-FR" sz="2000" dirty="0">
                <a:latin typeface="Calibri"/>
              </a:rPr>
              <a:t> (As), </a:t>
            </a:r>
            <a:r>
              <a:rPr lang="fr-FR" sz="2000" dirty="0" err="1">
                <a:latin typeface="Calibri"/>
              </a:rPr>
              <a:t>antimônio</a:t>
            </a:r>
            <a:r>
              <a:rPr lang="fr-FR" sz="2000" dirty="0">
                <a:latin typeface="Calibri"/>
              </a:rPr>
              <a:t> (As) e </a:t>
            </a:r>
            <a:r>
              <a:rPr lang="fr-FR" sz="2000" dirty="0" err="1">
                <a:latin typeface="Calibri"/>
              </a:rPr>
              <a:t>iodo</a:t>
            </a:r>
            <a:r>
              <a:rPr lang="fr-FR" sz="2000" dirty="0">
                <a:latin typeface="Calibri"/>
              </a:rPr>
              <a:t> (I), entre </a:t>
            </a:r>
            <a:r>
              <a:rPr lang="fr-FR" sz="2000" dirty="0" err="1">
                <a:latin typeface="Calibri"/>
              </a:rPr>
              <a:t>outros</a:t>
            </a:r>
            <a:r>
              <a:rPr lang="fr-FR" sz="2000" dirty="0">
                <a:latin typeface="Calibri"/>
              </a:rPr>
              <a:t>. </a:t>
            </a: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539552" y="4005064"/>
            <a:ext cx="1245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Exemplos</a:t>
            </a:r>
            <a:r>
              <a:rPr lang="fr-FR" sz="2000" dirty="0"/>
              <a:t>: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901825" y="4289425"/>
          <a:ext cx="4981575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460649" imgH="1000592" progId="ChemDraw.Document.6.0">
                  <p:embed/>
                </p:oleObj>
              </mc:Choice>
              <mc:Fallback>
                <p:oleObj name="CS ChemDraw Drawing" r:id="rId2" imgW="3460649" imgH="1000592" progId="ChemDraw.Document.6.0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4289425"/>
                        <a:ext cx="4981575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7"/>
          <p:cNvCxnSpPr/>
          <p:nvPr/>
        </p:nvCxnSpPr>
        <p:spPr>
          <a:xfrm>
            <a:off x="179512" y="76470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79512" y="6525344"/>
            <a:ext cx="8712968" cy="0"/>
          </a:xfrm>
          <a:prstGeom prst="line">
            <a:avLst/>
          </a:prstGeom>
          <a:ln>
            <a:solidFill>
              <a:srgbClr val="2508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23528" y="188640"/>
            <a:ext cx="3717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Resonância</a:t>
            </a:r>
            <a:r>
              <a:rPr lang="fr-FR" sz="2800" dirty="0"/>
              <a:t>/ </a:t>
            </a:r>
            <a:r>
              <a:rPr lang="fr-FR" sz="2800" dirty="0" err="1"/>
              <a:t>Mesomeria</a:t>
            </a:r>
            <a:endParaRPr lang="fr-FR" sz="2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251520" y="980728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O </a:t>
            </a:r>
            <a:r>
              <a:rPr lang="fr-FR" sz="2000" dirty="0" err="1"/>
              <a:t>formalismo</a:t>
            </a:r>
            <a:r>
              <a:rPr lang="fr-FR" sz="2000" dirty="0"/>
              <a:t> </a:t>
            </a:r>
            <a:r>
              <a:rPr lang="fr-FR" sz="2000" dirty="0" err="1"/>
              <a:t>desenvolvido</a:t>
            </a:r>
            <a:r>
              <a:rPr lang="fr-FR" sz="2000" dirty="0"/>
              <a:t> </a:t>
            </a:r>
            <a:r>
              <a:rPr lang="fr-FR" sz="2000" dirty="0" err="1"/>
              <a:t>por</a:t>
            </a:r>
            <a:r>
              <a:rPr lang="fr-FR" sz="2000" dirty="0"/>
              <a:t> Lewis </a:t>
            </a:r>
            <a:r>
              <a:rPr lang="fr-FR" sz="2000" dirty="0" err="1"/>
              <a:t>não</a:t>
            </a:r>
            <a:r>
              <a:rPr lang="fr-FR" sz="2000" dirty="0"/>
              <a:t> se </a:t>
            </a:r>
            <a:r>
              <a:rPr lang="fr-FR" sz="2000" dirty="0" err="1"/>
              <a:t>aplica</a:t>
            </a:r>
            <a:r>
              <a:rPr lang="fr-FR" sz="2000" dirty="0"/>
              <a:t> </a:t>
            </a:r>
            <a:r>
              <a:rPr lang="fr-FR" sz="2000" dirty="0" err="1"/>
              <a:t>exclusivamente</a:t>
            </a:r>
            <a:r>
              <a:rPr lang="fr-FR" sz="2000" dirty="0"/>
              <a:t> para </a:t>
            </a:r>
            <a:r>
              <a:rPr lang="fr-FR" sz="2000" dirty="0" err="1"/>
              <a:t>moléculas</a:t>
            </a:r>
            <a:r>
              <a:rPr lang="fr-FR" sz="2000" dirty="0"/>
              <a:t> </a:t>
            </a:r>
            <a:r>
              <a:rPr lang="fr-FR" sz="2000" dirty="0" err="1"/>
              <a:t>neutras</a:t>
            </a:r>
            <a:r>
              <a:rPr lang="fr-FR" sz="2000" dirty="0"/>
              <a:t>, mas </a:t>
            </a:r>
            <a:r>
              <a:rPr lang="fr-FR" sz="2000" dirty="0" err="1"/>
              <a:t>moléculas</a:t>
            </a:r>
            <a:r>
              <a:rPr lang="fr-FR" sz="2000" dirty="0"/>
              <a:t> </a:t>
            </a:r>
            <a:r>
              <a:rPr lang="fr-FR" sz="2000" dirty="0" err="1"/>
              <a:t>carregadas</a:t>
            </a:r>
            <a:r>
              <a:rPr lang="fr-FR" sz="2000" dirty="0"/>
              <a:t> </a:t>
            </a:r>
            <a:r>
              <a:rPr lang="fr-FR" sz="2000" dirty="0" err="1"/>
              <a:t>também</a:t>
            </a:r>
            <a:r>
              <a:rPr lang="fr-FR" sz="2000" dirty="0"/>
              <a:t>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 err="1"/>
              <a:t>Considerando</a:t>
            </a:r>
            <a:r>
              <a:rPr lang="fr-FR" sz="2000" dirty="0"/>
              <a:t> </a:t>
            </a:r>
            <a:r>
              <a:rPr lang="fr-FR" sz="2000" dirty="0" err="1"/>
              <a:t>um</a:t>
            </a:r>
            <a:r>
              <a:rPr lang="fr-FR" sz="2000" dirty="0"/>
              <a:t> </a:t>
            </a:r>
            <a:r>
              <a:rPr lang="fr-FR" sz="2000" dirty="0" err="1"/>
              <a:t>dado</a:t>
            </a:r>
            <a:r>
              <a:rPr lang="fr-FR" sz="2000" dirty="0"/>
              <a:t> </a:t>
            </a:r>
            <a:r>
              <a:rPr lang="fr-FR" sz="2000" dirty="0" err="1"/>
              <a:t>íon</a:t>
            </a:r>
            <a:r>
              <a:rPr lang="fr-FR" sz="2000" dirty="0"/>
              <a:t> ou </a:t>
            </a:r>
            <a:r>
              <a:rPr lang="fr-FR" sz="2000" dirty="0" err="1"/>
              <a:t>molécula</a:t>
            </a:r>
            <a:r>
              <a:rPr lang="fr-FR" sz="2000" dirty="0"/>
              <a:t>, </a:t>
            </a:r>
            <a:r>
              <a:rPr lang="fr-FR" sz="2000" dirty="0" err="1"/>
              <a:t>frequentemente</a:t>
            </a:r>
            <a:r>
              <a:rPr lang="fr-FR" sz="2000" dirty="0"/>
              <a:t> </a:t>
            </a:r>
            <a:r>
              <a:rPr lang="fr-FR" sz="2000" dirty="0" err="1"/>
              <a:t>podemos</a:t>
            </a:r>
            <a:r>
              <a:rPr lang="fr-FR" sz="2000" dirty="0"/>
              <a:t> </a:t>
            </a:r>
            <a:r>
              <a:rPr lang="fr-FR" sz="2000" dirty="0" err="1"/>
              <a:t>escrever</a:t>
            </a:r>
            <a:r>
              <a:rPr lang="fr-FR" sz="2000" dirty="0"/>
              <a:t> </a:t>
            </a:r>
            <a:r>
              <a:rPr lang="fr-FR" sz="2000" dirty="0" err="1"/>
              <a:t>diversas</a:t>
            </a:r>
            <a:r>
              <a:rPr lang="fr-FR" sz="2000" dirty="0"/>
              <a:t> </a:t>
            </a:r>
            <a:r>
              <a:rPr lang="fr-FR" sz="2000" dirty="0" err="1"/>
              <a:t>f</a:t>
            </a:r>
            <a:r>
              <a:rPr lang="fr-FR" sz="2000" dirty="0" err="1">
                <a:latin typeface="Calibri"/>
              </a:rPr>
              <a:t>ó</a:t>
            </a:r>
            <a:r>
              <a:rPr lang="fr-FR" sz="2000" dirty="0" err="1"/>
              <a:t>rmulas</a:t>
            </a:r>
            <a:r>
              <a:rPr lang="fr-FR" sz="2000" dirty="0"/>
              <a:t> de Lewis que </a:t>
            </a:r>
            <a:r>
              <a:rPr lang="fr-FR" sz="2000" dirty="0" err="1"/>
              <a:t>contribuem</a:t>
            </a:r>
            <a:r>
              <a:rPr lang="fr-FR" sz="2000" dirty="0"/>
              <a:t> para a sua </a:t>
            </a:r>
            <a:r>
              <a:rPr lang="fr-FR" sz="2000" dirty="0" err="1"/>
              <a:t>descrição</a:t>
            </a:r>
            <a:r>
              <a:rPr lang="fr-FR" sz="2000" dirty="0"/>
              <a:t>. Entre </a:t>
            </a:r>
            <a:r>
              <a:rPr lang="fr-FR" sz="2000" dirty="0" err="1"/>
              <a:t>estas</a:t>
            </a:r>
            <a:r>
              <a:rPr lang="fr-FR" sz="2000" dirty="0"/>
              <a:t> </a:t>
            </a:r>
            <a:r>
              <a:rPr lang="fr-FR" sz="2000" dirty="0" err="1"/>
              <a:t>estruturas</a:t>
            </a:r>
            <a:r>
              <a:rPr lang="fr-FR" sz="2000" dirty="0"/>
              <a:t> (de </a:t>
            </a:r>
            <a:r>
              <a:rPr lang="fr-FR" sz="2000" dirty="0" err="1"/>
              <a:t>resonância</a:t>
            </a:r>
            <a:r>
              <a:rPr lang="fr-FR" sz="2000" dirty="0"/>
              <a:t> ou </a:t>
            </a:r>
            <a:r>
              <a:rPr lang="fr-FR" sz="2000" dirty="0" err="1"/>
              <a:t>mesoméricas</a:t>
            </a:r>
            <a:r>
              <a:rPr lang="fr-FR" sz="2000" dirty="0"/>
              <a:t>), </a:t>
            </a:r>
            <a:r>
              <a:rPr lang="fr-FR" sz="2000" dirty="0" err="1"/>
              <a:t>uma</a:t>
            </a:r>
            <a:r>
              <a:rPr lang="fr-FR" sz="2000" dirty="0"/>
              <a:t> ou </a:t>
            </a:r>
            <a:r>
              <a:rPr lang="fr-FR" sz="2000" dirty="0" err="1"/>
              <a:t>algumas</a:t>
            </a:r>
            <a:r>
              <a:rPr lang="fr-FR" sz="2000" dirty="0"/>
              <a:t> </a:t>
            </a:r>
            <a:r>
              <a:rPr lang="fr-FR" sz="2000" dirty="0" err="1"/>
              <a:t>podem</a:t>
            </a:r>
            <a:r>
              <a:rPr lang="fr-FR" sz="2000" dirty="0"/>
              <a:t> ter </a:t>
            </a:r>
            <a:r>
              <a:rPr lang="fr-FR" sz="2000" dirty="0" err="1"/>
              <a:t>maior</a:t>
            </a:r>
            <a:r>
              <a:rPr lang="fr-FR" sz="2000" dirty="0"/>
              <a:t> </a:t>
            </a:r>
            <a:r>
              <a:rPr lang="fr-FR" sz="2000" dirty="0" err="1"/>
              <a:t>importância</a:t>
            </a:r>
            <a:r>
              <a:rPr lang="fr-FR" sz="2000" dirty="0"/>
              <a:t>, ou </a:t>
            </a:r>
            <a:r>
              <a:rPr lang="fr-FR" sz="2000" dirty="0" err="1"/>
              <a:t>todas</a:t>
            </a:r>
            <a:r>
              <a:rPr lang="fr-FR" sz="2000" dirty="0"/>
              <a:t> </a:t>
            </a:r>
            <a:r>
              <a:rPr lang="fr-FR" sz="2000" dirty="0" err="1"/>
              <a:t>podem</a:t>
            </a:r>
            <a:r>
              <a:rPr lang="fr-FR" sz="2000" dirty="0"/>
              <a:t> ter </a:t>
            </a:r>
            <a:r>
              <a:rPr lang="fr-FR" sz="2000" dirty="0" err="1"/>
              <a:t>igual</a:t>
            </a:r>
            <a:r>
              <a:rPr lang="fr-FR" sz="2000" dirty="0"/>
              <a:t> </a:t>
            </a:r>
            <a:r>
              <a:rPr lang="fr-FR" sz="2000" dirty="0" err="1"/>
              <a:t>importância</a:t>
            </a:r>
            <a:r>
              <a:rPr lang="fr-FR" sz="2000" dirty="0"/>
              <a:t> na </a:t>
            </a:r>
            <a:r>
              <a:rPr lang="fr-FR" sz="2000" dirty="0" err="1"/>
              <a:t>descrição</a:t>
            </a:r>
            <a:r>
              <a:rPr lang="fr-FR" sz="2000" dirty="0"/>
              <a:t> da </a:t>
            </a:r>
            <a:r>
              <a:rPr lang="fr-FR" sz="2000" dirty="0" err="1"/>
              <a:t>molécula</a:t>
            </a:r>
            <a:r>
              <a:rPr lang="fr-FR" sz="2000" dirty="0"/>
              <a:t>.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 err="1"/>
              <a:t>Exemplos</a:t>
            </a:r>
            <a:r>
              <a:rPr lang="fr-FR" sz="2000" dirty="0"/>
              <a:t>:</a:t>
            </a:r>
          </a:p>
        </p:txBody>
      </p:sp>
      <p:graphicFrame>
        <p:nvGraphicFramePr>
          <p:cNvPr id="6158" name="Object 14"/>
          <p:cNvGraphicFramePr>
            <a:graphicFrameLocks noChangeAspect="1"/>
          </p:cNvGraphicFramePr>
          <p:nvPr/>
        </p:nvGraphicFramePr>
        <p:xfrm>
          <a:off x="3267075" y="5203825"/>
          <a:ext cx="323215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477513" imgH="944615" progId="ChemDraw.Document.6.0">
                  <p:embed/>
                </p:oleObj>
              </mc:Choice>
              <mc:Fallback>
                <p:oleObj name="CS ChemDraw Drawing" r:id="rId2" imgW="2477513" imgH="944615" progId="ChemDraw.Document.6.0">
                  <p:embed/>
                  <p:pic>
                    <p:nvPicPr>
                      <p:cNvPr id="615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75" y="5203825"/>
                        <a:ext cx="3232150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0" name="Object 16"/>
          <p:cNvGraphicFramePr>
            <a:graphicFrameLocks noChangeAspect="1"/>
          </p:cNvGraphicFramePr>
          <p:nvPr/>
        </p:nvGraphicFramePr>
        <p:xfrm>
          <a:off x="1636713" y="3482975"/>
          <a:ext cx="6191250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4763668" imgH="1214323" progId="ChemDraw.Document.6.0">
                  <p:embed/>
                </p:oleObj>
              </mc:Choice>
              <mc:Fallback>
                <p:oleObj name="CS ChemDraw Drawing" r:id="rId4" imgW="4763668" imgH="1214323" progId="ChemDraw.Document.6.0">
                  <p:embed/>
                  <p:pic>
                    <p:nvPicPr>
                      <p:cNvPr id="616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3482975"/>
                        <a:ext cx="6191250" cy="157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6902896" y="6520259"/>
            <a:ext cx="2133600" cy="365125"/>
          </a:xfrm>
        </p:spPr>
        <p:txBody>
          <a:bodyPr/>
          <a:lstStyle/>
          <a:p>
            <a:fld id="{EB840875-89CF-4E7D-8C3D-3C0B5A3528BF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2415</Words>
  <Application>Microsoft Office PowerPoint</Application>
  <PresentationFormat>Apresentação na tela (4:3)</PresentationFormat>
  <Paragraphs>203</Paragraphs>
  <Slides>29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Symbol</vt:lpstr>
      <vt:lpstr>Wingdings</vt:lpstr>
      <vt:lpstr>Thème Office</vt:lpstr>
      <vt:lpstr>CS ChemDraw Drawing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Igor</dc:creator>
  <cp:lastModifiedBy>Igor Jurberg</cp:lastModifiedBy>
  <cp:revision>5</cp:revision>
  <dcterms:created xsi:type="dcterms:W3CDTF">2018-06-25T19:06:55Z</dcterms:created>
  <dcterms:modified xsi:type="dcterms:W3CDTF">2025-09-03T13:29:59Z</dcterms:modified>
</cp:coreProperties>
</file>