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18:42.317" v="19" actId="20577"/>
      <pc:docMkLst>
        <pc:docMk/>
      </pc:docMkLst>
      <pc:sldChg chg="modSp mod">
        <pc:chgData name="Igor Jurberg" userId="15c90205aab73206" providerId="LiveId" clId="{41030D99-0E33-41E6-9B3E-EB2E613DDEE4}" dt="2025-09-03T14:18:42.317" v="19" actId="20577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4:18:42.317" v="19" actId="20577"/>
          <ac:spMkLst>
            <pc:docMk/>
            <pc:sldMk cId="0" sldId="257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77CC4-BA75-4F04-A4E1-65DE78AACFAC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2908E-86AF-405E-A14E-52CA2725F2F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FBF1-FBC5-4AC7-98BD-7F6E5863DB56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19B8-BD45-4B04-AECE-E0D4C48128F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CAE4-DD63-4AE7-BD11-8628FB4B3B0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6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6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75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8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95736" y="1838434"/>
            <a:ext cx="3950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/>
              <a:t>Parte 18</a:t>
            </a:r>
            <a:endParaRPr lang="pt-BR" sz="4400" dirty="0"/>
          </a:p>
          <a:p>
            <a:pPr algn="ctr"/>
            <a:r>
              <a:rPr lang="pt-BR" sz="3600" dirty="0"/>
              <a:t>Reações Radicalares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4731" y="3861048"/>
            <a:ext cx="885975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err="1"/>
              <a:t>Leitura</a:t>
            </a:r>
            <a:r>
              <a:rPr lang="fr-FR" b="1" u="sng" dirty="0"/>
              <a:t> </a:t>
            </a:r>
            <a:r>
              <a:rPr lang="fr-FR" b="1" u="sng" dirty="0" err="1"/>
              <a:t>sugerida</a:t>
            </a:r>
            <a:r>
              <a:rPr lang="fr-FR" b="1" u="sng" dirty="0"/>
              <a:t>: </a:t>
            </a:r>
            <a:r>
              <a:rPr lang="fr-FR" sz="1400" b="1" dirty="0"/>
              <a:t>A)</a:t>
            </a:r>
            <a:r>
              <a:rPr lang="fr-FR" sz="1400" dirty="0"/>
              <a:t> </a:t>
            </a:r>
            <a:r>
              <a:rPr lang="fr-FR" sz="1400" dirty="0" err="1"/>
              <a:t>Zard</a:t>
            </a:r>
            <a:r>
              <a:rPr lang="fr-FR" sz="1400" dirty="0"/>
              <a:t>, S.; </a:t>
            </a:r>
            <a:r>
              <a:rPr lang="fr-FR" sz="1400" i="1" dirty="0"/>
              <a:t>Radical </a:t>
            </a:r>
            <a:r>
              <a:rPr lang="fr-FR" sz="1400" i="1" dirty="0" err="1"/>
              <a:t>Reactions</a:t>
            </a:r>
            <a:r>
              <a:rPr lang="fr-FR" sz="1400" i="1" dirty="0"/>
              <a:t> in </a:t>
            </a:r>
            <a:r>
              <a:rPr lang="fr-FR" sz="1400" i="1" dirty="0" err="1"/>
              <a:t>Organic</a:t>
            </a:r>
            <a:r>
              <a:rPr lang="fr-FR" sz="1400" i="1" dirty="0"/>
              <a:t> </a:t>
            </a:r>
            <a:r>
              <a:rPr lang="fr-FR" sz="1400" i="1" dirty="0" err="1"/>
              <a:t>Synthesis</a:t>
            </a:r>
            <a:r>
              <a:rPr lang="fr-FR" sz="1400" dirty="0"/>
              <a:t>. Oxford </a:t>
            </a:r>
            <a:r>
              <a:rPr lang="fr-FR" sz="1400" dirty="0" err="1"/>
              <a:t>University</a:t>
            </a:r>
            <a:r>
              <a:rPr lang="fr-FR" sz="1400" dirty="0"/>
              <a:t> </a:t>
            </a:r>
            <a:r>
              <a:rPr lang="fr-FR" sz="1400" dirty="0" err="1"/>
              <a:t>Press</a:t>
            </a:r>
            <a:r>
              <a:rPr lang="fr-FR" sz="1400" dirty="0"/>
              <a:t>: </a:t>
            </a:r>
            <a:r>
              <a:rPr lang="fr-FR" sz="1400" b="1" dirty="0"/>
              <a:t>2003</a:t>
            </a:r>
            <a:r>
              <a:rPr lang="fr-FR" sz="1400" dirty="0"/>
              <a:t>. </a:t>
            </a:r>
            <a:r>
              <a:rPr lang="fr-FR" sz="1400" b="1" dirty="0"/>
              <a:t>B) </a:t>
            </a:r>
            <a:r>
              <a:rPr lang="fr-FR" sz="1400" dirty="0"/>
              <a:t>Walton, J. C.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fr-FR" sz="1400" dirty="0" err="1"/>
              <a:t>Programming</a:t>
            </a:r>
            <a:r>
              <a:rPr lang="fr-FR" sz="1400" dirty="0"/>
              <a:t> </a:t>
            </a:r>
            <a:r>
              <a:rPr lang="fr-FR" sz="1400" dirty="0" err="1"/>
              <a:t>Organic</a:t>
            </a:r>
            <a:r>
              <a:rPr lang="fr-FR" sz="1400" dirty="0"/>
              <a:t> </a:t>
            </a:r>
            <a:r>
              <a:rPr lang="fr-FR" sz="1400" dirty="0" err="1"/>
              <a:t>Molecules</a:t>
            </a:r>
            <a:r>
              <a:rPr lang="fr-FR" sz="1400" dirty="0"/>
              <a:t>: Design and Management of </a:t>
            </a:r>
            <a:r>
              <a:rPr lang="fr-FR" sz="1400" dirty="0" err="1"/>
              <a:t>Organic</a:t>
            </a:r>
            <a:r>
              <a:rPr lang="fr-FR" sz="1400" dirty="0"/>
              <a:t> </a:t>
            </a:r>
            <a:r>
              <a:rPr lang="fr-FR" sz="1400" dirty="0" err="1"/>
              <a:t>Syntheses</a:t>
            </a:r>
            <a:r>
              <a:rPr lang="fr-FR" sz="1400" dirty="0"/>
              <a:t> </a:t>
            </a:r>
            <a:r>
              <a:rPr lang="fr-FR" sz="1400" dirty="0" err="1"/>
              <a:t>through</a:t>
            </a:r>
            <a:r>
              <a:rPr lang="fr-FR" sz="1400" dirty="0"/>
              <a:t> Free-Radical Cascade </a:t>
            </a:r>
            <a:r>
              <a:rPr lang="fr-FR" sz="1400" dirty="0" err="1"/>
              <a:t>Processes</a:t>
            </a:r>
            <a:r>
              <a:rPr lang="fr-FR" sz="1400" dirty="0"/>
              <a:t>.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</a:t>
            </a:r>
            <a:r>
              <a:rPr lang="fr-FR" sz="1400" dirty="0"/>
              <a:t> </a:t>
            </a:r>
            <a:r>
              <a:rPr lang="fr-FR" sz="1400" b="1" dirty="0"/>
              <a:t>2001</a:t>
            </a:r>
            <a:r>
              <a:rPr lang="fr-FR" sz="1400" dirty="0"/>
              <a:t>, 40, 2224.  </a:t>
            </a:r>
            <a:r>
              <a:rPr lang="fr-FR" sz="1400" b="1" dirty="0"/>
              <a:t>C) </a:t>
            </a:r>
            <a:r>
              <a:rPr lang="fr-FR" sz="1400" dirty="0" err="1"/>
              <a:t>Sibi</a:t>
            </a:r>
            <a:r>
              <a:rPr lang="fr-FR" sz="1400" dirty="0"/>
              <a:t>, M. P.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fr-FR" sz="1400" dirty="0" err="1"/>
              <a:t>Enantioselective</a:t>
            </a:r>
            <a:r>
              <a:rPr lang="fr-FR" sz="1400" dirty="0"/>
              <a:t> Radical </a:t>
            </a:r>
            <a:r>
              <a:rPr lang="fr-FR" sz="1400" dirty="0" err="1"/>
              <a:t>Processes</a:t>
            </a:r>
            <a:r>
              <a:rPr lang="fr-FR" sz="1400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2003</a:t>
            </a:r>
            <a:r>
              <a:rPr lang="fr-FR" sz="1400" dirty="0"/>
              <a:t>, 103, 3263. </a:t>
            </a:r>
            <a:r>
              <a:rPr lang="fr-FR" sz="1400" b="1" dirty="0"/>
              <a:t>D)</a:t>
            </a:r>
            <a:r>
              <a:rPr lang="fr-FR" sz="1400" dirty="0"/>
              <a:t> </a:t>
            </a:r>
            <a:r>
              <a:rPr lang="fr-FR" sz="1400" dirty="0" err="1"/>
              <a:t>Gansäuer</a:t>
            </a:r>
            <a:r>
              <a:rPr lang="fr-FR" sz="1400" dirty="0"/>
              <a:t>, A.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fr-FR" sz="1400" dirty="0" err="1"/>
              <a:t>Reagent</a:t>
            </a:r>
            <a:r>
              <a:rPr lang="fr-FR" sz="1400" dirty="0"/>
              <a:t>-</a:t>
            </a:r>
            <a:r>
              <a:rPr lang="fr-FR" sz="1400" dirty="0" err="1"/>
              <a:t>Controlled</a:t>
            </a:r>
            <a:r>
              <a:rPr lang="fr-FR" sz="1400" dirty="0"/>
              <a:t> Transition-</a:t>
            </a:r>
            <a:r>
              <a:rPr lang="fr-FR" sz="1400" dirty="0" err="1"/>
              <a:t>Metal</a:t>
            </a:r>
            <a:r>
              <a:rPr lang="fr-FR" sz="1400" dirty="0"/>
              <a:t>-</a:t>
            </a:r>
            <a:r>
              <a:rPr lang="fr-FR" sz="1400" dirty="0" err="1"/>
              <a:t>Catalyzed</a:t>
            </a:r>
            <a:r>
              <a:rPr lang="fr-FR" sz="1400" dirty="0"/>
              <a:t> Radical </a:t>
            </a:r>
            <a:r>
              <a:rPr lang="fr-FR" sz="1400" dirty="0" err="1"/>
              <a:t>Reactions</a:t>
            </a:r>
            <a:r>
              <a:rPr lang="fr-FR" sz="1400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2000</a:t>
            </a:r>
            <a:r>
              <a:rPr lang="fr-FR" sz="1400" dirty="0"/>
              <a:t>, 100, 2771. </a:t>
            </a:r>
            <a:r>
              <a:rPr lang="fr-FR" sz="1400" b="1" dirty="0"/>
              <a:t>E) </a:t>
            </a:r>
            <a:r>
              <a:rPr lang="fr-FR" sz="1400" dirty="0" err="1"/>
              <a:t>Curran</a:t>
            </a:r>
            <a:r>
              <a:rPr lang="fr-FR" sz="1400" dirty="0"/>
              <a:t>, D. P.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en-US" sz="1400" dirty="0"/>
              <a:t>Control of Acyclic Stereochemistry in Radical Reactions. </a:t>
            </a:r>
            <a:r>
              <a:rPr lang="en-US" sz="1400" i="1" dirty="0"/>
              <a:t>Acc. Chem. Res.</a:t>
            </a:r>
            <a:r>
              <a:rPr lang="en-US" sz="1400" dirty="0"/>
              <a:t> </a:t>
            </a:r>
            <a:r>
              <a:rPr lang="en-US" sz="1400" b="1" dirty="0"/>
              <a:t>1991</a:t>
            </a:r>
            <a:r>
              <a:rPr lang="en-US" sz="1400" dirty="0"/>
              <a:t>, 24, 296. </a:t>
            </a:r>
            <a:r>
              <a:rPr lang="en-US" sz="1400" b="1" dirty="0"/>
              <a:t>F) </a:t>
            </a:r>
            <a:r>
              <a:rPr lang="en-US" sz="1400" dirty="0" err="1"/>
              <a:t>Zipse</a:t>
            </a:r>
            <a:r>
              <a:rPr lang="en-US" sz="1400" dirty="0"/>
              <a:t>, H.</a:t>
            </a:r>
            <a:r>
              <a:rPr lang="en-US" sz="1400" i="1" dirty="0"/>
              <a:t> et al.</a:t>
            </a:r>
            <a:r>
              <a:rPr lang="en-US" sz="1400" dirty="0"/>
              <a:t>;</a:t>
            </a:r>
            <a:r>
              <a:rPr lang="en-US" sz="1400" b="1" dirty="0"/>
              <a:t> </a:t>
            </a:r>
            <a:r>
              <a:rPr lang="en-US" sz="1400" dirty="0"/>
              <a:t>Radical stability and its role in synthesis and catalysis.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Biomol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2010</a:t>
            </a:r>
            <a:r>
              <a:rPr lang="fr-FR" sz="1400" dirty="0"/>
              <a:t>, 8, 3609. </a:t>
            </a:r>
            <a:r>
              <a:rPr lang="fr-FR" sz="1400" b="1" dirty="0"/>
              <a:t>G)</a:t>
            </a:r>
            <a:r>
              <a:rPr lang="fr-FR" sz="1400" dirty="0"/>
              <a:t> </a:t>
            </a:r>
            <a:r>
              <a:rPr lang="fr-FR" sz="1400" dirty="0" err="1"/>
              <a:t>Dolbier</a:t>
            </a:r>
            <a:r>
              <a:rPr lang="fr-FR" sz="1400" dirty="0"/>
              <a:t> Jr., W. R.; </a:t>
            </a:r>
            <a:r>
              <a:rPr lang="en-US" sz="1400" dirty="0"/>
              <a:t>Structure, Reactivity, and Chemistry of </a:t>
            </a:r>
            <a:r>
              <a:rPr lang="en-US" sz="1400" dirty="0" err="1"/>
              <a:t>Fluoroalkyl</a:t>
            </a:r>
            <a:r>
              <a:rPr lang="en-US" sz="1400" dirty="0"/>
              <a:t> Radicals.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 </a:t>
            </a:r>
            <a:r>
              <a:rPr lang="fr-FR" sz="1400" b="1" dirty="0"/>
              <a:t>1996</a:t>
            </a:r>
            <a:r>
              <a:rPr lang="fr-FR" sz="1400" dirty="0"/>
              <a:t>, 96, 1557. </a:t>
            </a:r>
            <a:r>
              <a:rPr lang="fr-FR" sz="1400" b="1" dirty="0"/>
              <a:t>H) </a:t>
            </a:r>
            <a:r>
              <a:rPr lang="fr-FR" sz="1400" dirty="0"/>
              <a:t>Newcomb, M.; </a:t>
            </a:r>
            <a:r>
              <a:rPr lang="en-US" sz="1400" dirty="0"/>
              <a:t>Competition Methods and Scales for Alkyl Radical Reaction Kinetics. </a:t>
            </a:r>
            <a:r>
              <a:rPr lang="en-US" sz="1400" i="1" dirty="0"/>
              <a:t>Tetrahedron</a:t>
            </a:r>
            <a:r>
              <a:rPr lang="en-US" sz="1400" dirty="0"/>
              <a:t> </a:t>
            </a:r>
            <a:r>
              <a:rPr lang="en-US" sz="1400" b="1" dirty="0"/>
              <a:t>1993</a:t>
            </a:r>
            <a:r>
              <a:rPr lang="en-US" sz="1400" dirty="0"/>
              <a:t>, 49, 1151. I) </a:t>
            </a:r>
            <a:r>
              <a:rPr lang="en-US" sz="1400" dirty="0" err="1"/>
              <a:t>Zipse</a:t>
            </a:r>
            <a:r>
              <a:rPr lang="en-US" sz="1400" dirty="0"/>
              <a:t>, H.; </a:t>
            </a:r>
            <a:r>
              <a:rPr lang="fr-FR" sz="1400" dirty="0"/>
              <a:t>Radical </a:t>
            </a:r>
            <a:r>
              <a:rPr lang="fr-FR" sz="1400" dirty="0" err="1"/>
              <a:t>Stability</a:t>
            </a:r>
            <a:r>
              <a:rPr lang="fr-FR" sz="1400" dirty="0"/>
              <a:t> - A </a:t>
            </a:r>
            <a:r>
              <a:rPr lang="fr-FR" sz="1400" dirty="0" err="1"/>
              <a:t>Theoretical</a:t>
            </a:r>
            <a:r>
              <a:rPr lang="fr-FR" sz="1400" dirty="0"/>
              <a:t> Perspective. </a:t>
            </a:r>
            <a:r>
              <a:rPr lang="fr-FR" sz="1400" i="1" dirty="0" err="1"/>
              <a:t>Topics</a:t>
            </a:r>
            <a:r>
              <a:rPr lang="fr-FR" sz="1400" i="1" dirty="0"/>
              <a:t> in </a:t>
            </a:r>
            <a:r>
              <a:rPr lang="fr-FR" sz="1400" i="1" dirty="0" err="1"/>
              <a:t>Current</a:t>
            </a:r>
            <a:r>
              <a:rPr lang="fr-FR" sz="1400" i="1" dirty="0"/>
              <a:t> </a:t>
            </a:r>
            <a:r>
              <a:rPr lang="fr-FR" sz="1400" i="1" dirty="0" err="1"/>
              <a:t>Chemistry</a:t>
            </a:r>
            <a:r>
              <a:rPr lang="fr-FR" sz="1400" i="1" dirty="0"/>
              <a:t> </a:t>
            </a:r>
            <a:r>
              <a:rPr lang="fr-FR" sz="1400" b="1" dirty="0"/>
              <a:t>2006</a:t>
            </a:r>
            <a:r>
              <a:rPr lang="fr-FR" sz="1400" dirty="0"/>
              <a:t>, 263, 163.</a:t>
            </a:r>
            <a:endParaRPr lang="fr-FR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938287" y="1989138"/>
          <a:ext cx="7450137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31336" imgH="2529619" progId="ChemDraw.Document.6.0">
                  <p:embed/>
                </p:oleObj>
              </mc:Choice>
              <mc:Fallback>
                <p:oleObj name="CS ChemDraw Drawing" r:id="rId2" imgW="5731336" imgH="2529619" progId="ChemDraw.Document.6.0">
                  <p:embed/>
                  <p:pic>
                    <p:nvPicPr>
                      <p:cNvPr id="962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87" y="1989138"/>
                        <a:ext cx="7450137" cy="329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6467984"/>
            <a:ext cx="3818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Lee </a:t>
            </a:r>
            <a:r>
              <a:rPr lang="fr-FR" sz="1600" i="1" dirty="0"/>
              <a:t>et al.</a:t>
            </a:r>
            <a:r>
              <a:rPr lang="fr-FR" sz="1600" dirty="0"/>
              <a:t>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1997</a:t>
            </a:r>
            <a:r>
              <a:rPr lang="fr-FR" sz="1600" dirty="0"/>
              <a:t>, 119, 8391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0335" y="1177588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2112" y="44624"/>
            <a:ext cx="3188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Radicalares</a:t>
            </a:r>
            <a:endParaRPr lang="fr-FR" sz="28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54693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24000" y="2251680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Constante </a:t>
                      </a:r>
                      <a:r>
                        <a:rPr lang="fr-FR" dirty="0" err="1"/>
                        <a:t>aproximada</a:t>
                      </a:r>
                      <a:r>
                        <a:rPr lang="fr-FR" dirty="0"/>
                        <a:t>  k</a:t>
                      </a:r>
                    </a:p>
                    <a:p>
                      <a:pPr algn="ctr"/>
                      <a:r>
                        <a:rPr lang="fr-FR" dirty="0"/>
                        <a:t>(M</a:t>
                      </a:r>
                      <a:r>
                        <a:rPr lang="fr-FR" baseline="30000" dirty="0"/>
                        <a:t>-1</a:t>
                      </a:r>
                      <a:r>
                        <a:rPr lang="fr-FR" dirty="0"/>
                        <a:t>s</a:t>
                      </a:r>
                      <a:r>
                        <a:rPr lang="fr-FR" baseline="30000" dirty="0"/>
                        <a:t>-1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Iodeto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alquila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≥ 10</a:t>
                      </a:r>
                      <a:r>
                        <a:rPr lang="fr-FR" baseline="30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Iodeto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vinila</a:t>
                      </a:r>
                      <a:r>
                        <a:rPr lang="fr-FR" dirty="0"/>
                        <a:t> e </a:t>
                      </a:r>
                      <a:r>
                        <a:rPr lang="fr-FR" dirty="0" err="1"/>
                        <a:t>arila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7</a:t>
                      </a:r>
                      <a:r>
                        <a:rPr lang="fr-FR" dirty="0"/>
                        <a:t>-10</a:t>
                      </a:r>
                      <a:r>
                        <a:rPr lang="fr-FR" baseline="30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Brometo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alquila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7</a:t>
                      </a:r>
                      <a:r>
                        <a:rPr lang="fr-FR" dirty="0"/>
                        <a:t>-10</a:t>
                      </a:r>
                      <a:r>
                        <a:rPr lang="fr-FR" baseline="30000" dirty="0"/>
                        <a:t>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Brometo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vinila</a:t>
                      </a:r>
                      <a:r>
                        <a:rPr lang="fr-FR" dirty="0"/>
                        <a:t> ou </a:t>
                      </a:r>
                      <a:r>
                        <a:rPr lang="fr-FR" dirty="0" err="1"/>
                        <a:t>arila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5</a:t>
                      </a:r>
                      <a:r>
                        <a:rPr lang="fr-FR" dirty="0"/>
                        <a:t>-10</a:t>
                      </a:r>
                      <a:r>
                        <a:rPr lang="fr-FR" baseline="30000" dirty="0"/>
                        <a:t>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Cloreto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alquila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2</a:t>
                      </a:r>
                      <a:r>
                        <a:rPr lang="fr-FR" dirty="0"/>
                        <a:t>-10</a:t>
                      </a:r>
                      <a:r>
                        <a:rPr lang="fr-FR" baseline="30000" dirty="0"/>
                        <a:t>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dirty="0"/>
                        <a:t>-</a:t>
                      </a:r>
                      <a:r>
                        <a:rPr lang="fr-FR" dirty="0" err="1"/>
                        <a:t>cloroésteres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5</a:t>
                      </a:r>
                      <a:r>
                        <a:rPr lang="fr-FR" dirty="0"/>
                        <a:t>-10</a:t>
                      </a:r>
                      <a:r>
                        <a:rPr lang="fr-FR" baseline="30000" dirty="0"/>
                        <a:t>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Selenetos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alquilfenila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5</a:t>
                      </a:r>
                      <a:r>
                        <a:rPr lang="fr-FR" dirty="0"/>
                        <a:t>-10</a:t>
                      </a:r>
                      <a:r>
                        <a:rPr lang="fr-FR" baseline="30000" dirty="0"/>
                        <a:t>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Sulfetos</a:t>
                      </a:r>
                      <a:r>
                        <a:rPr lang="fr-FR" dirty="0"/>
                        <a:t> de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alquilfenila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2</a:t>
                      </a:r>
                      <a:r>
                        <a:rPr lang="fr-FR" dirty="0"/>
                        <a:t>-10</a:t>
                      </a:r>
                      <a:r>
                        <a:rPr lang="fr-FR" baseline="30000" dirty="0"/>
                        <a:t>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9512" y="18864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Constantes </a:t>
            </a:r>
            <a:r>
              <a:rPr lang="fr-FR" sz="2800" dirty="0" err="1"/>
              <a:t>Aproximadas</a:t>
            </a:r>
            <a:r>
              <a:rPr lang="fr-FR" sz="2800" dirty="0"/>
              <a:t> de </a:t>
            </a:r>
            <a:r>
              <a:rPr lang="fr-FR" sz="2800" dirty="0" err="1"/>
              <a:t>Reação</a:t>
            </a:r>
            <a:r>
              <a:rPr lang="fr-FR" sz="2800" dirty="0"/>
              <a:t> Entre R-X e </a:t>
            </a:r>
            <a:r>
              <a:rPr lang="fr-FR" sz="2800" dirty="0" err="1"/>
              <a:t>Radicais</a:t>
            </a:r>
            <a:r>
              <a:rPr lang="fr-FR" sz="2800" dirty="0"/>
              <a:t> de </a:t>
            </a:r>
            <a:r>
              <a:rPr lang="fr-FR" sz="2800" dirty="0" err="1"/>
              <a:t>Tributilestanho</a:t>
            </a:r>
            <a:endParaRPr lang="fr-FR" sz="2800" dirty="0"/>
          </a:p>
        </p:txBody>
      </p:sp>
      <p:sp>
        <p:nvSpPr>
          <p:cNvPr id="9" name="CaixaDeTexto 11"/>
          <p:cNvSpPr txBox="1"/>
          <p:nvPr/>
        </p:nvSpPr>
        <p:spPr>
          <a:xfrm>
            <a:off x="285720" y="6417254"/>
            <a:ext cx="763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 Z. </a:t>
            </a:r>
            <a:r>
              <a:rPr lang="en-US" dirty="0" err="1"/>
              <a:t>Zard</a:t>
            </a:r>
            <a:r>
              <a:rPr lang="en-US" dirty="0"/>
              <a:t>, </a:t>
            </a:r>
            <a:r>
              <a:rPr lang="en-US" i="1" dirty="0"/>
              <a:t>Radical Reactions in Organic Synthesis. </a:t>
            </a:r>
            <a:r>
              <a:rPr lang="en-US" dirty="0"/>
              <a:t>Oxford University Press: 2003.</a:t>
            </a:r>
            <a:endParaRPr lang="fr-FR" dirty="0"/>
          </a:p>
          <a:p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1743075" y="1479550"/>
          <a:ext cx="55721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27400" imgH="299605" progId="ChemDraw.Document.6.0">
                  <p:embed/>
                </p:oleObj>
              </mc:Choice>
              <mc:Fallback>
                <p:oleObj name="CS ChemDraw Drawing" r:id="rId2" imgW="3227400" imgH="299605" progId="ChemDraw.Document.6.0">
                  <p:embed/>
                  <p:pic>
                    <p:nvPicPr>
                      <p:cNvPr id="159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1479550"/>
                        <a:ext cx="55721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11967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1" y="4462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Deoxigenação</a:t>
            </a:r>
            <a:r>
              <a:rPr lang="fr-FR" sz="2800" dirty="0"/>
              <a:t> de </a:t>
            </a:r>
            <a:r>
              <a:rPr lang="fr-FR" sz="2800" dirty="0" err="1"/>
              <a:t>Álcoois</a:t>
            </a:r>
            <a:r>
              <a:rPr lang="fr-FR" sz="2800" dirty="0"/>
              <a:t> de Barton-</a:t>
            </a:r>
            <a:r>
              <a:rPr lang="fr-FR" sz="2800" dirty="0" err="1"/>
              <a:t>McCombie</a:t>
            </a:r>
            <a:r>
              <a:rPr lang="fr-FR" sz="2800" dirty="0"/>
              <a:t> e </a:t>
            </a:r>
            <a:r>
              <a:rPr lang="fr-FR" sz="2800" dirty="0" err="1"/>
              <a:t>Processos</a:t>
            </a:r>
            <a:r>
              <a:rPr lang="fr-FR" sz="2800" dirty="0"/>
              <a:t> </a:t>
            </a:r>
            <a:r>
              <a:rPr lang="fr-FR" sz="2800" dirty="0" err="1"/>
              <a:t>Relacionados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82547" y="4636139"/>
            <a:ext cx="136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FF"/>
                </a:solidFill>
              </a:rPr>
              <a:t>Exemplo</a:t>
            </a:r>
            <a:r>
              <a:rPr lang="fr-FR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6453336"/>
            <a:ext cx="5241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W. </a:t>
            </a:r>
            <a:r>
              <a:rPr lang="fr-FR" sz="1600" dirty="0" err="1"/>
              <a:t>Hartwig</a:t>
            </a:r>
            <a:r>
              <a:rPr lang="fr-FR" sz="1600" dirty="0"/>
              <a:t>, </a:t>
            </a:r>
            <a:r>
              <a:rPr lang="fr-FR" sz="1600" i="1" dirty="0" err="1"/>
              <a:t>Tetrahedron</a:t>
            </a:r>
            <a:r>
              <a:rPr lang="fr-FR" sz="1600" dirty="0"/>
              <a:t> </a:t>
            </a:r>
            <a:r>
              <a:rPr lang="fr-FR" sz="1600" b="1" dirty="0"/>
              <a:t>1983</a:t>
            </a:r>
            <a:r>
              <a:rPr lang="fr-FR" sz="1600" dirty="0"/>
              <a:t>, 39, 2609  e </a:t>
            </a:r>
            <a:r>
              <a:rPr lang="fr-FR" sz="1600" dirty="0" err="1"/>
              <a:t>Quintero</a:t>
            </a:r>
            <a:r>
              <a:rPr lang="fr-FR" sz="1600" dirty="0"/>
              <a:t> </a:t>
            </a:r>
            <a:r>
              <a:rPr lang="fr-FR" sz="1600" b="1" dirty="0"/>
              <a:t>1989.</a:t>
            </a:r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319088" y="1262063"/>
          <a:ext cx="8361362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02549" imgH="2122545" progId="ChemDraw.Document.6.0">
                  <p:embed/>
                </p:oleObj>
              </mc:Choice>
              <mc:Fallback>
                <p:oleObj name="CS ChemDraw Drawing" r:id="rId2" imgW="6502549" imgH="2122545" progId="ChemDraw.Document.6.0">
                  <p:embed/>
                  <p:pic>
                    <p:nvPicPr>
                      <p:cNvPr id="182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262063"/>
                        <a:ext cx="8361362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1671638" y="4378325"/>
          <a:ext cx="6818312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39195" imgH="1439919" progId="ChemDraw.Document.6.0">
                  <p:embed/>
                </p:oleObj>
              </mc:Choice>
              <mc:Fallback>
                <p:oleObj name="CS ChemDraw Drawing" r:id="rId4" imgW="5539195" imgH="1439919" progId="ChemDraw.Document.6.0">
                  <p:embed/>
                  <p:pic>
                    <p:nvPicPr>
                      <p:cNvPr id="182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4378325"/>
                        <a:ext cx="6818312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10527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116632"/>
            <a:ext cx="406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Descarboxilação</a:t>
            </a:r>
            <a:r>
              <a:rPr lang="fr-FR" sz="2800" dirty="0"/>
              <a:t> de Barton</a:t>
            </a:r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1174750" y="1690688"/>
          <a:ext cx="6415088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77416" imgH="877445" progId="ChemDraw.Document.6.0">
                  <p:embed/>
                </p:oleObj>
              </mc:Choice>
              <mc:Fallback>
                <p:oleObj name="CS ChemDraw Drawing" r:id="rId2" imgW="4277416" imgH="877445" progId="ChemDraw.Document.6.0">
                  <p:embed/>
                  <p:pic>
                    <p:nvPicPr>
                      <p:cNvPr id="192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1690688"/>
                        <a:ext cx="6415088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615950" y="3700463"/>
          <a:ext cx="7767638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385633" imgH="1221600" progId="ChemDraw.Document.6.0">
                  <p:embed/>
                </p:oleObj>
              </mc:Choice>
              <mc:Fallback>
                <p:oleObj name="CS ChemDraw Drawing" r:id="rId4" imgW="5385633" imgH="1221600" progId="ChemDraw.Document.6.0">
                  <p:embed/>
                  <p:pic>
                    <p:nvPicPr>
                      <p:cNvPr id="192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3700463"/>
                        <a:ext cx="7767638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16024" y="25460"/>
            <a:ext cx="406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Descarboxilação</a:t>
            </a:r>
            <a:r>
              <a:rPr lang="fr-FR" sz="2800" dirty="0"/>
              <a:t> de Barton</a:t>
            </a:r>
          </a:p>
        </p:txBody>
      </p:sp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1691680" y="696913"/>
          <a:ext cx="4965700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126501" imgH="2517111" progId="ChemDraw.Document.6.0">
                  <p:embed/>
                </p:oleObj>
              </mc:Choice>
              <mc:Fallback>
                <p:oleObj name="CS ChemDraw Drawing" r:id="rId2" imgW="4126501" imgH="2517111" progId="ChemDraw.Document.6.0">
                  <p:embed/>
                  <p:pic>
                    <p:nvPicPr>
                      <p:cNvPr id="2170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696913"/>
                        <a:ext cx="4965700" cy="303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611560" y="3806825"/>
          <a:ext cx="7453312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07382" imgH="2222987" progId="ChemDraw.Document.6.0">
                  <p:embed/>
                </p:oleObj>
              </mc:Choice>
              <mc:Fallback>
                <p:oleObj name="CS ChemDraw Drawing" r:id="rId4" imgW="6307382" imgH="2222987" progId="ChemDraw.Document.6.0">
                  <p:embed/>
                  <p:pic>
                    <p:nvPicPr>
                      <p:cNvPr id="2170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806825"/>
                        <a:ext cx="7453312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6024" y="116632"/>
            <a:ext cx="406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Descarboxilação</a:t>
            </a:r>
            <a:r>
              <a:rPr lang="fr-FR" sz="2800" dirty="0"/>
              <a:t> de Barton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4484" y="190071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4484" y="334612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6620" y="499723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900009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008" y="623731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 </a:t>
            </a:r>
            <a:r>
              <a:rPr lang="fr-FR" sz="1600" dirty="0"/>
              <a:t>K. J. </a:t>
            </a:r>
            <a:r>
              <a:rPr lang="fr-FR" sz="1600" dirty="0" err="1"/>
              <a:t>Drost</a:t>
            </a:r>
            <a:r>
              <a:rPr lang="fr-FR" sz="1600" dirty="0"/>
              <a:t> e M. P. Cava,</a:t>
            </a:r>
            <a:r>
              <a:rPr lang="fr-FR" sz="1600" i="1" dirty="0"/>
              <a:t> 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b="1" dirty="0"/>
              <a:t> 1991</a:t>
            </a:r>
            <a:r>
              <a:rPr lang="fr-FR" sz="1600" dirty="0"/>
              <a:t>, 56, 2240</a:t>
            </a:r>
            <a:r>
              <a:rPr lang="fr-FR" sz="1600" b="1" dirty="0"/>
              <a:t>. B) </a:t>
            </a:r>
            <a:r>
              <a:rPr lang="fr-FR" sz="1600" dirty="0" err="1"/>
              <a:t>Kobayashi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1990</a:t>
            </a:r>
            <a:r>
              <a:rPr lang="fr-FR" sz="1600" dirty="0"/>
              <a:t>, 55, 1169.</a:t>
            </a:r>
            <a:r>
              <a:rPr lang="fr-FR" sz="1600" b="1" dirty="0"/>
              <a:t> C)</a:t>
            </a:r>
            <a:r>
              <a:rPr lang="fr-FR" sz="1600" dirty="0"/>
              <a:t> K. </a:t>
            </a:r>
            <a:r>
              <a:rPr lang="fr-FR" sz="1600" dirty="0" err="1"/>
              <a:t>Takasu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Lett</a:t>
            </a:r>
            <a:r>
              <a:rPr lang="fr-FR" sz="1600" i="1" dirty="0"/>
              <a:t>. </a:t>
            </a:r>
            <a:r>
              <a:rPr lang="fr-FR" sz="1600" b="1" dirty="0"/>
              <a:t>1999</a:t>
            </a:r>
            <a:r>
              <a:rPr lang="fr-FR" sz="1600" dirty="0"/>
              <a:t>, 1, 391.</a:t>
            </a:r>
          </a:p>
        </p:txBody>
      </p:sp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1120775" y="1411288"/>
          <a:ext cx="64436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65586" imgH="1185593" progId="ChemDraw.Document.6.0">
                  <p:embed/>
                </p:oleObj>
              </mc:Choice>
              <mc:Fallback>
                <p:oleObj name="CS ChemDraw Drawing" r:id="rId2" imgW="5365586" imgH="1185593" progId="ChemDraw.Document.6.0">
                  <p:embed/>
                  <p:pic>
                    <p:nvPicPr>
                      <p:cNvPr id="2181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411288"/>
                        <a:ext cx="64436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1038225" y="2900363"/>
          <a:ext cx="677545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647747" imgH="1296269" progId="ChemDraw.Document.6.0">
                  <p:embed/>
                </p:oleObj>
              </mc:Choice>
              <mc:Fallback>
                <p:oleObj name="CS ChemDraw Drawing" r:id="rId4" imgW="5647747" imgH="1296269" progId="ChemDraw.Document.6.0">
                  <p:embed/>
                  <p:pic>
                    <p:nvPicPr>
                      <p:cNvPr id="218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2900363"/>
                        <a:ext cx="6775450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1112838" y="4586288"/>
          <a:ext cx="7269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057371" imgH="1262914" progId="ChemDraw.Document.6.0">
                  <p:embed/>
                </p:oleObj>
              </mc:Choice>
              <mc:Fallback>
                <p:oleObj name="CS ChemDraw Drawing" r:id="rId6" imgW="6057371" imgH="1262914" progId="ChemDraw.Document.6.0">
                  <p:embed/>
                  <p:pic>
                    <p:nvPicPr>
                      <p:cNvPr id="2181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586288"/>
                        <a:ext cx="7269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179512" y="61653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0582" y="116632"/>
            <a:ext cx="380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800" dirty="0" err="1"/>
              <a:t>Redução</a:t>
            </a:r>
            <a:r>
              <a:rPr lang="fr-FR" sz="2800" dirty="0"/>
              <a:t> de </a:t>
            </a:r>
            <a:r>
              <a:rPr lang="fr-FR" sz="2800" dirty="0" err="1"/>
              <a:t>Ligações</a:t>
            </a:r>
            <a:r>
              <a:rPr lang="fr-FR" sz="2800" dirty="0"/>
              <a:t> C-N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1124744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Isonitrilas</a:t>
            </a:r>
            <a:r>
              <a:rPr lang="fr-FR" sz="2400" b="1" dirty="0"/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623731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D. </a:t>
            </a:r>
            <a:r>
              <a:rPr lang="fr-FR" sz="1600" dirty="0" err="1"/>
              <a:t>Ivor</a:t>
            </a:r>
            <a:r>
              <a:rPr lang="fr-FR" sz="1600" dirty="0"/>
              <a:t> John </a:t>
            </a:r>
            <a:r>
              <a:rPr lang="fr-FR" sz="1600" i="1" dirty="0"/>
              <a:t>et al., J. </a:t>
            </a:r>
            <a:r>
              <a:rPr lang="fr-FR" sz="1600" i="1" dirty="0" err="1"/>
              <a:t>Chem</a:t>
            </a:r>
            <a:r>
              <a:rPr lang="fr-FR" sz="1600" i="1" dirty="0"/>
              <a:t>. Soc., </a:t>
            </a:r>
            <a:r>
              <a:rPr lang="fr-FR" sz="1600" i="1" dirty="0" err="1"/>
              <a:t>Chem</a:t>
            </a:r>
            <a:r>
              <a:rPr lang="fr-FR" sz="1600" i="1" dirty="0"/>
              <a:t>. Commun.</a:t>
            </a:r>
            <a:r>
              <a:rPr lang="fr-FR" sz="1600" dirty="0"/>
              <a:t> </a:t>
            </a:r>
            <a:r>
              <a:rPr lang="fr-FR" sz="1600" b="1" dirty="0"/>
              <a:t>1979</a:t>
            </a:r>
            <a:r>
              <a:rPr lang="fr-FR" sz="1600" dirty="0"/>
              <a:t>, 345. </a:t>
            </a:r>
            <a:r>
              <a:rPr lang="fr-FR" sz="1600" dirty="0" err="1"/>
              <a:t>Veja</a:t>
            </a:r>
            <a:r>
              <a:rPr lang="fr-FR" sz="1600" dirty="0"/>
              <a:t> </a:t>
            </a:r>
            <a:r>
              <a:rPr lang="fr-FR" sz="1600" dirty="0" err="1"/>
              <a:t>também</a:t>
            </a:r>
            <a:r>
              <a:rPr lang="fr-FR" sz="1600" dirty="0"/>
              <a:t> </a:t>
            </a:r>
            <a:r>
              <a:rPr lang="fr-FR" sz="1600" dirty="0" err="1"/>
              <a:t>Aratani</a:t>
            </a:r>
            <a:r>
              <a:rPr lang="fr-FR" sz="1600" dirty="0"/>
              <a:t> </a:t>
            </a:r>
            <a:r>
              <a:rPr lang="fr-FR" sz="1600" i="1" dirty="0"/>
              <a:t>et al.,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 </a:t>
            </a:r>
            <a:r>
              <a:rPr lang="fr-FR" sz="1600" dirty="0"/>
              <a:t> </a:t>
            </a:r>
            <a:r>
              <a:rPr lang="fr-FR" sz="1600" b="1" dirty="0"/>
              <a:t>1985</a:t>
            </a:r>
            <a:r>
              <a:rPr lang="fr-FR" sz="1600" dirty="0"/>
              <a:t>, 26, 223.</a:t>
            </a:r>
          </a:p>
        </p:txBody>
      </p:sp>
      <p:graphicFrame>
        <p:nvGraphicFramePr>
          <p:cNvPr id="183302" name="Object 6"/>
          <p:cNvGraphicFramePr>
            <a:graphicFrameLocks noChangeAspect="1"/>
          </p:cNvGraphicFramePr>
          <p:nvPr/>
        </p:nvGraphicFramePr>
        <p:xfrm>
          <a:off x="884238" y="1692275"/>
          <a:ext cx="7429500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91053" imgH="939605" progId="ChemDraw.Document.6.0">
                  <p:embed/>
                </p:oleObj>
              </mc:Choice>
              <mc:Fallback>
                <p:oleObj name="CS ChemDraw Drawing" r:id="rId2" imgW="4791053" imgH="939605" progId="ChemDraw.Document.6.0">
                  <p:embed/>
                  <p:pic>
                    <p:nvPicPr>
                      <p:cNvPr id="1833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692275"/>
                        <a:ext cx="7429500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455613" y="3660775"/>
          <a:ext cx="82423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688596" imgH="1467209" progId="ChemDraw.Document.6.0">
                  <p:embed/>
                </p:oleObj>
              </mc:Choice>
              <mc:Fallback>
                <p:oleObj name="CS ChemDraw Drawing" r:id="rId4" imgW="5688596" imgH="1467209" progId="ChemDraw.Document.6.0">
                  <p:embed/>
                  <p:pic>
                    <p:nvPicPr>
                      <p:cNvPr id="183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660775"/>
                        <a:ext cx="824230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1653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4598" y="116632"/>
            <a:ext cx="380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800" dirty="0" err="1"/>
              <a:t>Redução</a:t>
            </a:r>
            <a:r>
              <a:rPr lang="fr-FR" sz="2800" dirty="0"/>
              <a:t> de </a:t>
            </a:r>
            <a:r>
              <a:rPr lang="fr-FR" sz="2800" dirty="0" err="1"/>
              <a:t>Ligações</a:t>
            </a:r>
            <a:r>
              <a:rPr lang="fr-FR" sz="2800" dirty="0"/>
              <a:t> C-N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980728"/>
            <a:ext cx="1569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Nitro</a:t>
            </a:r>
            <a:endParaRPr lang="fr-FR" sz="2400" b="1" dirty="0"/>
          </a:p>
          <a:p>
            <a:r>
              <a:rPr lang="fr-FR" sz="2400" b="1" dirty="0" err="1"/>
              <a:t>compostos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6453336"/>
            <a:ext cx="385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S. Z. </a:t>
            </a:r>
            <a:r>
              <a:rPr lang="fr-FR" sz="1600" dirty="0" err="1"/>
              <a:t>Zard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Tetrahedron</a:t>
            </a:r>
            <a:r>
              <a:rPr lang="fr-FR" sz="1600" dirty="0"/>
              <a:t> </a:t>
            </a:r>
            <a:r>
              <a:rPr lang="fr-FR" sz="1600" b="1" dirty="0"/>
              <a:t>1995</a:t>
            </a:r>
            <a:r>
              <a:rPr lang="fr-FR" sz="1600" dirty="0"/>
              <a:t>, 51, 1675</a:t>
            </a:r>
            <a:r>
              <a:rPr lang="fr-FR" dirty="0"/>
              <a:t>.</a:t>
            </a:r>
          </a:p>
        </p:txBody>
      </p:sp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1700213" y="1004888"/>
          <a:ext cx="70310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96811" imgH="1551353" progId="ChemDraw.Document.6.0">
                  <p:embed/>
                </p:oleObj>
              </mc:Choice>
              <mc:Fallback>
                <p:oleObj name="CS ChemDraw Drawing" r:id="rId2" imgW="4996811" imgH="1551353" progId="ChemDraw.Document.6.0">
                  <p:embed/>
                  <p:pic>
                    <p:nvPicPr>
                      <p:cNvPr id="184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1004888"/>
                        <a:ext cx="7031037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179512" y="3799110"/>
          <a:ext cx="836930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19191" imgH="1450153" progId="ChemDraw.Document.6.0">
                  <p:embed/>
                </p:oleObj>
              </mc:Choice>
              <mc:Fallback>
                <p:oleObj name="CS ChemDraw Drawing" r:id="rId4" imgW="6519191" imgH="1450153" progId="ChemDraw.Document.6.0">
                  <p:embed/>
                  <p:pic>
                    <p:nvPicPr>
                      <p:cNvPr id="184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799110"/>
                        <a:ext cx="8369300" cy="186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88640"/>
            <a:ext cx="490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Transferência</a:t>
            </a:r>
            <a:r>
              <a:rPr lang="fr-FR" sz="2800" dirty="0"/>
              <a:t> 1,5- de </a:t>
            </a:r>
            <a:r>
              <a:rPr lang="fr-FR" sz="2800" dirty="0" err="1"/>
              <a:t>Hidrogênio</a:t>
            </a:r>
            <a:endParaRPr lang="fr-FR" sz="2800" dirty="0"/>
          </a:p>
        </p:txBody>
      </p:sp>
      <p:sp>
        <p:nvSpPr>
          <p:cNvPr id="9" name="CaixaDeTexto 11"/>
          <p:cNvSpPr txBox="1"/>
          <p:nvPr/>
        </p:nvSpPr>
        <p:spPr>
          <a:xfrm>
            <a:off x="285720" y="6417254"/>
            <a:ext cx="763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 Z. </a:t>
            </a:r>
            <a:r>
              <a:rPr lang="en-US" dirty="0" err="1"/>
              <a:t>Zard</a:t>
            </a:r>
            <a:r>
              <a:rPr lang="en-US" dirty="0"/>
              <a:t>, </a:t>
            </a:r>
            <a:r>
              <a:rPr lang="en-US" i="1" dirty="0"/>
              <a:t>Radical Reactions in Organic Synthesis. </a:t>
            </a:r>
            <a:r>
              <a:rPr lang="en-US" dirty="0"/>
              <a:t>Oxford University Press: 2003.</a:t>
            </a:r>
            <a:endParaRPr lang="fr-FR" dirty="0"/>
          </a:p>
          <a:p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62245" name="Object 5"/>
          <p:cNvGraphicFramePr>
            <a:graphicFrameLocks noChangeAspect="1"/>
          </p:cNvGraphicFramePr>
          <p:nvPr/>
        </p:nvGraphicFramePr>
        <p:xfrm>
          <a:off x="3856038" y="4094163"/>
          <a:ext cx="271938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11118" imgH="705367" progId="ChemDraw.Document.6.0">
                  <p:embed/>
                </p:oleObj>
              </mc:Choice>
              <mc:Fallback>
                <p:oleObj name="CS ChemDraw Drawing" r:id="rId2" imgW="1711118" imgH="705367" progId="ChemDraw.Document.6.0">
                  <p:embed/>
                  <p:pic>
                    <p:nvPicPr>
                      <p:cNvPr id="1162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094163"/>
                        <a:ext cx="2719387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1187624" y="2420888"/>
          <a:ext cx="720566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06192" imgH="1153257" progId="ChemDraw.Document.6.0">
                  <p:embed/>
                </p:oleObj>
              </mc:Choice>
              <mc:Fallback>
                <p:oleObj name="CS ChemDraw Drawing" r:id="rId4" imgW="4806192" imgH="1153257" progId="ChemDraw.Document.6.0">
                  <p:embed/>
                  <p:pic>
                    <p:nvPicPr>
                      <p:cNvPr id="269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420888"/>
                        <a:ext cx="7205663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116632"/>
            <a:ext cx="642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reação</a:t>
            </a:r>
            <a:r>
              <a:rPr lang="fr-FR" sz="2800" dirty="0"/>
              <a:t> de Hofmann-</a:t>
            </a:r>
            <a:r>
              <a:rPr lang="fr-FR" sz="2800" dirty="0" err="1"/>
              <a:t>Löffler</a:t>
            </a:r>
            <a:r>
              <a:rPr lang="fr-FR" sz="2800" dirty="0"/>
              <a:t>-</a:t>
            </a:r>
            <a:r>
              <a:rPr lang="fr-FR" sz="2800" dirty="0" err="1"/>
              <a:t>Freytag</a:t>
            </a:r>
            <a:r>
              <a:rPr lang="fr-FR" sz="2800" dirty="0"/>
              <a:t> (HLF)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08" y="6402814"/>
            <a:ext cx="882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39552" y="3284413"/>
            <a:ext cx="175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FF"/>
                </a:solidFill>
              </a:rPr>
              <a:t>Mecanismo</a:t>
            </a:r>
            <a:r>
              <a:rPr lang="fr-FR" sz="2400" b="1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93895" name="Object 7"/>
          <p:cNvGraphicFramePr>
            <a:graphicFrameLocks noChangeAspect="1"/>
          </p:cNvGraphicFramePr>
          <p:nvPr/>
        </p:nvGraphicFramePr>
        <p:xfrm>
          <a:off x="1982788" y="1414463"/>
          <a:ext cx="49164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77751" imgH="604546" progId="ChemDraw.Document.6.0">
                  <p:embed/>
                </p:oleObj>
              </mc:Choice>
              <mc:Fallback>
                <p:oleObj name="CS ChemDraw Drawing" r:id="rId2" imgW="3277751" imgH="604546" progId="ChemDraw.Document.6.0">
                  <p:embed/>
                  <p:pic>
                    <p:nvPicPr>
                      <p:cNvPr id="2938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1414463"/>
                        <a:ext cx="49164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6" name="Object 8"/>
          <p:cNvGraphicFramePr>
            <a:graphicFrameLocks noChangeAspect="1"/>
          </p:cNvGraphicFramePr>
          <p:nvPr/>
        </p:nvGraphicFramePr>
        <p:xfrm>
          <a:off x="2533650" y="3140968"/>
          <a:ext cx="4803775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96935" imgH="1947433" progId="ChemDraw.Document.6.0">
                  <p:embed/>
                </p:oleObj>
              </mc:Choice>
              <mc:Fallback>
                <p:oleObj name="CS ChemDraw Drawing" r:id="rId4" imgW="3196935" imgH="1947433" progId="ChemDraw.Document.6.0">
                  <p:embed/>
                  <p:pic>
                    <p:nvPicPr>
                      <p:cNvPr id="293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140968"/>
                        <a:ext cx="4803775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686872" y="652025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2843808" y="692696"/>
          <a:ext cx="3494088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14815" imgH="1115091" progId="ChemDraw.Document.6.0">
                  <p:embed/>
                </p:oleObj>
              </mc:Choice>
              <mc:Fallback>
                <p:oleObj name="CS ChemDraw Drawing" r:id="rId2" imgW="2914815" imgH="1115091" progId="ChemDraw.Document.6.0">
                  <p:embed/>
                  <p:pic>
                    <p:nvPicPr>
                      <p:cNvPr id="215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692696"/>
                        <a:ext cx="3494088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5" name="Object 5"/>
          <p:cNvGraphicFramePr>
            <a:graphicFrameLocks noChangeAspect="1"/>
          </p:cNvGraphicFramePr>
          <p:nvPr/>
        </p:nvGraphicFramePr>
        <p:xfrm>
          <a:off x="827584" y="4387428"/>
          <a:ext cx="48291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021397" imgH="1660868" progId="ChemDraw.Document.6.0">
                  <p:embed/>
                </p:oleObj>
              </mc:Choice>
              <mc:Fallback>
                <p:oleObj name="CS ChemDraw Drawing" r:id="rId4" imgW="4021397" imgH="1660868" progId="ChemDraw.Document.6.0">
                  <p:embed/>
                  <p:pic>
                    <p:nvPicPr>
                      <p:cNvPr id="215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387428"/>
                        <a:ext cx="482917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6516216" y="3933056"/>
          <a:ext cx="2016125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680660" imgH="1902906" progId="ChemDraw.Document.6.0">
                  <p:embed/>
                </p:oleObj>
              </mc:Choice>
              <mc:Fallback>
                <p:oleObj name="CS ChemDraw Drawing" r:id="rId6" imgW="1680660" imgH="1902906" progId="ChemDraw.Document.6.0">
                  <p:embed/>
                  <p:pic>
                    <p:nvPicPr>
                      <p:cNvPr id="2150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933056"/>
                        <a:ext cx="2016125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44561" y="46365"/>
            <a:ext cx="3114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Radicalares</a:t>
            </a:r>
            <a:endParaRPr lang="fr-FR" sz="28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5863" name="Object 7"/>
          <p:cNvGraphicFramePr>
            <a:graphicFrameLocks noChangeAspect="1"/>
          </p:cNvGraphicFramePr>
          <p:nvPr/>
        </p:nvGraphicFramePr>
        <p:xfrm>
          <a:off x="843919" y="2132856"/>
          <a:ext cx="7112457" cy="188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755679" imgH="1525125" progId="ChemDraw.Document.6.0">
                  <p:embed/>
                </p:oleObj>
              </mc:Choice>
              <mc:Fallback>
                <p:oleObj name="CS ChemDraw Drawing" r:id="rId8" imgW="5755679" imgH="1525125" progId="ChemDraw.Document.6.0">
                  <p:embed/>
                  <p:pic>
                    <p:nvPicPr>
                      <p:cNvPr id="11458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919" y="2132856"/>
                        <a:ext cx="7112457" cy="1885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052736"/>
            <a:ext cx="136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FF"/>
                </a:solidFill>
              </a:rPr>
              <a:t>Exemplo</a:t>
            </a:r>
            <a:r>
              <a:rPr lang="fr-FR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169476"/>
            <a:ext cx="642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reação</a:t>
            </a:r>
            <a:r>
              <a:rPr lang="fr-FR" sz="2800" dirty="0"/>
              <a:t> de Hofmann-</a:t>
            </a:r>
            <a:r>
              <a:rPr lang="fr-FR" sz="2800" dirty="0" err="1"/>
              <a:t>Löffler</a:t>
            </a:r>
            <a:r>
              <a:rPr lang="fr-FR" sz="2800" dirty="0"/>
              <a:t>-</a:t>
            </a:r>
            <a:r>
              <a:rPr lang="fr-FR" sz="2800" dirty="0" err="1"/>
              <a:t>Freytag</a:t>
            </a:r>
            <a:r>
              <a:rPr lang="fr-FR" sz="2800" dirty="0"/>
              <a:t> (HLF)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08" y="6156593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600" b="1" dirty="0"/>
              <a:t>A1)</a:t>
            </a:r>
            <a:r>
              <a:rPr lang="de-DE" sz="1600" dirty="0"/>
              <a:t> P. Buchschacher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i="1" dirty="0"/>
              <a:t>J. Am. Chem. </a:t>
            </a:r>
            <a:r>
              <a:rPr lang="de-DE" sz="1600" i="1" dirty="0" err="1"/>
              <a:t>Soc</a:t>
            </a:r>
            <a:r>
              <a:rPr lang="de-DE" sz="1600" i="1" dirty="0"/>
              <a:t>.</a:t>
            </a:r>
            <a:r>
              <a:rPr lang="de-DE" sz="1600" dirty="0"/>
              <a:t> </a:t>
            </a:r>
            <a:r>
              <a:rPr lang="de-DE" sz="1600" b="1" dirty="0"/>
              <a:t>1958</a:t>
            </a:r>
            <a:r>
              <a:rPr lang="de-DE" sz="1600" dirty="0"/>
              <a:t>, 80, 2905. </a:t>
            </a:r>
            <a:r>
              <a:rPr lang="de-DE" sz="1600" b="1" dirty="0"/>
              <a:t>A2)</a:t>
            </a:r>
            <a:r>
              <a:rPr lang="de-DE" sz="1600" dirty="0"/>
              <a:t> E. J. Corey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i="1" dirty="0"/>
              <a:t>J. Am. Chem. </a:t>
            </a:r>
            <a:r>
              <a:rPr lang="de-DE" sz="1600" i="1" dirty="0" err="1"/>
              <a:t>Soc</a:t>
            </a:r>
            <a:r>
              <a:rPr lang="de-DE" sz="1600" i="1" dirty="0"/>
              <a:t>.</a:t>
            </a:r>
            <a:r>
              <a:rPr lang="de-DE" sz="1600" dirty="0"/>
              <a:t> </a:t>
            </a:r>
            <a:r>
              <a:rPr lang="de-DE" sz="1600" b="1" dirty="0"/>
              <a:t>1958</a:t>
            </a:r>
            <a:r>
              <a:rPr lang="de-DE" sz="1600" dirty="0"/>
              <a:t>, 80, 2903. B) P. Baran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i="1" dirty="0"/>
              <a:t>J. Am. Chem. </a:t>
            </a:r>
            <a:r>
              <a:rPr lang="de-DE" sz="1600" i="1" dirty="0" err="1"/>
              <a:t>Soc</a:t>
            </a:r>
            <a:r>
              <a:rPr lang="de-DE" sz="1600" i="1" dirty="0"/>
              <a:t>.</a:t>
            </a:r>
            <a:r>
              <a:rPr lang="de-DE" sz="1600" dirty="0"/>
              <a:t> </a:t>
            </a:r>
            <a:r>
              <a:rPr lang="de-DE" sz="1600" b="1" dirty="0"/>
              <a:t>2008</a:t>
            </a:r>
            <a:r>
              <a:rPr lang="de-DE" sz="1600" dirty="0"/>
              <a:t>, 130, 7247.</a:t>
            </a:r>
          </a:p>
        </p:txBody>
      </p:sp>
      <p:graphicFrame>
        <p:nvGraphicFramePr>
          <p:cNvPr id="324611" name="Object 3"/>
          <p:cNvGraphicFramePr>
            <a:graphicFrameLocks noChangeAspect="1"/>
          </p:cNvGraphicFramePr>
          <p:nvPr/>
        </p:nvGraphicFramePr>
        <p:xfrm>
          <a:off x="2127250" y="1312863"/>
          <a:ext cx="4670425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90485" imgH="1409597" progId="ChemDraw.Document.6.0">
                  <p:embed/>
                </p:oleObj>
              </mc:Choice>
              <mc:Fallback>
                <p:oleObj name="CS ChemDraw Drawing" r:id="rId2" imgW="3890485" imgH="1409597" progId="ChemDraw.Document.6.0">
                  <p:embed/>
                  <p:pic>
                    <p:nvPicPr>
                      <p:cNvPr id="324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1312863"/>
                        <a:ext cx="4670425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440910" y="170080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A)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2627784" y="3212976"/>
          <a:ext cx="35988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97482" imgH="697408" progId="ChemDraw.Document.6.0">
                  <p:embed/>
                </p:oleObj>
              </mc:Choice>
              <mc:Fallback>
                <p:oleObj name="CS ChemDraw Drawing" r:id="rId4" imgW="2997482" imgH="697408" progId="ChemDraw.Document.6.0">
                  <p:embed/>
                  <p:pic>
                    <p:nvPicPr>
                      <p:cNvPr id="324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212976"/>
                        <a:ext cx="35988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3" name="Object 5"/>
          <p:cNvGraphicFramePr>
            <a:graphicFrameLocks noChangeAspect="1"/>
          </p:cNvGraphicFramePr>
          <p:nvPr/>
        </p:nvGraphicFramePr>
        <p:xfrm>
          <a:off x="1443038" y="4059238"/>
          <a:ext cx="6148387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122006" imgH="1519136" progId="ChemDraw.Document.6.0">
                  <p:embed/>
                </p:oleObj>
              </mc:Choice>
              <mc:Fallback>
                <p:oleObj name="CS ChemDraw Drawing" r:id="rId6" imgW="5122006" imgH="1519136" progId="ChemDraw.Document.6.0">
                  <p:embed/>
                  <p:pic>
                    <p:nvPicPr>
                      <p:cNvPr id="324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4059238"/>
                        <a:ext cx="6148387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660232" y="3475112"/>
            <a:ext cx="189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Bons </a:t>
            </a:r>
            <a:r>
              <a:rPr lang="fr-FR" dirty="0" err="1"/>
              <a:t>rendimentos</a:t>
            </a:r>
            <a:endParaRPr lang="fr-FR" dirty="0"/>
          </a:p>
          <a:p>
            <a:r>
              <a:rPr lang="fr-FR" i="1" dirty="0" err="1"/>
              <a:t>dr</a:t>
            </a:r>
            <a:r>
              <a:rPr lang="fr-FR" dirty="0"/>
              <a:t> </a:t>
            </a:r>
            <a:r>
              <a:rPr lang="fr-FR" dirty="0" err="1"/>
              <a:t>ruins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453734" y="3445495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B)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179512" y="61653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64294" name="Object 6"/>
          <p:cNvGraphicFramePr>
            <a:graphicFrameLocks noChangeAspect="1"/>
          </p:cNvGraphicFramePr>
          <p:nvPr/>
        </p:nvGraphicFramePr>
        <p:xfrm>
          <a:off x="4860032" y="4725144"/>
          <a:ext cx="1296144" cy="91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867240" imgH="685440" progId="ChemDraw.Document.6.0">
                  <p:embed/>
                </p:oleObj>
              </mc:Choice>
              <mc:Fallback>
                <p:oleObj name="CS ChemDraw Drawing" r:id="rId8" imgW="867240" imgH="685440" progId="ChemDraw.Document.6.0">
                  <p:embed/>
                  <p:pic>
                    <p:nvPicPr>
                      <p:cNvPr id="1164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725144"/>
                        <a:ext cx="1296144" cy="918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356463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Tranferência</a:t>
            </a:r>
            <a:r>
              <a:rPr lang="fr-FR" sz="2800" dirty="0"/>
              <a:t> </a:t>
            </a:r>
            <a:r>
              <a:rPr lang="fr-FR" sz="2800" i="1" dirty="0"/>
              <a:t>1,2 </a:t>
            </a:r>
            <a:r>
              <a:rPr lang="fr-FR" sz="2800" dirty="0"/>
              <a:t>de </a:t>
            </a:r>
            <a:r>
              <a:rPr lang="fr-FR" sz="2800" dirty="0" err="1"/>
              <a:t>Grupos</a:t>
            </a:r>
            <a:r>
              <a:rPr lang="fr-FR" sz="2800" dirty="0"/>
              <a:t> </a:t>
            </a:r>
            <a:r>
              <a:rPr lang="fr-FR" sz="2800" dirty="0" err="1"/>
              <a:t>Insaturados</a:t>
            </a:r>
            <a:endParaRPr lang="fr-FR" sz="2800" dirty="0"/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4329113" y="233363"/>
          <a:ext cx="42878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65941" imgH="977887" progId="ChemDraw.Document.6.0">
                  <p:embed/>
                </p:oleObj>
              </mc:Choice>
              <mc:Fallback>
                <p:oleObj name="CS ChemDraw Drawing" r:id="rId2" imgW="3065941" imgH="977887" progId="ChemDraw.Document.6.0">
                  <p:embed/>
                  <p:pic>
                    <p:nvPicPr>
                      <p:cNvPr id="185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233363"/>
                        <a:ext cx="42878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1554163" y="1989138"/>
          <a:ext cx="6034087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071538" imgH="2818896" progId="ChemDraw.Document.6.0">
                  <p:embed/>
                </p:oleObj>
              </mc:Choice>
              <mc:Fallback>
                <p:oleObj name="CS ChemDraw Drawing" r:id="rId4" imgW="4071538" imgH="2818896" progId="ChemDraw.Document.6.0">
                  <p:embed/>
                  <p:pic>
                    <p:nvPicPr>
                      <p:cNvPr id="185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1989138"/>
                        <a:ext cx="6034087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1520" y="177281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212447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Tranferência</a:t>
            </a:r>
            <a:r>
              <a:rPr lang="fr-FR" sz="2800" dirty="0"/>
              <a:t> </a:t>
            </a:r>
            <a:r>
              <a:rPr lang="fr-FR" sz="2800" i="1" dirty="0"/>
              <a:t>1,2 </a:t>
            </a:r>
            <a:r>
              <a:rPr lang="fr-FR" sz="2800" dirty="0"/>
              <a:t>de </a:t>
            </a:r>
            <a:r>
              <a:rPr lang="fr-FR" sz="2800" dirty="0" err="1"/>
              <a:t>Grupos</a:t>
            </a:r>
            <a:r>
              <a:rPr lang="fr-FR" sz="2800" dirty="0"/>
              <a:t> </a:t>
            </a:r>
            <a:r>
              <a:rPr lang="fr-FR" sz="2800" dirty="0" err="1"/>
              <a:t>Insaturados</a:t>
            </a:r>
            <a:endParaRPr lang="fr-FR" sz="280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329113" y="88900"/>
          <a:ext cx="42878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65941" imgH="977887" progId="ChemDraw.Document.6.0">
                  <p:embed/>
                </p:oleObj>
              </mc:Choice>
              <mc:Fallback>
                <p:oleObj name="CS ChemDraw Drawing" r:id="rId2" imgW="3065941" imgH="977887" progId="ChemDraw.Document.6.0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88900"/>
                        <a:ext cx="42878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051720" y="184482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061338" y="34917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5906" y="1628800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2632075" y="1552575"/>
          <a:ext cx="57912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98618" imgH="1023749" progId="ChemDraw.Document.6.0">
                  <p:embed/>
                </p:oleObj>
              </mc:Choice>
              <mc:Fallback>
                <p:oleObj name="CS ChemDraw Drawing" r:id="rId4" imgW="4798618" imgH="1023749" progId="ChemDraw.Document.6.0">
                  <p:embed/>
                  <p:pic>
                    <p:nvPicPr>
                      <p:cNvPr id="186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1552575"/>
                        <a:ext cx="57912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15199" y="6453336"/>
            <a:ext cx="8345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 </a:t>
            </a:r>
            <a:r>
              <a:rPr lang="fr-FR" sz="1600" dirty="0"/>
              <a:t>P. </a:t>
            </a:r>
            <a:r>
              <a:rPr lang="fr-FR" sz="1600" dirty="0" err="1"/>
              <a:t>Dowd</a:t>
            </a:r>
            <a:r>
              <a:rPr lang="fr-FR" sz="1600" dirty="0"/>
              <a:t>, W. Zhang,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1993</a:t>
            </a:r>
            <a:r>
              <a:rPr lang="fr-FR" sz="1600" dirty="0"/>
              <a:t>, 93, 2091. </a:t>
            </a:r>
            <a:r>
              <a:rPr lang="fr-FR" sz="1600" b="1" dirty="0"/>
              <a:t>B) </a:t>
            </a:r>
            <a:r>
              <a:rPr lang="fr-FR" sz="1600" dirty="0"/>
              <a:t>H. Ishibashi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1991</a:t>
            </a:r>
            <a:r>
              <a:rPr lang="fr-FR" sz="1600" dirty="0"/>
              <a:t>., 56, 95.</a:t>
            </a: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2706688" y="3057525"/>
          <a:ext cx="574675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921921" imgH="2797969" progId="ChemDraw.Document.6.0">
                  <p:embed/>
                </p:oleObj>
              </mc:Choice>
              <mc:Fallback>
                <p:oleObj name="CS ChemDraw Drawing" r:id="rId6" imgW="4921921" imgH="2797969" progId="ChemDraw.Document.6.0">
                  <p:embed/>
                  <p:pic>
                    <p:nvPicPr>
                      <p:cNvPr id="186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3057525"/>
                        <a:ext cx="574675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51520" y="148478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44624"/>
            <a:ext cx="7506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Abertura</a:t>
            </a:r>
            <a:r>
              <a:rPr lang="fr-FR" sz="2800" dirty="0"/>
              <a:t> de </a:t>
            </a:r>
            <a:r>
              <a:rPr lang="fr-FR" sz="2800" dirty="0" err="1"/>
              <a:t>Ciclos</a:t>
            </a:r>
            <a:r>
              <a:rPr lang="fr-FR" sz="2800" dirty="0"/>
              <a:t> de 5 </a:t>
            </a:r>
            <a:r>
              <a:rPr lang="fr-FR" sz="2800" dirty="0" err="1"/>
              <a:t>Membros</a:t>
            </a:r>
            <a:r>
              <a:rPr lang="fr-FR" sz="2800" dirty="0"/>
              <a:t> e </a:t>
            </a:r>
            <a:r>
              <a:rPr lang="fr-FR" sz="2800" dirty="0" err="1"/>
              <a:t>Ciclos</a:t>
            </a:r>
            <a:r>
              <a:rPr lang="fr-FR" sz="2800" dirty="0"/>
              <a:t> </a:t>
            </a:r>
            <a:r>
              <a:rPr lang="fr-FR" sz="2800" dirty="0" err="1"/>
              <a:t>Maiores</a:t>
            </a:r>
            <a:endParaRPr lang="fr-FR" sz="2800" dirty="0"/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06388" y="1343025"/>
          <a:ext cx="8361362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00762" imgH="2648254" progId="ChemDraw.Document.6.0">
                  <p:embed/>
                </p:oleObj>
              </mc:Choice>
              <mc:Fallback>
                <p:oleObj name="CS ChemDraw Drawing" r:id="rId2" imgW="5400762" imgH="2648254" progId="ChemDraw.Document.6.0">
                  <p:embed/>
                  <p:pic>
                    <p:nvPicPr>
                      <p:cNvPr id="187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343025"/>
                        <a:ext cx="8361362" cy="40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9512" y="6381328"/>
            <a:ext cx="6597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W. B. Motherwell, A. M. K. </a:t>
            </a:r>
            <a:r>
              <a:rPr lang="fr-FR" sz="1600" dirty="0" err="1"/>
              <a:t>Pennell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Chem</a:t>
            </a:r>
            <a:r>
              <a:rPr lang="fr-FR" sz="1600" i="1" dirty="0"/>
              <a:t>. Soc., </a:t>
            </a:r>
            <a:r>
              <a:rPr lang="fr-FR" sz="1600" i="1" dirty="0" err="1"/>
              <a:t>Chem</a:t>
            </a:r>
            <a:r>
              <a:rPr lang="fr-FR" sz="1600" i="1" dirty="0"/>
              <a:t>. Commun.</a:t>
            </a:r>
            <a:r>
              <a:rPr lang="fr-FR" sz="1600" dirty="0"/>
              <a:t> </a:t>
            </a:r>
            <a:r>
              <a:rPr lang="fr-FR" sz="1600" b="1" dirty="0"/>
              <a:t>1991</a:t>
            </a:r>
            <a:r>
              <a:rPr lang="fr-FR" sz="1600" dirty="0"/>
              <a:t>, 877.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1293813" y="1993900"/>
          <a:ext cx="67341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81051" imgH="2100941" progId="ChemDraw.Document.6.0">
                  <p:embed/>
                </p:oleObj>
              </mc:Choice>
              <mc:Fallback>
                <p:oleObj name="CS ChemDraw Drawing" r:id="rId2" imgW="4381051" imgH="2100941" progId="ChemDraw.Document.6.0">
                  <p:embed/>
                  <p:pic>
                    <p:nvPicPr>
                      <p:cNvPr id="188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1993900"/>
                        <a:ext cx="673417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Abertura</a:t>
            </a:r>
            <a:r>
              <a:rPr lang="fr-FR" sz="2800" dirty="0"/>
              <a:t> de </a:t>
            </a:r>
            <a:r>
              <a:rPr lang="fr-FR" sz="2800" dirty="0" err="1"/>
              <a:t>Ciclos</a:t>
            </a:r>
            <a:r>
              <a:rPr lang="fr-FR" sz="2800" dirty="0"/>
              <a:t> de 5 </a:t>
            </a:r>
            <a:r>
              <a:rPr lang="fr-FR" sz="2800" dirty="0" err="1"/>
              <a:t>Membros</a:t>
            </a:r>
            <a:r>
              <a:rPr lang="fr-FR" sz="2800" dirty="0"/>
              <a:t> e </a:t>
            </a:r>
            <a:r>
              <a:rPr lang="fr-FR" sz="2800" dirty="0" err="1"/>
              <a:t>Ciclos</a:t>
            </a:r>
            <a:r>
              <a:rPr lang="fr-FR" sz="2800" dirty="0"/>
              <a:t> </a:t>
            </a:r>
            <a:r>
              <a:rPr lang="fr-FR" sz="2800" dirty="0" err="1"/>
              <a:t>Maiores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6381328"/>
            <a:ext cx="434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Beckwith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1988</a:t>
            </a:r>
            <a:r>
              <a:rPr lang="fr-FR" sz="1600" dirty="0"/>
              <a:t>,110, 2565.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Abertura</a:t>
            </a:r>
            <a:r>
              <a:rPr lang="fr-FR" sz="2800" dirty="0"/>
              <a:t> de </a:t>
            </a:r>
            <a:r>
              <a:rPr lang="fr-FR" sz="2800" dirty="0" err="1"/>
              <a:t>Ciclos</a:t>
            </a:r>
            <a:r>
              <a:rPr lang="fr-FR" sz="2800" dirty="0"/>
              <a:t> de 5 </a:t>
            </a:r>
            <a:r>
              <a:rPr lang="fr-FR" sz="2800" dirty="0" err="1"/>
              <a:t>Membros</a:t>
            </a:r>
            <a:r>
              <a:rPr lang="fr-FR" sz="2800" dirty="0"/>
              <a:t> e </a:t>
            </a:r>
            <a:r>
              <a:rPr lang="fr-FR" sz="2800" dirty="0" err="1"/>
              <a:t>Ciclos</a:t>
            </a:r>
            <a:r>
              <a:rPr lang="fr-FR" sz="2800" dirty="0"/>
              <a:t> </a:t>
            </a:r>
            <a:r>
              <a:rPr lang="fr-FR" sz="2800" dirty="0" err="1"/>
              <a:t>Maiores</a:t>
            </a:r>
            <a:endParaRPr lang="fr-FR" sz="2800" dirty="0"/>
          </a:p>
          <a:p>
            <a:endParaRPr lang="fr-FR" sz="2800" dirty="0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968375" y="1712913"/>
          <a:ext cx="67738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48985" imgH="2352614" progId="ChemDraw.Document.6.0">
                  <p:embed/>
                </p:oleObj>
              </mc:Choice>
              <mc:Fallback>
                <p:oleObj name="CS ChemDraw Drawing" r:id="rId2" imgW="4548985" imgH="2352614" progId="ChemDraw.Document.6.0">
                  <p:embed/>
                  <p:pic>
                    <p:nvPicPr>
                      <p:cNvPr id="189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712913"/>
                        <a:ext cx="677386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51520" y="6381328"/>
            <a:ext cx="4088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S. Kim </a:t>
            </a:r>
            <a:r>
              <a:rPr lang="fr-FR" sz="1600" i="1" dirty="0"/>
              <a:t>et al.,</a:t>
            </a:r>
            <a:r>
              <a:rPr lang="fr-FR" sz="1600" dirty="0"/>
              <a:t>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 Soc.</a:t>
            </a:r>
            <a:r>
              <a:rPr lang="fr-FR" sz="1600" dirty="0"/>
              <a:t> </a:t>
            </a:r>
            <a:r>
              <a:rPr lang="fr-FR" sz="1600" b="1" dirty="0"/>
              <a:t>1993</a:t>
            </a:r>
            <a:r>
              <a:rPr lang="fr-FR" sz="1600" dirty="0"/>
              <a:t>,115, 3328.</a:t>
            </a:r>
            <a:r>
              <a:rPr lang="fr-FR" sz="1600" b="1" dirty="0"/>
              <a:t>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16632"/>
            <a:ext cx="434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Hidretos</a:t>
            </a:r>
            <a:r>
              <a:rPr lang="fr-FR" sz="2800" dirty="0"/>
              <a:t> de </a:t>
            </a:r>
            <a:r>
              <a:rPr lang="fr-FR" sz="2800" dirty="0" err="1"/>
              <a:t>Organomercúrio</a:t>
            </a:r>
            <a:endParaRPr lang="fr-FR" sz="2800" dirty="0"/>
          </a:p>
        </p:txBody>
      </p:sp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7334250" y="2481263"/>
          <a:ext cx="13493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042027" imgH="720528" progId="ChemDraw.Document.6.0">
                  <p:embed/>
                </p:oleObj>
              </mc:Choice>
              <mc:Fallback>
                <p:oleObj name="CS ChemDraw Drawing" r:id="rId2" imgW="1042027" imgH="720528" progId="ChemDraw.Document.6.0">
                  <p:embed/>
                  <p:pic>
                    <p:nvPicPr>
                      <p:cNvPr id="1935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2481263"/>
                        <a:ext cx="13493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9512" y="5045114"/>
            <a:ext cx="856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Desmercurização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NaBH</a:t>
            </a:r>
            <a:r>
              <a:rPr lang="fr-FR" sz="2000" baseline="-25000" dirty="0"/>
              <a:t>4</a:t>
            </a:r>
            <a:r>
              <a:rPr lang="fr-FR" sz="2000" dirty="0"/>
              <a:t> </a:t>
            </a:r>
            <a:r>
              <a:rPr lang="fr-FR" sz="2000" dirty="0" err="1"/>
              <a:t>procede</a:t>
            </a:r>
            <a:r>
              <a:rPr lang="fr-FR" sz="2000" dirty="0"/>
              <a:t> via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mecanismo</a:t>
            </a:r>
            <a:r>
              <a:rPr lang="fr-FR" sz="2000" dirty="0"/>
              <a:t> de </a:t>
            </a:r>
            <a:r>
              <a:rPr lang="fr-FR" sz="2000" dirty="0" err="1"/>
              <a:t>cadeia</a:t>
            </a:r>
            <a:r>
              <a:rPr lang="fr-FR" sz="2000" dirty="0"/>
              <a:t> </a:t>
            </a:r>
            <a:r>
              <a:rPr lang="fr-FR" sz="2000" dirty="0" err="1"/>
              <a:t>radicalar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3" y="6156593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D. J. Pasto, J. </a:t>
            </a:r>
            <a:r>
              <a:rPr lang="fr-FR" sz="1600" dirty="0" err="1"/>
              <a:t>Gotarz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1969</a:t>
            </a:r>
            <a:r>
              <a:rPr lang="fr-FR" sz="1600" dirty="0"/>
              <a:t>, 91, 719. </a:t>
            </a:r>
            <a:r>
              <a:rPr lang="fr-FR" sz="1600" dirty="0" err="1"/>
              <a:t>Veja</a:t>
            </a:r>
            <a:r>
              <a:rPr lang="fr-FR" sz="1600" dirty="0"/>
              <a:t> </a:t>
            </a:r>
            <a:r>
              <a:rPr lang="fr-FR" sz="1600" dirty="0" err="1"/>
              <a:t>também</a:t>
            </a:r>
            <a:r>
              <a:rPr lang="fr-FR" sz="1600" dirty="0"/>
              <a:t>: </a:t>
            </a:r>
            <a:r>
              <a:rPr lang="fr-FR" sz="1600" b="1" dirty="0"/>
              <a:t>B)</a:t>
            </a:r>
            <a:r>
              <a:rPr lang="fr-FR" sz="1600" dirty="0"/>
              <a:t> J. </a:t>
            </a:r>
            <a:r>
              <a:rPr lang="fr-FR" sz="1600" dirty="0" err="1"/>
              <a:t>Barluenga</a:t>
            </a:r>
            <a:r>
              <a:rPr lang="fr-FR" sz="1600" dirty="0"/>
              <a:t> e M. </a:t>
            </a:r>
            <a:r>
              <a:rPr lang="fr-FR" sz="1600" dirty="0" err="1"/>
              <a:t>Yus</a:t>
            </a:r>
            <a:r>
              <a:rPr lang="fr-FR" sz="1600" dirty="0"/>
              <a:t>,</a:t>
            </a:r>
            <a:r>
              <a:rPr lang="fr-FR" sz="1600" i="1" dirty="0"/>
              <a:t>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1988</a:t>
            </a:r>
            <a:r>
              <a:rPr lang="fr-FR" sz="1600" dirty="0"/>
              <a:t>, 88, 487. </a:t>
            </a: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377825" y="1687513"/>
          <a:ext cx="6526213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582270" imgH="1991402" progId="ChemDraw.Document.6.0">
                  <p:embed/>
                </p:oleObj>
              </mc:Choice>
              <mc:Fallback>
                <p:oleObj name="CS ChemDraw Drawing" r:id="rId4" imgW="4582270" imgH="1991402" progId="ChemDraw.Document.6.0">
                  <p:embed/>
                  <p:pic>
                    <p:nvPicPr>
                      <p:cNvPr id="193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687513"/>
                        <a:ext cx="6526213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44624"/>
            <a:ext cx="434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Hidretos</a:t>
            </a:r>
            <a:r>
              <a:rPr lang="fr-FR" sz="2800" dirty="0"/>
              <a:t> de </a:t>
            </a:r>
            <a:r>
              <a:rPr lang="fr-FR" sz="2800" dirty="0" err="1"/>
              <a:t>Organomercúrio</a:t>
            </a:r>
            <a:endParaRPr lang="fr-FR" sz="2800" dirty="0"/>
          </a:p>
        </p:txBody>
      </p:sp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1944688" y="979488"/>
          <a:ext cx="492601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73549" imgH="1074159" progId="ChemDraw.Document.6.0">
                  <p:embed/>
                </p:oleObj>
              </mc:Choice>
              <mc:Fallback>
                <p:oleObj name="CS ChemDraw Drawing" r:id="rId2" imgW="4073549" imgH="1074159" progId="ChemDraw.Document.6.0">
                  <p:embed/>
                  <p:pic>
                    <p:nvPicPr>
                      <p:cNvPr id="216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979488"/>
                        <a:ext cx="4926012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5497" y="622860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G. M. </a:t>
            </a:r>
            <a:r>
              <a:rPr lang="fr-FR" sz="1600" dirty="0" err="1"/>
              <a:t>Whitesides</a:t>
            </a:r>
            <a:r>
              <a:rPr lang="fr-FR" sz="1600" dirty="0"/>
              <a:t>, J. San Filippo, J. Am. </a:t>
            </a:r>
            <a:r>
              <a:rPr lang="fr-FR" sz="1600" dirty="0" err="1"/>
              <a:t>Chem</a:t>
            </a:r>
            <a:r>
              <a:rPr lang="fr-FR" sz="1600" dirty="0"/>
              <a:t>. Soc. </a:t>
            </a:r>
            <a:r>
              <a:rPr lang="fr-FR" sz="1600" b="1" dirty="0"/>
              <a:t>1970</a:t>
            </a:r>
            <a:r>
              <a:rPr lang="fr-FR" sz="1600" dirty="0"/>
              <a:t>, 92, 6611.</a:t>
            </a:r>
            <a:r>
              <a:rPr lang="fr-FR" sz="1600" b="1" dirty="0"/>
              <a:t> B) </a:t>
            </a:r>
            <a:r>
              <a:rPr lang="fr-FR" sz="1600" dirty="0"/>
              <a:t>R. P. </a:t>
            </a:r>
            <a:r>
              <a:rPr lang="fr-FR" sz="1600" dirty="0" err="1"/>
              <a:t>Quirk</a:t>
            </a:r>
            <a:r>
              <a:rPr lang="fr-FR" sz="1600" dirty="0"/>
              <a:t>,</a:t>
            </a:r>
            <a:r>
              <a:rPr lang="fr-FR" sz="1600" b="1" dirty="0"/>
              <a:t>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b="1" dirty="0"/>
              <a:t> 1972</a:t>
            </a:r>
            <a:r>
              <a:rPr lang="fr-FR" sz="1600" dirty="0"/>
              <a:t>, 37, 3554.</a:t>
            </a:r>
            <a:r>
              <a:rPr lang="fr-FR" sz="1600" b="1" dirty="0"/>
              <a:t> C) </a:t>
            </a:r>
            <a:r>
              <a:rPr lang="fr-FR" sz="1600" dirty="0"/>
              <a:t>C. L. Hill,  G. M. </a:t>
            </a:r>
            <a:r>
              <a:rPr lang="fr-FR" sz="1600" dirty="0" err="1"/>
              <a:t>Whitesides</a:t>
            </a:r>
            <a:r>
              <a:rPr lang="fr-FR" sz="1600" dirty="0"/>
              <a:t>,</a:t>
            </a:r>
            <a:r>
              <a:rPr lang="fr-FR" sz="1600" b="1" i="1" dirty="0"/>
              <a:t>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b="1" dirty="0"/>
              <a:t> 1974</a:t>
            </a:r>
            <a:r>
              <a:rPr lang="fr-FR" sz="1600" dirty="0"/>
              <a:t>, 96, 870.</a:t>
            </a:r>
          </a:p>
        </p:txBody>
      </p:sp>
      <p:graphicFrame>
        <p:nvGraphicFramePr>
          <p:cNvPr id="216071" name="Object 7"/>
          <p:cNvGraphicFramePr>
            <a:graphicFrameLocks noChangeAspect="1"/>
          </p:cNvGraphicFramePr>
          <p:nvPr/>
        </p:nvGraphicFramePr>
        <p:xfrm>
          <a:off x="307975" y="2443163"/>
          <a:ext cx="8599488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471912" imgH="2675923" progId="ChemDraw.Document.6.0">
                  <p:embed/>
                </p:oleObj>
              </mc:Choice>
              <mc:Fallback>
                <p:oleObj name="CS ChemDraw Drawing" r:id="rId4" imgW="6471912" imgH="2675923" progId="ChemDraw.Document.6.0">
                  <p:embed/>
                  <p:pic>
                    <p:nvPicPr>
                      <p:cNvPr id="216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2443163"/>
                        <a:ext cx="8599488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1653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116632"/>
            <a:ext cx="6906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Transferência</a:t>
            </a:r>
            <a:r>
              <a:rPr lang="fr-FR" sz="2800" dirty="0"/>
              <a:t> de </a:t>
            </a:r>
            <a:r>
              <a:rPr lang="fr-FR" sz="2800" dirty="0" err="1"/>
              <a:t>Átomo</a:t>
            </a:r>
            <a:r>
              <a:rPr lang="fr-FR" sz="2800" dirty="0"/>
              <a:t> ou </a:t>
            </a:r>
            <a:r>
              <a:rPr lang="fr-FR" sz="2800" dirty="0" err="1"/>
              <a:t>Grupos</a:t>
            </a:r>
            <a:endParaRPr lang="fr-FR" sz="2800" dirty="0"/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/>
        </p:nvGraphicFramePr>
        <p:xfrm>
          <a:off x="1503363" y="1838325"/>
          <a:ext cx="5756275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387438" imgH="1660892" progId="ChemDraw.Document.6.0">
                  <p:embed/>
                </p:oleObj>
              </mc:Choice>
              <mc:Fallback>
                <p:oleObj name="CS ChemDraw Drawing" r:id="rId2" imgW="3387438" imgH="1660892" progId="ChemDraw.Document.6.0">
                  <p:embed/>
                  <p:pic>
                    <p:nvPicPr>
                      <p:cNvPr id="222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1838325"/>
                        <a:ext cx="5756275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5" name="Object 1"/>
          <p:cNvGraphicFramePr>
            <a:graphicFrameLocks noChangeAspect="1"/>
          </p:cNvGraphicFramePr>
          <p:nvPr/>
        </p:nvGraphicFramePr>
        <p:xfrm>
          <a:off x="1762125" y="1795463"/>
          <a:ext cx="5980113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56550" imgH="2968152" progId="ChemDraw.Document.6.0">
                  <p:embed/>
                </p:oleObj>
              </mc:Choice>
              <mc:Fallback>
                <p:oleObj name="CS ChemDraw Drawing" r:id="rId2" imgW="4556550" imgH="2968152" progId="ChemDraw.Document.6.0">
                  <p:embed/>
                  <p:pic>
                    <p:nvPicPr>
                      <p:cNvPr id="2211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795463"/>
                        <a:ext cx="5980113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5536" y="1196752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188640"/>
            <a:ext cx="6906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Transferência</a:t>
            </a:r>
            <a:r>
              <a:rPr lang="fr-FR" sz="2800" dirty="0"/>
              <a:t> de </a:t>
            </a:r>
            <a:r>
              <a:rPr lang="fr-FR" sz="2800" dirty="0" err="1"/>
              <a:t>Átomo</a:t>
            </a:r>
            <a:r>
              <a:rPr lang="fr-FR" sz="2800" dirty="0"/>
              <a:t> ou </a:t>
            </a:r>
            <a:r>
              <a:rPr lang="fr-FR" sz="2800" dirty="0" err="1"/>
              <a:t>Grupos</a:t>
            </a:r>
            <a:endParaRPr lang="fr-FR" sz="28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3615" y="313492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SOMO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3" y="5478323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/>
              <a:t>Radicais</a:t>
            </a:r>
            <a:r>
              <a:rPr lang="fr-FR" sz="2400" dirty="0"/>
              <a:t> </a:t>
            </a:r>
            <a:r>
              <a:rPr lang="fr-FR" sz="2400" dirty="0" err="1"/>
              <a:t>são</a:t>
            </a:r>
            <a:r>
              <a:rPr lang="fr-FR" sz="2400" dirty="0"/>
              <a:t> </a:t>
            </a:r>
            <a:r>
              <a:rPr lang="fr-FR" sz="2400" dirty="0" err="1"/>
              <a:t>espécies</a:t>
            </a:r>
            <a:r>
              <a:rPr lang="fr-FR" sz="2400" dirty="0"/>
              <a:t> </a:t>
            </a:r>
            <a:r>
              <a:rPr lang="fr-FR" sz="2400" dirty="0" err="1"/>
              <a:t>ambifílicas</a:t>
            </a:r>
            <a:r>
              <a:rPr lang="fr-FR" sz="2400" dirty="0"/>
              <a:t>, que </a:t>
            </a:r>
            <a:r>
              <a:rPr lang="fr-FR" sz="2400" dirty="0" err="1"/>
              <a:t>podem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estabilizados</a:t>
            </a:r>
            <a:r>
              <a:rPr lang="fr-FR" sz="2400" dirty="0"/>
              <a:t> </a:t>
            </a:r>
            <a:r>
              <a:rPr lang="fr-FR" sz="2400" dirty="0" err="1"/>
              <a:t>seja</a:t>
            </a:r>
            <a:r>
              <a:rPr lang="fr-FR" sz="2400" dirty="0"/>
              <a:t> </a:t>
            </a:r>
            <a:r>
              <a:rPr lang="fr-FR" sz="2400" dirty="0" err="1"/>
              <a:t>por</a:t>
            </a:r>
            <a:r>
              <a:rPr lang="fr-FR" sz="2400" dirty="0"/>
              <a:t> </a:t>
            </a:r>
            <a:r>
              <a:rPr lang="fr-FR" sz="2400" dirty="0" err="1"/>
              <a:t>grupos</a:t>
            </a:r>
            <a:r>
              <a:rPr lang="fr-FR" sz="2400" dirty="0"/>
              <a:t> </a:t>
            </a:r>
            <a:r>
              <a:rPr lang="fr-FR" sz="2400" dirty="0" err="1"/>
              <a:t>doadores</a:t>
            </a:r>
            <a:r>
              <a:rPr lang="fr-FR" sz="2400" dirty="0"/>
              <a:t> ou </a:t>
            </a:r>
            <a:r>
              <a:rPr lang="fr-FR" sz="2400" dirty="0" err="1"/>
              <a:t>atratores</a:t>
            </a:r>
            <a:r>
              <a:rPr lang="fr-FR" sz="2400" dirty="0"/>
              <a:t> de </a:t>
            </a:r>
            <a:r>
              <a:rPr lang="fr-FR" sz="2400" dirty="0" err="1"/>
              <a:t>elétrons</a:t>
            </a:r>
            <a:r>
              <a:rPr lang="fr-FR" sz="2400" dirty="0"/>
              <a:t>.</a:t>
            </a:r>
          </a:p>
        </p:txBody>
      </p:sp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1468438" y="1266825"/>
          <a:ext cx="5264150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74725" imgH="2421217" progId="ChemDraw.Document.6.0">
                  <p:embed/>
                </p:oleObj>
              </mc:Choice>
              <mc:Fallback>
                <p:oleObj name="CS ChemDraw Drawing" r:id="rId2" imgW="3274725" imgH="2421217" progId="ChemDraw.Document.6.0">
                  <p:embed/>
                  <p:pic>
                    <p:nvPicPr>
                      <p:cNvPr id="157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1266825"/>
                        <a:ext cx="5264150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8367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116632"/>
            <a:ext cx="6906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Transferência</a:t>
            </a:r>
            <a:r>
              <a:rPr lang="fr-FR" sz="2800" dirty="0"/>
              <a:t> de </a:t>
            </a:r>
            <a:r>
              <a:rPr lang="fr-FR" sz="2800" dirty="0" err="1"/>
              <a:t>Átomo</a:t>
            </a:r>
            <a:r>
              <a:rPr lang="fr-FR" sz="2800" dirty="0"/>
              <a:t> ou </a:t>
            </a:r>
            <a:r>
              <a:rPr lang="fr-FR" sz="2800" dirty="0" err="1"/>
              <a:t>Grupos</a:t>
            </a:r>
            <a:endParaRPr lang="fr-FR" sz="2800" dirty="0"/>
          </a:p>
        </p:txBody>
      </p:sp>
      <p:graphicFrame>
        <p:nvGraphicFramePr>
          <p:cNvPr id="220161" name="Object 1"/>
          <p:cNvGraphicFramePr>
            <a:graphicFrameLocks noChangeAspect="1"/>
          </p:cNvGraphicFramePr>
          <p:nvPr/>
        </p:nvGraphicFramePr>
        <p:xfrm>
          <a:off x="1746250" y="1550988"/>
          <a:ext cx="563245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12003" imgH="936573" progId="ChemDraw.Document.6.0">
                  <p:embed/>
                </p:oleObj>
              </mc:Choice>
              <mc:Fallback>
                <p:oleObj name="CS ChemDraw Drawing" r:id="rId2" imgW="4712003" imgH="936573" progId="ChemDraw.Document.6.0">
                  <p:embed/>
                  <p:pic>
                    <p:nvPicPr>
                      <p:cNvPr id="2201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550988"/>
                        <a:ext cx="5632450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5536" y="980728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43608" y="177281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505" y="615659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 M. S. </a:t>
            </a:r>
            <a:r>
              <a:rPr lang="fr-FR" sz="1600" dirty="0" err="1"/>
              <a:t>Kharasch</a:t>
            </a:r>
            <a:r>
              <a:rPr lang="fr-FR" sz="1600" dirty="0"/>
              <a:t> </a:t>
            </a:r>
            <a:r>
              <a:rPr lang="fr-FR" sz="1600" i="1" dirty="0"/>
              <a:t>et al., 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1984</a:t>
            </a:r>
            <a:r>
              <a:rPr lang="fr-FR" sz="1600" dirty="0"/>
              <a:t>, 70, 1055.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Ishinose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b="1" i="1" dirty="0"/>
              <a:t> </a:t>
            </a:r>
            <a:r>
              <a:rPr lang="fr-FR" sz="1600" b="1" dirty="0"/>
              <a:t>1989</a:t>
            </a:r>
            <a:r>
              <a:rPr lang="fr-FR" sz="1600" dirty="0"/>
              <a:t>, 30, 3155. </a:t>
            </a:r>
            <a:r>
              <a:rPr lang="fr-FR" sz="1600" b="1" dirty="0"/>
              <a:t>C) </a:t>
            </a:r>
            <a:r>
              <a:rPr lang="fr-FR" sz="1600" dirty="0" err="1"/>
              <a:t>Crich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b="1" dirty="0"/>
              <a:t> 1994</a:t>
            </a:r>
            <a:r>
              <a:rPr lang="fr-FR" sz="1600" dirty="0"/>
              <a:t>, 116, 8937.</a:t>
            </a:r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1697038" y="3060700"/>
          <a:ext cx="36544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44760" imgH="1025265" progId="ChemDraw.Document.6.0">
                  <p:embed/>
                </p:oleObj>
              </mc:Choice>
              <mc:Fallback>
                <p:oleObj name="CS ChemDraw Drawing" r:id="rId4" imgW="3044760" imgH="1025265" progId="ChemDraw.Document.6.0">
                  <p:embed/>
                  <p:pic>
                    <p:nvPicPr>
                      <p:cNvPr id="2201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3060700"/>
                        <a:ext cx="36544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43608" y="335699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</a:p>
        </p:txBody>
      </p:sp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1550988" y="4508500"/>
          <a:ext cx="6456362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370125" imgH="1154892" progId="ChemDraw.Document.6.0">
                  <p:embed/>
                </p:oleObj>
              </mc:Choice>
              <mc:Fallback>
                <p:oleObj name="CS ChemDraw Drawing" r:id="rId6" imgW="5370125" imgH="1154892" progId="ChemDraw.Document.6.0">
                  <p:embed/>
                  <p:pic>
                    <p:nvPicPr>
                      <p:cNvPr id="2201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508500"/>
                        <a:ext cx="6456362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043608" y="486916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C)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72008"/>
            <a:ext cx="6595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Redox: </a:t>
            </a:r>
            <a:r>
              <a:rPr lang="fr-FR" sz="2800" dirty="0" err="1"/>
              <a:t>Esquema</a:t>
            </a:r>
            <a:r>
              <a:rPr lang="fr-FR" sz="2800" dirty="0"/>
              <a:t> Geral de </a:t>
            </a:r>
            <a:r>
              <a:rPr lang="fr-FR" sz="2800" dirty="0" err="1"/>
              <a:t>Oxidação</a:t>
            </a:r>
            <a:endParaRPr lang="fr-FR" sz="2800" dirty="0"/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419100" y="1082675"/>
          <a:ext cx="827722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41338" imgH="3654189" progId="ChemDraw.Document.6.0">
                  <p:embed/>
                </p:oleObj>
              </mc:Choice>
              <mc:Fallback>
                <p:oleObj name="CS ChemDraw Drawing" r:id="rId2" imgW="6141338" imgH="3654189" progId="ChemDraw.Document.6.0">
                  <p:embed/>
                  <p:pic>
                    <p:nvPicPr>
                      <p:cNvPr id="219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082675"/>
                        <a:ext cx="827722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620688"/>
            <a:ext cx="4673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Mn(III) e Cu(II)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2010320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200" dirty="0"/>
              <a:t> Mn(III) é </a:t>
            </a:r>
            <a:r>
              <a:rPr lang="fr-FR" sz="2200" dirty="0" err="1"/>
              <a:t>tipicamente</a:t>
            </a:r>
            <a:r>
              <a:rPr lang="fr-FR" sz="2200" dirty="0"/>
              <a:t> </a:t>
            </a:r>
            <a:r>
              <a:rPr lang="fr-FR" sz="2200" dirty="0" err="1"/>
              <a:t>empregado</a:t>
            </a:r>
            <a:r>
              <a:rPr lang="fr-FR" sz="2200" dirty="0"/>
              <a:t> para a </a:t>
            </a:r>
            <a:r>
              <a:rPr lang="fr-FR" sz="2200" dirty="0" err="1"/>
              <a:t>oxidação</a:t>
            </a:r>
            <a:r>
              <a:rPr lang="fr-FR" sz="2200" dirty="0"/>
              <a:t> de </a:t>
            </a:r>
            <a:r>
              <a:rPr lang="fr-FR" sz="2200" dirty="0" err="1"/>
              <a:t>substratos</a:t>
            </a:r>
            <a:r>
              <a:rPr lang="fr-FR" sz="2200" dirty="0"/>
              <a:t> </a:t>
            </a:r>
            <a:r>
              <a:rPr lang="fr-FR" sz="2200" dirty="0" err="1"/>
              <a:t>enolizáveis</a:t>
            </a:r>
            <a:endParaRPr lang="fr-FR" sz="2200" dirty="0"/>
          </a:p>
          <a:p>
            <a:pPr algn="just">
              <a:buFontTx/>
              <a:buChar char="-"/>
            </a:pPr>
            <a:r>
              <a:rPr lang="fr-FR" sz="2200" dirty="0"/>
              <a:t> Mn(</a:t>
            </a:r>
            <a:r>
              <a:rPr lang="fr-FR" sz="2200" dirty="0" err="1"/>
              <a:t>OAc</a:t>
            </a:r>
            <a:r>
              <a:rPr lang="fr-FR" sz="2200" dirty="0"/>
              <a:t>)</a:t>
            </a:r>
            <a:r>
              <a:rPr lang="fr-FR" sz="2200" baseline="-25000" dirty="0"/>
              <a:t>3</a:t>
            </a:r>
            <a:r>
              <a:rPr lang="fr-FR" sz="2200" dirty="0"/>
              <a:t> é </a:t>
            </a:r>
            <a:r>
              <a:rPr lang="fr-FR" sz="2200" dirty="0" err="1"/>
              <a:t>tipicamente</a:t>
            </a:r>
            <a:r>
              <a:rPr lang="fr-FR" sz="2200" dirty="0"/>
              <a:t> o </a:t>
            </a:r>
            <a:r>
              <a:rPr lang="fr-FR" sz="2200" dirty="0" err="1"/>
              <a:t>oxidante</a:t>
            </a:r>
            <a:r>
              <a:rPr lang="fr-FR" sz="2200" dirty="0"/>
              <a:t> de Mn </a:t>
            </a:r>
            <a:r>
              <a:rPr lang="fr-FR" sz="2200" dirty="0" err="1"/>
              <a:t>empregado</a:t>
            </a:r>
            <a:r>
              <a:rPr lang="fr-FR" sz="2200" dirty="0"/>
              <a:t>, que é </a:t>
            </a:r>
            <a:r>
              <a:rPr lang="fr-FR" sz="2200" dirty="0" err="1"/>
              <a:t>um</a:t>
            </a:r>
            <a:r>
              <a:rPr lang="fr-FR" sz="2200" dirty="0"/>
              <a:t> </a:t>
            </a:r>
            <a:r>
              <a:rPr lang="fr-FR" sz="2200" dirty="0" err="1"/>
              <a:t>trimero</a:t>
            </a:r>
            <a:r>
              <a:rPr lang="fr-FR" sz="2200" dirty="0"/>
              <a:t> </a:t>
            </a:r>
            <a:r>
              <a:rPr lang="fr-FR" sz="2200" dirty="0" err="1"/>
              <a:t>com</a:t>
            </a:r>
            <a:r>
              <a:rPr lang="fr-FR" sz="2200" dirty="0"/>
              <a:t> </a:t>
            </a:r>
            <a:r>
              <a:rPr lang="fr-FR" sz="2200" dirty="0" err="1"/>
              <a:t>um</a:t>
            </a:r>
            <a:r>
              <a:rPr lang="fr-FR" sz="2200" dirty="0"/>
              <a:t> O no </a:t>
            </a:r>
            <a:r>
              <a:rPr lang="fr-FR" sz="2200" dirty="0" err="1"/>
              <a:t>centro</a:t>
            </a:r>
            <a:r>
              <a:rPr lang="fr-FR" sz="2200" dirty="0"/>
              <a:t> de </a:t>
            </a:r>
            <a:r>
              <a:rPr lang="fr-FR" sz="2200" dirty="0" err="1"/>
              <a:t>um</a:t>
            </a:r>
            <a:r>
              <a:rPr lang="fr-FR" sz="2200" dirty="0"/>
              <a:t> </a:t>
            </a:r>
            <a:r>
              <a:rPr lang="fr-FR" sz="2200" dirty="0" err="1"/>
              <a:t>triângulo</a:t>
            </a:r>
            <a:r>
              <a:rPr lang="fr-FR" sz="2200" dirty="0"/>
              <a:t> de </a:t>
            </a:r>
            <a:r>
              <a:rPr lang="fr-FR" sz="2200" dirty="0" err="1"/>
              <a:t>íons</a:t>
            </a:r>
            <a:r>
              <a:rPr lang="fr-FR" sz="2200" dirty="0"/>
              <a:t> Mn(III).</a:t>
            </a:r>
          </a:p>
          <a:p>
            <a:pPr algn="just">
              <a:buFontTx/>
              <a:buChar char="-"/>
            </a:pPr>
            <a:endParaRPr lang="fr-FR" sz="2200" dirty="0"/>
          </a:p>
          <a:p>
            <a:pPr algn="just">
              <a:buFontTx/>
              <a:buChar char="-"/>
            </a:pPr>
            <a:r>
              <a:rPr lang="fr-FR" sz="2200" dirty="0"/>
              <a:t> Cu(II) é </a:t>
            </a:r>
            <a:r>
              <a:rPr lang="fr-FR" sz="2200" dirty="0" err="1"/>
              <a:t>um</a:t>
            </a:r>
            <a:r>
              <a:rPr lang="fr-FR" sz="2200" dirty="0"/>
              <a:t> </a:t>
            </a:r>
            <a:r>
              <a:rPr lang="fr-FR" sz="2200" dirty="0" err="1"/>
              <a:t>oxidante</a:t>
            </a:r>
            <a:r>
              <a:rPr lang="fr-FR" sz="2200" dirty="0"/>
              <a:t> mais </a:t>
            </a:r>
            <a:r>
              <a:rPr lang="fr-FR" sz="2200" dirty="0" err="1"/>
              <a:t>fraco</a:t>
            </a:r>
            <a:r>
              <a:rPr lang="fr-FR" sz="2200" dirty="0"/>
              <a:t> que Mn(III), </a:t>
            </a:r>
            <a:r>
              <a:rPr lang="fr-FR" sz="2200" dirty="0" err="1"/>
              <a:t>entretanto</a:t>
            </a:r>
            <a:r>
              <a:rPr lang="fr-FR" sz="2200" dirty="0"/>
              <a:t> mais </a:t>
            </a:r>
            <a:r>
              <a:rPr lang="fr-FR" sz="2200" dirty="0" err="1"/>
              <a:t>rápido</a:t>
            </a:r>
            <a:r>
              <a:rPr lang="fr-FR" sz="2200" dirty="0"/>
              <a:t> (</a:t>
            </a:r>
            <a:r>
              <a:rPr lang="fr-FR" sz="2200" i="1" dirty="0" err="1"/>
              <a:t>e.g</a:t>
            </a:r>
            <a:r>
              <a:rPr lang="fr-FR" sz="2200" i="1" dirty="0"/>
              <a:t>.</a:t>
            </a:r>
            <a:r>
              <a:rPr lang="fr-FR" sz="2200" dirty="0"/>
              <a:t> Cu(</a:t>
            </a:r>
            <a:r>
              <a:rPr lang="fr-FR" sz="2200" dirty="0" err="1"/>
              <a:t>OAc</a:t>
            </a:r>
            <a:r>
              <a:rPr lang="fr-FR" sz="2200" dirty="0"/>
              <a:t>)</a:t>
            </a:r>
            <a:r>
              <a:rPr lang="fr-FR" sz="2200" baseline="-25000" dirty="0"/>
              <a:t>2</a:t>
            </a:r>
            <a:r>
              <a:rPr lang="fr-FR" sz="2200" dirty="0"/>
              <a:t> foi </a:t>
            </a:r>
            <a:r>
              <a:rPr lang="fr-FR" sz="2200" dirty="0" err="1"/>
              <a:t>medido</a:t>
            </a:r>
            <a:r>
              <a:rPr lang="fr-FR" sz="2200" dirty="0"/>
              <a:t> </a:t>
            </a:r>
            <a:r>
              <a:rPr lang="fr-FR" sz="2200" dirty="0" err="1"/>
              <a:t>como</a:t>
            </a:r>
            <a:r>
              <a:rPr lang="fr-FR" sz="2200" dirty="0"/>
              <a:t> </a:t>
            </a:r>
            <a:r>
              <a:rPr lang="fr-FR" sz="2200" dirty="0" err="1"/>
              <a:t>um</a:t>
            </a:r>
            <a:r>
              <a:rPr lang="fr-FR" sz="2200" dirty="0"/>
              <a:t> </a:t>
            </a:r>
            <a:r>
              <a:rPr lang="fr-FR" sz="2200" dirty="0" err="1"/>
              <a:t>oxidante</a:t>
            </a:r>
            <a:r>
              <a:rPr lang="fr-FR" sz="2200" dirty="0"/>
              <a:t> </a:t>
            </a:r>
            <a:r>
              <a:rPr lang="fr-FR" sz="2200" i="1" dirty="0"/>
              <a:t>ca.</a:t>
            </a:r>
            <a:r>
              <a:rPr lang="fr-FR" sz="2200" dirty="0"/>
              <a:t> ~ 350 </a:t>
            </a:r>
            <a:r>
              <a:rPr lang="fr-FR" sz="2200" dirty="0" err="1"/>
              <a:t>vezes</a:t>
            </a:r>
            <a:r>
              <a:rPr lang="fr-FR" sz="2200" dirty="0"/>
              <a:t> mais </a:t>
            </a:r>
            <a:r>
              <a:rPr lang="fr-FR" sz="2200" dirty="0" err="1"/>
              <a:t>rápido</a:t>
            </a:r>
            <a:r>
              <a:rPr lang="fr-FR" sz="2200" dirty="0"/>
              <a:t> do que Mn(</a:t>
            </a:r>
            <a:r>
              <a:rPr lang="fr-FR" sz="2200" dirty="0" err="1"/>
              <a:t>OAc</a:t>
            </a:r>
            <a:r>
              <a:rPr lang="fr-FR" sz="2200" dirty="0"/>
              <a:t>)</a:t>
            </a:r>
            <a:r>
              <a:rPr lang="fr-FR" sz="2200" baseline="-25000" dirty="0"/>
              <a:t>3</a:t>
            </a:r>
            <a:r>
              <a:rPr lang="fr-FR" sz="2200" dirty="0"/>
              <a:t> para </a:t>
            </a:r>
            <a:r>
              <a:rPr lang="fr-FR" sz="2200" dirty="0" err="1"/>
              <a:t>oxidação</a:t>
            </a:r>
            <a:r>
              <a:rPr lang="fr-FR" sz="2200" dirty="0"/>
              <a:t> de </a:t>
            </a:r>
            <a:r>
              <a:rPr lang="fr-FR" sz="2200" dirty="0" err="1"/>
              <a:t>radicais</a:t>
            </a:r>
            <a:r>
              <a:rPr lang="fr-FR" sz="2200" dirty="0"/>
              <a:t> </a:t>
            </a:r>
            <a:r>
              <a:rPr lang="fr-FR" sz="2200" dirty="0" err="1"/>
              <a:t>secundários</a:t>
            </a:r>
            <a:r>
              <a:rPr lang="fr-FR" sz="2200" dirty="0"/>
              <a:t>).</a:t>
            </a:r>
          </a:p>
          <a:p>
            <a:pPr algn="just">
              <a:buFontTx/>
              <a:buChar char="-"/>
            </a:pPr>
            <a:endParaRPr lang="fr-FR" sz="2200" dirty="0"/>
          </a:p>
          <a:p>
            <a:pPr algn="just">
              <a:buFontTx/>
              <a:buChar char="-"/>
            </a:pPr>
            <a:r>
              <a:rPr lang="fr-FR" sz="2200" dirty="0"/>
              <a:t> Mn(III)/ Cu(II) é </a:t>
            </a:r>
            <a:r>
              <a:rPr lang="fr-FR" sz="2200" dirty="0" err="1"/>
              <a:t>uma</a:t>
            </a:r>
            <a:r>
              <a:rPr lang="fr-FR" sz="2200" dirty="0"/>
              <a:t> </a:t>
            </a:r>
            <a:r>
              <a:rPr lang="fr-FR" sz="2200" dirty="0" err="1"/>
              <a:t>combinação</a:t>
            </a:r>
            <a:r>
              <a:rPr lang="fr-FR" sz="2200" dirty="0"/>
              <a:t> </a:t>
            </a:r>
            <a:r>
              <a:rPr lang="fr-FR" sz="2200" dirty="0" err="1"/>
              <a:t>extremamente</a:t>
            </a:r>
            <a:r>
              <a:rPr lang="fr-FR" sz="2200" dirty="0"/>
              <a:t> </a:t>
            </a:r>
            <a:r>
              <a:rPr lang="fr-FR" sz="2200" dirty="0" err="1"/>
              <a:t>poderosa</a:t>
            </a:r>
            <a:r>
              <a:rPr lang="fr-FR" sz="2200" dirty="0"/>
              <a:t>, onde o Mn </a:t>
            </a:r>
            <a:r>
              <a:rPr lang="fr-FR" sz="2200" dirty="0" err="1"/>
              <a:t>tipicamente</a:t>
            </a:r>
            <a:r>
              <a:rPr lang="fr-FR" sz="2200" dirty="0"/>
              <a:t> </a:t>
            </a:r>
            <a:r>
              <a:rPr lang="fr-FR" sz="2200" dirty="0" err="1"/>
              <a:t>gera</a:t>
            </a:r>
            <a:r>
              <a:rPr lang="fr-FR" sz="2200" dirty="0"/>
              <a:t> o radical </a:t>
            </a:r>
            <a:r>
              <a:rPr lang="fr-FR" sz="2200" dirty="0" err="1"/>
              <a:t>inicial</a:t>
            </a:r>
            <a:r>
              <a:rPr lang="fr-FR" sz="2200" dirty="0"/>
              <a:t> e o Cu termina a </a:t>
            </a:r>
            <a:r>
              <a:rPr lang="fr-FR" sz="2200" dirty="0" err="1"/>
              <a:t>sequência</a:t>
            </a:r>
            <a:r>
              <a:rPr lang="fr-FR" sz="2200" dirty="0"/>
              <a:t> de </a:t>
            </a:r>
            <a:r>
              <a:rPr lang="fr-FR" sz="2200" dirty="0" err="1"/>
              <a:t>oxidações</a:t>
            </a:r>
            <a:r>
              <a:rPr lang="fr-FR" sz="2200" dirty="0"/>
              <a:t>. A </a:t>
            </a:r>
            <a:r>
              <a:rPr lang="fr-FR" sz="2200" dirty="0" err="1"/>
              <a:t>elevada</a:t>
            </a:r>
            <a:r>
              <a:rPr lang="fr-FR" sz="2200" dirty="0"/>
              <a:t> taxa de captura de </a:t>
            </a:r>
            <a:r>
              <a:rPr lang="fr-FR" sz="2200" dirty="0" err="1"/>
              <a:t>radicais</a:t>
            </a:r>
            <a:r>
              <a:rPr lang="fr-FR" sz="2200" dirty="0"/>
              <a:t> </a:t>
            </a:r>
            <a:r>
              <a:rPr lang="fr-FR" sz="2200" dirty="0" err="1"/>
              <a:t>pelo</a:t>
            </a:r>
            <a:r>
              <a:rPr lang="fr-FR" sz="2200" dirty="0"/>
              <a:t> Cu garante </a:t>
            </a:r>
            <a:r>
              <a:rPr lang="fr-FR" sz="2200" dirty="0" err="1"/>
              <a:t>um</a:t>
            </a:r>
            <a:r>
              <a:rPr lang="fr-FR" sz="2200" dirty="0"/>
              <a:t> </a:t>
            </a:r>
            <a:r>
              <a:rPr lang="fr-FR" sz="2200" dirty="0" err="1"/>
              <a:t>controle</a:t>
            </a:r>
            <a:r>
              <a:rPr lang="fr-FR" sz="2200" dirty="0"/>
              <a:t> </a:t>
            </a:r>
            <a:r>
              <a:rPr lang="fr-FR" sz="2200" dirty="0" err="1"/>
              <a:t>cinético</a:t>
            </a:r>
            <a:r>
              <a:rPr lang="fr-FR" sz="2200" dirty="0"/>
              <a:t> sobre a </a:t>
            </a:r>
            <a:r>
              <a:rPr lang="fr-FR" sz="2200" dirty="0" err="1"/>
              <a:t>reação</a:t>
            </a:r>
            <a:r>
              <a:rPr lang="fr-FR" sz="2200" dirty="0"/>
              <a:t>, </a:t>
            </a:r>
            <a:r>
              <a:rPr lang="fr-FR" sz="2200" dirty="0" err="1"/>
              <a:t>assim</a:t>
            </a:r>
            <a:r>
              <a:rPr lang="fr-FR" sz="2200" dirty="0"/>
              <a:t> </a:t>
            </a:r>
            <a:r>
              <a:rPr lang="fr-FR" sz="2200" dirty="0" err="1"/>
              <a:t>geralmente</a:t>
            </a:r>
            <a:r>
              <a:rPr lang="fr-FR" sz="2200" dirty="0"/>
              <a:t> </a:t>
            </a:r>
            <a:r>
              <a:rPr lang="fr-FR" sz="2200" dirty="0" err="1"/>
              <a:t>fornecendo</a:t>
            </a:r>
            <a:r>
              <a:rPr lang="fr-FR" sz="2200" dirty="0"/>
              <a:t> </a:t>
            </a:r>
            <a:r>
              <a:rPr lang="fr-FR" sz="2200" dirty="0" err="1"/>
              <a:t>reações</a:t>
            </a:r>
            <a:r>
              <a:rPr lang="fr-FR" sz="2200" dirty="0"/>
              <a:t> mais </a:t>
            </a:r>
            <a:r>
              <a:rPr lang="fr-FR" sz="2200" dirty="0" err="1"/>
              <a:t>limpas</a:t>
            </a:r>
            <a:r>
              <a:rPr lang="fr-FR" sz="2200" dirty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6381328"/>
            <a:ext cx="8673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E. I. </a:t>
            </a:r>
            <a:r>
              <a:rPr lang="fr-FR" sz="1600" dirty="0" err="1"/>
              <a:t>Heiba</a:t>
            </a:r>
            <a:r>
              <a:rPr lang="fr-FR" sz="1600" dirty="0"/>
              <a:t>, R. M. Dessau,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1971</a:t>
            </a:r>
            <a:r>
              <a:rPr lang="fr-FR" sz="1600" dirty="0"/>
              <a:t>, 93, 524. </a:t>
            </a:r>
            <a:r>
              <a:rPr lang="fr-FR" sz="1600" b="1" dirty="0"/>
              <a:t>B) </a:t>
            </a:r>
            <a:r>
              <a:rPr lang="fr-FR" sz="1600" dirty="0"/>
              <a:t>B. B. Snyder,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1996</a:t>
            </a:r>
            <a:r>
              <a:rPr lang="fr-FR" sz="1600" dirty="0"/>
              <a:t>, 96, 339.</a:t>
            </a: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864" y="116210"/>
            <a:ext cx="2324592" cy="16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191683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97468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Mn(III) e Cu(II)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2000" y="124959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71800" y="133147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625879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 </a:t>
            </a:r>
            <a:r>
              <a:rPr lang="fr-FR" sz="1600" dirty="0"/>
              <a:t>B. B. Snyder, B. A. McCarthy,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1993</a:t>
            </a:r>
            <a:r>
              <a:rPr lang="fr-FR" sz="1600" dirty="0"/>
              <a:t>, 58, 6217. </a:t>
            </a:r>
            <a:r>
              <a:rPr lang="fr-FR" sz="1600" b="1" dirty="0"/>
              <a:t>B)</a:t>
            </a:r>
            <a:r>
              <a:rPr lang="fr-FR" sz="1600" dirty="0"/>
              <a:t> S. A. </a:t>
            </a:r>
            <a:r>
              <a:rPr lang="fr-FR" sz="1600" dirty="0" err="1"/>
              <a:t>Kates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1990</a:t>
            </a:r>
            <a:r>
              <a:rPr lang="fr-FR" sz="1600" dirty="0"/>
              <a:t>, 55, 2427.</a:t>
            </a: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3351213" y="892175"/>
          <a:ext cx="5070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24085" imgH="3119004" progId="ChemDraw.Document.6.0">
                  <p:embed/>
                </p:oleObj>
              </mc:Choice>
              <mc:Fallback>
                <p:oleObj name="CS ChemDraw Drawing" r:id="rId2" imgW="4224085" imgH="3119004" progId="ChemDraw.Document.6.0">
                  <p:embed/>
                  <p:pic>
                    <p:nvPicPr>
                      <p:cNvPr id="246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892175"/>
                        <a:ext cx="5070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259632" y="519043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</a:p>
        </p:txBody>
      </p:sp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2124075" y="4826000"/>
          <a:ext cx="59055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19274" imgH="1001007" progId="ChemDraw.Document.6.0">
                  <p:embed/>
                </p:oleObj>
              </mc:Choice>
              <mc:Fallback>
                <p:oleObj name="CS ChemDraw Drawing" r:id="rId4" imgW="4919274" imgH="1001007" progId="ChemDraw.Document.6.0">
                  <p:embed/>
                  <p:pic>
                    <p:nvPicPr>
                      <p:cNvPr id="246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826000"/>
                        <a:ext cx="59055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179512" y="61653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18373"/>
            <a:ext cx="567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Fe(III), Ce(IV) e Ag(II)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1052736"/>
            <a:ext cx="8784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Procedimentos</a:t>
            </a:r>
            <a:r>
              <a:rPr lang="fr-FR" sz="2400" dirty="0"/>
              <a:t> </a:t>
            </a:r>
            <a:r>
              <a:rPr lang="fr-FR" sz="2400" dirty="0" err="1"/>
              <a:t>desenvolvidos</a:t>
            </a:r>
            <a:r>
              <a:rPr lang="fr-FR" sz="2400" dirty="0"/>
              <a:t> </a:t>
            </a:r>
            <a:r>
              <a:rPr lang="fr-FR" sz="2400" dirty="0" err="1"/>
              <a:t>com</a:t>
            </a:r>
            <a:r>
              <a:rPr lang="fr-FR" sz="2400" dirty="0"/>
              <a:t> Fe(III), Ce(IV), Ag(II) e Pb(IV) </a:t>
            </a:r>
            <a:r>
              <a:rPr lang="fr-FR" sz="2400" dirty="0" err="1"/>
              <a:t>são</a:t>
            </a:r>
            <a:r>
              <a:rPr lang="fr-FR" sz="2400" dirty="0"/>
              <a:t> </a:t>
            </a:r>
            <a:r>
              <a:rPr lang="fr-FR" sz="2400" dirty="0" err="1"/>
              <a:t>menos</a:t>
            </a:r>
            <a:r>
              <a:rPr lang="fr-FR" sz="2400" dirty="0"/>
              <a:t> </a:t>
            </a:r>
            <a:r>
              <a:rPr lang="fr-FR" sz="2400" dirty="0" err="1"/>
              <a:t>comuns</a:t>
            </a:r>
            <a:r>
              <a:rPr lang="fr-FR" sz="2400" dirty="0"/>
              <a:t> do que Mn(III)/ Cu(II).</a:t>
            </a:r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Métodos</a:t>
            </a:r>
            <a:r>
              <a:rPr lang="fr-FR" sz="2400" dirty="0"/>
              <a:t> </a:t>
            </a:r>
            <a:r>
              <a:rPr lang="fr-FR" sz="2400" dirty="0" err="1"/>
              <a:t>empregando</a:t>
            </a:r>
            <a:r>
              <a:rPr lang="fr-FR" sz="2400" dirty="0"/>
              <a:t> Fe(III) </a:t>
            </a:r>
            <a:r>
              <a:rPr lang="fr-FR" sz="2400" dirty="0" err="1"/>
              <a:t>merecem</a:t>
            </a:r>
            <a:r>
              <a:rPr lang="fr-FR" sz="2400" dirty="0"/>
              <a:t> </a:t>
            </a:r>
            <a:r>
              <a:rPr lang="fr-FR" sz="2400" dirty="0" err="1"/>
              <a:t>atenção</a:t>
            </a:r>
            <a:r>
              <a:rPr lang="fr-FR" sz="2400" dirty="0"/>
              <a:t> </a:t>
            </a:r>
            <a:r>
              <a:rPr lang="fr-FR" sz="2400" dirty="0" err="1"/>
              <a:t>especial</a:t>
            </a:r>
            <a:r>
              <a:rPr lang="fr-FR" sz="2400" dirty="0"/>
              <a:t> </a:t>
            </a:r>
            <a:r>
              <a:rPr lang="fr-FR" sz="2400" dirty="0" err="1"/>
              <a:t>devido</a:t>
            </a:r>
            <a:r>
              <a:rPr lang="fr-FR" sz="2400" dirty="0"/>
              <a:t> </a:t>
            </a:r>
            <a:r>
              <a:rPr lang="fr-FR" sz="2400" dirty="0" err="1"/>
              <a:t>ao</a:t>
            </a:r>
            <a:r>
              <a:rPr lang="fr-FR" sz="2400" dirty="0"/>
              <a:t> </a:t>
            </a:r>
            <a:r>
              <a:rPr lang="fr-FR" sz="2400" dirty="0" err="1"/>
              <a:t>seu</a:t>
            </a:r>
            <a:r>
              <a:rPr lang="fr-FR" sz="2400" dirty="0"/>
              <a:t> </a:t>
            </a:r>
            <a:r>
              <a:rPr lang="fr-FR" sz="2400" dirty="0" err="1"/>
              <a:t>baixo</a:t>
            </a:r>
            <a:r>
              <a:rPr lang="fr-FR" sz="2400" dirty="0"/>
              <a:t> </a:t>
            </a:r>
            <a:r>
              <a:rPr lang="fr-FR" sz="2400" dirty="0" err="1"/>
              <a:t>custo</a:t>
            </a:r>
            <a:r>
              <a:rPr lang="fr-FR" sz="2400" dirty="0"/>
              <a:t> e </a:t>
            </a:r>
            <a:r>
              <a:rPr lang="fr-FR" sz="2400" dirty="0" err="1"/>
              <a:t>não</a:t>
            </a:r>
            <a:r>
              <a:rPr lang="fr-FR" sz="2400" dirty="0"/>
              <a:t>-</a:t>
            </a:r>
            <a:r>
              <a:rPr lang="fr-FR" sz="2400" dirty="0" err="1"/>
              <a:t>toxicidade</a:t>
            </a:r>
            <a:endParaRPr lang="fr-FR" sz="2400" dirty="0"/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Métodos</a:t>
            </a:r>
            <a:r>
              <a:rPr lang="fr-FR" sz="2400" dirty="0"/>
              <a:t> </a:t>
            </a:r>
            <a:r>
              <a:rPr lang="fr-FR" sz="2400" dirty="0" err="1"/>
              <a:t>empregando</a:t>
            </a:r>
            <a:r>
              <a:rPr lang="fr-FR" sz="2400" dirty="0"/>
              <a:t> Ce(IV) </a:t>
            </a:r>
            <a:r>
              <a:rPr lang="fr-FR" sz="2400" dirty="0" err="1"/>
              <a:t>baseiam</a:t>
            </a:r>
            <a:r>
              <a:rPr lang="fr-FR" sz="2400" dirty="0"/>
              <a:t>-se </a:t>
            </a:r>
            <a:r>
              <a:rPr lang="fr-FR" sz="2400" dirty="0" err="1"/>
              <a:t>essencialmente</a:t>
            </a:r>
            <a:r>
              <a:rPr lang="fr-FR" sz="2400" dirty="0"/>
              <a:t> no </a:t>
            </a:r>
            <a:r>
              <a:rPr lang="fr-FR" sz="2400" dirty="0" err="1"/>
              <a:t>uso</a:t>
            </a:r>
            <a:r>
              <a:rPr lang="fr-FR" sz="2400" dirty="0"/>
              <a:t> de CAN</a:t>
            </a:r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Oxidações</a:t>
            </a:r>
            <a:r>
              <a:rPr lang="fr-FR" sz="2400" dirty="0"/>
              <a:t> </a:t>
            </a:r>
            <a:r>
              <a:rPr lang="fr-FR" sz="2400" dirty="0" err="1"/>
              <a:t>com</a:t>
            </a:r>
            <a:r>
              <a:rPr lang="fr-FR" sz="2400" dirty="0"/>
              <a:t> Ag(II) se </a:t>
            </a:r>
            <a:r>
              <a:rPr lang="fr-FR" sz="2400" dirty="0" err="1"/>
              <a:t>concentram</a:t>
            </a:r>
            <a:r>
              <a:rPr lang="fr-FR" sz="2400" dirty="0"/>
              <a:t> no </a:t>
            </a:r>
            <a:r>
              <a:rPr lang="fr-FR" sz="2400" dirty="0" err="1"/>
              <a:t>uso</a:t>
            </a:r>
            <a:r>
              <a:rPr lang="fr-FR" sz="2400" dirty="0"/>
              <a:t> de </a:t>
            </a:r>
            <a:r>
              <a:rPr lang="fr-FR" sz="2400" dirty="0" err="1"/>
              <a:t>ácidos</a:t>
            </a:r>
            <a:r>
              <a:rPr lang="fr-FR" sz="2400" dirty="0"/>
              <a:t> </a:t>
            </a:r>
            <a:r>
              <a:rPr lang="fr-FR" sz="2400" dirty="0" err="1"/>
              <a:t>carboxílicos</a:t>
            </a:r>
            <a:r>
              <a:rPr lang="fr-FR" sz="2400" dirty="0"/>
              <a:t>. </a:t>
            </a:r>
            <a:r>
              <a:rPr lang="fr-FR" sz="2400" dirty="0" err="1"/>
              <a:t>Ambos</a:t>
            </a:r>
            <a:r>
              <a:rPr lang="fr-FR" sz="2400" dirty="0"/>
              <a:t> </a:t>
            </a:r>
            <a:r>
              <a:rPr lang="fr-FR" sz="2400" dirty="0" err="1"/>
              <a:t>podem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usados</a:t>
            </a:r>
            <a:r>
              <a:rPr lang="fr-FR" sz="2400" dirty="0"/>
              <a:t> </a:t>
            </a:r>
            <a:r>
              <a:rPr lang="fr-FR" sz="2400" dirty="0" err="1"/>
              <a:t>em</a:t>
            </a:r>
            <a:r>
              <a:rPr lang="fr-FR" sz="2400" dirty="0"/>
              <a:t> </a:t>
            </a:r>
            <a:r>
              <a:rPr lang="fr-FR" sz="2400" dirty="0" err="1"/>
              <a:t>conjunto</a:t>
            </a:r>
            <a:r>
              <a:rPr lang="fr-FR" sz="2400" dirty="0"/>
              <a:t> </a:t>
            </a:r>
            <a:r>
              <a:rPr lang="fr-FR" sz="2400" dirty="0" err="1"/>
              <a:t>com</a:t>
            </a:r>
            <a:r>
              <a:rPr lang="fr-FR" sz="2400" dirty="0"/>
              <a:t> Cu(II), que </a:t>
            </a:r>
            <a:r>
              <a:rPr lang="fr-FR" sz="2400" dirty="0" err="1"/>
              <a:t>controla</a:t>
            </a:r>
            <a:r>
              <a:rPr lang="fr-FR" sz="2400" dirty="0"/>
              <a:t> a </a:t>
            </a:r>
            <a:r>
              <a:rPr lang="fr-FR" sz="2400" dirty="0" err="1"/>
              <a:t>terminação</a:t>
            </a:r>
            <a:r>
              <a:rPr lang="fr-FR" sz="2400" dirty="0"/>
              <a:t> da </a:t>
            </a:r>
            <a:r>
              <a:rPr lang="fr-FR" sz="2400" dirty="0" err="1"/>
              <a:t>sequência</a:t>
            </a:r>
            <a:r>
              <a:rPr lang="fr-FR" sz="2400" dirty="0"/>
              <a:t> </a:t>
            </a:r>
            <a:r>
              <a:rPr lang="fr-FR" sz="2400" dirty="0" err="1"/>
              <a:t>oxidativa</a:t>
            </a:r>
            <a:r>
              <a:rPr lang="fr-FR" sz="2400" dirty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63000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A) </a:t>
            </a:r>
            <a:r>
              <a:rPr lang="fr-FR" dirty="0"/>
              <a:t>A.</a:t>
            </a:r>
            <a:r>
              <a:rPr lang="fr-FR" b="1" dirty="0"/>
              <a:t> </a:t>
            </a:r>
            <a:r>
              <a:rPr lang="fr-FR" dirty="0" err="1"/>
              <a:t>Citterio</a:t>
            </a:r>
            <a:r>
              <a:rPr lang="fr-FR" b="1" dirty="0"/>
              <a:t> </a:t>
            </a:r>
            <a:r>
              <a:rPr lang="fr-FR" i="1" dirty="0"/>
              <a:t>et al.</a:t>
            </a:r>
            <a:r>
              <a:rPr lang="fr-FR" dirty="0"/>
              <a:t>, </a:t>
            </a:r>
            <a:r>
              <a:rPr lang="fr-FR" i="1" dirty="0" err="1"/>
              <a:t>Tetrahedron</a:t>
            </a:r>
            <a:r>
              <a:rPr lang="fr-FR" i="1" dirty="0"/>
              <a:t> </a:t>
            </a:r>
            <a:r>
              <a:rPr lang="fr-FR" i="1" dirty="0" err="1"/>
              <a:t>Lett</a:t>
            </a:r>
            <a:r>
              <a:rPr lang="fr-FR" i="1" dirty="0"/>
              <a:t>.</a:t>
            </a:r>
            <a:r>
              <a:rPr lang="fr-FR" b="1" i="1" dirty="0"/>
              <a:t> </a:t>
            </a:r>
            <a:r>
              <a:rPr lang="fr-FR" b="1" dirty="0"/>
              <a:t>1989</a:t>
            </a:r>
            <a:r>
              <a:rPr lang="fr-FR" dirty="0"/>
              <a:t>, 30, 1289.</a:t>
            </a:r>
            <a:r>
              <a:rPr lang="fr-FR" b="1" dirty="0"/>
              <a:t> </a:t>
            </a:r>
            <a:r>
              <a:rPr lang="fr-FR" dirty="0"/>
              <a:t>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18373"/>
            <a:ext cx="567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Fe(III), Ce(IV) e Ag(II) </a:t>
            </a:r>
          </a:p>
        </p:txBody>
      </p:sp>
      <p:graphicFrame>
        <p:nvGraphicFramePr>
          <p:cNvPr id="247810" name="Object 2"/>
          <p:cNvGraphicFramePr>
            <a:graphicFrameLocks noChangeAspect="1"/>
          </p:cNvGraphicFramePr>
          <p:nvPr/>
        </p:nvGraphicFramePr>
        <p:xfrm>
          <a:off x="1616075" y="1409700"/>
          <a:ext cx="7108825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96245" imgH="2334421" progId="ChemDraw.Document.6.0">
                  <p:embed/>
                </p:oleObj>
              </mc:Choice>
              <mc:Fallback>
                <p:oleObj name="CS ChemDraw Drawing" r:id="rId2" imgW="5896245" imgH="2334421" progId="ChemDraw.Document.6.0">
                  <p:embed/>
                  <p:pic>
                    <p:nvPicPr>
                      <p:cNvPr id="2478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1409700"/>
                        <a:ext cx="7108825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3528" y="980728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5298" y="198884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6381328"/>
            <a:ext cx="916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  <a:r>
              <a:rPr lang="fr-FR" dirty="0"/>
              <a:t> K. I. </a:t>
            </a:r>
            <a:r>
              <a:rPr lang="fr-FR" dirty="0" err="1"/>
              <a:t>Booker</a:t>
            </a:r>
            <a:r>
              <a:rPr lang="fr-FR" dirty="0"/>
              <a:t>-</a:t>
            </a:r>
            <a:r>
              <a:rPr lang="fr-FR" dirty="0" err="1"/>
              <a:t>Milburn</a:t>
            </a:r>
            <a:r>
              <a:rPr lang="fr-FR" dirty="0"/>
              <a:t>, </a:t>
            </a:r>
            <a:r>
              <a:rPr lang="fr-FR" i="1" dirty="0" err="1"/>
              <a:t>Synlett</a:t>
            </a:r>
            <a:r>
              <a:rPr lang="fr-FR" dirty="0"/>
              <a:t> </a:t>
            </a:r>
            <a:r>
              <a:rPr lang="fr-FR" b="1" dirty="0"/>
              <a:t>1992</a:t>
            </a:r>
            <a:r>
              <a:rPr lang="fr-FR" dirty="0"/>
              <a:t>, 809. </a:t>
            </a:r>
            <a:r>
              <a:rPr lang="fr-FR" b="1" dirty="0"/>
              <a:t>B)</a:t>
            </a:r>
            <a:r>
              <a:rPr lang="fr-FR" dirty="0"/>
              <a:t> D’</a:t>
            </a:r>
            <a:r>
              <a:rPr lang="fr-FR" dirty="0" err="1"/>
              <a:t>Annibale</a:t>
            </a:r>
            <a:r>
              <a:rPr lang="fr-FR" dirty="0"/>
              <a:t> </a:t>
            </a:r>
            <a:r>
              <a:rPr lang="fr-FR" i="1" dirty="0"/>
              <a:t>et al.</a:t>
            </a:r>
            <a:r>
              <a:rPr lang="fr-FR" dirty="0"/>
              <a:t>, </a:t>
            </a:r>
            <a:r>
              <a:rPr lang="fr-FR" i="1" dirty="0" err="1"/>
              <a:t>Tetrahedron</a:t>
            </a:r>
            <a:r>
              <a:rPr lang="fr-FR" i="1" dirty="0"/>
              <a:t> </a:t>
            </a:r>
            <a:r>
              <a:rPr lang="fr-FR" i="1" dirty="0" err="1"/>
              <a:t>Lett</a:t>
            </a:r>
            <a:r>
              <a:rPr lang="fr-FR" i="1" dirty="0"/>
              <a:t>. </a:t>
            </a:r>
            <a:r>
              <a:rPr lang="fr-FR" b="1" dirty="0"/>
              <a:t>1997</a:t>
            </a:r>
            <a:r>
              <a:rPr lang="fr-FR" dirty="0"/>
              <a:t>, 38, 1829.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831850" y="4740275"/>
          <a:ext cx="793115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612236" imgH="1119643" progId="ChemDraw.Document.6.0">
                  <p:embed/>
                </p:oleObj>
              </mc:Choice>
              <mc:Fallback>
                <p:oleObj name="CS ChemDraw Drawing" r:id="rId4" imgW="6612236" imgH="1119643" progId="ChemDraw.Document.6.0">
                  <p:embed/>
                  <p:pic>
                    <p:nvPicPr>
                      <p:cNvPr id="247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740275"/>
                        <a:ext cx="793115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24916" y="51479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5021" y="46365"/>
            <a:ext cx="567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Fe(III), Ce(IV) e Ag(II) </a:t>
            </a:r>
          </a:p>
        </p:txBody>
      </p:sp>
      <p:graphicFrame>
        <p:nvGraphicFramePr>
          <p:cNvPr id="248834" name="Object 2"/>
          <p:cNvGraphicFramePr>
            <a:graphicFrameLocks noChangeAspect="1"/>
          </p:cNvGraphicFramePr>
          <p:nvPr/>
        </p:nvGraphicFramePr>
        <p:xfrm>
          <a:off x="1660525" y="796925"/>
          <a:ext cx="68453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27091" imgH="1171569" progId="ChemDraw.Document.6.0">
                  <p:embed/>
                </p:oleObj>
              </mc:Choice>
              <mc:Fallback>
                <p:oleObj name="CS ChemDraw Drawing" r:id="rId2" imgW="5527091" imgH="1171569" progId="ChemDraw.Document.6.0">
                  <p:embed/>
                  <p:pic>
                    <p:nvPicPr>
                      <p:cNvPr id="2488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796925"/>
                        <a:ext cx="68453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35378" y="111545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</a:p>
        </p:txBody>
      </p:sp>
      <p:graphicFrame>
        <p:nvGraphicFramePr>
          <p:cNvPr id="248839" name="Object 7"/>
          <p:cNvGraphicFramePr>
            <a:graphicFrameLocks noChangeAspect="1"/>
          </p:cNvGraphicFramePr>
          <p:nvPr/>
        </p:nvGraphicFramePr>
        <p:xfrm>
          <a:off x="1444625" y="2433638"/>
          <a:ext cx="7227888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22196" imgH="1531265" progId="ChemDraw.Document.6.0">
                  <p:embed/>
                </p:oleObj>
              </mc:Choice>
              <mc:Fallback>
                <p:oleObj name="CS ChemDraw Drawing" r:id="rId4" imgW="6022196" imgH="1531265" progId="ChemDraw.Document.6.0">
                  <p:embed/>
                  <p:pic>
                    <p:nvPicPr>
                      <p:cNvPr id="248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2433638"/>
                        <a:ext cx="7227888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935378" y="292494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27584" y="4293096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Mecanismo</a:t>
            </a:r>
            <a:r>
              <a:rPr lang="fr-FR" sz="2000" b="1" dirty="0"/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7504" y="735087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496" y="623731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 </a:t>
            </a:r>
            <a:r>
              <a:rPr lang="fr-FR" sz="1600" dirty="0"/>
              <a:t>Goldman </a:t>
            </a:r>
            <a:r>
              <a:rPr lang="fr-FR" sz="1600" i="1" dirty="0"/>
              <a:t>et al.,</a:t>
            </a:r>
            <a:r>
              <a:rPr lang="fr-FR" sz="1600" dirty="0"/>
              <a:t> </a:t>
            </a:r>
            <a:r>
              <a:rPr lang="fr-FR" sz="1600" i="1" dirty="0"/>
              <a:t>Acta </a:t>
            </a:r>
            <a:r>
              <a:rPr lang="fr-FR" sz="1600" i="1" dirty="0" err="1"/>
              <a:t>Chemica</a:t>
            </a:r>
            <a:r>
              <a:rPr lang="fr-FR" sz="1600" i="1" dirty="0"/>
              <a:t> </a:t>
            </a:r>
            <a:r>
              <a:rPr lang="fr-FR" sz="1600" i="1" dirty="0" err="1"/>
              <a:t>Scandinavica</a:t>
            </a:r>
            <a:r>
              <a:rPr lang="fr-FR" sz="1600" dirty="0"/>
              <a:t> </a:t>
            </a:r>
            <a:r>
              <a:rPr lang="fr-FR" sz="1600" b="1" dirty="0"/>
              <a:t>1974</a:t>
            </a:r>
            <a:r>
              <a:rPr lang="fr-FR" sz="1600" dirty="0"/>
              <a:t>, B28, 492.</a:t>
            </a:r>
            <a:r>
              <a:rPr lang="fr-FR" sz="1600" b="1" dirty="0"/>
              <a:t> B)</a:t>
            </a:r>
            <a:r>
              <a:rPr lang="fr-FR" sz="1600" dirty="0"/>
              <a:t> P. Baran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2010</a:t>
            </a:r>
            <a:r>
              <a:rPr lang="fr-FR" sz="1600" dirty="0"/>
              <a:t>, 132, 13194.</a:t>
            </a:r>
          </a:p>
        </p:txBody>
      </p:sp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2555875" y="4356100"/>
          <a:ext cx="4318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593195" imgH="1427412" progId="ChemDraw.Document.6.0">
                  <p:embed/>
                </p:oleObj>
              </mc:Choice>
              <mc:Fallback>
                <p:oleObj name="CS ChemDraw Drawing" r:id="rId6" imgW="3593195" imgH="1427412" progId="ChemDraw.Document.6.0">
                  <p:embed/>
                  <p:pic>
                    <p:nvPicPr>
                      <p:cNvPr id="248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356100"/>
                        <a:ext cx="43180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187624" y="573325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~ Minisci: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72008"/>
            <a:ext cx="650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Redox: </a:t>
            </a:r>
            <a:r>
              <a:rPr lang="fr-FR" sz="2800" dirty="0" err="1"/>
              <a:t>Esquema</a:t>
            </a:r>
            <a:r>
              <a:rPr lang="fr-FR" sz="2800" dirty="0"/>
              <a:t> Geral de </a:t>
            </a:r>
            <a:r>
              <a:rPr lang="fr-FR" sz="2800" dirty="0" err="1"/>
              <a:t>Redução</a:t>
            </a:r>
            <a:endParaRPr lang="fr-FR" sz="2800" dirty="0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238000" y="1587500"/>
          <a:ext cx="8726488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22321" imgH="2525071" progId="ChemDraw.Document.6.0">
                  <p:embed/>
                </p:oleObj>
              </mc:Choice>
              <mc:Fallback>
                <p:oleObj name="CS ChemDraw Drawing" r:id="rId2" imgW="5422321" imgH="2525071" progId="ChemDraw.Document.6.0">
                  <p:embed/>
                  <p:pic>
                    <p:nvPicPr>
                      <p:cNvPr id="249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00" y="1587500"/>
                        <a:ext cx="8726488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44624"/>
            <a:ext cx="809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Cr(II) e Ti(III): Fortes Agentes </a:t>
            </a:r>
            <a:r>
              <a:rPr lang="fr-FR" sz="2800" dirty="0" err="1"/>
              <a:t>Redutores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6402814"/>
            <a:ext cx="432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D. Barton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1966</a:t>
            </a:r>
            <a:r>
              <a:rPr lang="fr-FR" sz="1600" dirty="0"/>
              <a:t>, 88, 3016.</a:t>
            </a:r>
          </a:p>
        </p:txBody>
      </p:sp>
      <p:graphicFrame>
        <p:nvGraphicFramePr>
          <p:cNvPr id="259075" name="Object 3"/>
          <p:cNvGraphicFramePr>
            <a:graphicFrameLocks noChangeAspect="1"/>
          </p:cNvGraphicFramePr>
          <p:nvPr/>
        </p:nvGraphicFramePr>
        <p:xfrm>
          <a:off x="1259633" y="914400"/>
          <a:ext cx="6546106" cy="552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60144" imgH="4605165" progId="ChemDraw.Document.6.0">
                  <p:embed/>
                </p:oleObj>
              </mc:Choice>
              <mc:Fallback>
                <p:oleObj name="CS ChemDraw Drawing" r:id="rId2" imgW="5460144" imgH="4605165" progId="ChemDraw.Document.6.0">
                  <p:embed/>
                  <p:pic>
                    <p:nvPicPr>
                      <p:cNvPr id="259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3" y="914400"/>
                        <a:ext cx="6546106" cy="5524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1560" y="879103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0843" y="-36095"/>
            <a:ext cx="5265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Sais de Cr(II) e Ti(III)</a:t>
            </a:r>
          </a:p>
        </p:txBody>
      </p:sp>
      <p:graphicFrame>
        <p:nvGraphicFramePr>
          <p:cNvPr id="263169" name="Object 1"/>
          <p:cNvGraphicFramePr>
            <a:graphicFrameLocks noChangeAspect="1"/>
          </p:cNvGraphicFramePr>
          <p:nvPr/>
        </p:nvGraphicFramePr>
        <p:xfrm>
          <a:off x="604838" y="650875"/>
          <a:ext cx="757555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42070" imgH="2025038" progId="ChemDraw.Document.6.0">
                  <p:embed/>
                </p:oleObj>
              </mc:Choice>
              <mc:Fallback>
                <p:oleObj name="CS ChemDraw Drawing" r:id="rId2" imgW="6542070" imgH="2025038" progId="ChemDraw.Document.6.0">
                  <p:embed/>
                  <p:pic>
                    <p:nvPicPr>
                      <p:cNvPr id="2631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650875"/>
                        <a:ext cx="7575550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51520" y="1412776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1)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4253026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2)</a:t>
            </a:r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876299" y="3117850"/>
          <a:ext cx="7055109" cy="304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10092" imgH="2595190" progId="ChemDraw.Document.6.0">
                  <p:embed/>
                </p:oleObj>
              </mc:Choice>
              <mc:Fallback>
                <p:oleObj name="CS ChemDraw Drawing" r:id="rId4" imgW="6010092" imgH="2595190" progId="ChemDraw.Document.6.0">
                  <p:embed/>
                  <p:pic>
                    <p:nvPicPr>
                      <p:cNvPr id="263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299" y="3117850"/>
                        <a:ext cx="7055109" cy="3047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496" y="6237312"/>
            <a:ext cx="8480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A1) </a:t>
            </a:r>
            <a:r>
              <a:rPr lang="fr-FR" sz="1600" dirty="0"/>
              <a:t>A.</a:t>
            </a:r>
            <a:r>
              <a:rPr lang="fr-FR" sz="1600" b="1" dirty="0"/>
              <a:t> </a:t>
            </a:r>
            <a:r>
              <a:rPr lang="fr-FR" sz="1600" dirty="0" err="1"/>
              <a:t>Citterio</a:t>
            </a:r>
            <a:r>
              <a:rPr lang="fr-FR" sz="1600" dirty="0"/>
              <a:t> e E. </a:t>
            </a:r>
            <a:r>
              <a:rPr lang="fr-FR" sz="1600" dirty="0" err="1"/>
              <a:t>Vismara</a:t>
            </a:r>
            <a:r>
              <a:rPr lang="fr-FR" sz="1600" dirty="0"/>
              <a:t>, </a:t>
            </a:r>
            <a:r>
              <a:rPr lang="fr-FR" sz="1600" i="1" dirty="0" err="1"/>
              <a:t>Synthesis</a:t>
            </a:r>
            <a:r>
              <a:rPr lang="fr-FR" sz="1600" dirty="0"/>
              <a:t> </a:t>
            </a:r>
            <a:r>
              <a:rPr lang="fr-FR" sz="1600" b="1" dirty="0"/>
              <a:t>1980</a:t>
            </a:r>
            <a:r>
              <a:rPr lang="fr-FR" sz="1600" dirty="0"/>
              <a:t>, 62, 291. </a:t>
            </a:r>
            <a:r>
              <a:rPr lang="fr-FR" sz="1600" b="1" dirty="0"/>
              <a:t>A2) </a:t>
            </a:r>
            <a:r>
              <a:rPr lang="fr-FR" sz="1600" dirty="0"/>
              <a:t>A. </a:t>
            </a:r>
            <a:r>
              <a:rPr lang="fr-FR" sz="1600" dirty="0" err="1"/>
              <a:t>Citterio</a:t>
            </a:r>
            <a:r>
              <a:rPr lang="fr-FR" sz="1600" b="1" dirty="0"/>
              <a:t> ,</a:t>
            </a:r>
            <a:r>
              <a:rPr lang="fr-FR" sz="1600" i="1" dirty="0" err="1"/>
              <a:t>Organic</a:t>
            </a:r>
            <a:r>
              <a:rPr lang="fr-FR" sz="1600" i="1" dirty="0"/>
              <a:t> </a:t>
            </a:r>
            <a:r>
              <a:rPr lang="fr-FR" sz="1600" i="1" dirty="0" err="1"/>
              <a:t>Syntheses</a:t>
            </a:r>
            <a:r>
              <a:rPr lang="fr-FR" sz="1600" i="1" dirty="0"/>
              <a:t> </a:t>
            </a:r>
            <a:r>
              <a:rPr lang="fr-FR" sz="1600" b="1" dirty="0"/>
              <a:t>1984</a:t>
            </a:r>
            <a:r>
              <a:rPr lang="fr-FR" sz="1600" dirty="0"/>
              <a:t>, 62, 67</a:t>
            </a:r>
            <a:r>
              <a:rPr lang="fr-FR" sz="1600" b="1" dirty="0"/>
              <a:t> </a:t>
            </a:r>
          </a:p>
          <a:p>
            <a:r>
              <a:rPr lang="fr-FR" sz="1600" b="1" dirty="0"/>
              <a:t>B) </a:t>
            </a:r>
            <a:r>
              <a:rPr lang="fr-FR" sz="1600" dirty="0"/>
              <a:t>T. V. </a:t>
            </a:r>
            <a:r>
              <a:rPr lang="fr-FR" sz="1600" dirty="0" err="1"/>
              <a:t>Rajanbabu</a:t>
            </a:r>
            <a:r>
              <a:rPr lang="fr-FR" sz="1600" dirty="0"/>
              <a:t> e W. A. </a:t>
            </a:r>
            <a:r>
              <a:rPr lang="fr-FR" sz="1600" dirty="0" err="1"/>
              <a:t>Nugent</a:t>
            </a:r>
            <a:r>
              <a:rPr lang="fr-FR" sz="1600" dirty="0"/>
              <a:t>,</a:t>
            </a:r>
            <a:r>
              <a:rPr lang="fr-FR" sz="1600" i="1" dirty="0"/>
              <a:t> 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1994</a:t>
            </a:r>
            <a:r>
              <a:rPr lang="fr-FR" sz="1600" dirty="0"/>
              <a:t>, 116, 986.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3898" y="591071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899592" y="4295775"/>
          <a:ext cx="7410450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96182" imgH="1653311" progId="ChemDraw.Document.6.0">
                  <p:embed/>
                </p:oleObj>
              </mc:Choice>
              <mc:Fallback>
                <p:oleObj name="CS ChemDraw Drawing" r:id="rId2" imgW="6196182" imgH="1653311" progId="ChemDraw.Document.6.0">
                  <p:embed/>
                  <p:pic>
                    <p:nvPicPr>
                      <p:cNvPr id="2160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295775"/>
                        <a:ext cx="7410450" cy="1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142875" y="1125538"/>
          <a:ext cx="883126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363403" imgH="1945919" progId="ChemDraw.Document.6.0">
                  <p:embed/>
                </p:oleObj>
              </mc:Choice>
              <mc:Fallback>
                <p:oleObj name="CS ChemDraw Drawing" r:id="rId4" imgW="7363403" imgH="1945919" progId="ChemDraw.Document.6.0">
                  <p:embed/>
                  <p:pic>
                    <p:nvPicPr>
                      <p:cNvPr id="216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125538"/>
                        <a:ext cx="883126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7504" y="107921"/>
            <a:ext cx="3188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Radicalares</a:t>
            </a:r>
            <a:endParaRPr lang="fr-FR" sz="28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5536" y="2636912"/>
            <a:ext cx="4752528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20" y="44624"/>
            <a:ext cx="411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Acoplamento</a:t>
            </a:r>
            <a:r>
              <a:rPr lang="fr-FR" sz="2800" dirty="0"/>
              <a:t> de </a:t>
            </a:r>
            <a:r>
              <a:rPr lang="fr-FR" sz="2800" dirty="0" err="1"/>
              <a:t>McMurry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2708920"/>
            <a:ext cx="469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Agentes </a:t>
            </a:r>
            <a:r>
              <a:rPr lang="fr-FR" dirty="0" err="1"/>
              <a:t>redutores</a:t>
            </a:r>
            <a:r>
              <a:rPr lang="fr-FR" dirty="0"/>
              <a:t>: Li, Na, Mg, Zn, LiAlH</a:t>
            </a:r>
            <a:r>
              <a:rPr lang="fr-FR" baseline="-25000" dirty="0"/>
              <a:t>4</a:t>
            </a:r>
            <a:r>
              <a:rPr lang="fr-FR" dirty="0"/>
              <a:t>, Zn-Cu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450912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O </a:t>
            </a:r>
            <a:r>
              <a:rPr lang="fr-FR" sz="2400" dirty="0" err="1"/>
              <a:t>exato</a:t>
            </a:r>
            <a:r>
              <a:rPr lang="fr-FR" sz="2400" dirty="0"/>
              <a:t> </a:t>
            </a:r>
            <a:r>
              <a:rPr lang="fr-FR" sz="2400" dirty="0" err="1"/>
              <a:t>mecanismo</a:t>
            </a:r>
            <a:r>
              <a:rPr lang="fr-FR" sz="2400" dirty="0"/>
              <a:t> </a:t>
            </a:r>
            <a:r>
              <a:rPr lang="fr-FR" sz="2400" dirty="0" err="1"/>
              <a:t>não</a:t>
            </a:r>
            <a:r>
              <a:rPr lang="fr-FR" sz="2400" dirty="0"/>
              <a:t> foi </a:t>
            </a:r>
            <a:r>
              <a:rPr lang="fr-FR" sz="2400" dirty="0" err="1"/>
              <a:t>determinado</a:t>
            </a:r>
            <a:r>
              <a:rPr lang="fr-FR" sz="2400" dirty="0"/>
              <a:t>, pois o </a:t>
            </a:r>
            <a:r>
              <a:rPr lang="fr-FR" sz="2400" dirty="0" err="1"/>
              <a:t>reagente</a:t>
            </a:r>
            <a:r>
              <a:rPr lang="fr-FR" sz="2400" dirty="0"/>
              <a:t> </a:t>
            </a:r>
            <a:r>
              <a:rPr lang="fr-FR" sz="2400" dirty="0" err="1"/>
              <a:t>ativo</a:t>
            </a:r>
            <a:r>
              <a:rPr lang="fr-FR" sz="2400" dirty="0"/>
              <a:t> </a:t>
            </a:r>
            <a:r>
              <a:rPr lang="fr-FR" sz="2400" dirty="0" err="1"/>
              <a:t>não</a:t>
            </a:r>
            <a:r>
              <a:rPr lang="fr-FR" sz="2400" dirty="0"/>
              <a:t> é </a:t>
            </a:r>
            <a:r>
              <a:rPr lang="fr-FR" sz="2400" dirty="0" err="1"/>
              <a:t>inteiramente</a:t>
            </a:r>
            <a:r>
              <a:rPr lang="fr-FR" sz="2400" dirty="0"/>
              <a:t> </a:t>
            </a:r>
            <a:r>
              <a:rPr lang="fr-FR" sz="2400" dirty="0" err="1"/>
              <a:t>conhecido</a:t>
            </a:r>
            <a:r>
              <a:rPr lang="fr-FR" sz="2400" dirty="0"/>
              <a:t>. </a:t>
            </a:r>
            <a:r>
              <a:rPr lang="fr-FR" sz="2400" dirty="0" err="1"/>
              <a:t>Entretanto</a:t>
            </a:r>
            <a:r>
              <a:rPr lang="fr-FR" sz="2400" dirty="0"/>
              <a:t>, </a:t>
            </a:r>
            <a:r>
              <a:rPr lang="fr-FR" sz="2400" dirty="0" err="1"/>
              <a:t>duas</a:t>
            </a:r>
            <a:r>
              <a:rPr lang="fr-FR" sz="2400" dirty="0"/>
              <a:t> </a:t>
            </a:r>
            <a:r>
              <a:rPr lang="fr-FR" sz="2400" dirty="0" err="1"/>
              <a:t>etapas</a:t>
            </a:r>
            <a:r>
              <a:rPr lang="fr-FR" sz="2400" dirty="0"/>
              <a:t> </a:t>
            </a:r>
            <a:r>
              <a:rPr lang="fr-FR" sz="2400" dirty="0" err="1"/>
              <a:t>chaves</a:t>
            </a:r>
            <a:r>
              <a:rPr lang="fr-FR" sz="2400" dirty="0"/>
              <a:t> </a:t>
            </a:r>
            <a:r>
              <a:rPr lang="fr-FR" sz="2400" dirty="0" err="1"/>
              <a:t>estão</a:t>
            </a:r>
            <a:r>
              <a:rPr lang="fr-FR" sz="2400" dirty="0"/>
              <a:t> </a:t>
            </a:r>
            <a:r>
              <a:rPr lang="fr-FR" sz="2400" dirty="0" err="1"/>
              <a:t>envolvidas</a:t>
            </a:r>
            <a:r>
              <a:rPr lang="fr-FR" sz="2400" dirty="0"/>
              <a:t>: o </a:t>
            </a:r>
            <a:r>
              <a:rPr lang="fr-FR" sz="2400" dirty="0" err="1"/>
              <a:t>acoplamento</a:t>
            </a:r>
            <a:r>
              <a:rPr lang="fr-FR" sz="2400" dirty="0"/>
              <a:t> </a:t>
            </a:r>
            <a:r>
              <a:rPr lang="fr-FR" sz="2400" dirty="0" err="1"/>
              <a:t>pinacólico</a:t>
            </a:r>
            <a:r>
              <a:rPr lang="fr-FR" sz="2400" dirty="0"/>
              <a:t> e a </a:t>
            </a:r>
            <a:r>
              <a:rPr lang="fr-FR" sz="2400" dirty="0" err="1"/>
              <a:t>deoxigenação</a:t>
            </a:r>
            <a:r>
              <a:rPr lang="fr-FR" sz="2400" dirty="0"/>
              <a:t> para </a:t>
            </a:r>
            <a:r>
              <a:rPr lang="fr-FR" sz="2400" dirty="0" err="1"/>
              <a:t>criar</a:t>
            </a:r>
            <a:r>
              <a:rPr lang="fr-FR" sz="2400" dirty="0"/>
              <a:t> a </a:t>
            </a:r>
            <a:r>
              <a:rPr lang="fr-FR" sz="2400" dirty="0" err="1"/>
              <a:t>olefina</a:t>
            </a:r>
            <a:endParaRPr lang="fr-FR" sz="2400" dirty="0"/>
          </a:p>
        </p:txBody>
      </p:sp>
      <p:graphicFrame>
        <p:nvGraphicFramePr>
          <p:cNvPr id="288771" name="Object 3"/>
          <p:cNvGraphicFramePr>
            <a:graphicFrameLocks noChangeAspect="1"/>
          </p:cNvGraphicFramePr>
          <p:nvPr/>
        </p:nvGraphicFramePr>
        <p:xfrm>
          <a:off x="1592263" y="958850"/>
          <a:ext cx="6462712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86127" imgH="2598168" progId="ChemDraw.Document.6.0">
                  <p:embed/>
                </p:oleObj>
              </mc:Choice>
              <mc:Fallback>
                <p:oleObj name="CS ChemDraw Drawing" r:id="rId2" imgW="4986127" imgH="2598168" progId="ChemDraw.Document.6.0">
                  <p:embed/>
                  <p:pic>
                    <p:nvPicPr>
                      <p:cNvPr id="288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958850"/>
                        <a:ext cx="6462712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7504" y="623731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J. E. </a:t>
            </a:r>
            <a:r>
              <a:rPr lang="fr-FR" sz="1600" dirty="0" err="1"/>
              <a:t>McMurry</a:t>
            </a:r>
            <a:r>
              <a:rPr lang="fr-FR" sz="1600" dirty="0"/>
              <a:t>, M. P. Fleming,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1974</a:t>
            </a:r>
            <a:r>
              <a:rPr lang="fr-FR" sz="1600" dirty="0"/>
              <a:t>, 96, 4708. </a:t>
            </a:r>
            <a:r>
              <a:rPr lang="fr-FR" sz="1600" b="1" dirty="0"/>
              <a:t>B) </a:t>
            </a:r>
            <a:r>
              <a:rPr lang="fr-FR" sz="1600" dirty="0" err="1"/>
              <a:t>Review</a:t>
            </a:r>
            <a:r>
              <a:rPr lang="fr-FR" sz="1600" dirty="0"/>
              <a:t>: J. E. </a:t>
            </a:r>
            <a:r>
              <a:rPr lang="fr-FR" sz="1600" dirty="0" err="1"/>
              <a:t>McMurry</a:t>
            </a:r>
            <a:r>
              <a:rPr lang="fr-FR" sz="1600" dirty="0"/>
              <a:t>,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1989</a:t>
            </a:r>
            <a:r>
              <a:rPr lang="fr-FR" sz="1600" dirty="0"/>
              <a:t>, 89, 1513.</a:t>
            </a:r>
            <a:endParaRPr lang="fr-FR" sz="1600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61653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44624"/>
            <a:ext cx="411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Acoplamento</a:t>
            </a:r>
            <a:r>
              <a:rPr lang="fr-FR" sz="2800" dirty="0"/>
              <a:t> de </a:t>
            </a:r>
            <a:r>
              <a:rPr lang="fr-FR" sz="2800" dirty="0" err="1"/>
              <a:t>McMurry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47914" y="951111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6381328"/>
            <a:ext cx="4299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M. </a:t>
            </a:r>
            <a:r>
              <a:rPr lang="fr-FR" sz="1600" dirty="0" err="1"/>
              <a:t>Cushman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Med.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1999</a:t>
            </a:r>
            <a:r>
              <a:rPr lang="fr-FR" sz="1600" dirty="0"/>
              <a:t>, 42, 4861.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3747" name="Object 3"/>
          <p:cNvGraphicFramePr>
            <a:graphicFrameLocks noChangeAspect="1"/>
          </p:cNvGraphicFramePr>
          <p:nvPr/>
        </p:nvGraphicFramePr>
        <p:xfrm>
          <a:off x="757238" y="1576388"/>
          <a:ext cx="7483475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21039" imgH="3312686" progId="ChemDraw.Document.6.0">
                  <p:embed/>
                </p:oleObj>
              </mc:Choice>
              <mc:Fallback>
                <p:oleObj name="CS ChemDraw Drawing" r:id="rId2" imgW="5521039" imgH="3312686" progId="ChemDraw.Document.6.0">
                  <p:embed/>
                  <p:pic>
                    <p:nvPicPr>
                      <p:cNvPr id="1183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576388"/>
                        <a:ext cx="7483475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44624"/>
            <a:ext cx="411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Acoplamento</a:t>
            </a:r>
            <a:r>
              <a:rPr lang="fr-FR" sz="2800" dirty="0"/>
              <a:t> de </a:t>
            </a:r>
            <a:r>
              <a:rPr lang="fr-FR" sz="2800" dirty="0" err="1"/>
              <a:t>McMurry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47914" y="69269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6381328"/>
            <a:ext cx="4194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K. </a:t>
            </a:r>
            <a:r>
              <a:rPr lang="fr-FR" sz="1600" dirty="0" err="1"/>
              <a:t>Kakinuma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1998</a:t>
            </a:r>
            <a:r>
              <a:rPr lang="fr-FR" sz="1600" dirty="0"/>
              <a:t>, 63, 2689.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4771" name="Object 3"/>
          <p:cNvGraphicFramePr>
            <a:graphicFrameLocks noChangeAspect="1"/>
          </p:cNvGraphicFramePr>
          <p:nvPr/>
        </p:nvGraphicFramePr>
        <p:xfrm>
          <a:off x="592138" y="1270000"/>
          <a:ext cx="8105775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762772" imgH="4058230" progId="ChemDraw.Document.6.0">
                  <p:embed/>
                </p:oleObj>
              </mc:Choice>
              <mc:Fallback>
                <p:oleObj name="CS ChemDraw Drawing" r:id="rId2" imgW="6762772" imgH="4058230" progId="ChemDraw.Document.6.0">
                  <p:embed/>
                  <p:pic>
                    <p:nvPicPr>
                      <p:cNvPr id="1184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270000"/>
                        <a:ext cx="8105775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16632"/>
            <a:ext cx="736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Acoplamento</a:t>
            </a:r>
            <a:r>
              <a:rPr lang="fr-FR" sz="2800" dirty="0"/>
              <a:t> de </a:t>
            </a:r>
            <a:r>
              <a:rPr lang="fr-FR" sz="2800" dirty="0" err="1"/>
              <a:t>McMurry</a:t>
            </a:r>
            <a:r>
              <a:rPr lang="fr-FR" sz="2800" dirty="0"/>
              <a:t>: </a:t>
            </a:r>
            <a:r>
              <a:rPr lang="fr-FR" sz="2800" dirty="0" err="1"/>
              <a:t>Modificação</a:t>
            </a:r>
            <a:r>
              <a:rPr lang="fr-FR" sz="2800" dirty="0"/>
              <a:t> de Corey</a:t>
            </a:r>
          </a:p>
        </p:txBody>
      </p:sp>
      <p:graphicFrame>
        <p:nvGraphicFramePr>
          <p:cNvPr id="320514" name="Object 2"/>
          <p:cNvGraphicFramePr>
            <a:graphicFrameLocks noChangeAspect="1"/>
          </p:cNvGraphicFramePr>
          <p:nvPr/>
        </p:nvGraphicFramePr>
        <p:xfrm>
          <a:off x="2273300" y="1192212"/>
          <a:ext cx="3882876" cy="278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88320" imgH="1995950" progId="ChemDraw.Document.6.0">
                  <p:embed/>
                </p:oleObj>
              </mc:Choice>
              <mc:Fallback>
                <p:oleObj name="CS ChemDraw Drawing" r:id="rId2" imgW="2788320" imgH="1995950" progId="ChemDraw.Document.6.0">
                  <p:embed/>
                  <p:pic>
                    <p:nvPicPr>
                      <p:cNvPr id="3205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192212"/>
                        <a:ext cx="3882876" cy="2780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6453336"/>
            <a:ext cx="3909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E. J. Corey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b="1" dirty="0"/>
              <a:t>1976</a:t>
            </a:r>
            <a:r>
              <a:rPr lang="fr-FR" sz="1600" dirty="0"/>
              <a:t>, 41, 260.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7" y="422108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- </a:t>
            </a:r>
            <a:r>
              <a:rPr lang="fr-FR" sz="2400" dirty="0" err="1"/>
              <a:t>Álcoois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2508FE"/>
                </a:solidFill>
              </a:rPr>
              <a:t>sin</a:t>
            </a:r>
            <a:r>
              <a:rPr lang="fr-FR" sz="2400" dirty="0"/>
              <a:t> </a:t>
            </a:r>
            <a:r>
              <a:rPr lang="fr-FR" sz="2400" dirty="0" err="1"/>
              <a:t>são</a:t>
            </a:r>
            <a:r>
              <a:rPr lang="fr-FR" sz="2400" dirty="0"/>
              <a:t> </a:t>
            </a:r>
            <a:r>
              <a:rPr lang="fr-FR" sz="2400" dirty="0" err="1"/>
              <a:t>obtidos</a:t>
            </a:r>
            <a:r>
              <a:rPr lang="fr-FR" sz="2400" dirty="0"/>
              <a:t>, </a:t>
            </a:r>
            <a:r>
              <a:rPr lang="fr-FR" sz="2400" dirty="0" err="1"/>
              <a:t>devido</a:t>
            </a:r>
            <a:r>
              <a:rPr lang="fr-FR" sz="2400" dirty="0"/>
              <a:t> a </a:t>
            </a:r>
            <a:r>
              <a:rPr lang="fr-FR" sz="2400" dirty="0" err="1"/>
              <a:t>quelação</a:t>
            </a:r>
            <a:r>
              <a:rPr lang="fr-FR" sz="2400" dirty="0"/>
              <a:t> do </a:t>
            </a:r>
            <a:r>
              <a:rPr lang="fr-FR" sz="2400" dirty="0" err="1"/>
              <a:t>Titânio</a:t>
            </a:r>
            <a:r>
              <a:rPr lang="fr-FR" sz="2400" dirty="0"/>
              <a:t> </a:t>
            </a:r>
            <a:r>
              <a:rPr lang="fr-FR" sz="2400" dirty="0" err="1"/>
              <a:t>aos</a:t>
            </a:r>
            <a:r>
              <a:rPr lang="fr-FR" sz="2400" dirty="0"/>
              <a:t> </a:t>
            </a:r>
            <a:r>
              <a:rPr lang="fr-FR" sz="2400" dirty="0" err="1"/>
              <a:t>intermediários</a:t>
            </a:r>
            <a:r>
              <a:rPr lang="fr-FR" sz="2400" dirty="0"/>
              <a:t> da </a:t>
            </a:r>
            <a:r>
              <a:rPr lang="fr-FR" sz="2400" dirty="0" err="1"/>
              <a:t>reação</a:t>
            </a:r>
            <a:r>
              <a:rPr lang="fr-FR" sz="2400" dirty="0"/>
              <a:t>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- Um </a:t>
            </a:r>
            <a:r>
              <a:rPr lang="fr-FR" sz="2400" dirty="0" err="1"/>
              <a:t>fechamento</a:t>
            </a:r>
            <a:r>
              <a:rPr lang="fr-FR" sz="2400" dirty="0"/>
              <a:t> de </a:t>
            </a:r>
            <a:r>
              <a:rPr lang="fr-FR" sz="2400" dirty="0" err="1"/>
              <a:t>ciclo</a:t>
            </a:r>
            <a:r>
              <a:rPr lang="fr-FR" sz="2400" dirty="0"/>
              <a:t> de </a:t>
            </a:r>
            <a:r>
              <a:rPr lang="fr-FR" sz="2400" dirty="0" err="1"/>
              <a:t>duas</a:t>
            </a:r>
            <a:r>
              <a:rPr lang="fr-FR" sz="2400" dirty="0"/>
              <a:t> </a:t>
            </a:r>
            <a:r>
              <a:rPr lang="fr-FR" sz="2400" dirty="0" err="1"/>
              <a:t>carbonilas</a:t>
            </a:r>
            <a:r>
              <a:rPr lang="fr-FR" sz="2400" dirty="0"/>
              <a:t> para o 1,2-diol </a:t>
            </a:r>
            <a:r>
              <a:rPr lang="fr-FR" sz="2400" dirty="0" err="1"/>
              <a:t>correspondente</a:t>
            </a:r>
            <a:r>
              <a:rPr lang="fr-FR" sz="2400" dirty="0"/>
              <a:t> é </a:t>
            </a:r>
            <a:r>
              <a:rPr lang="fr-FR" sz="2400" dirty="0" err="1"/>
              <a:t>também</a:t>
            </a:r>
            <a:r>
              <a:rPr lang="fr-FR" sz="2400" dirty="0"/>
              <a:t> </a:t>
            </a:r>
            <a:r>
              <a:rPr lang="fr-FR" sz="2400" dirty="0" err="1"/>
              <a:t>chamado</a:t>
            </a:r>
            <a:r>
              <a:rPr lang="fr-FR" sz="2400" dirty="0"/>
              <a:t> de </a:t>
            </a:r>
            <a:r>
              <a:rPr lang="fr-FR" sz="2400" dirty="0" err="1"/>
              <a:t>ciclização</a:t>
            </a:r>
            <a:r>
              <a:rPr lang="fr-FR" sz="2400" dirty="0"/>
              <a:t> </a:t>
            </a:r>
            <a:r>
              <a:rPr lang="fr-FR" sz="2400" dirty="0" err="1"/>
              <a:t>pinacólica</a:t>
            </a:r>
            <a:r>
              <a:rPr lang="fr-FR" sz="2400" dirty="0"/>
              <a:t>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7504" y="4149080"/>
            <a:ext cx="3240360" cy="165618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20" y="116632"/>
            <a:ext cx="736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Acoplamento</a:t>
            </a:r>
            <a:r>
              <a:rPr lang="fr-FR" sz="2800" dirty="0"/>
              <a:t> de </a:t>
            </a:r>
            <a:r>
              <a:rPr lang="fr-FR" sz="2800" dirty="0" err="1"/>
              <a:t>McMurry</a:t>
            </a:r>
            <a:r>
              <a:rPr lang="fr-FR" sz="2800" dirty="0"/>
              <a:t>: </a:t>
            </a:r>
            <a:r>
              <a:rPr lang="fr-FR" sz="2800" dirty="0" err="1"/>
              <a:t>Modificação</a:t>
            </a:r>
            <a:r>
              <a:rPr lang="fr-FR" sz="2800" dirty="0"/>
              <a:t> de Corey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908720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6402814"/>
            <a:ext cx="3800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K. C. </a:t>
            </a:r>
            <a:r>
              <a:rPr lang="fr-FR" sz="1600" dirty="0" err="1"/>
              <a:t>Nicolaou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Nature</a:t>
            </a:r>
            <a:r>
              <a:rPr lang="fr-FR" sz="1600" dirty="0"/>
              <a:t> </a:t>
            </a:r>
            <a:r>
              <a:rPr lang="fr-FR" sz="1600" b="1" dirty="0"/>
              <a:t>1994</a:t>
            </a:r>
            <a:r>
              <a:rPr lang="fr-FR" sz="1600" dirty="0"/>
              <a:t>, 367, 630.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7504" y="414908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A </a:t>
            </a:r>
            <a:r>
              <a:rPr lang="fr-FR" sz="2400" dirty="0" err="1"/>
              <a:t>tensão</a:t>
            </a:r>
            <a:r>
              <a:rPr lang="fr-FR" sz="2400" dirty="0"/>
              <a:t> de </a:t>
            </a:r>
            <a:r>
              <a:rPr lang="fr-FR" sz="2400" dirty="0" err="1"/>
              <a:t>ciclo</a:t>
            </a:r>
            <a:r>
              <a:rPr lang="fr-FR" sz="2400" dirty="0"/>
              <a:t> no </a:t>
            </a:r>
            <a:r>
              <a:rPr lang="fr-FR" sz="2400" dirty="0" err="1"/>
              <a:t>produto</a:t>
            </a:r>
            <a:r>
              <a:rPr lang="fr-FR" sz="2400" dirty="0"/>
              <a:t> </a:t>
            </a:r>
            <a:r>
              <a:rPr lang="fr-FR" sz="2400" dirty="0" err="1"/>
              <a:t>provavelmente</a:t>
            </a:r>
            <a:r>
              <a:rPr lang="fr-FR" sz="2400" dirty="0"/>
              <a:t> </a:t>
            </a:r>
            <a:r>
              <a:rPr lang="fr-FR" sz="2400" dirty="0" err="1"/>
              <a:t>impede</a:t>
            </a:r>
            <a:r>
              <a:rPr lang="fr-FR" sz="2400" dirty="0"/>
              <a:t> a </a:t>
            </a:r>
            <a:r>
              <a:rPr lang="fr-FR" sz="2400" dirty="0" err="1"/>
              <a:t>formação</a:t>
            </a:r>
            <a:r>
              <a:rPr lang="fr-FR" sz="2400" dirty="0"/>
              <a:t> do </a:t>
            </a:r>
            <a:r>
              <a:rPr lang="fr-FR" sz="2400" dirty="0" err="1"/>
              <a:t>alceno</a:t>
            </a:r>
            <a:r>
              <a:rPr lang="fr-FR" sz="2400" dirty="0"/>
              <a:t> </a:t>
            </a:r>
            <a:r>
              <a:rPr lang="fr-FR" sz="2400" dirty="0" err="1"/>
              <a:t>esperado</a:t>
            </a:r>
            <a:endParaRPr lang="fr-FR" sz="24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6819" name="Object 3"/>
          <p:cNvGraphicFramePr>
            <a:graphicFrameLocks noChangeAspect="1"/>
          </p:cNvGraphicFramePr>
          <p:nvPr/>
        </p:nvGraphicFramePr>
        <p:xfrm>
          <a:off x="107504" y="1427163"/>
          <a:ext cx="8909050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18940" imgH="3244450" progId="ChemDraw.Document.6.0">
                  <p:embed/>
                </p:oleObj>
              </mc:Choice>
              <mc:Fallback>
                <p:oleObj name="CS ChemDraw Drawing" r:id="rId2" imgW="6418940" imgH="3244450" progId="ChemDraw.Document.6.0">
                  <p:embed/>
                  <p:pic>
                    <p:nvPicPr>
                      <p:cNvPr id="1186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27163"/>
                        <a:ext cx="8909050" cy="450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-25643"/>
            <a:ext cx="529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</a:t>
            </a:r>
            <a:r>
              <a:rPr lang="fr-FR" sz="2800" dirty="0" err="1"/>
              <a:t>Sm</a:t>
            </a:r>
            <a:r>
              <a:rPr lang="fr-FR" sz="2800" dirty="0"/>
              <a:t>(II): </a:t>
            </a:r>
            <a:r>
              <a:rPr lang="fr-FR" sz="2800" dirty="0" err="1"/>
              <a:t>uso</a:t>
            </a:r>
            <a:r>
              <a:rPr lang="fr-FR" sz="2800" dirty="0"/>
              <a:t> de SmI</a:t>
            </a:r>
            <a:r>
              <a:rPr lang="fr-FR" sz="2800" baseline="-25000" dirty="0"/>
              <a:t>2</a:t>
            </a:r>
            <a:r>
              <a:rPr lang="fr-FR" sz="2800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677009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400" dirty="0"/>
              <a:t> SmI</a:t>
            </a:r>
            <a:r>
              <a:rPr lang="fr-FR" sz="2400" baseline="-25000" dirty="0"/>
              <a:t>2</a:t>
            </a:r>
            <a:r>
              <a:rPr lang="fr-FR" sz="2400" dirty="0"/>
              <a:t> é </a:t>
            </a:r>
            <a:r>
              <a:rPr lang="fr-FR" sz="2400" dirty="0" err="1"/>
              <a:t>provavelmente</a:t>
            </a:r>
            <a:r>
              <a:rPr lang="fr-FR" sz="2400" dirty="0"/>
              <a:t> o agente </a:t>
            </a:r>
            <a:r>
              <a:rPr lang="fr-FR" sz="2400" dirty="0" err="1"/>
              <a:t>redutor</a:t>
            </a:r>
            <a:r>
              <a:rPr lang="fr-FR" sz="2400" dirty="0"/>
              <a:t>, via SET, mais </a:t>
            </a:r>
            <a:r>
              <a:rPr lang="fr-FR" sz="2400" dirty="0" err="1"/>
              <a:t>popular</a:t>
            </a:r>
            <a:r>
              <a:rPr lang="fr-FR" sz="2400" dirty="0"/>
              <a:t> e </a:t>
            </a:r>
            <a:r>
              <a:rPr lang="fr-FR" sz="2400" dirty="0" err="1"/>
              <a:t>sinteticamente</a:t>
            </a:r>
            <a:r>
              <a:rPr lang="fr-FR" sz="2400" dirty="0"/>
              <a:t> </a:t>
            </a:r>
            <a:r>
              <a:rPr lang="fr-FR" sz="2400" dirty="0" err="1"/>
              <a:t>versátil</a:t>
            </a:r>
            <a:r>
              <a:rPr lang="fr-FR" sz="2400" dirty="0"/>
              <a:t> </a:t>
            </a:r>
            <a:r>
              <a:rPr lang="fr-FR" sz="2400" dirty="0" err="1"/>
              <a:t>empregado</a:t>
            </a:r>
            <a:r>
              <a:rPr lang="fr-FR" sz="2400" dirty="0"/>
              <a:t>;</a:t>
            </a:r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Reagente</a:t>
            </a:r>
            <a:r>
              <a:rPr lang="fr-FR" sz="2400" dirty="0"/>
              <a:t> </a:t>
            </a:r>
            <a:r>
              <a:rPr lang="fr-FR" sz="2400" dirty="0" err="1"/>
              <a:t>introduzido</a:t>
            </a:r>
            <a:r>
              <a:rPr lang="fr-FR" sz="2400" dirty="0"/>
              <a:t> </a:t>
            </a:r>
            <a:r>
              <a:rPr lang="fr-FR" sz="2400" dirty="0" err="1"/>
              <a:t>por</a:t>
            </a:r>
            <a:r>
              <a:rPr lang="fr-FR" sz="2400" dirty="0"/>
              <a:t> Kagan, </a:t>
            </a:r>
            <a:r>
              <a:rPr lang="fr-FR" sz="2400" dirty="0" err="1"/>
              <a:t>em</a:t>
            </a:r>
            <a:r>
              <a:rPr lang="fr-FR" sz="2400" dirty="0"/>
              <a:t> 1980;</a:t>
            </a:r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r>
              <a:rPr lang="fr-FR" sz="2400" dirty="0"/>
              <a:t> O </a:t>
            </a:r>
            <a:r>
              <a:rPr lang="fr-FR" sz="2400" dirty="0" err="1"/>
              <a:t>potencial</a:t>
            </a:r>
            <a:r>
              <a:rPr lang="fr-FR" sz="2400" dirty="0"/>
              <a:t> de </a:t>
            </a:r>
            <a:r>
              <a:rPr lang="fr-FR" sz="2400" dirty="0" err="1"/>
              <a:t>redução</a:t>
            </a:r>
            <a:r>
              <a:rPr lang="fr-FR" sz="2400" dirty="0"/>
              <a:t> </a:t>
            </a:r>
            <a:r>
              <a:rPr lang="fr-FR" sz="2400" dirty="0" err="1"/>
              <a:t>Sm</a:t>
            </a:r>
            <a:r>
              <a:rPr lang="fr-FR" sz="2400" dirty="0"/>
              <a:t>(III)/</a:t>
            </a:r>
            <a:r>
              <a:rPr lang="fr-FR" sz="2400" dirty="0" err="1"/>
              <a:t>Sm</a:t>
            </a:r>
            <a:r>
              <a:rPr lang="fr-FR" sz="2400" dirty="0"/>
              <a:t>(II) é de -1,41V: </a:t>
            </a:r>
            <a:r>
              <a:rPr lang="fr-FR" sz="2400" dirty="0" err="1"/>
              <a:t>redutor</a:t>
            </a:r>
            <a:r>
              <a:rPr lang="fr-FR" sz="2400" dirty="0"/>
              <a:t> forte;</a:t>
            </a:r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Interessantemente</a:t>
            </a:r>
            <a:r>
              <a:rPr lang="fr-FR" sz="2400" dirty="0"/>
              <a:t>, a </a:t>
            </a:r>
            <a:r>
              <a:rPr lang="fr-FR" sz="2400" dirty="0" err="1"/>
              <a:t>redução</a:t>
            </a:r>
            <a:r>
              <a:rPr lang="fr-FR" sz="2400" dirty="0"/>
              <a:t> de </a:t>
            </a:r>
            <a:r>
              <a:rPr lang="fr-FR" sz="2400" dirty="0" err="1"/>
              <a:t>haletos</a:t>
            </a:r>
            <a:r>
              <a:rPr lang="fr-FR" sz="2400" dirty="0"/>
              <a:t> </a:t>
            </a:r>
            <a:r>
              <a:rPr lang="fr-FR" sz="2400" dirty="0" err="1"/>
              <a:t>parece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um</a:t>
            </a:r>
            <a:r>
              <a:rPr lang="fr-FR" sz="2400" dirty="0"/>
              <a:t> </a:t>
            </a:r>
            <a:r>
              <a:rPr lang="fr-FR" sz="2400" dirty="0" err="1"/>
              <a:t>processo</a:t>
            </a:r>
            <a:r>
              <a:rPr lang="fr-FR" sz="2400" dirty="0"/>
              <a:t> de </a:t>
            </a:r>
            <a:r>
              <a:rPr lang="fr-FR" sz="2400" dirty="0" err="1"/>
              <a:t>transferência</a:t>
            </a:r>
            <a:r>
              <a:rPr lang="fr-FR" sz="2400" dirty="0"/>
              <a:t> </a:t>
            </a:r>
            <a:r>
              <a:rPr lang="fr-FR" sz="2400" dirty="0" err="1"/>
              <a:t>eletrônica</a:t>
            </a:r>
            <a:r>
              <a:rPr lang="fr-FR" sz="2400" dirty="0"/>
              <a:t> via </a:t>
            </a:r>
            <a:r>
              <a:rPr lang="fr-FR" sz="2400" dirty="0" err="1"/>
              <a:t>esfera</a:t>
            </a:r>
            <a:r>
              <a:rPr lang="fr-FR" sz="2400" dirty="0"/>
              <a:t> de </a:t>
            </a:r>
            <a:r>
              <a:rPr lang="fr-FR" sz="2400" dirty="0" err="1"/>
              <a:t>coordenação</a:t>
            </a:r>
            <a:r>
              <a:rPr lang="fr-FR" sz="2400" dirty="0"/>
              <a:t> </a:t>
            </a:r>
            <a:r>
              <a:rPr lang="fr-FR" sz="2400" dirty="0" err="1"/>
              <a:t>externa</a:t>
            </a:r>
            <a:r>
              <a:rPr lang="fr-FR" sz="2400" dirty="0"/>
              <a:t>, </a:t>
            </a:r>
            <a:r>
              <a:rPr lang="fr-FR" sz="2400" dirty="0" err="1"/>
              <a:t>enquanto</a:t>
            </a:r>
            <a:r>
              <a:rPr lang="fr-FR" sz="2400" dirty="0"/>
              <a:t> a </a:t>
            </a:r>
            <a:r>
              <a:rPr lang="fr-FR" sz="2400" dirty="0" err="1"/>
              <a:t>redução</a:t>
            </a:r>
            <a:r>
              <a:rPr lang="fr-FR" sz="2400" dirty="0"/>
              <a:t> de </a:t>
            </a:r>
            <a:r>
              <a:rPr lang="fr-FR" sz="2400" dirty="0" err="1"/>
              <a:t>cetonas</a:t>
            </a:r>
            <a:r>
              <a:rPr lang="fr-FR" sz="2400" dirty="0"/>
              <a:t> </a:t>
            </a:r>
            <a:r>
              <a:rPr lang="fr-FR" sz="2400" dirty="0" err="1"/>
              <a:t>ocorre</a:t>
            </a:r>
            <a:r>
              <a:rPr lang="fr-FR" sz="2400" dirty="0"/>
              <a:t> via </a:t>
            </a:r>
            <a:r>
              <a:rPr lang="fr-FR" sz="2400" dirty="0" err="1"/>
              <a:t>esfera</a:t>
            </a:r>
            <a:r>
              <a:rPr lang="fr-FR" sz="2400" dirty="0"/>
              <a:t> de </a:t>
            </a:r>
            <a:r>
              <a:rPr lang="fr-FR" sz="2400" dirty="0" err="1"/>
              <a:t>coordenação</a:t>
            </a:r>
            <a:r>
              <a:rPr lang="fr-FR" sz="2400" dirty="0"/>
              <a:t> interna;</a:t>
            </a:r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r>
              <a:rPr lang="fr-FR" sz="2400" dirty="0"/>
              <a:t> A </a:t>
            </a:r>
            <a:r>
              <a:rPr lang="fr-FR" sz="2400" dirty="0" err="1"/>
              <a:t>adição</a:t>
            </a:r>
            <a:r>
              <a:rPr lang="fr-FR" sz="2400" dirty="0"/>
              <a:t> de HMPA e </a:t>
            </a:r>
            <a:r>
              <a:rPr lang="fr-FR" sz="2400" dirty="0" err="1"/>
              <a:t>outros</a:t>
            </a:r>
            <a:r>
              <a:rPr lang="fr-FR" sz="2400" dirty="0"/>
              <a:t> </a:t>
            </a:r>
            <a:r>
              <a:rPr lang="fr-FR" sz="2400" dirty="0" err="1"/>
              <a:t>aditivos</a:t>
            </a:r>
            <a:r>
              <a:rPr lang="fr-FR" sz="2400" dirty="0"/>
              <a:t> </a:t>
            </a:r>
            <a:r>
              <a:rPr lang="fr-FR" sz="2400" dirty="0" err="1"/>
              <a:t>aumenta</a:t>
            </a:r>
            <a:r>
              <a:rPr lang="fr-FR" sz="2400" dirty="0"/>
              <a:t> o </a:t>
            </a:r>
            <a:r>
              <a:rPr lang="fr-FR" sz="2400" dirty="0" err="1"/>
              <a:t>poder</a:t>
            </a:r>
            <a:r>
              <a:rPr lang="fr-FR" sz="2400" dirty="0"/>
              <a:t> </a:t>
            </a:r>
            <a:r>
              <a:rPr lang="fr-FR" sz="2400" dirty="0" err="1"/>
              <a:t>redutor</a:t>
            </a:r>
            <a:r>
              <a:rPr lang="fr-FR" sz="2400" dirty="0"/>
              <a:t> de SmI</a:t>
            </a:r>
            <a:r>
              <a:rPr lang="fr-FR" sz="2400" baseline="-25000" dirty="0"/>
              <a:t>2</a:t>
            </a:r>
            <a:r>
              <a:rPr lang="fr-FR" sz="2400" dirty="0"/>
              <a:t> e </a:t>
            </a:r>
            <a:r>
              <a:rPr lang="fr-FR" sz="2400" dirty="0" err="1"/>
              <a:t>às</a:t>
            </a:r>
            <a:r>
              <a:rPr lang="fr-FR" sz="2400" dirty="0"/>
              <a:t> </a:t>
            </a:r>
            <a:r>
              <a:rPr lang="fr-FR" sz="2400" dirty="0" err="1"/>
              <a:t>vezes</a:t>
            </a:r>
            <a:r>
              <a:rPr lang="fr-FR" sz="2400" dirty="0"/>
              <a:t>, </a:t>
            </a:r>
            <a:r>
              <a:rPr lang="fr-FR" sz="2400" dirty="0" err="1"/>
              <a:t>modifica</a:t>
            </a:r>
            <a:r>
              <a:rPr lang="fr-FR" sz="2400" dirty="0"/>
              <a:t> o modo de </a:t>
            </a:r>
            <a:r>
              <a:rPr lang="fr-FR" sz="2400" dirty="0" err="1"/>
              <a:t>ação</a:t>
            </a:r>
            <a:r>
              <a:rPr lang="fr-FR" sz="2400" dirty="0"/>
              <a:t> do </a:t>
            </a:r>
            <a:r>
              <a:rPr lang="fr-FR" sz="2400" dirty="0" err="1"/>
              <a:t>redutor</a:t>
            </a:r>
            <a:r>
              <a:rPr lang="fr-FR" sz="2400" dirty="0"/>
              <a:t> (</a:t>
            </a:r>
            <a:r>
              <a:rPr lang="fr-FR" sz="2400" i="1" dirty="0"/>
              <a:t>i.e.</a:t>
            </a:r>
            <a:r>
              <a:rPr lang="fr-FR" sz="2400" dirty="0"/>
              <a:t> </a:t>
            </a:r>
            <a:r>
              <a:rPr lang="fr-FR" sz="2400" dirty="0" err="1"/>
              <a:t>esfera</a:t>
            </a:r>
            <a:r>
              <a:rPr lang="fr-FR" sz="2400" dirty="0"/>
              <a:t> interna vs </a:t>
            </a:r>
            <a:r>
              <a:rPr lang="fr-FR" sz="2400" dirty="0" err="1"/>
              <a:t>externa</a:t>
            </a:r>
            <a:r>
              <a:rPr lang="fr-FR" sz="2400" dirty="0"/>
              <a:t>).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496" y="630932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H. B. Kagan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1980</a:t>
            </a:r>
            <a:r>
              <a:rPr lang="fr-FR" sz="1600" dirty="0"/>
              <a:t>, 102, 2693. </a:t>
            </a:r>
            <a:r>
              <a:rPr lang="fr-FR" sz="1600" b="1" dirty="0"/>
              <a:t>B)</a:t>
            </a:r>
            <a:r>
              <a:rPr lang="fr-FR" sz="1600" dirty="0"/>
              <a:t> R. J. </a:t>
            </a:r>
            <a:r>
              <a:rPr lang="fr-FR" sz="1600" dirty="0" err="1"/>
              <a:t>Enemaerke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Chem</a:t>
            </a:r>
            <a:r>
              <a:rPr lang="fr-FR" sz="1600" i="1" dirty="0"/>
              <a:t>. Soc., </a:t>
            </a:r>
            <a:r>
              <a:rPr lang="fr-FR" sz="1600" i="1" dirty="0" err="1"/>
              <a:t>Chem</a:t>
            </a:r>
            <a:r>
              <a:rPr lang="fr-FR" sz="1600" i="1" dirty="0"/>
              <a:t>. Commun.</a:t>
            </a:r>
            <a:r>
              <a:rPr lang="fr-FR" sz="1600" dirty="0"/>
              <a:t> </a:t>
            </a:r>
            <a:r>
              <a:rPr lang="fr-FR" sz="1600" b="1" dirty="0"/>
              <a:t>1999</a:t>
            </a:r>
            <a:r>
              <a:rPr lang="fr-FR" sz="1600" dirty="0"/>
              <a:t>, 343.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25460"/>
            <a:ext cx="529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</a:t>
            </a:r>
            <a:r>
              <a:rPr lang="fr-FR" sz="2800" dirty="0" err="1"/>
              <a:t>Sm</a:t>
            </a:r>
            <a:r>
              <a:rPr lang="fr-FR" sz="2800" dirty="0"/>
              <a:t>(II): </a:t>
            </a:r>
            <a:r>
              <a:rPr lang="fr-FR" sz="2800" dirty="0" err="1"/>
              <a:t>uso</a:t>
            </a:r>
            <a:r>
              <a:rPr lang="fr-FR" sz="2800" dirty="0"/>
              <a:t> de SmI</a:t>
            </a:r>
            <a:r>
              <a:rPr lang="fr-FR" sz="2800" baseline="-25000" dirty="0"/>
              <a:t>2</a:t>
            </a:r>
            <a:r>
              <a:rPr lang="fr-FR" sz="2800" dirty="0"/>
              <a:t> </a:t>
            </a:r>
          </a:p>
        </p:txBody>
      </p:sp>
      <p:graphicFrame>
        <p:nvGraphicFramePr>
          <p:cNvPr id="289795" name="Object 3"/>
          <p:cNvGraphicFramePr>
            <a:graphicFrameLocks noChangeAspect="1"/>
          </p:cNvGraphicFramePr>
          <p:nvPr/>
        </p:nvGraphicFramePr>
        <p:xfrm>
          <a:off x="1333500" y="906463"/>
          <a:ext cx="620395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14945" imgH="841058" progId="ChemDraw.Document.6.0">
                  <p:embed/>
                </p:oleObj>
              </mc:Choice>
              <mc:Fallback>
                <p:oleObj name="CS ChemDraw Drawing" r:id="rId2" imgW="4514945" imgH="841058" progId="ChemDraw.Document.6.0">
                  <p:embed/>
                  <p:pic>
                    <p:nvPicPr>
                      <p:cNvPr id="289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906463"/>
                        <a:ext cx="6203950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220486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A </a:t>
            </a:r>
            <a:r>
              <a:rPr lang="fr-FR" sz="2400" dirty="0" err="1"/>
              <a:t>adição</a:t>
            </a:r>
            <a:r>
              <a:rPr lang="fr-FR" sz="2400" dirty="0"/>
              <a:t> de 1,2-</a:t>
            </a:r>
            <a:r>
              <a:rPr lang="fr-FR" sz="2400" dirty="0" err="1"/>
              <a:t>diiodoetano</a:t>
            </a:r>
            <a:r>
              <a:rPr lang="fr-FR" sz="2400" dirty="0"/>
              <a:t> </a:t>
            </a:r>
            <a:r>
              <a:rPr lang="fr-FR" sz="2400" dirty="0" err="1"/>
              <a:t>deve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feita</a:t>
            </a:r>
            <a:r>
              <a:rPr lang="fr-FR" sz="2400" dirty="0"/>
              <a:t> </a:t>
            </a:r>
            <a:r>
              <a:rPr lang="fr-FR" sz="2400" dirty="0" err="1"/>
              <a:t>lentamente</a:t>
            </a:r>
            <a:r>
              <a:rPr lang="fr-FR" sz="2400" dirty="0"/>
              <a:t>, e </a:t>
            </a:r>
            <a:r>
              <a:rPr lang="fr-FR" sz="2400" dirty="0" err="1"/>
              <a:t>exatamente</a:t>
            </a:r>
            <a:r>
              <a:rPr lang="fr-FR" sz="2400" dirty="0"/>
              <a:t> 1 </a:t>
            </a:r>
            <a:r>
              <a:rPr lang="fr-FR" sz="2400" dirty="0" err="1"/>
              <a:t>equivalente</a:t>
            </a:r>
            <a:r>
              <a:rPr lang="fr-FR" sz="2400" dirty="0"/>
              <a:t>. Do </a:t>
            </a:r>
            <a:r>
              <a:rPr lang="fr-FR" sz="2400" dirty="0" err="1"/>
              <a:t>contrário</a:t>
            </a:r>
            <a:r>
              <a:rPr lang="fr-FR" sz="2400" dirty="0"/>
              <a:t>, SmI</a:t>
            </a:r>
            <a:r>
              <a:rPr lang="fr-FR" sz="2400" baseline="-25000" dirty="0"/>
              <a:t>3</a:t>
            </a:r>
            <a:r>
              <a:rPr lang="fr-FR" sz="2400" dirty="0"/>
              <a:t> (</a:t>
            </a:r>
            <a:r>
              <a:rPr lang="fr-FR" sz="2400" dirty="0" err="1"/>
              <a:t>um</a:t>
            </a:r>
            <a:r>
              <a:rPr lang="fr-FR" sz="2400" dirty="0"/>
              <a:t> </a:t>
            </a:r>
            <a:r>
              <a:rPr lang="fr-FR" sz="2400" dirty="0" err="1"/>
              <a:t>sólido</a:t>
            </a:r>
            <a:r>
              <a:rPr lang="fr-FR" sz="2400" dirty="0"/>
              <a:t> </a:t>
            </a:r>
            <a:r>
              <a:rPr lang="fr-FR" sz="2400" dirty="0" err="1"/>
              <a:t>amarelo</a:t>
            </a:r>
            <a:r>
              <a:rPr lang="fr-FR" sz="2400" dirty="0"/>
              <a:t>-</a:t>
            </a:r>
            <a:r>
              <a:rPr lang="fr-FR" sz="2400" dirty="0" err="1"/>
              <a:t>verde</a:t>
            </a:r>
            <a:r>
              <a:rPr lang="fr-FR" sz="2400" dirty="0"/>
              <a:t> é </a:t>
            </a:r>
            <a:r>
              <a:rPr lang="fr-FR" sz="2400" dirty="0" err="1"/>
              <a:t>formado</a:t>
            </a:r>
            <a:r>
              <a:rPr lang="fr-FR" sz="2400" dirty="0"/>
              <a:t> </a:t>
            </a:r>
            <a:r>
              <a:rPr lang="fr-FR" sz="2400" dirty="0" err="1"/>
              <a:t>em</a:t>
            </a:r>
            <a:r>
              <a:rPr lang="fr-FR" sz="2400" dirty="0"/>
              <a:t> </a:t>
            </a:r>
            <a:r>
              <a:rPr lang="fr-FR" sz="2400" dirty="0" err="1"/>
              <a:t>seu</a:t>
            </a:r>
            <a:r>
              <a:rPr lang="fr-FR" sz="2400" dirty="0"/>
              <a:t> </a:t>
            </a:r>
            <a:r>
              <a:rPr lang="fr-FR" sz="2400" dirty="0" err="1"/>
              <a:t>lugar</a:t>
            </a:r>
            <a:r>
              <a:rPr lang="fr-FR" sz="2400" dirty="0"/>
              <a:t>). SmI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  <a:r>
              <a:rPr lang="fr-FR" sz="2400" dirty="0" err="1"/>
              <a:t>em</a:t>
            </a:r>
            <a:r>
              <a:rPr lang="fr-FR" sz="2400" dirty="0"/>
              <a:t> THF </a:t>
            </a:r>
            <a:r>
              <a:rPr lang="fr-FR" sz="2400" dirty="0" err="1"/>
              <a:t>possui</a:t>
            </a:r>
            <a:r>
              <a:rPr lang="fr-FR" sz="2400" dirty="0"/>
              <a:t> </a:t>
            </a:r>
            <a:r>
              <a:rPr lang="fr-FR" sz="2400" dirty="0" err="1"/>
              <a:t>uma</a:t>
            </a:r>
            <a:r>
              <a:rPr lang="fr-FR" sz="2400" dirty="0"/>
              <a:t> </a:t>
            </a:r>
            <a:r>
              <a:rPr lang="fr-FR" sz="2400" dirty="0" err="1"/>
              <a:t>coloração</a:t>
            </a:r>
            <a:r>
              <a:rPr lang="fr-FR" sz="2400" dirty="0"/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azul</a:t>
            </a:r>
            <a:r>
              <a:rPr lang="fr-FR" sz="2400" b="1" dirty="0">
                <a:solidFill>
                  <a:srgbClr val="0000FF"/>
                </a:solidFill>
              </a:rPr>
              <a:t> forte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4005064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Co-</a:t>
            </a:r>
            <a:r>
              <a:rPr lang="fr-FR" sz="2400" dirty="0" err="1"/>
              <a:t>aditivos</a:t>
            </a:r>
            <a:r>
              <a:rPr lang="fr-FR" sz="2400" dirty="0"/>
              <a:t> </a:t>
            </a:r>
            <a:r>
              <a:rPr lang="fr-FR" sz="2400" dirty="0" err="1"/>
              <a:t>podem</a:t>
            </a:r>
            <a:r>
              <a:rPr lang="fr-FR" sz="2400" dirty="0"/>
              <a:t> </a:t>
            </a:r>
            <a:r>
              <a:rPr lang="fr-FR" sz="2400" dirty="0" err="1"/>
              <a:t>melhorar</a:t>
            </a:r>
            <a:r>
              <a:rPr lang="fr-FR" sz="2400" dirty="0"/>
              <a:t> </a:t>
            </a:r>
            <a:r>
              <a:rPr lang="fr-FR" sz="2400" dirty="0" err="1"/>
              <a:t>enormemente</a:t>
            </a:r>
            <a:r>
              <a:rPr lang="fr-FR" sz="2400" dirty="0"/>
              <a:t> o </a:t>
            </a:r>
            <a:r>
              <a:rPr lang="fr-FR" sz="2400" dirty="0" err="1"/>
              <a:t>poder</a:t>
            </a:r>
            <a:r>
              <a:rPr lang="fr-FR" sz="2400" dirty="0"/>
              <a:t> </a:t>
            </a:r>
            <a:r>
              <a:rPr lang="fr-FR" sz="2400" dirty="0" err="1"/>
              <a:t>redutor</a:t>
            </a:r>
            <a:r>
              <a:rPr lang="fr-FR" sz="2400" dirty="0"/>
              <a:t> de SmI</a:t>
            </a:r>
            <a:r>
              <a:rPr lang="fr-FR" sz="2400" baseline="-25000" dirty="0"/>
              <a:t>2</a:t>
            </a:r>
            <a:r>
              <a:rPr lang="fr-FR" sz="2400" dirty="0"/>
              <a:t> e </a:t>
            </a:r>
            <a:r>
              <a:rPr lang="fr-FR" sz="2400" dirty="0" err="1"/>
              <a:t>estudos</a:t>
            </a:r>
            <a:r>
              <a:rPr lang="fr-FR" sz="2400" dirty="0"/>
              <a:t> </a:t>
            </a:r>
            <a:r>
              <a:rPr lang="fr-FR" sz="2400" dirty="0" err="1"/>
              <a:t>mostraram</a:t>
            </a:r>
            <a:r>
              <a:rPr lang="fr-FR" sz="2400" dirty="0"/>
              <a:t> que 4 </a:t>
            </a:r>
            <a:r>
              <a:rPr lang="fr-FR" sz="2400" dirty="0" err="1"/>
              <a:t>equivalentes</a:t>
            </a:r>
            <a:r>
              <a:rPr lang="fr-FR" sz="2400" dirty="0"/>
              <a:t> de </a:t>
            </a:r>
            <a:r>
              <a:rPr lang="fr-FR" sz="2400" dirty="0" err="1"/>
              <a:t>aditivo</a:t>
            </a:r>
            <a:r>
              <a:rPr lang="fr-FR" sz="2400" dirty="0"/>
              <a:t> </a:t>
            </a:r>
            <a:r>
              <a:rPr lang="fr-FR" sz="2400" dirty="0" err="1"/>
              <a:t>por</a:t>
            </a:r>
            <a:r>
              <a:rPr lang="fr-FR" sz="2400" dirty="0"/>
              <a:t> </a:t>
            </a:r>
            <a:r>
              <a:rPr lang="fr-FR" sz="2400" dirty="0" err="1"/>
              <a:t>equivalente</a:t>
            </a:r>
            <a:r>
              <a:rPr lang="fr-FR" sz="2400" dirty="0"/>
              <a:t> de SmI</a:t>
            </a:r>
            <a:r>
              <a:rPr lang="fr-FR" sz="2400" baseline="-25000" dirty="0"/>
              <a:t>2</a:t>
            </a:r>
            <a:r>
              <a:rPr lang="fr-FR" sz="2400" dirty="0"/>
              <a:t> é </a:t>
            </a:r>
            <a:r>
              <a:rPr lang="fr-FR" sz="2400" dirty="0" err="1"/>
              <a:t>tipicamente</a:t>
            </a:r>
            <a:r>
              <a:rPr lang="fr-FR" sz="2400" dirty="0"/>
              <a:t> a </a:t>
            </a:r>
            <a:r>
              <a:rPr lang="fr-FR" sz="2400" dirty="0" err="1"/>
              <a:t>melhor</a:t>
            </a:r>
            <a:r>
              <a:rPr lang="fr-FR" sz="2400" dirty="0"/>
              <a:t> </a:t>
            </a:r>
            <a:r>
              <a:rPr lang="fr-FR" sz="2400" dirty="0" err="1"/>
              <a:t>proporção</a:t>
            </a:r>
            <a:r>
              <a:rPr lang="fr-FR" sz="2400" dirty="0"/>
              <a:t>:</a:t>
            </a:r>
          </a:p>
          <a:p>
            <a:pPr algn="just"/>
            <a:r>
              <a:rPr lang="fr-FR" sz="2000" dirty="0"/>
              <a:t>- HMPA </a:t>
            </a:r>
            <a:r>
              <a:rPr lang="fr-FR" sz="2000" dirty="0" err="1"/>
              <a:t>fornece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cor </a:t>
            </a:r>
            <a:r>
              <a:rPr lang="fr-FR" sz="2000" b="1" dirty="0">
                <a:solidFill>
                  <a:srgbClr val="CC0099"/>
                </a:solidFill>
              </a:rPr>
              <a:t>violeta forte </a:t>
            </a:r>
            <a:r>
              <a:rPr lang="fr-FR" sz="2000" dirty="0" err="1"/>
              <a:t>após</a:t>
            </a:r>
            <a:r>
              <a:rPr lang="fr-FR" sz="2000" dirty="0"/>
              <a:t> </a:t>
            </a:r>
            <a:r>
              <a:rPr lang="fr-FR" sz="2000" dirty="0" err="1"/>
              <a:t>complexação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SmI</a:t>
            </a:r>
            <a:r>
              <a:rPr lang="fr-FR" sz="2000" baseline="-25000" dirty="0"/>
              <a:t>2</a:t>
            </a:r>
          </a:p>
          <a:p>
            <a:pPr algn="just"/>
            <a:r>
              <a:rPr lang="fr-FR" sz="2000" dirty="0"/>
              <a:t>- H</a:t>
            </a:r>
            <a:r>
              <a:rPr lang="fr-FR" sz="2000" baseline="-25000" dirty="0"/>
              <a:t>2</a:t>
            </a:r>
            <a:r>
              <a:rPr lang="fr-FR" sz="2000" dirty="0"/>
              <a:t>O </a:t>
            </a:r>
            <a:r>
              <a:rPr lang="fr-FR" sz="2000" dirty="0" err="1"/>
              <a:t>fornece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cor </a:t>
            </a:r>
            <a:r>
              <a:rPr lang="fr-FR" sz="2000" b="1" dirty="0" err="1">
                <a:solidFill>
                  <a:srgbClr val="FF0000"/>
                </a:solidFill>
              </a:rPr>
              <a:t>vermelha</a:t>
            </a:r>
            <a:r>
              <a:rPr lang="fr-FR" sz="2000" dirty="0"/>
              <a:t> </a:t>
            </a:r>
            <a:r>
              <a:rPr lang="fr-FR" sz="2000" dirty="0" err="1"/>
              <a:t>após</a:t>
            </a:r>
            <a:r>
              <a:rPr lang="fr-FR" sz="2000" dirty="0"/>
              <a:t> </a:t>
            </a:r>
            <a:r>
              <a:rPr lang="fr-FR" sz="2000" dirty="0" err="1"/>
              <a:t>complexação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SmI</a:t>
            </a:r>
            <a:r>
              <a:rPr lang="fr-FR" sz="2000" baseline="-25000" dirty="0"/>
              <a:t>2</a:t>
            </a:r>
            <a:endParaRPr lang="fr-FR" sz="2000" dirty="0"/>
          </a:p>
          <a:p>
            <a:pPr algn="just"/>
            <a:r>
              <a:rPr lang="fr-FR" sz="2000" dirty="0"/>
              <a:t>- DMPU </a:t>
            </a:r>
            <a:r>
              <a:rPr lang="fr-FR" sz="2000" dirty="0" err="1"/>
              <a:t>fornece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cor </a:t>
            </a:r>
            <a:r>
              <a:rPr lang="fr-FR" sz="2000" b="1" dirty="0">
                <a:solidFill>
                  <a:srgbClr val="FF66CC"/>
                </a:solidFill>
              </a:rPr>
              <a:t>violeta </a:t>
            </a:r>
            <a:r>
              <a:rPr lang="fr-FR" sz="2000" b="1" dirty="0" err="1">
                <a:solidFill>
                  <a:srgbClr val="FF66CC"/>
                </a:solidFill>
              </a:rPr>
              <a:t>fraca</a:t>
            </a:r>
            <a:r>
              <a:rPr lang="fr-FR" sz="2000" b="1" dirty="0">
                <a:solidFill>
                  <a:srgbClr val="FF66CC"/>
                </a:solidFill>
              </a:rPr>
              <a:t> </a:t>
            </a:r>
            <a:r>
              <a:rPr lang="fr-FR" sz="2000" dirty="0" err="1"/>
              <a:t>após</a:t>
            </a:r>
            <a:r>
              <a:rPr lang="fr-FR" sz="2000" dirty="0"/>
              <a:t> </a:t>
            </a:r>
            <a:r>
              <a:rPr lang="fr-FR" sz="2000" dirty="0" err="1"/>
              <a:t>complexação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SmI</a:t>
            </a:r>
            <a:r>
              <a:rPr lang="fr-FR" sz="2000" baseline="-25000" dirty="0"/>
              <a:t>2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1" y="630932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err="1"/>
              <a:t>Reviews</a:t>
            </a:r>
            <a:r>
              <a:rPr lang="fr-FR" sz="1600" dirty="0"/>
              <a:t>: </a:t>
            </a:r>
            <a:r>
              <a:rPr lang="fr-FR" sz="1600" b="1" dirty="0"/>
              <a:t>A) </a:t>
            </a:r>
            <a:r>
              <a:rPr lang="fr-FR" sz="1600" dirty="0"/>
              <a:t>H. B. Kagan, </a:t>
            </a:r>
            <a:r>
              <a:rPr lang="fr-FR" sz="1600" i="1" dirty="0" err="1"/>
              <a:t>Tetrahedron</a:t>
            </a:r>
            <a:r>
              <a:rPr lang="fr-FR" sz="1600" dirty="0"/>
              <a:t> </a:t>
            </a:r>
            <a:r>
              <a:rPr lang="fr-FR" sz="1600" b="1" dirty="0"/>
              <a:t>2003</a:t>
            </a:r>
            <a:r>
              <a:rPr lang="fr-FR" sz="1600" dirty="0"/>
              <a:t>, 59, 10351. B) G. A. </a:t>
            </a:r>
            <a:r>
              <a:rPr lang="fr-FR" sz="1600" dirty="0" err="1"/>
              <a:t>Molander</a:t>
            </a:r>
            <a:r>
              <a:rPr lang="fr-FR" sz="1600" dirty="0"/>
              <a:t>, C. R. Harris, </a:t>
            </a:r>
            <a:r>
              <a:rPr lang="fr-FR" sz="1600" i="1" dirty="0" err="1"/>
              <a:t>Tetrahedron</a:t>
            </a:r>
            <a:r>
              <a:rPr lang="fr-FR" sz="1600" dirty="0"/>
              <a:t> </a:t>
            </a:r>
            <a:r>
              <a:rPr lang="fr-FR" sz="1600" b="1" dirty="0"/>
              <a:t>1998</a:t>
            </a:r>
            <a:r>
              <a:rPr lang="fr-FR" sz="1600" dirty="0"/>
              <a:t>, 54, 3321.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46365"/>
            <a:ext cx="529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</a:t>
            </a:r>
            <a:r>
              <a:rPr lang="fr-FR" sz="2800" dirty="0" err="1"/>
              <a:t>Sm</a:t>
            </a:r>
            <a:r>
              <a:rPr lang="fr-FR" sz="2800" dirty="0"/>
              <a:t>(II): </a:t>
            </a:r>
            <a:r>
              <a:rPr lang="fr-FR" sz="2800" dirty="0" err="1"/>
              <a:t>uso</a:t>
            </a:r>
            <a:r>
              <a:rPr lang="fr-FR" sz="2800" dirty="0"/>
              <a:t> de SmI</a:t>
            </a:r>
            <a:r>
              <a:rPr lang="fr-FR" sz="2800" baseline="-25000" dirty="0"/>
              <a:t>2</a:t>
            </a:r>
            <a:r>
              <a:rPr lang="fr-FR" sz="2800" dirty="0"/>
              <a:t> </a:t>
            </a:r>
          </a:p>
        </p:txBody>
      </p:sp>
      <p:graphicFrame>
        <p:nvGraphicFramePr>
          <p:cNvPr id="262145" name="Object 1"/>
          <p:cNvGraphicFramePr>
            <a:graphicFrameLocks noChangeAspect="1"/>
          </p:cNvGraphicFramePr>
          <p:nvPr/>
        </p:nvGraphicFramePr>
        <p:xfrm>
          <a:off x="1290638" y="1268413"/>
          <a:ext cx="632142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66660" imgH="2442323" progId="ChemDraw.Document.6.0">
                  <p:embed/>
                </p:oleObj>
              </mc:Choice>
              <mc:Fallback>
                <p:oleObj name="CS ChemDraw Drawing" r:id="rId2" imgW="5266660" imgH="2442323" progId="ChemDraw.Document.6.0">
                  <p:embed/>
                  <p:pic>
                    <p:nvPicPr>
                      <p:cNvPr id="2621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268413"/>
                        <a:ext cx="6321425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9512" y="6381328"/>
            <a:ext cx="858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 </a:t>
            </a:r>
            <a:r>
              <a:rPr lang="fr-FR" sz="1600" dirty="0"/>
              <a:t>S. </a:t>
            </a:r>
            <a:r>
              <a:rPr lang="fr-FR" sz="1600" dirty="0" err="1"/>
              <a:t>Hanessian</a:t>
            </a:r>
            <a:r>
              <a:rPr lang="fr-FR" sz="1600" dirty="0"/>
              <a:t> </a:t>
            </a:r>
            <a:r>
              <a:rPr lang="fr-FR" sz="1600" i="1" dirty="0"/>
              <a:t>et al.,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 </a:t>
            </a:r>
            <a:r>
              <a:rPr lang="fr-FR" sz="1600" b="1" dirty="0"/>
              <a:t>1991</a:t>
            </a:r>
            <a:r>
              <a:rPr lang="fr-FR" sz="1600" dirty="0"/>
              <a:t>, 32, 1125. </a:t>
            </a:r>
            <a:r>
              <a:rPr lang="fr-FR" sz="1600" b="1" dirty="0"/>
              <a:t>B) </a:t>
            </a:r>
            <a:r>
              <a:rPr lang="fr-FR" sz="1600" dirty="0"/>
              <a:t>T.</a:t>
            </a:r>
            <a:r>
              <a:rPr lang="fr-FR" sz="1600" b="1" dirty="0"/>
              <a:t> </a:t>
            </a:r>
            <a:r>
              <a:rPr lang="fr-FR" sz="1600" dirty="0"/>
              <a:t>Kan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1994</a:t>
            </a:r>
            <a:r>
              <a:rPr lang="fr-FR" sz="1600" dirty="0"/>
              <a:t>, 59, 5532.</a:t>
            </a:r>
            <a:endParaRPr lang="fr-FR" sz="1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220486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2271713" y="4637088"/>
          <a:ext cx="371157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03764" imgH="1278454" progId="ChemDraw.Document.6.0">
                  <p:embed/>
                </p:oleObj>
              </mc:Choice>
              <mc:Fallback>
                <p:oleObj name="CS ChemDraw Drawing" r:id="rId4" imgW="3103764" imgH="1278454" progId="ChemDraw.Document.6.0">
                  <p:embed/>
                  <p:pic>
                    <p:nvPicPr>
                      <p:cNvPr id="262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4637088"/>
                        <a:ext cx="3711575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11560" y="500388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764704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44624"/>
            <a:ext cx="540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Sais de  Fe(II) e Cu(I)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1052736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600" dirty="0"/>
              <a:t>Fe(II) e Cu(I) </a:t>
            </a:r>
            <a:r>
              <a:rPr lang="fr-FR" sz="2600" dirty="0" err="1"/>
              <a:t>são</a:t>
            </a:r>
            <a:r>
              <a:rPr lang="fr-FR" sz="2600" dirty="0"/>
              <a:t> agentes </a:t>
            </a:r>
            <a:r>
              <a:rPr lang="fr-FR" sz="2600" dirty="0" err="1"/>
              <a:t>redutores</a:t>
            </a:r>
            <a:r>
              <a:rPr lang="fr-FR" sz="2600" dirty="0"/>
              <a:t> </a:t>
            </a:r>
            <a:r>
              <a:rPr lang="fr-FR" sz="2600" dirty="0" err="1"/>
              <a:t>fracos</a:t>
            </a:r>
            <a:r>
              <a:rPr lang="fr-FR" sz="2600" dirty="0"/>
              <a:t>:  </a:t>
            </a:r>
            <a:r>
              <a:rPr lang="fr-FR" sz="2600" dirty="0" err="1"/>
              <a:t>são</a:t>
            </a:r>
            <a:r>
              <a:rPr lang="fr-FR" sz="2600" dirty="0"/>
              <a:t> </a:t>
            </a:r>
            <a:r>
              <a:rPr lang="fr-FR" sz="2600" dirty="0" err="1"/>
              <a:t>usualmente</a:t>
            </a:r>
            <a:r>
              <a:rPr lang="fr-FR" sz="2600" dirty="0"/>
              <a:t> </a:t>
            </a:r>
            <a:r>
              <a:rPr lang="fr-FR" sz="2600" dirty="0" err="1"/>
              <a:t>incapazes</a:t>
            </a:r>
            <a:r>
              <a:rPr lang="fr-FR" sz="2600" dirty="0"/>
              <a:t> de </a:t>
            </a:r>
            <a:r>
              <a:rPr lang="fr-FR" sz="2600" dirty="0" err="1"/>
              <a:t>reduzir</a:t>
            </a:r>
            <a:r>
              <a:rPr lang="fr-FR" sz="2600" dirty="0"/>
              <a:t> </a:t>
            </a:r>
            <a:r>
              <a:rPr lang="fr-FR" sz="2600" dirty="0" err="1"/>
              <a:t>cetonas</a:t>
            </a:r>
            <a:r>
              <a:rPr lang="fr-FR" sz="2600" dirty="0"/>
              <a:t> e </a:t>
            </a:r>
            <a:r>
              <a:rPr lang="fr-FR" sz="2600" dirty="0" err="1"/>
              <a:t>haletos</a:t>
            </a:r>
            <a:r>
              <a:rPr lang="fr-FR" sz="2600" dirty="0"/>
              <a:t> simples, mas </a:t>
            </a:r>
            <a:r>
              <a:rPr lang="fr-FR" sz="2600" dirty="0" err="1"/>
              <a:t>reduzem</a:t>
            </a:r>
            <a:r>
              <a:rPr lang="fr-FR" sz="2600" dirty="0"/>
              <a:t> </a:t>
            </a:r>
            <a:r>
              <a:rPr lang="fr-FR" sz="2600" dirty="0" err="1"/>
              <a:t>peróxidos</a:t>
            </a:r>
            <a:r>
              <a:rPr lang="fr-FR" sz="2600" dirty="0"/>
              <a:t>, </a:t>
            </a:r>
            <a:r>
              <a:rPr lang="fr-FR" sz="2600" dirty="0" err="1"/>
              <a:t>hidroperóxidos</a:t>
            </a:r>
            <a:r>
              <a:rPr lang="fr-FR" sz="2600" dirty="0"/>
              <a:t>, </a:t>
            </a:r>
            <a:r>
              <a:rPr lang="fr-FR" sz="2600" dirty="0" err="1"/>
              <a:t>oxaziridinas</a:t>
            </a:r>
            <a:r>
              <a:rPr lang="fr-FR" sz="2600" dirty="0"/>
              <a:t>, sais de </a:t>
            </a:r>
            <a:r>
              <a:rPr lang="fr-FR" sz="2600" dirty="0" err="1"/>
              <a:t>diazônio</a:t>
            </a:r>
            <a:r>
              <a:rPr lang="fr-FR" sz="2600" dirty="0"/>
              <a:t> e </a:t>
            </a:r>
            <a:r>
              <a:rPr lang="fr-FR" sz="2600" dirty="0" err="1"/>
              <a:t>alguns</a:t>
            </a:r>
            <a:r>
              <a:rPr lang="fr-FR" sz="2600" dirty="0"/>
              <a:t> </a:t>
            </a:r>
            <a:r>
              <a:rPr lang="fr-FR" sz="2600" dirty="0" err="1"/>
              <a:t>derivados</a:t>
            </a:r>
            <a:r>
              <a:rPr lang="fr-FR" sz="2600" dirty="0"/>
              <a:t> poli-</a:t>
            </a:r>
            <a:r>
              <a:rPr lang="fr-FR" sz="2600" dirty="0" err="1"/>
              <a:t>halogenados</a:t>
            </a:r>
            <a:endParaRPr lang="fr-FR" sz="2600" dirty="0"/>
          </a:p>
          <a:p>
            <a:pPr algn="just">
              <a:buFontTx/>
              <a:buChar char="-"/>
            </a:pPr>
            <a:endParaRPr lang="fr-FR" sz="2600" dirty="0"/>
          </a:p>
          <a:p>
            <a:pPr algn="just">
              <a:buFontTx/>
              <a:buChar char="-"/>
            </a:pPr>
            <a:endParaRPr lang="fr-FR" sz="2600" dirty="0"/>
          </a:p>
          <a:p>
            <a:pPr algn="just">
              <a:buFontTx/>
              <a:buChar char="-"/>
            </a:pPr>
            <a:r>
              <a:rPr lang="fr-FR" sz="2600" dirty="0"/>
              <a:t> A </a:t>
            </a:r>
            <a:r>
              <a:rPr lang="fr-FR" sz="2600" dirty="0" err="1"/>
              <a:t>coexistência</a:t>
            </a:r>
            <a:r>
              <a:rPr lang="fr-FR" sz="2600" dirty="0"/>
              <a:t> no </a:t>
            </a:r>
            <a:r>
              <a:rPr lang="fr-FR" sz="2600" dirty="0" err="1"/>
              <a:t>meio</a:t>
            </a:r>
            <a:r>
              <a:rPr lang="fr-FR" sz="2600" dirty="0"/>
              <a:t> dos pares Fe(II)/Fe(III) e Cu(I)/Cu(II) é </a:t>
            </a:r>
            <a:r>
              <a:rPr lang="fr-FR" sz="2600" dirty="0" err="1"/>
              <a:t>possível</a:t>
            </a:r>
            <a:r>
              <a:rPr lang="fr-FR" sz="2600" dirty="0"/>
              <a:t>. </a:t>
            </a:r>
            <a:r>
              <a:rPr lang="fr-FR" sz="2600" dirty="0" err="1"/>
              <a:t>Como</a:t>
            </a:r>
            <a:r>
              <a:rPr lang="fr-FR" sz="2600" dirty="0"/>
              <a:t> Fe(III) e Cu(II) </a:t>
            </a:r>
            <a:r>
              <a:rPr lang="fr-FR" sz="2600" dirty="0" err="1"/>
              <a:t>são</a:t>
            </a:r>
            <a:r>
              <a:rPr lang="fr-FR" sz="2600" dirty="0"/>
              <a:t> </a:t>
            </a:r>
            <a:r>
              <a:rPr lang="fr-FR" sz="2600" dirty="0" err="1"/>
              <a:t>oxidantes</a:t>
            </a:r>
            <a:r>
              <a:rPr lang="fr-FR" sz="2600" dirty="0"/>
              <a:t> </a:t>
            </a:r>
            <a:r>
              <a:rPr lang="fr-FR" sz="2600" dirty="0" err="1"/>
              <a:t>fracos</a:t>
            </a:r>
            <a:r>
              <a:rPr lang="fr-FR" sz="2600" dirty="0"/>
              <a:t>, </a:t>
            </a:r>
            <a:r>
              <a:rPr lang="fr-FR" sz="2600" dirty="0" err="1"/>
              <a:t>ambos</a:t>
            </a:r>
            <a:r>
              <a:rPr lang="fr-FR" sz="2600" dirty="0"/>
              <a:t> </a:t>
            </a:r>
            <a:r>
              <a:rPr lang="fr-FR" sz="2600" dirty="0" err="1"/>
              <a:t>oxidante</a:t>
            </a:r>
            <a:r>
              <a:rPr lang="fr-FR" sz="2600" dirty="0"/>
              <a:t> e </a:t>
            </a:r>
            <a:r>
              <a:rPr lang="fr-FR" sz="2600" dirty="0" err="1"/>
              <a:t>redutor</a:t>
            </a:r>
            <a:r>
              <a:rPr lang="fr-FR" sz="2600" dirty="0"/>
              <a:t> </a:t>
            </a:r>
            <a:r>
              <a:rPr lang="fr-FR" sz="2600" dirty="0" err="1"/>
              <a:t>podem</a:t>
            </a:r>
            <a:r>
              <a:rPr lang="fr-FR" sz="2600" dirty="0"/>
              <a:t> </a:t>
            </a:r>
            <a:r>
              <a:rPr lang="fr-FR" sz="2600" dirty="0" err="1"/>
              <a:t>estar</a:t>
            </a:r>
            <a:r>
              <a:rPr lang="fr-FR" sz="2600" dirty="0"/>
              <a:t> </a:t>
            </a:r>
            <a:r>
              <a:rPr lang="fr-FR" sz="2600" dirty="0" err="1"/>
              <a:t>presentes</a:t>
            </a:r>
            <a:r>
              <a:rPr lang="fr-FR" sz="2600" dirty="0"/>
              <a:t> no </a:t>
            </a:r>
            <a:r>
              <a:rPr lang="fr-FR" sz="2600" dirty="0" err="1"/>
              <a:t>meio</a:t>
            </a:r>
            <a:r>
              <a:rPr lang="fr-FR" sz="2600" dirty="0"/>
              <a:t>, </a:t>
            </a:r>
            <a:r>
              <a:rPr lang="fr-FR" sz="2600" dirty="0" err="1"/>
              <a:t>permitindo</a:t>
            </a:r>
            <a:r>
              <a:rPr lang="fr-FR" sz="2600" dirty="0"/>
              <a:t> </a:t>
            </a:r>
            <a:r>
              <a:rPr lang="fr-FR" sz="2600" dirty="0" err="1"/>
              <a:t>assim</a:t>
            </a:r>
            <a:r>
              <a:rPr lang="fr-FR" sz="2600" dirty="0"/>
              <a:t> a </a:t>
            </a:r>
            <a:r>
              <a:rPr lang="fr-FR" sz="2600" dirty="0" err="1"/>
              <a:t>ocorrência</a:t>
            </a:r>
            <a:r>
              <a:rPr lang="fr-FR" sz="2600" dirty="0"/>
              <a:t> de </a:t>
            </a:r>
            <a:r>
              <a:rPr lang="fr-FR" sz="2600" dirty="0" err="1"/>
              <a:t>processos</a:t>
            </a:r>
            <a:r>
              <a:rPr lang="fr-FR" sz="2600" dirty="0"/>
              <a:t> </a:t>
            </a:r>
            <a:r>
              <a:rPr lang="fr-FR" sz="2600" dirty="0" err="1"/>
              <a:t>complementares</a:t>
            </a:r>
            <a:r>
              <a:rPr lang="fr-FR" sz="2600" dirty="0"/>
              <a:t>.</a:t>
            </a:r>
          </a:p>
          <a:p>
            <a:pPr>
              <a:buFontTx/>
              <a:buChar char="-"/>
            </a:pPr>
            <a:endParaRPr lang="fr-FR" sz="2600" dirty="0"/>
          </a:p>
          <a:p>
            <a:pPr>
              <a:buFontTx/>
              <a:buChar char="-"/>
            </a:pPr>
            <a:endParaRPr lang="fr-FR" sz="26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16632"/>
            <a:ext cx="428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Sais de  Fe(II)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8699" y="6381328"/>
            <a:ext cx="5244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S. L. Schreiber, W.-F. </a:t>
            </a:r>
            <a:r>
              <a:rPr lang="fr-FR" sz="1600" dirty="0" err="1"/>
              <a:t>Liew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1985</a:t>
            </a:r>
            <a:r>
              <a:rPr lang="fr-FR" sz="1600" dirty="0"/>
              <a:t>, 107, 2980.</a:t>
            </a:r>
          </a:p>
        </p:txBody>
      </p:sp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458861" y="1902247"/>
          <a:ext cx="7929563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48588" imgH="2346549" progId="ChemDraw.Document.6.0">
                  <p:embed/>
                </p:oleObj>
              </mc:Choice>
              <mc:Fallback>
                <p:oleObj name="CS ChemDraw Drawing" r:id="rId2" imgW="5848588" imgH="2346549" progId="ChemDraw.Document.6.0">
                  <p:embed/>
                  <p:pic>
                    <p:nvPicPr>
                      <p:cNvPr id="260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61" y="1902247"/>
                        <a:ext cx="7929563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03898" y="879103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1225550" y="3284538"/>
          <a:ext cx="6831013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71954" imgH="1555522" progId="ChemDraw.Document.6.0">
                  <p:embed/>
                </p:oleObj>
              </mc:Choice>
              <mc:Fallback>
                <p:oleObj name="CS ChemDraw Drawing" r:id="rId2" imgW="5671954" imgH="1555522" progId="ChemDraw.Document.6.0">
                  <p:embed/>
                  <p:pic>
                    <p:nvPicPr>
                      <p:cNvPr id="2170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3284538"/>
                        <a:ext cx="6831013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827088" y="1550988"/>
          <a:ext cx="78962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98620" imgH="848639" progId="ChemDraw.Document.6.0">
                  <p:embed/>
                </p:oleObj>
              </mc:Choice>
              <mc:Fallback>
                <p:oleObj name="CS ChemDraw Drawing" r:id="rId4" imgW="6598620" imgH="848639" progId="ChemDraw.Document.6.0">
                  <p:embed/>
                  <p:pic>
                    <p:nvPicPr>
                      <p:cNvPr id="2170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0988"/>
                        <a:ext cx="789622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0" y="14043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Radicalares</a:t>
            </a:r>
            <a:r>
              <a:rPr lang="fr-FR" sz="2800" dirty="0"/>
              <a:t>: </a:t>
            </a:r>
            <a:r>
              <a:rPr lang="pt-BR" sz="2800" dirty="0"/>
              <a:t>Adição de HBr Sobre uma Olefina</a:t>
            </a:r>
            <a:endParaRPr lang="fr-FR" sz="2800" dirty="0">
              <a:solidFill>
                <a:srgbClr val="0000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9512" y="6453336"/>
            <a:ext cx="474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S. M. </a:t>
            </a:r>
            <a:r>
              <a:rPr lang="fr-FR" sz="1600" dirty="0" err="1"/>
              <a:t>Weinreb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1994</a:t>
            </a:r>
            <a:r>
              <a:rPr lang="fr-FR" sz="1600" dirty="0"/>
              <a:t>, 35, 5813.</a:t>
            </a:r>
            <a:r>
              <a:rPr lang="fr-FR" b="1" dirty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7914" y="868650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Exemplos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87748" name="Object 4"/>
          <p:cNvGraphicFramePr>
            <a:graphicFrameLocks noChangeAspect="1"/>
          </p:cNvGraphicFramePr>
          <p:nvPr/>
        </p:nvGraphicFramePr>
        <p:xfrm>
          <a:off x="2627784" y="1556792"/>
          <a:ext cx="43529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20428" imgH="1200375" progId="ChemDraw.Document.6.0">
                  <p:embed/>
                </p:oleObj>
              </mc:Choice>
              <mc:Fallback>
                <p:oleObj name="CS ChemDraw Drawing" r:id="rId2" imgW="3620428" imgH="1200375" progId="ChemDraw.Document.6.0">
                  <p:embed/>
                  <p:pic>
                    <p:nvPicPr>
                      <p:cNvPr id="287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556792"/>
                        <a:ext cx="43529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/>
        </p:nvGraphicFramePr>
        <p:xfrm>
          <a:off x="976313" y="3225800"/>
          <a:ext cx="7429500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93156" imgH="1697278" progId="ChemDraw.Document.6.0">
                  <p:embed/>
                </p:oleObj>
              </mc:Choice>
              <mc:Fallback>
                <p:oleObj name="CS ChemDraw Drawing" r:id="rId4" imgW="6193156" imgH="1697278" progId="ChemDraw.Document.6.0">
                  <p:embed/>
                  <p:pic>
                    <p:nvPicPr>
                      <p:cNvPr id="287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3225800"/>
                        <a:ext cx="7429500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51520" y="44624"/>
            <a:ext cx="4154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Sais de Cu(I)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36355" y="116632"/>
            <a:ext cx="7608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Reação</a:t>
            </a:r>
            <a:r>
              <a:rPr lang="fr-FR" sz="2800" dirty="0"/>
              <a:t> de Barton: </a:t>
            </a:r>
            <a:r>
              <a:rPr lang="fr-FR" sz="2800" dirty="0" err="1"/>
              <a:t>Fotólise</a:t>
            </a:r>
            <a:r>
              <a:rPr lang="fr-FR" sz="2800" dirty="0"/>
              <a:t> de </a:t>
            </a:r>
            <a:r>
              <a:rPr lang="fr-FR" sz="2800" dirty="0" err="1"/>
              <a:t>Ésteres</a:t>
            </a:r>
            <a:r>
              <a:rPr lang="fr-FR" sz="2800" dirty="0"/>
              <a:t> de </a:t>
            </a:r>
            <a:r>
              <a:rPr lang="fr-FR" sz="2800" dirty="0" err="1"/>
              <a:t>Nitritos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6402814"/>
            <a:ext cx="432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D. Barton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1960</a:t>
            </a:r>
            <a:r>
              <a:rPr lang="fr-FR" sz="1600" dirty="0"/>
              <a:t>, 82, 2640.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4005064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A </a:t>
            </a:r>
            <a:r>
              <a:rPr lang="fr-FR" sz="2800" dirty="0" err="1"/>
              <a:t>alta</a:t>
            </a:r>
            <a:r>
              <a:rPr lang="fr-FR" sz="2800" dirty="0"/>
              <a:t> </a:t>
            </a:r>
            <a:r>
              <a:rPr lang="fr-FR" sz="2800" dirty="0" err="1"/>
              <a:t>reatividade</a:t>
            </a:r>
            <a:r>
              <a:rPr lang="fr-FR" sz="2800" dirty="0"/>
              <a:t> do radical </a:t>
            </a:r>
            <a:r>
              <a:rPr lang="fr-FR" sz="2800" dirty="0" err="1"/>
              <a:t>centrado</a:t>
            </a:r>
            <a:r>
              <a:rPr lang="fr-FR" sz="2800" dirty="0"/>
              <a:t> no </a:t>
            </a:r>
            <a:r>
              <a:rPr lang="fr-FR" sz="2800" dirty="0" err="1"/>
              <a:t>heteroátomo</a:t>
            </a:r>
            <a:r>
              <a:rPr lang="fr-FR" sz="2800" dirty="0"/>
              <a:t> </a:t>
            </a:r>
            <a:r>
              <a:rPr lang="fr-FR" sz="2800" dirty="0" err="1"/>
              <a:t>permite</a:t>
            </a:r>
            <a:r>
              <a:rPr lang="fr-FR" sz="2800" dirty="0"/>
              <a:t> </a:t>
            </a:r>
            <a:r>
              <a:rPr lang="fr-FR" sz="2800" dirty="0" err="1"/>
              <a:t>explorar</a:t>
            </a:r>
            <a:r>
              <a:rPr lang="fr-FR" sz="2800" dirty="0"/>
              <a:t> a </a:t>
            </a:r>
            <a:r>
              <a:rPr lang="fr-FR" sz="2800" dirty="0" err="1"/>
              <a:t>funcionalização</a:t>
            </a:r>
            <a:r>
              <a:rPr lang="fr-FR" sz="2800" dirty="0"/>
              <a:t> de </a:t>
            </a:r>
            <a:r>
              <a:rPr lang="fr-FR" sz="2800" dirty="0" err="1"/>
              <a:t>hidrocarbonetos</a:t>
            </a:r>
            <a:r>
              <a:rPr lang="fr-FR" sz="2800" dirty="0"/>
              <a:t> </a:t>
            </a:r>
            <a:r>
              <a:rPr lang="fr-FR" sz="2800" dirty="0" err="1"/>
              <a:t>desativados</a:t>
            </a:r>
            <a:r>
              <a:rPr lang="fr-FR" sz="2800" dirty="0"/>
              <a:t>: é </a:t>
            </a:r>
            <a:r>
              <a:rPr lang="fr-FR" sz="2800" dirty="0" err="1"/>
              <a:t>um</a:t>
            </a:r>
            <a:r>
              <a:rPr lang="fr-FR" sz="2800" dirty="0"/>
              <a:t> dos </a:t>
            </a:r>
            <a:r>
              <a:rPr lang="fr-FR" sz="2800" dirty="0" err="1"/>
              <a:t>primeiros</a:t>
            </a:r>
            <a:r>
              <a:rPr lang="fr-FR" sz="2800" dirty="0"/>
              <a:t> </a:t>
            </a:r>
            <a:r>
              <a:rPr lang="fr-FR" sz="2800" dirty="0" err="1"/>
              <a:t>exemplos</a:t>
            </a:r>
            <a:r>
              <a:rPr lang="fr-FR" sz="2800" dirty="0"/>
              <a:t> de </a:t>
            </a:r>
            <a:r>
              <a:rPr lang="fr-FR" sz="2800" dirty="0" err="1"/>
              <a:t>ativação</a:t>
            </a:r>
            <a:r>
              <a:rPr lang="fr-FR" sz="2800" dirty="0"/>
              <a:t> C-H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91939" name="Object 3"/>
          <p:cNvGraphicFramePr>
            <a:graphicFrameLocks noChangeAspect="1"/>
          </p:cNvGraphicFramePr>
          <p:nvPr/>
        </p:nvGraphicFramePr>
        <p:xfrm>
          <a:off x="1265238" y="1268413"/>
          <a:ext cx="6800850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42577" imgH="1546426" progId="ChemDraw.Document.6.0">
                  <p:embed/>
                </p:oleObj>
              </mc:Choice>
              <mc:Fallback>
                <p:oleObj name="CS ChemDraw Drawing" r:id="rId2" imgW="5042577" imgH="1546426" progId="ChemDraw.Document.6.0">
                  <p:embed/>
                  <p:pic>
                    <p:nvPicPr>
                      <p:cNvPr id="1191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1268413"/>
                        <a:ext cx="6800850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88640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Reação</a:t>
            </a:r>
            <a:r>
              <a:rPr lang="fr-FR" sz="2800" dirty="0"/>
              <a:t> de Barton: </a:t>
            </a:r>
            <a:r>
              <a:rPr lang="fr-FR" sz="2800" dirty="0" err="1"/>
              <a:t>Fotólise</a:t>
            </a:r>
            <a:r>
              <a:rPr lang="fr-FR" sz="2800" dirty="0"/>
              <a:t> de </a:t>
            </a:r>
            <a:r>
              <a:rPr lang="fr-FR" sz="2800" dirty="0" err="1"/>
              <a:t>Ésteres</a:t>
            </a:r>
            <a:r>
              <a:rPr lang="fr-FR" sz="2800" dirty="0"/>
              <a:t> de </a:t>
            </a:r>
            <a:r>
              <a:rPr lang="fr-FR" sz="2800" dirty="0" err="1"/>
              <a:t>Nitritos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381328"/>
            <a:ext cx="422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D. Barton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</a:t>
            </a:r>
            <a:r>
              <a:rPr lang="fr-FR" sz="1600" dirty="0"/>
              <a:t>. </a:t>
            </a:r>
            <a:r>
              <a:rPr lang="fr-FR" sz="1600" b="1" dirty="0"/>
              <a:t>1961</a:t>
            </a:r>
            <a:r>
              <a:rPr lang="fr-FR" sz="1600" dirty="0"/>
              <a:t>, 83, 408.</a:t>
            </a:r>
          </a:p>
        </p:txBody>
      </p:sp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696913" y="1293813"/>
          <a:ext cx="7937500" cy="437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08936" imgH="3035239" progId="ChemDraw.Document.6.0">
                  <p:embed/>
                </p:oleObj>
              </mc:Choice>
              <mc:Fallback>
                <p:oleObj name="CS ChemDraw Drawing" r:id="rId2" imgW="5508936" imgH="3035239" progId="ChemDraw.Document.6.0">
                  <p:embed/>
                  <p:pic>
                    <p:nvPicPr>
                      <p:cNvPr id="322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293813"/>
                        <a:ext cx="7937500" cy="437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48064" y="4077072"/>
            <a:ext cx="3816424" cy="172819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5536" y="116632"/>
            <a:ext cx="381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Condensação</a:t>
            </a:r>
            <a:r>
              <a:rPr lang="fr-FR" sz="2800" dirty="0"/>
              <a:t> de </a:t>
            </a:r>
            <a:r>
              <a:rPr lang="fr-FR" sz="2800" dirty="0" err="1"/>
              <a:t>Aciloína</a:t>
            </a:r>
            <a:endParaRPr lang="fr-FR" sz="2800" dirty="0"/>
          </a:p>
        </p:txBody>
      </p:sp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2417763" y="1620838"/>
          <a:ext cx="39401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31417" imgH="565128" progId="ChemDraw.Document.6.0">
                  <p:embed/>
                </p:oleObj>
              </mc:Choice>
              <mc:Fallback>
                <p:oleObj name="CS ChemDraw Drawing" r:id="rId2" imgW="2331417" imgH="565128" progId="ChemDraw.Document.6.0">
                  <p:embed/>
                  <p:pic>
                    <p:nvPicPr>
                      <p:cNvPr id="294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1620838"/>
                        <a:ext cx="394017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9512" y="6381328"/>
            <a:ext cx="4628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J. C. </a:t>
            </a:r>
            <a:r>
              <a:rPr lang="fr-FR" sz="1600" dirty="0" err="1"/>
              <a:t>Sheehan</a:t>
            </a:r>
            <a:r>
              <a:rPr lang="fr-FR" sz="1600" i="1" dirty="0"/>
              <a:t> et al.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1950</a:t>
            </a:r>
            <a:r>
              <a:rPr lang="fr-FR" sz="1600" dirty="0"/>
              <a:t>, 72, 3376.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2996952"/>
            <a:ext cx="175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FF"/>
                </a:solidFill>
              </a:rPr>
              <a:t>Mecanismo</a:t>
            </a:r>
            <a:r>
              <a:rPr lang="fr-FR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48064" y="4149080"/>
            <a:ext cx="37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O nome </a:t>
            </a:r>
            <a:r>
              <a:rPr lang="fr-FR" sz="2400" b="1" dirty="0" err="1"/>
              <a:t>aciloína</a:t>
            </a:r>
            <a:r>
              <a:rPr lang="fr-FR" sz="2400" b="1" dirty="0"/>
              <a:t> </a:t>
            </a:r>
            <a:r>
              <a:rPr lang="fr-FR" sz="2400" b="1" dirty="0" err="1"/>
              <a:t>deriva</a:t>
            </a:r>
            <a:r>
              <a:rPr lang="fr-FR" sz="2400" b="1" dirty="0"/>
              <a:t> da </a:t>
            </a:r>
            <a:r>
              <a:rPr lang="fr-FR" sz="2400" b="1" dirty="0" err="1"/>
              <a:t>literatura</a:t>
            </a:r>
            <a:r>
              <a:rPr lang="fr-FR" sz="2400" b="1" dirty="0"/>
              <a:t> </a:t>
            </a:r>
            <a:r>
              <a:rPr lang="fr-FR" sz="2400" b="1" dirty="0" err="1"/>
              <a:t>antiga</a:t>
            </a:r>
            <a:r>
              <a:rPr lang="fr-FR" sz="2400" b="1" dirty="0"/>
              <a:t> </a:t>
            </a:r>
            <a:r>
              <a:rPr lang="fr-FR" sz="2400" b="1" dirty="0" err="1"/>
              <a:t>como</a:t>
            </a:r>
            <a:r>
              <a:rPr lang="fr-FR" sz="2400" b="1" dirty="0"/>
              <a:t> </a:t>
            </a:r>
            <a:r>
              <a:rPr lang="fr-FR" sz="2400" b="1" dirty="0" err="1"/>
              <a:t>uma</a:t>
            </a:r>
            <a:r>
              <a:rPr lang="fr-FR" sz="2400" b="1" dirty="0"/>
              <a:t> forma </a:t>
            </a:r>
            <a:r>
              <a:rPr lang="fr-FR" sz="2400" b="1" dirty="0" err="1"/>
              <a:t>simplificada</a:t>
            </a:r>
            <a:r>
              <a:rPr lang="fr-FR" sz="2400" b="1" dirty="0"/>
              <a:t> para </a:t>
            </a:r>
            <a:r>
              <a:rPr lang="fr-FR" sz="2400" b="1" dirty="0" err="1"/>
              <a:t>nomear</a:t>
            </a:r>
            <a:r>
              <a:rPr lang="fr-FR" sz="2400" b="1" dirty="0"/>
              <a:t> </a:t>
            </a:r>
            <a:r>
              <a:rPr lang="fr-FR" sz="2400" b="1" dirty="0">
                <a:latin typeface="Symbol" pitchFamily="18" charset="2"/>
              </a:rPr>
              <a:t>a</a:t>
            </a:r>
            <a:r>
              <a:rPr lang="fr-FR" sz="2400" b="1" dirty="0"/>
              <a:t>-</a:t>
            </a:r>
            <a:r>
              <a:rPr lang="fr-FR" sz="2400" b="1" dirty="0" err="1"/>
              <a:t>hidróxi</a:t>
            </a:r>
            <a:r>
              <a:rPr lang="fr-FR" sz="2400" b="1" dirty="0"/>
              <a:t> </a:t>
            </a:r>
            <a:r>
              <a:rPr lang="fr-FR" sz="2400" b="1" dirty="0" err="1"/>
              <a:t>cetonas</a:t>
            </a:r>
            <a:endParaRPr lang="fr-FR" sz="2400" b="1" dirty="0"/>
          </a:p>
        </p:txBody>
      </p:sp>
      <p:graphicFrame>
        <p:nvGraphicFramePr>
          <p:cNvPr id="294915" name="Object 3"/>
          <p:cNvGraphicFramePr>
            <a:graphicFrameLocks noChangeAspect="1"/>
          </p:cNvGraphicFramePr>
          <p:nvPr/>
        </p:nvGraphicFramePr>
        <p:xfrm>
          <a:off x="341313" y="3509963"/>
          <a:ext cx="4440237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399919" imgH="1858743" progId="ChemDraw.Document.6.0">
                  <p:embed/>
                </p:oleObj>
              </mc:Choice>
              <mc:Fallback>
                <p:oleObj name="CS ChemDraw Drawing" r:id="rId4" imgW="3399919" imgH="1858743" progId="ChemDraw.Document.6.0">
                  <p:embed/>
                  <p:pic>
                    <p:nvPicPr>
                      <p:cNvPr id="294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3509963"/>
                        <a:ext cx="4440237" cy="242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3789040"/>
            <a:ext cx="8568952" cy="172819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393700" y="1768475"/>
          <a:ext cx="8348663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13728" imgH="924444" progId="ChemDraw.Document.6.0">
                  <p:embed/>
                </p:oleObj>
              </mc:Choice>
              <mc:Fallback>
                <p:oleObj name="CS ChemDraw Drawing" r:id="rId2" imgW="6113728" imgH="924444" progId="ChemDraw.Document.6.0">
                  <p:embed/>
                  <p:pic>
                    <p:nvPicPr>
                      <p:cNvPr id="323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768475"/>
                        <a:ext cx="8348663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5536" y="116632"/>
            <a:ext cx="381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Condensação</a:t>
            </a:r>
            <a:r>
              <a:rPr lang="fr-FR" sz="2800" dirty="0"/>
              <a:t> de </a:t>
            </a:r>
            <a:r>
              <a:rPr lang="fr-FR" sz="2800" dirty="0" err="1"/>
              <a:t>A</a:t>
            </a:r>
            <a:r>
              <a:rPr lang="fr-FR" sz="2800"/>
              <a:t>ciloína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1124744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80355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A </a:t>
            </a:r>
            <a:r>
              <a:rPr lang="fr-FR" sz="2400" dirty="0" err="1"/>
              <a:t>adição</a:t>
            </a:r>
            <a:r>
              <a:rPr lang="fr-FR" sz="2400" dirty="0"/>
              <a:t> do </a:t>
            </a:r>
            <a:r>
              <a:rPr lang="fr-FR" sz="2400" dirty="0" err="1"/>
              <a:t>TMSCl</a:t>
            </a:r>
            <a:r>
              <a:rPr lang="fr-FR" sz="2400" dirty="0"/>
              <a:t> é </a:t>
            </a:r>
            <a:r>
              <a:rPr lang="fr-FR" sz="2400" dirty="0" err="1"/>
              <a:t>frequentemente</a:t>
            </a:r>
            <a:r>
              <a:rPr lang="fr-FR" sz="2400" dirty="0"/>
              <a:t> </a:t>
            </a:r>
            <a:r>
              <a:rPr lang="fr-FR" sz="2400" dirty="0" err="1"/>
              <a:t>realizada</a:t>
            </a:r>
            <a:r>
              <a:rPr lang="fr-FR" sz="2400" dirty="0"/>
              <a:t> para </a:t>
            </a:r>
            <a:r>
              <a:rPr lang="fr-FR" sz="2400" dirty="0" err="1"/>
              <a:t>prevenir</a:t>
            </a:r>
            <a:r>
              <a:rPr lang="fr-FR" sz="2400" dirty="0"/>
              <a:t> </a:t>
            </a:r>
            <a:r>
              <a:rPr lang="fr-FR" sz="2400" dirty="0" err="1"/>
              <a:t>reações</a:t>
            </a:r>
            <a:r>
              <a:rPr lang="fr-FR" sz="2400" dirty="0"/>
              <a:t> parasitas </a:t>
            </a:r>
            <a:r>
              <a:rPr lang="fr-FR" sz="2400" dirty="0" err="1"/>
              <a:t>promovidas</a:t>
            </a:r>
            <a:r>
              <a:rPr lang="fr-FR" sz="2400" dirty="0"/>
              <a:t> </a:t>
            </a:r>
            <a:r>
              <a:rPr lang="fr-FR" sz="2400" dirty="0" err="1"/>
              <a:t>por</a:t>
            </a:r>
            <a:r>
              <a:rPr lang="fr-FR" sz="2400" dirty="0"/>
              <a:t> base, </a:t>
            </a:r>
            <a:r>
              <a:rPr lang="fr-FR" sz="2400" i="1" dirty="0" err="1"/>
              <a:t>e.g</a:t>
            </a:r>
            <a:r>
              <a:rPr lang="fr-FR" sz="2400" i="1" dirty="0"/>
              <a:t>.</a:t>
            </a:r>
            <a:r>
              <a:rPr lang="fr-FR" sz="2400" dirty="0"/>
              <a:t> </a:t>
            </a:r>
            <a:r>
              <a:rPr lang="fr-FR" sz="2400" dirty="0">
                <a:latin typeface="Symbol" pitchFamily="18" charset="2"/>
              </a:rPr>
              <a:t>b</a:t>
            </a:r>
            <a:r>
              <a:rPr lang="fr-FR" sz="2400" dirty="0"/>
              <a:t>-</a:t>
            </a:r>
            <a:r>
              <a:rPr lang="fr-FR" sz="2400" dirty="0" err="1"/>
              <a:t>eliminação</a:t>
            </a:r>
            <a:r>
              <a:rPr lang="fr-FR" sz="2400" dirty="0"/>
              <a:t>, </a:t>
            </a:r>
            <a:r>
              <a:rPr lang="fr-FR" sz="2400" dirty="0" err="1"/>
              <a:t>Condensação</a:t>
            </a:r>
            <a:r>
              <a:rPr lang="fr-FR" sz="2400" dirty="0"/>
              <a:t> de </a:t>
            </a:r>
            <a:r>
              <a:rPr lang="fr-FR" sz="2400" dirty="0" err="1"/>
              <a:t>Claisen</a:t>
            </a:r>
            <a:r>
              <a:rPr lang="fr-FR" sz="2400" dirty="0"/>
              <a:t> ou </a:t>
            </a:r>
            <a:r>
              <a:rPr lang="fr-FR" sz="2400" dirty="0" err="1"/>
              <a:t>Dieckmann</a:t>
            </a:r>
            <a:r>
              <a:rPr lang="fr-FR" sz="2400" dirty="0"/>
              <a:t>. </a:t>
            </a:r>
            <a:r>
              <a:rPr lang="fr-FR" sz="2400" dirty="0" err="1"/>
              <a:t>Essa</a:t>
            </a:r>
            <a:r>
              <a:rPr lang="fr-FR" sz="2400" dirty="0"/>
              <a:t> </a:t>
            </a:r>
            <a:r>
              <a:rPr lang="fr-FR" sz="2400" dirty="0" err="1"/>
              <a:t>pequena</a:t>
            </a:r>
            <a:r>
              <a:rPr lang="fr-FR" sz="2400" dirty="0"/>
              <a:t> </a:t>
            </a:r>
            <a:r>
              <a:rPr lang="fr-FR" sz="2400" dirty="0" err="1"/>
              <a:t>modificação</a:t>
            </a:r>
            <a:r>
              <a:rPr lang="fr-FR" sz="2400" dirty="0"/>
              <a:t> </a:t>
            </a:r>
            <a:r>
              <a:rPr lang="fr-FR" sz="2400" dirty="0" err="1"/>
              <a:t>aumentou</a:t>
            </a:r>
            <a:r>
              <a:rPr lang="fr-FR" sz="2400" dirty="0"/>
              <a:t> </a:t>
            </a:r>
            <a:r>
              <a:rPr lang="fr-FR" sz="2400" dirty="0" err="1"/>
              <a:t>enormemente</a:t>
            </a:r>
            <a:r>
              <a:rPr lang="fr-FR" sz="2400" dirty="0"/>
              <a:t> o </a:t>
            </a:r>
            <a:r>
              <a:rPr lang="fr-FR" sz="2400" dirty="0" err="1"/>
              <a:t>escopo</a:t>
            </a:r>
            <a:r>
              <a:rPr lang="fr-FR" sz="2400" dirty="0"/>
              <a:t> </a:t>
            </a:r>
            <a:r>
              <a:rPr lang="fr-FR" sz="2400" dirty="0" err="1"/>
              <a:t>desta</a:t>
            </a:r>
            <a:r>
              <a:rPr lang="fr-FR" sz="2400" dirty="0"/>
              <a:t> </a:t>
            </a:r>
            <a:r>
              <a:rPr lang="fr-FR" sz="2400" dirty="0" err="1"/>
              <a:t>reação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6402814"/>
            <a:ext cx="4798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A. N. Blanchard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2001</a:t>
            </a:r>
            <a:r>
              <a:rPr lang="fr-FR" sz="1600" dirty="0"/>
              <a:t>, 42, 4779.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6968" y="188640"/>
            <a:ext cx="6418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Radicalares</a:t>
            </a:r>
            <a:r>
              <a:rPr lang="fr-FR" sz="2800" dirty="0"/>
              <a:t>: </a:t>
            </a:r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Bu</a:t>
            </a:r>
            <a:r>
              <a:rPr lang="fr-FR" sz="2800" baseline="-25000" dirty="0"/>
              <a:t>3</a:t>
            </a:r>
            <a:r>
              <a:rPr lang="fr-FR" sz="2800" dirty="0"/>
              <a:t>SnH</a:t>
            </a: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39788" y="2204864"/>
          <a:ext cx="737235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18643" imgH="1363735" progId="ChemDraw.Document.6.0">
                  <p:embed/>
                </p:oleObj>
              </mc:Choice>
              <mc:Fallback>
                <p:oleObj name="CS ChemDraw Drawing" r:id="rId2" imgW="4318643" imgH="1363735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204864"/>
                        <a:ext cx="7372350" cy="23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0023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5720" y="6417254"/>
            <a:ext cx="680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S. Z. </a:t>
            </a:r>
            <a:r>
              <a:rPr lang="en-US" sz="1600" dirty="0" err="1"/>
              <a:t>Zard</a:t>
            </a:r>
            <a:r>
              <a:rPr lang="en-US" sz="1600" dirty="0"/>
              <a:t>, </a:t>
            </a:r>
            <a:r>
              <a:rPr lang="en-US" sz="1600" i="1" dirty="0"/>
              <a:t>Radical Reactions in Organic Synthesis. </a:t>
            </a:r>
            <a:r>
              <a:rPr lang="en-US" sz="1600" dirty="0"/>
              <a:t>Oxford University Press: 2003.</a:t>
            </a:r>
            <a:endParaRPr lang="fr-FR" sz="1600" dirty="0"/>
          </a:p>
          <a:p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7016" y="68431"/>
            <a:ext cx="87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Radicalares</a:t>
            </a:r>
            <a:r>
              <a:rPr lang="fr-FR" sz="2800" dirty="0"/>
              <a:t>: </a:t>
            </a:r>
            <a:r>
              <a:rPr lang="pt-BR" sz="2800" dirty="0"/>
              <a:t>Reações de Ciclização </a:t>
            </a:r>
            <a:endParaRPr lang="fr-FR" sz="2800" dirty="0"/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1824038" y="1125538"/>
          <a:ext cx="5434012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12013" imgH="1762963" progId="ChemDraw.Document.6.0">
                  <p:embed/>
                </p:oleObj>
              </mc:Choice>
              <mc:Fallback>
                <p:oleObj name="CS ChemDraw Drawing" r:id="rId2" imgW="4512013" imgH="1762963" progId="ChemDraw.Document.6.0">
                  <p:embed/>
                  <p:pic>
                    <p:nvPicPr>
                      <p:cNvPr id="117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1125538"/>
                        <a:ext cx="5434012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0984" name="Object 8"/>
          <p:cNvGraphicFramePr>
            <a:graphicFrameLocks noChangeAspect="1"/>
          </p:cNvGraphicFramePr>
          <p:nvPr/>
        </p:nvGraphicFramePr>
        <p:xfrm>
          <a:off x="4310063" y="4111625"/>
          <a:ext cx="4402137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69241" imgH="1435371" progId="ChemDraw.Document.6.0">
                  <p:embed/>
                </p:oleObj>
              </mc:Choice>
              <mc:Fallback>
                <p:oleObj name="CS ChemDraw Drawing" r:id="rId4" imgW="4169241" imgH="1435371" progId="ChemDraw.Document.6.0">
                  <p:embed/>
                  <p:pic>
                    <p:nvPicPr>
                      <p:cNvPr id="11509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4111625"/>
                        <a:ext cx="4402137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5" name="Object 9"/>
          <p:cNvGraphicFramePr>
            <a:graphicFrameLocks noChangeAspect="1"/>
          </p:cNvGraphicFramePr>
          <p:nvPr/>
        </p:nvGraphicFramePr>
        <p:xfrm>
          <a:off x="467544" y="3789040"/>
          <a:ext cx="809942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505240" imgH="1797720" progId="ChemDraw.Document.6.0">
                  <p:embed/>
                </p:oleObj>
              </mc:Choice>
              <mc:Fallback>
                <p:oleObj name="CS ChemDraw Drawing" r:id="rId6" imgW="7505240" imgH="1797720" progId="ChemDraw.Document.6.0">
                  <p:embed/>
                  <p:pic>
                    <p:nvPicPr>
                      <p:cNvPr id="1150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89040"/>
                        <a:ext cx="809942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20335" y="836712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971600" y="1628800"/>
          <a:ext cx="7672388" cy="407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68634" imgH="3120520" progId="ChemDraw.Document.6.0">
                  <p:embed/>
                </p:oleObj>
              </mc:Choice>
              <mc:Fallback>
                <p:oleObj name="CS ChemDraw Drawing" r:id="rId2" imgW="5868634" imgH="3120520" progId="ChemDraw.Document.6.0">
                  <p:embed/>
                  <p:pic>
                    <p:nvPicPr>
                      <p:cNvPr id="94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628800"/>
                        <a:ext cx="7672388" cy="407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0" y="6402814"/>
            <a:ext cx="3825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D. </a:t>
            </a:r>
            <a:r>
              <a:rPr lang="fr-FR" sz="1600" dirty="0" err="1"/>
              <a:t>Curran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Tetrahedron</a:t>
            </a:r>
            <a:r>
              <a:rPr lang="fr-FR" sz="1600" dirty="0"/>
              <a:t> </a:t>
            </a:r>
            <a:r>
              <a:rPr lang="fr-FR" sz="1600" b="1" dirty="0"/>
              <a:t>1987</a:t>
            </a:r>
            <a:r>
              <a:rPr lang="fr-FR" sz="1600" dirty="0"/>
              <a:t>, 43, 5653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2112" y="44624"/>
            <a:ext cx="3188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Radicalares</a:t>
            </a:r>
            <a:endParaRPr lang="fr-FR" sz="28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54693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539552" y="2420888"/>
          <a:ext cx="792162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72900" imgH="2416669" progId="ChemDraw.Document.6.0">
                  <p:embed/>
                </p:oleObj>
              </mc:Choice>
              <mc:Fallback>
                <p:oleObj name="CS ChemDraw Drawing" r:id="rId2" imgW="6572900" imgH="2416669" progId="ChemDraw.Document.6.0">
                  <p:embed/>
                  <p:pic>
                    <p:nvPicPr>
                      <p:cNvPr id="972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420888"/>
                        <a:ext cx="792162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7504" y="6402814"/>
            <a:ext cx="6723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Curran </a:t>
            </a:r>
            <a:r>
              <a:rPr lang="pt-BR" sz="1600" i="1" dirty="0"/>
              <a:t>et al.</a:t>
            </a:r>
            <a:r>
              <a:rPr lang="pt-BR" sz="1600" dirty="0"/>
              <a:t>, </a:t>
            </a:r>
            <a:r>
              <a:rPr lang="pt-BR" sz="1600" i="1" dirty="0"/>
              <a:t>J. Am. Chem. Soc.</a:t>
            </a:r>
            <a:r>
              <a:rPr lang="pt-BR" sz="1600" dirty="0"/>
              <a:t> </a:t>
            </a:r>
            <a:r>
              <a:rPr lang="pt-BR" sz="1600" b="1" dirty="0"/>
              <a:t>1985</a:t>
            </a:r>
            <a:r>
              <a:rPr lang="pt-BR" sz="1600" dirty="0"/>
              <a:t>, 107, 1448 &amp; </a:t>
            </a:r>
            <a:r>
              <a:rPr lang="pt-BR" sz="1600" i="1" dirty="0"/>
              <a:t>Tetrahedron</a:t>
            </a:r>
            <a:r>
              <a:rPr lang="pt-BR" sz="1600" dirty="0"/>
              <a:t>, </a:t>
            </a:r>
            <a:r>
              <a:rPr lang="pt-BR" sz="1600" b="1" dirty="0"/>
              <a:t>1985</a:t>
            </a:r>
            <a:r>
              <a:rPr lang="pt-BR" sz="1600" dirty="0"/>
              <a:t>, 41, 3943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0335" y="1177588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</a:rPr>
              <a:t>Exemplo</a:t>
            </a:r>
            <a:r>
              <a:rPr lang="fr-FR" sz="2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2112" y="116632"/>
            <a:ext cx="3188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Radicalares</a:t>
            </a:r>
            <a:endParaRPr lang="fr-FR" sz="28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61894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2777</Words>
  <Application>Microsoft Office PowerPoint</Application>
  <PresentationFormat>Apresentação na tela (4:3)</PresentationFormat>
  <Paragraphs>262</Paragraphs>
  <Slides>54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9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2</cp:revision>
  <dcterms:created xsi:type="dcterms:W3CDTF">2018-07-23T01:28:49Z</dcterms:created>
  <dcterms:modified xsi:type="dcterms:W3CDTF">2025-09-03T14:18:46Z</dcterms:modified>
</cp:coreProperties>
</file>