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C9FECC-0019-4667-9EFA-7702B33BBE6E}" v="1" dt="2025-09-03T13:37:49.4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421" y="2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gor Jurberg" userId="15c90205aab73206" providerId="LiveId" clId="{41030D99-0E33-41E6-9B3E-EB2E613DDEE4}"/>
    <pc:docChg chg="modSld">
      <pc:chgData name="Igor Jurberg" userId="15c90205aab73206" providerId="LiveId" clId="{41030D99-0E33-41E6-9B3E-EB2E613DDEE4}" dt="2025-09-03T14:07:17.633" v="29" actId="20577"/>
      <pc:docMkLst>
        <pc:docMk/>
      </pc:docMkLst>
      <pc:sldChg chg="modSp mod">
        <pc:chgData name="Igor Jurberg" userId="15c90205aab73206" providerId="LiveId" clId="{41030D99-0E33-41E6-9B3E-EB2E613DDEE4}" dt="2025-09-03T14:07:17.633" v="29" actId="20577"/>
        <pc:sldMkLst>
          <pc:docMk/>
          <pc:sldMk cId="0" sldId="256"/>
        </pc:sldMkLst>
        <pc:spChg chg="mod">
          <ac:chgData name="Igor Jurberg" userId="15c90205aab73206" providerId="LiveId" clId="{41030D99-0E33-41E6-9B3E-EB2E613DDEE4}" dt="2025-09-03T14:07:17.633" v="29" actId="20577"/>
          <ac:spMkLst>
            <pc:docMk/>
            <pc:sldMk cId="0" sldId="256"/>
            <ac:spMk id="7" creationId="{00000000-0000-0000-0000-000000000000}"/>
          </ac:spMkLst>
        </pc:spChg>
        <pc:spChg chg="mod">
          <ac:chgData name="Igor Jurberg" userId="15c90205aab73206" providerId="LiveId" clId="{41030D99-0E33-41E6-9B3E-EB2E613DDEE4}" dt="2025-09-03T13:37:46.634" v="5" actId="20577"/>
          <ac:spMkLst>
            <pc:docMk/>
            <pc:sldMk cId="0" sldId="256"/>
            <ac:spMk id="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FCB9-F259-410B-BAD9-DF8E3CEB4120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26AD6-F418-4617-9659-4C4789FB944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FCB9-F259-410B-BAD9-DF8E3CEB4120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26AD6-F418-4617-9659-4C4789FB944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FCB9-F259-410B-BAD9-DF8E3CEB4120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26AD6-F418-4617-9659-4C4789FB944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FCB9-F259-410B-BAD9-DF8E3CEB4120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26AD6-F418-4617-9659-4C4789FB944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FCB9-F259-410B-BAD9-DF8E3CEB4120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26AD6-F418-4617-9659-4C4789FB944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FCB9-F259-410B-BAD9-DF8E3CEB4120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26AD6-F418-4617-9659-4C4789FB944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FCB9-F259-410B-BAD9-DF8E3CEB4120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26AD6-F418-4617-9659-4C4789FB944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FCB9-F259-410B-BAD9-DF8E3CEB4120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26AD6-F418-4617-9659-4C4789FB944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FCB9-F259-410B-BAD9-DF8E3CEB4120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26AD6-F418-4617-9659-4C4789FB944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FCB9-F259-410B-BAD9-DF8E3CEB4120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26AD6-F418-4617-9659-4C4789FB944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FCB9-F259-410B-BAD9-DF8E3CEB4120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26AD6-F418-4617-9659-4C4789FB944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BFCB9-F259-410B-BAD9-DF8E3CEB4120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26AD6-F418-4617-9659-4C4789FB9440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5.emf"/><Relationship Id="rId3" Type="http://schemas.openxmlformats.org/officeDocument/2006/relationships/image" Target="../media/image20.emf"/><Relationship Id="rId7" Type="http://schemas.openxmlformats.org/officeDocument/2006/relationships/image" Target="../media/image22.emf"/><Relationship Id="rId12" Type="http://schemas.openxmlformats.org/officeDocument/2006/relationships/oleObject" Target="../embeddings/oleObject21.bin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4.emf"/><Relationship Id="rId5" Type="http://schemas.openxmlformats.org/officeDocument/2006/relationships/image" Target="../media/image21.e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image" Target="../media/image32.emf"/><Relationship Id="rId7" Type="http://schemas.openxmlformats.org/officeDocument/2006/relationships/image" Target="../media/image34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3.e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6.emf"/><Relationship Id="rId7" Type="http://schemas.openxmlformats.org/officeDocument/2006/relationships/oleObject" Target="../embeddings/oleObject34.bin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40.emf"/><Relationship Id="rId4" Type="http://schemas.openxmlformats.org/officeDocument/2006/relationships/image" Target="../media/image37.png"/><Relationship Id="rId9" Type="http://schemas.openxmlformats.org/officeDocument/2006/relationships/oleObject" Target="../embeddings/oleObject3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2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image" Target="../media/image44.emf"/><Relationship Id="rId7" Type="http://schemas.openxmlformats.org/officeDocument/2006/relationships/image" Target="../media/image46.e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45.e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emf"/><Relationship Id="rId4" Type="http://schemas.openxmlformats.org/officeDocument/2006/relationships/oleObject" Target="../embeddings/oleObject44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56.emf"/><Relationship Id="rId3" Type="http://schemas.openxmlformats.org/officeDocument/2006/relationships/image" Target="../media/image51.emf"/><Relationship Id="rId7" Type="http://schemas.openxmlformats.org/officeDocument/2006/relationships/image" Target="../media/image53.emf"/><Relationship Id="rId12" Type="http://schemas.openxmlformats.org/officeDocument/2006/relationships/oleObject" Target="../embeddings/oleObject50.bin"/><Relationship Id="rId2" Type="http://schemas.openxmlformats.org/officeDocument/2006/relationships/oleObject" Target="../embeddings/oleObject45.bin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55.emf"/><Relationship Id="rId5" Type="http://schemas.openxmlformats.org/officeDocument/2006/relationships/image" Target="../media/image52.emf"/><Relationship Id="rId15" Type="http://schemas.openxmlformats.org/officeDocument/2006/relationships/image" Target="../media/image57.emf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6.bin"/><Relationship Id="rId9" Type="http://schemas.openxmlformats.org/officeDocument/2006/relationships/image" Target="../media/image54.emf"/><Relationship Id="rId14" Type="http://schemas.openxmlformats.org/officeDocument/2006/relationships/oleObject" Target="../embeddings/oleObject5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7" Type="http://schemas.openxmlformats.org/officeDocument/2006/relationships/image" Target="../media/image61.emf"/><Relationship Id="rId2" Type="http://schemas.openxmlformats.org/officeDocument/2006/relationships/oleObject" Target="../embeddings/oleObject5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60.emf"/><Relationship Id="rId4" Type="http://schemas.openxmlformats.org/officeDocument/2006/relationships/oleObject" Target="../embeddings/oleObject5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oleObject" Target="../embeddings/oleObject55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emf"/><Relationship Id="rId4" Type="http://schemas.openxmlformats.org/officeDocument/2006/relationships/oleObject" Target="../embeddings/oleObject5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emf"/><Relationship Id="rId4" Type="http://schemas.openxmlformats.org/officeDocument/2006/relationships/oleObject" Target="../embeddings/oleObject58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image" Target="../media/image66.emf"/><Relationship Id="rId7" Type="http://schemas.openxmlformats.org/officeDocument/2006/relationships/image" Target="../media/image68.emf"/><Relationship Id="rId2" Type="http://schemas.openxmlformats.org/officeDocument/2006/relationships/oleObject" Target="../embeddings/oleObject5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67.emf"/><Relationship Id="rId4" Type="http://schemas.openxmlformats.org/officeDocument/2006/relationships/oleObject" Target="../embeddings/oleObject60.bin"/><Relationship Id="rId9" Type="http://schemas.openxmlformats.org/officeDocument/2006/relationships/image" Target="../media/image6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oleObject" Target="../embeddings/oleObject63.bin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oleObject" Target="../embeddings/oleObject64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emf"/><Relationship Id="rId4" Type="http://schemas.openxmlformats.org/officeDocument/2006/relationships/oleObject" Target="../embeddings/oleObject65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image" Target="../media/image73.emf"/><Relationship Id="rId7" Type="http://schemas.openxmlformats.org/officeDocument/2006/relationships/image" Target="../media/image75.emf"/><Relationship Id="rId2" Type="http://schemas.openxmlformats.org/officeDocument/2006/relationships/oleObject" Target="../embeddings/oleObject6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77.emf"/><Relationship Id="rId5" Type="http://schemas.openxmlformats.org/officeDocument/2006/relationships/image" Target="../media/image74.emf"/><Relationship Id="rId10" Type="http://schemas.openxmlformats.org/officeDocument/2006/relationships/oleObject" Target="../embeddings/oleObject70.bin"/><Relationship Id="rId4" Type="http://schemas.openxmlformats.org/officeDocument/2006/relationships/oleObject" Target="../embeddings/oleObject67.bin"/><Relationship Id="rId9" Type="http://schemas.openxmlformats.org/officeDocument/2006/relationships/image" Target="../media/image7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oleObject" Target="../embeddings/oleObject7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emf"/><Relationship Id="rId4" Type="http://schemas.openxmlformats.org/officeDocument/2006/relationships/oleObject" Target="../embeddings/oleObject7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8.emf"/><Relationship Id="rId7" Type="http://schemas.openxmlformats.org/officeDocument/2006/relationships/image" Target="../media/image10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902896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4533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956271" y="2580580"/>
            <a:ext cx="31183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400"/>
              <a:t>Parte 10</a:t>
            </a:r>
            <a:endParaRPr lang="fr-FR" sz="4400" dirty="0"/>
          </a:p>
          <a:p>
            <a:pPr algn="ctr"/>
            <a:r>
              <a:rPr lang="fr-FR" sz="3600" dirty="0" err="1"/>
              <a:t>Reações</a:t>
            </a:r>
            <a:r>
              <a:rPr lang="fr-FR" sz="3600" dirty="0"/>
              <a:t> </a:t>
            </a:r>
            <a:r>
              <a:rPr lang="fr-FR" sz="3600" dirty="0" err="1"/>
              <a:t>Iônicas</a:t>
            </a:r>
            <a:endParaRPr lang="fr-FR" sz="3600" dirty="0"/>
          </a:p>
        </p:txBody>
      </p:sp>
      <p:sp>
        <p:nvSpPr>
          <p:cNvPr id="8" name="ZoneTexte 7"/>
          <p:cNvSpPr txBox="1"/>
          <p:nvPr/>
        </p:nvSpPr>
        <p:spPr>
          <a:xfrm>
            <a:off x="2843808" y="314096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53E5C0E7-AC63-4B18-B9C1-58CE5487BF03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38530" y="951111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latin typeface="Arial" pitchFamily="34" charset="0"/>
                <a:cs typeface="Arial" pitchFamily="34" charset="0"/>
              </a:rPr>
              <a:t>Exemplos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520" y="116632"/>
            <a:ext cx="4472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/>
              <a:t>Princípio</a:t>
            </a:r>
            <a:r>
              <a:rPr lang="fr-FR" sz="2800" dirty="0"/>
              <a:t> de </a:t>
            </a:r>
            <a:r>
              <a:rPr lang="fr-FR" sz="2800" dirty="0" err="1"/>
              <a:t>Curtin</a:t>
            </a:r>
            <a:r>
              <a:rPr lang="fr-FR" sz="2800" dirty="0"/>
              <a:t>-Hammett</a:t>
            </a:r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2339752" y="1628800"/>
          <a:ext cx="4851400" cy="374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231843" imgH="2491621" progId="ChemDraw.Document.6.0">
                  <p:embed/>
                </p:oleObj>
              </mc:Choice>
              <mc:Fallback>
                <p:oleObj name="CS ChemDraw Drawing" r:id="rId2" imgW="3231843" imgH="2491621" progId="ChemDraw.Document.6.0">
                  <p:embed/>
                  <p:pic>
                    <p:nvPicPr>
                      <p:cNvPr id="563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1628800"/>
                        <a:ext cx="4851400" cy="3741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107504" y="6453336"/>
            <a:ext cx="4891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A)</a:t>
            </a:r>
            <a:r>
              <a:rPr lang="fr-FR" sz="1600" dirty="0"/>
              <a:t> J. I. </a:t>
            </a:r>
            <a:r>
              <a:rPr lang="fr-FR" sz="1600" dirty="0" err="1"/>
              <a:t>Seeman</a:t>
            </a:r>
            <a:r>
              <a:rPr lang="fr-FR" sz="1600" dirty="0"/>
              <a:t> </a:t>
            </a:r>
            <a:r>
              <a:rPr lang="fr-FR" sz="1600" i="1" dirty="0"/>
              <a:t>et al.</a:t>
            </a:r>
            <a:r>
              <a:rPr lang="fr-FR" sz="1600" dirty="0"/>
              <a:t>,</a:t>
            </a:r>
            <a:r>
              <a:rPr lang="fr-FR" sz="1600" i="1" dirty="0"/>
              <a:t> J. Am. </a:t>
            </a:r>
            <a:r>
              <a:rPr lang="fr-FR" sz="1600" i="1" dirty="0" err="1"/>
              <a:t>Chem</a:t>
            </a:r>
            <a:r>
              <a:rPr lang="fr-FR" sz="1600" i="1" dirty="0"/>
              <a:t>. Soc.</a:t>
            </a:r>
            <a:r>
              <a:rPr lang="fr-FR" sz="1600" dirty="0"/>
              <a:t> </a:t>
            </a:r>
            <a:r>
              <a:rPr lang="fr-FR" sz="1600" b="1" dirty="0"/>
              <a:t>1980</a:t>
            </a:r>
            <a:r>
              <a:rPr lang="fr-FR" sz="1600" dirty="0"/>
              <a:t>, 102, 7741. </a:t>
            </a:r>
            <a:endParaRPr lang="fr-FR" sz="16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1619672" y="1628800"/>
            <a:ext cx="420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A)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179512" y="64533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53E5C0E7-AC63-4B18-B9C1-58CE5487BF0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75906" y="908720"/>
            <a:ext cx="1271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  <a:latin typeface="+mj-lt"/>
                <a:cs typeface="Arial" pitchFamily="34" charset="0"/>
              </a:rPr>
              <a:t>Exemplos</a:t>
            </a:r>
            <a:r>
              <a:rPr lang="fr-FR" sz="2000" b="1" dirty="0">
                <a:solidFill>
                  <a:srgbClr val="2508FE"/>
                </a:solidFill>
                <a:latin typeface="+mj-lt"/>
                <a:cs typeface="Arial" pitchFamily="34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520" y="116632"/>
            <a:ext cx="4472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/>
              <a:t>Princípio</a:t>
            </a:r>
            <a:r>
              <a:rPr lang="fr-FR" sz="2800" dirty="0"/>
              <a:t> de </a:t>
            </a:r>
            <a:r>
              <a:rPr lang="fr-FR" sz="2800" dirty="0" err="1"/>
              <a:t>Curtin</a:t>
            </a:r>
            <a:r>
              <a:rPr lang="fr-FR" sz="2800" dirty="0"/>
              <a:t>-Hammett</a:t>
            </a:r>
          </a:p>
        </p:txBody>
      </p:sp>
      <p:sp>
        <p:nvSpPr>
          <p:cNvPr id="7" name="ZoneTexte 7"/>
          <p:cNvSpPr txBox="1"/>
          <p:nvPr/>
        </p:nvSpPr>
        <p:spPr>
          <a:xfrm>
            <a:off x="214282" y="1571612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B)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26377" y="6448032"/>
            <a:ext cx="53899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b="1" dirty="0"/>
              <a:t>B)</a:t>
            </a:r>
            <a:r>
              <a:rPr lang="pt-BR" sz="1600" dirty="0"/>
              <a:t> D. G. </a:t>
            </a:r>
            <a:r>
              <a:rPr lang="pt-BR" sz="1600" dirty="0" err="1"/>
              <a:t>Blackmmond</a:t>
            </a:r>
            <a:r>
              <a:rPr lang="pt-BR" sz="1600" dirty="0"/>
              <a:t> </a:t>
            </a:r>
            <a:r>
              <a:rPr lang="pt-BR" sz="1600" i="1" dirty="0" err="1"/>
              <a:t>et</a:t>
            </a:r>
            <a:r>
              <a:rPr lang="pt-BR" sz="1600" i="1" dirty="0"/>
              <a:t> al.</a:t>
            </a:r>
            <a:r>
              <a:rPr lang="pt-BR" sz="1600" dirty="0"/>
              <a:t>, </a:t>
            </a:r>
            <a:r>
              <a:rPr lang="pt-BR" sz="1600" i="1" dirty="0"/>
              <a:t>J. </a:t>
            </a:r>
            <a:r>
              <a:rPr lang="pt-BR" sz="1600" i="1" dirty="0" err="1"/>
              <a:t>Am</a:t>
            </a:r>
            <a:r>
              <a:rPr lang="pt-BR" sz="1600" i="1" dirty="0"/>
              <a:t>. </a:t>
            </a:r>
            <a:r>
              <a:rPr lang="pt-BR" sz="1600" i="1" dirty="0" err="1"/>
              <a:t>Chem</a:t>
            </a:r>
            <a:r>
              <a:rPr lang="pt-BR" sz="1600" i="1" dirty="0"/>
              <a:t>. Soc</a:t>
            </a:r>
            <a:r>
              <a:rPr lang="pt-BR" sz="1600" dirty="0"/>
              <a:t>. </a:t>
            </a:r>
            <a:r>
              <a:rPr lang="pt-BR" sz="1600" b="1" dirty="0"/>
              <a:t>2012</a:t>
            </a:r>
            <a:r>
              <a:rPr lang="pt-BR" sz="1600" dirty="0"/>
              <a:t>, 134, 6741.</a:t>
            </a:r>
          </a:p>
        </p:txBody>
      </p:sp>
      <p:graphicFrame>
        <p:nvGraphicFramePr>
          <p:cNvPr id="83971" name="Object 3"/>
          <p:cNvGraphicFramePr>
            <a:graphicFrameLocks noChangeAspect="1"/>
          </p:cNvGraphicFramePr>
          <p:nvPr/>
        </p:nvGraphicFramePr>
        <p:xfrm>
          <a:off x="323528" y="1628800"/>
          <a:ext cx="4286250" cy="440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766841" imgH="4906909" progId="ChemDraw.Document.6.0">
                  <p:embed/>
                </p:oleObj>
              </mc:Choice>
              <mc:Fallback>
                <p:oleObj name="CS ChemDraw Drawing" r:id="rId2" imgW="4766841" imgH="4906909" progId="ChemDraw.Document.6.0">
                  <p:embed/>
                  <p:pic>
                    <p:nvPicPr>
                      <p:cNvPr id="839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628800"/>
                        <a:ext cx="4286250" cy="440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648092"/>
            <a:ext cx="3571900" cy="214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Connecteur droit 11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5028" name="Object 4"/>
          <p:cNvGraphicFramePr>
            <a:graphicFrameLocks noChangeAspect="1"/>
          </p:cNvGraphicFramePr>
          <p:nvPr/>
        </p:nvGraphicFramePr>
        <p:xfrm>
          <a:off x="3995936" y="836712"/>
          <a:ext cx="5039318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5208585" imgH="1636378" progId="ChemDraw.Document.6.0">
                  <p:embed/>
                </p:oleObj>
              </mc:Choice>
              <mc:Fallback>
                <p:oleObj name="CS ChemDraw Drawing" r:id="rId5" imgW="5208585" imgH="1636378" progId="ChemDraw.Document.6.0">
                  <p:embed/>
                  <p:pic>
                    <p:nvPicPr>
                      <p:cNvPr id="10250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836712"/>
                        <a:ext cx="5039318" cy="15841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470349" y="44624"/>
            <a:ext cx="3080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Reações</a:t>
            </a:r>
            <a:r>
              <a:rPr lang="fr-FR" sz="2800" dirty="0"/>
              <a:t> </a:t>
            </a:r>
            <a:r>
              <a:rPr lang="fr-FR" sz="2800" dirty="0" err="1"/>
              <a:t>Ácido</a:t>
            </a:r>
            <a:r>
              <a:rPr lang="fr-FR" sz="2800" dirty="0"/>
              <a:t>-Base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4533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46562" name="Object 2"/>
          <p:cNvGraphicFramePr>
            <a:graphicFrameLocks noChangeAspect="1"/>
          </p:cNvGraphicFramePr>
          <p:nvPr/>
        </p:nvGraphicFramePr>
        <p:xfrm>
          <a:off x="879475" y="3860800"/>
          <a:ext cx="974725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50240" imgH="467537" progId="ChemDraw.Document.6.0">
                  <p:embed/>
                </p:oleObj>
              </mc:Choice>
              <mc:Fallback>
                <p:oleObj name="CS ChemDraw Drawing" r:id="rId2" imgW="650240" imgH="467537" progId="ChemDraw.Document.6.0">
                  <p:embed/>
                  <p:pic>
                    <p:nvPicPr>
                      <p:cNvPr id="13465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475" y="3860800"/>
                        <a:ext cx="974725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6563" name="Object 3"/>
          <p:cNvGraphicFramePr>
            <a:graphicFrameLocks noChangeAspect="1"/>
          </p:cNvGraphicFramePr>
          <p:nvPr/>
        </p:nvGraphicFramePr>
        <p:xfrm>
          <a:off x="879475" y="5157663"/>
          <a:ext cx="9747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50240" imgH="476442" progId="ChemDraw.Document.6.0">
                  <p:embed/>
                </p:oleObj>
              </mc:Choice>
              <mc:Fallback>
                <p:oleObj name="CS ChemDraw Drawing" r:id="rId4" imgW="650240" imgH="476442" progId="ChemDraw.Document.6.0">
                  <p:embed/>
                  <p:pic>
                    <p:nvPicPr>
                      <p:cNvPr id="13465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475" y="5157663"/>
                        <a:ext cx="97472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6564" name="Object 4"/>
          <p:cNvGraphicFramePr>
            <a:graphicFrameLocks noChangeAspect="1"/>
          </p:cNvGraphicFramePr>
          <p:nvPr/>
        </p:nvGraphicFramePr>
        <p:xfrm>
          <a:off x="2068513" y="3851275"/>
          <a:ext cx="99377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662617" imgH="522560" progId="ChemDraw.Document.6.0">
                  <p:embed/>
                </p:oleObj>
              </mc:Choice>
              <mc:Fallback>
                <p:oleObj name="CS ChemDraw Drawing" r:id="rId6" imgW="662617" imgH="522560" progId="ChemDraw.Document.6.0">
                  <p:embed/>
                  <p:pic>
                    <p:nvPicPr>
                      <p:cNvPr id="13465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8513" y="3851275"/>
                        <a:ext cx="99377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6565" name="Object 5"/>
          <p:cNvGraphicFramePr>
            <a:graphicFrameLocks noChangeAspect="1"/>
          </p:cNvGraphicFramePr>
          <p:nvPr/>
        </p:nvGraphicFramePr>
        <p:xfrm>
          <a:off x="2068513" y="5148263"/>
          <a:ext cx="99377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662617" imgH="522242" progId="ChemDraw.Document.6.0">
                  <p:embed/>
                </p:oleObj>
              </mc:Choice>
              <mc:Fallback>
                <p:oleObj name="CS ChemDraw Drawing" r:id="rId8" imgW="662617" imgH="522242" progId="ChemDraw.Document.6.0">
                  <p:embed/>
                  <p:pic>
                    <p:nvPicPr>
                      <p:cNvPr id="13465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8513" y="5148263"/>
                        <a:ext cx="99377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6566" name="Object 6"/>
          <p:cNvGraphicFramePr>
            <a:graphicFrameLocks noChangeAspect="1"/>
          </p:cNvGraphicFramePr>
          <p:nvPr/>
        </p:nvGraphicFramePr>
        <p:xfrm>
          <a:off x="2551113" y="1131888"/>
          <a:ext cx="4259262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3382899" imgH="1455089" progId="ChemDraw.Document.6.0">
                  <p:embed/>
                </p:oleObj>
              </mc:Choice>
              <mc:Fallback>
                <p:oleObj name="CS ChemDraw Drawing" r:id="rId10" imgW="3382899" imgH="1455089" progId="ChemDraw.Document.6.0">
                  <p:embed/>
                  <p:pic>
                    <p:nvPicPr>
                      <p:cNvPr id="13465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1113" y="1131888"/>
                        <a:ext cx="4259262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2627784" y="2956882"/>
            <a:ext cx="4138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Eletronegatividade (escala de Pauling)</a:t>
            </a:r>
          </a:p>
        </p:txBody>
      </p:sp>
      <p:graphicFrame>
        <p:nvGraphicFramePr>
          <p:cNvPr id="1346567" name="Object 7"/>
          <p:cNvGraphicFramePr>
            <a:graphicFrameLocks noChangeAspect="1"/>
          </p:cNvGraphicFramePr>
          <p:nvPr/>
        </p:nvGraphicFramePr>
        <p:xfrm>
          <a:off x="4425950" y="4581525"/>
          <a:ext cx="32908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2" imgW="2515912" imgH="330456" progId="ChemDraw.Document.6.0">
                  <p:embed/>
                </p:oleObj>
              </mc:Choice>
              <mc:Fallback>
                <p:oleObj name="CS ChemDraw Drawing" r:id="rId12" imgW="2515912" imgH="330456" progId="ChemDraw.Document.6.0">
                  <p:embed/>
                  <p:pic>
                    <p:nvPicPr>
                      <p:cNvPr id="13465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5950" y="4581525"/>
                        <a:ext cx="329088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508104" y="5013176"/>
            <a:ext cx="2736304" cy="1368152"/>
          </a:xfrm>
          <a:prstGeom prst="rect">
            <a:avLst/>
          </a:prstGeom>
          <a:solidFill>
            <a:schemeClr val="bg1"/>
          </a:solidFill>
          <a:ln w="31750"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53E5C0E7-AC63-4B18-B9C1-58CE5487BF0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70349" y="313492"/>
            <a:ext cx="3080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Reações</a:t>
            </a:r>
            <a:r>
              <a:rPr lang="fr-FR" sz="2800" dirty="0"/>
              <a:t> </a:t>
            </a:r>
            <a:r>
              <a:rPr lang="fr-FR" sz="2800" dirty="0" err="1"/>
              <a:t>Ácido</a:t>
            </a:r>
            <a:r>
              <a:rPr lang="fr-FR" sz="2800" dirty="0"/>
              <a:t>-Base</a:t>
            </a:r>
          </a:p>
        </p:txBody>
      </p:sp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361950" y="1143000"/>
          <a:ext cx="5907088" cy="521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923610" imgH="4349363" progId="ChemDraw.Document.6.0">
                  <p:embed/>
                </p:oleObj>
              </mc:Choice>
              <mc:Fallback>
                <p:oleObj name="CS ChemDraw Drawing" r:id="rId2" imgW="4923610" imgH="4349363" progId="ChemDraw.Document.6.0">
                  <p:embed/>
                  <p:pic>
                    <p:nvPicPr>
                      <p:cNvPr id="573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1143000"/>
                        <a:ext cx="5907088" cy="521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9" name="Object 5"/>
          <p:cNvGraphicFramePr>
            <a:graphicFrameLocks noChangeAspect="1"/>
          </p:cNvGraphicFramePr>
          <p:nvPr/>
        </p:nvGraphicFramePr>
        <p:xfrm>
          <a:off x="4716016" y="44624"/>
          <a:ext cx="3556000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966040" imgH="846720" progId="ChemDraw.Document.6.0">
                  <p:embed/>
                </p:oleObj>
              </mc:Choice>
              <mc:Fallback>
                <p:oleObj name="CS ChemDraw Drawing" r:id="rId4" imgW="2966040" imgH="846720" progId="ChemDraw.Document.6.0">
                  <p:embed/>
                  <p:pic>
                    <p:nvPicPr>
                      <p:cNvPr id="573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44624"/>
                        <a:ext cx="3556000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5580112" y="5085184"/>
            <a:ext cx="27735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Valores</a:t>
            </a:r>
            <a:r>
              <a:rPr lang="fr-FR" dirty="0"/>
              <a:t> de </a:t>
            </a:r>
            <a:r>
              <a:rPr lang="fr-FR" dirty="0" err="1"/>
              <a:t>pKa</a:t>
            </a:r>
            <a:r>
              <a:rPr lang="fr-FR" dirty="0"/>
              <a:t> </a:t>
            </a:r>
            <a:r>
              <a:rPr lang="fr-FR" dirty="0" err="1"/>
              <a:t>em</a:t>
            </a:r>
            <a:r>
              <a:rPr lang="fr-FR" dirty="0"/>
              <a:t> H</a:t>
            </a:r>
            <a:r>
              <a:rPr lang="fr-FR" baseline="-25000" dirty="0"/>
              <a:t>2</a:t>
            </a:r>
            <a:r>
              <a:rPr lang="fr-FR" dirty="0"/>
              <a:t>O.</a:t>
            </a:r>
          </a:p>
          <a:p>
            <a:r>
              <a:rPr lang="fr-FR" dirty="0"/>
              <a:t>Os </a:t>
            </a:r>
            <a:r>
              <a:rPr lang="fr-FR" dirty="0" err="1"/>
              <a:t>valores</a:t>
            </a:r>
            <a:r>
              <a:rPr lang="fr-FR" dirty="0"/>
              <a:t> &lt;0 e &gt;14 </a:t>
            </a:r>
            <a:r>
              <a:rPr lang="fr-FR" dirty="0" err="1"/>
              <a:t>foram</a:t>
            </a:r>
            <a:r>
              <a:rPr lang="fr-FR" dirty="0"/>
              <a:t> </a:t>
            </a:r>
          </a:p>
          <a:p>
            <a:r>
              <a:rPr lang="fr-FR" dirty="0" err="1"/>
              <a:t>Extrapolados</a:t>
            </a:r>
            <a:r>
              <a:rPr lang="fr-FR" dirty="0"/>
              <a:t> </a:t>
            </a:r>
            <a:r>
              <a:rPr lang="fr-FR" dirty="0" err="1"/>
              <a:t>utilizando</a:t>
            </a:r>
            <a:r>
              <a:rPr lang="fr-FR" dirty="0"/>
              <a:t> </a:t>
            </a:r>
          </a:p>
          <a:p>
            <a:r>
              <a:rPr lang="fr-FR" dirty="0" err="1"/>
              <a:t>diversos</a:t>
            </a:r>
            <a:r>
              <a:rPr lang="fr-FR" dirty="0"/>
              <a:t> </a:t>
            </a:r>
            <a:r>
              <a:rPr lang="fr-FR" dirty="0" err="1"/>
              <a:t>métodos</a:t>
            </a:r>
            <a:r>
              <a:rPr lang="fr-FR" dirty="0"/>
              <a:t>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9661" y="6505599"/>
            <a:ext cx="7199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Fonte: Prof. Evans (Harvard </a:t>
            </a:r>
            <a:r>
              <a:rPr lang="fr-FR" sz="1400" dirty="0" err="1"/>
              <a:t>University</a:t>
            </a:r>
            <a:r>
              <a:rPr lang="fr-FR" sz="1400" dirty="0"/>
              <a:t>), </a:t>
            </a:r>
            <a:r>
              <a:rPr lang="fr-FR" sz="1400" dirty="0" err="1"/>
              <a:t>veja</a:t>
            </a:r>
            <a:r>
              <a:rPr lang="fr-FR" sz="1400" dirty="0"/>
              <a:t>: http://evans.harvard.edu/pdf/evans_pka_table.pdf</a:t>
            </a:r>
          </a:p>
        </p:txBody>
      </p:sp>
      <p:cxnSp>
        <p:nvCxnSpPr>
          <p:cNvPr id="13" name="Connecteur droit 12"/>
          <p:cNvCxnSpPr/>
          <p:nvPr/>
        </p:nvCxnSpPr>
        <p:spPr>
          <a:xfrm>
            <a:off x="179512" y="10527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179512" y="64533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46912" y="6525344"/>
            <a:ext cx="2133600" cy="365125"/>
          </a:xfrm>
        </p:spPr>
        <p:txBody>
          <a:bodyPr/>
          <a:lstStyle/>
          <a:p>
            <a:fld id="{53E5C0E7-AC63-4B18-B9C1-58CE5487BF0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42844" y="-27384"/>
            <a:ext cx="6091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Reações</a:t>
            </a:r>
            <a:r>
              <a:rPr lang="fr-FR" sz="2800" dirty="0"/>
              <a:t> de </a:t>
            </a:r>
            <a:r>
              <a:rPr lang="fr-FR" sz="2800" dirty="0" err="1"/>
              <a:t>Enolatos</a:t>
            </a:r>
            <a:r>
              <a:rPr lang="fr-FR" sz="2800" dirty="0"/>
              <a:t>: Aldol e </a:t>
            </a:r>
            <a:r>
              <a:rPr lang="fr-FR" sz="2800" dirty="0" err="1"/>
              <a:t>Alquilações</a:t>
            </a:r>
            <a:endParaRPr lang="fr-FR" sz="2800" dirty="0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58374" name="Object 6"/>
          <p:cNvGraphicFramePr>
            <a:graphicFrameLocks noChangeAspect="1"/>
          </p:cNvGraphicFramePr>
          <p:nvPr/>
        </p:nvGraphicFramePr>
        <p:xfrm>
          <a:off x="468313" y="549275"/>
          <a:ext cx="7753350" cy="382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458291" imgH="3183384" progId="ChemDraw.Document.6.0">
                  <p:embed/>
                </p:oleObj>
              </mc:Choice>
              <mc:Fallback>
                <p:oleObj name="CS ChemDraw Drawing" r:id="rId2" imgW="6458291" imgH="3183384" progId="ChemDraw.Document.6.0">
                  <p:embed/>
                  <p:pic>
                    <p:nvPicPr>
                      <p:cNvPr id="583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49275"/>
                        <a:ext cx="7753350" cy="3821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179512" y="5075892"/>
            <a:ext cx="1067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b="1" dirty="0"/>
              <a:t>Exemplo: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51520" y="6453336"/>
            <a:ext cx="40971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 D. A. Evans </a:t>
            </a:r>
            <a:r>
              <a:rPr lang="fr-FR" sz="1600" i="1" dirty="0"/>
              <a:t>et al.</a:t>
            </a:r>
            <a:r>
              <a:rPr lang="fr-FR" sz="1600" dirty="0"/>
              <a:t>, </a:t>
            </a:r>
            <a:r>
              <a:rPr lang="fr-FR" sz="1600" i="1" dirty="0" err="1"/>
              <a:t>Tetrahedron</a:t>
            </a:r>
            <a:r>
              <a:rPr lang="fr-FR" sz="1600" dirty="0"/>
              <a:t>  </a:t>
            </a:r>
            <a:r>
              <a:rPr lang="fr-FR" sz="1600" b="1" dirty="0"/>
              <a:t>1992</a:t>
            </a:r>
            <a:r>
              <a:rPr lang="fr-FR" sz="1600" dirty="0"/>
              <a:t>, 48, 2127.</a:t>
            </a:r>
          </a:p>
        </p:txBody>
      </p:sp>
      <p:graphicFrame>
        <p:nvGraphicFramePr>
          <p:cNvPr id="58379" name="Object 11"/>
          <p:cNvGraphicFramePr>
            <a:graphicFrameLocks noChangeAspect="1"/>
          </p:cNvGraphicFramePr>
          <p:nvPr/>
        </p:nvGraphicFramePr>
        <p:xfrm>
          <a:off x="1259632" y="4507061"/>
          <a:ext cx="7874000" cy="194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558889" imgH="1621112" progId="ChemDraw.Document.6.0">
                  <p:embed/>
                </p:oleObj>
              </mc:Choice>
              <mc:Fallback>
                <p:oleObj name="CS ChemDraw Drawing" r:id="rId4" imgW="6558889" imgH="1621112" progId="ChemDraw.Document.6.0">
                  <p:embed/>
                  <p:pic>
                    <p:nvPicPr>
                      <p:cNvPr id="5837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507061"/>
                        <a:ext cx="7874000" cy="194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Connecteur droit 10"/>
          <p:cNvCxnSpPr/>
          <p:nvPr/>
        </p:nvCxnSpPr>
        <p:spPr>
          <a:xfrm>
            <a:off x="179512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179512" y="64533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53E5C0E7-AC63-4B18-B9C1-58CE5487BF0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23528" y="116632"/>
            <a:ext cx="3407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Formação de </a:t>
            </a:r>
            <a:r>
              <a:rPr lang="fr-FR" sz="2800" dirty="0" err="1"/>
              <a:t>Enolatos</a:t>
            </a:r>
            <a:endParaRPr lang="fr-FR" sz="2800" dirty="0"/>
          </a:p>
        </p:txBody>
      </p:sp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1907704" y="1340768"/>
          <a:ext cx="5300663" cy="278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405385" imgH="2316056" progId="ChemDraw.Document.6.0">
                  <p:embed/>
                </p:oleObj>
              </mc:Choice>
              <mc:Fallback>
                <p:oleObj name="CS ChemDraw Drawing" r:id="rId2" imgW="4405385" imgH="2316056" progId="ChemDraw.Document.6.0">
                  <p:embed/>
                  <p:pic>
                    <p:nvPicPr>
                      <p:cNvPr id="686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1340768"/>
                        <a:ext cx="5300663" cy="278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ângulo 7"/>
          <p:cNvSpPr/>
          <p:nvPr/>
        </p:nvSpPr>
        <p:spPr>
          <a:xfrm>
            <a:off x="71406" y="6448032"/>
            <a:ext cx="82868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F. Z. Dörwald, </a:t>
            </a:r>
            <a:r>
              <a:rPr lang="fr-FR" sz="1600" i="1" dirty="0"/>
              <a:t>Side Reactions in Organic Synthesis</a:t>
            </a:r>
            <a:r>
              <a:rPr lang="fr-FR" sz="1600" dirty="0"/>
              <a:t>, </a:t>
            </a:r>
            <a:r>
              <a:rPr lang="fr-FR" sz="1600" b="1" dirty="0"/>
              <a:t>2005</a:t>
            </a:r>
            <a:r>
              <a:rPr lang="fr-FR" sz="1600" dirty="0"/>
              <a:t>, Wiley-VCH.</a:t>
            </a:r>
          </a:p>
        </p:txBody>
      </p:sp>
      <p:graphicFrame>
        <p:nvGraphicFramePr>
          <p:cNvPr id="68613" name="Object 5"/>
          <p:cNvGraphicFramePr>
            <a:graphicFrameLocks noChangeAspect="1"/>
          </p:cNvGraphicFramePr>
          <p:nvPr/>
        </p:nvGraphicFramePr>
        <p:xfrm>
          <a:off x="1189038" y="5084763"/>
          <a:ext cx="68453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835070" imgH="645646" progId="ChemDraw.Document.6.0">
                  <p:embed/>
                </p:oleObj>
              </mc:Choice>
              <mc:Fallback>
                <p:oleObj name="CS ChemDraw Drawing" r:id="rId4" imgW="4835070" imgH="645646" progId="ChemDraw.Document.6.0">
                  <p:embed/>
                  <p:pic>
                    <p:nvPicPr>
                      <p:cNvPr id="686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38" y="5084763"/>
                        <a:ext cx="68453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Connecteur droit 8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53E5C0E7-AC63-4B18-B9C1-58CE5487BF03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25087" y="457508"/>
            <a:ext cx="3478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Alquilação</a:t>
            </a:r>
            <a:r>
              <a:rPr lang="fr-FR" sz="2800" dirty="0"/>
              <a:t> de </a:t>
            </a:r>
            <a:r>
              <a:rPr lang="fr-FR" sz="2800" dirty="0" err="1"/>
              <a:t>Enolatos</a:t>
            </a:r>
            <a:endParaRPr lang="fr-FR" sz="2800" dirty="0"/>
          </a:p>
        </p:txBody>
      </p:sp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4537075" y="227013"/>
          <a:ext cx="4202113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503490" imgH="816440" progId="ChemDraw.Document.6.0">
                  <p:embed/>
                </p:oleObj>
              </mc:Choice>
              <mc:Fallback>
                <p:oleObj name="CS ChemDraw Drawing" r:id="rId2" imgW="3503490" imgH="816440" progId="ChemDraw.Document.6.0">
                  <p:embed/>
                  <p:pic>
                    <p:nvPicPr>
                      <p:cNvPr id="593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7075" y="227013"/>
                        <a:ext cx="4202113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408265" y="1774557"/>
            <a:ext cx="2177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fr-FR" b="1" dirty="0"/>
              <a:t>a)</a:t>
            </a:r>
            <a:r>
              <a:rPr lang="fr-FR" dirty="0"/>
              <a:t> </a:t>
            </a:r>
            <a:r>
              <a:rPr lang="fr-FR" b="1" dirty="0" err="1">
                <a:solidFill>
                  <a:srgbClr val="0000FF"/>
                </a:solidFill>
              </a:rPr>
              <a:t>Efeito</a:t>
            </a:r>
            <a:r>
              <a:rPr lang="fr-FR" b="1" dirty="0">
                <a:solidFill>
                  <a:srgbClr val="0000FF"/>
                </a:solidFill>
              </a:rPr>
              <a:t> do </a:t>
            </a:r>
            <a:r>
              <a:rPr lang="fr-FR" b="1" dirty="0" err="1">
                <a:solidFill>
                  <a:srgbClr val="0000FF"/>
                </a:solidFill>
              </a:rPr>
              <a:t>grupo</a:t>
            </a:r>
            <a:r>
              <a:rPr lang="fr-FR" b="1" dirty="0">
                <a:solidFill>
                  <a:srgbClr val="0000FF"/>
                </a:solidFill>
              </a:rPr>
              <a:t> de</a:t>
            </a:r>
          </a:p>
          <a:p>
            <a:pPr marL="342900" indent="-342900"/>
            <a:r>
              <a:rPr lang="fr-FR" b="1" dirty="0">
                <a:solidFill>
                  <a:srgbClr val="0000FF"/>
                </a:solidFill>
              </a:rPr>
              <a:t>     </a:t>
            </a:r>
            <a:r>
              <a:rPr lang="fr-FR" b="1" dirty="0" err="1">
                <a:solidFill>
                  <a:srgbClr val="0000FF"/>
                </a:solidFill>
              </a:rPr>
              <a:t>saída</a:t>
            </a:r>
            <a:r>
              <a:rPr lang="fr-FR" b="1" dirty="0">
                <a:solidFill>
                  <a:srgbClr val="0000FF"/>
                </a:solidFill>
              </a:rPr>
              <a:t> X:</a:t>
            </a:r>
          </a:p>
        </p:txBody>
      </p:sp>
      <p:graphicFrame>
        <p:nvGraphicFramePr>
          <p:cNvPr id="59397" name="Object 5"/>
          <p:cNvGraphicFramePr>
            <a:graphicFrameLocks noChangeAspect="1"/>
          </p:cNvGraphicFramePr>
          <p:nvPr/>
        </p:nvGraphicFramePr>
        <p:xfrm>
          <a:off x="2892425" y="1538288"/>
          <a:ext cx="5546725" cy="153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623401" imgH="1282704" progId="ChemDraw.Document.6.0">
                  <p:embed/>
                </p:oleObj>
              </mc:Choice>
              <mc:Fallback>
                <p:oleObj name="CS ChemDraw Drawing" r:id="rId4" imgW="4623401" imgH="1282704" progId="ChemDraw.Document.6.0">
                  <p:embed/>
                  <p:pic>
                    <p:nvPicPr>
                      <p:cNvPr id="593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2425" y="1538288"/>
                        <a:ext cx="5546725" cy="153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395536" y="3140968"/>
            <a:ext cx="83074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fr-FR" b="1" dirty="0"/>
              <a:t>b)</a:t>
            </a:r>
            <a:r>
              <a:rPr lang="fr-FR" dirty="0"/>
              <a:t> </a:t>
            </a:r>
            <a:r>
              <a:rPr lang="fr-FR" b="1" dirty="0" err="1">
                <a:solidFill>
                  <a:srgbClr val="0000FF"/>
                </a:solidFill>
              </a:rPr>
              <a:t>Efeito</a:t>
            </a:r>
            <a:r>
              <a:rPr lang="fr-FR" b="1" dirty="0">
                <a:solidFill>
                  <a:srgbClr val="0000FF"/>
                </a:solidFill>
              </a:rPr>
              <a:t> do contra-</a:t>
            </a:r>
            <a:r>
              <a:rPr lang="fr-FR" b="1" dirty="0" err="1">
                <a:solidFill>
                  <a:srgbClr val="0000FF"/>
                </a:solidFill>
              </a:rPr>
              <a:t>íon</a:t>
            </a:r>
            <a:r>
              <a:rPr lang="fr-FR" b="1" dirty="0">
                <a:solidFill>
                  <a:srgbClr val="0000FF"/>
                </a:solidFill>
              </a:rPr>
              <a:t> M  :</a:t>
            </a:r>
          </a:p>
          <a:p>
            <a:pPr marL="342900" indent="-342900"/>
            <a:r>
              <a:rPr lang="fr-FR" dirty="0"/>
              <a:t>A </a:t>
            </a:r>
            <a:r>
              <a:rPr lang="fr-FR" dirty="0" err="1"/>
              <a:t>razão</a:t>
            </a:r>
            <a:r>
              <a:rPr lang="fr-FR" dirty="0"/>
              <a:t> da C-/O-</a:t>
            </a:r>
            <a:r>
              <a:rPr lang="fr-FR" dirty="0" err="1"/>
              <a:t>alquilação</a:t>
            </a:r>
            <a:r>
              <a:rPr lang="fr-FR" dirty="0"/>
              <a:t> </a:t>
            </a:r>
            <a:r>
              <a:rPr lang="fr-FR" dirty="0" err="1"/>
              <a:t>aumenta</a:t>
            </a:r>
            <a:r>
              <a:rPr lang="fr-FR" dirty="0"/>
              <a:t> </a:t>
            </a:r>
            <a:r>
              <a:rPr lang="fr-FR" dirty="0" err="1"/>
              <a:t>em</a:t>
            </a:r>
            <a:r>
              <a:rPr lang="fr-FR" dirty="0"/>
              <a:t> </a:t>
            </a:r>
            <a:r>
              <a:rPr lang="fr-FR" dirty="0" err="1"/>
              <a:t>geral</a:t>
            </a:r>
            <a:r>
              <a:rPr lang="fr-FR" dirty="0"/>
              <a:t> </a:t>
            </a:r>
            <a:r>
              <a:rPr lang="fr-FR" dirty="0" err="1"/>
              <a:t>com</a:t>
            </a:r>
            <a:r>
              <a:rPr lang="fr-FR" dirty="0"/>
              <a:t>  o </a:t>
            </a:r>
            <a:r>
              <a:rPr lang="fr-FR" dirty="0" err="1"/>
              <a:t>caráter</a:t>
            </a:r>
            <a:r>
              <a:rPr lang="fr-FR" dirty="0"/>
              <a:t> covalente da </a:t>
            </a:r>
            <a:r>
              <a:rPr lang="fr-FR" dirty="0" err="1"/>
              <a:t>ligação</a:t>
            </a:r>
            <a:r>
              <a:rPr lang="fr-FR" dirty="0"/>
              <a:t> O-M:</a:t>
            </a:r>
          </a:p>
          <a:p>
            <a:pPr marL="342900" indent="-342900"/>
            <a:r>
              <a:rPr lang="fr-FR" dirty="0" err="1"/>
              <a:t>O-Li</a:t>
            </a:r>
            <a:r>
              <a:rPr lang="fr-FR" dirty="0"/>
              <a:t> &gt; O-Na &gt; O-K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95536" y="4293096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/>
              <a:t>c)</a:t>
            </a:r>
            <a:r>
              <a:rPr lang="fr-FR" dirty="0"/>
              <a:t> </a:t>
            </a:r>
            <a:r>
              <a:rPr lang="fr-FR" b="1" dirty="0" err="1">
                <a:solidFill>
                  <a:srgbClr val="0000FF"/>
                </a:solidFill>
              </a:rPr>
              <a:t>Efeito</a:t>
            </a:r>
            <a:r>
              <a:rPr lang="fr-FR" b="1" dirty="0">
                <a:solidFill>
                  <a:srgbClr val="0000FF"/>
                </a:solidFill>
              </a:rPr>
              <a:t> do </a:t>
            </a:r>
            <a:r>
              <a:rPr lang="fr-FR" b="1" dirty="0" err="1">
                <a:solidFill>
                  <a:srgbClr val="0000FF"/>
                </a:solidFill>
              </a:rPr>
              <a:t>solvente</a:t>
            </a:r>
            <a:r>
              <a:rPr lang="fr-FR" b="1" dirty="0">
                <a:solidFill>
                  <a:srgbClr val="0000FF"/>
                </a:solidFill>
              </a:rPr>
              <a:t> e de </a:t>
            </a:r>
            <a:r>
              <a:rPr lang="fr-FR" b="1" dirty="0" err="1">
                <a:solidFill>
                  <a:srgbClr val="0000FF"/>
                </a:solidFill>
              </a:rPr>
              <a:t>aditivos</a:t>
            </a:r>
            <a:r>
              <a:rPr lang="fr-FR" b="1" dirty="0">
                <a:solidFill>
                  <a:srgbClr val="0000FF"/>
                </a:solidFill>
              </a:rPr>
              <a:t>: </a:t>
            </a:r>
            <a:r>
              <a:rPr lang="fr-FR" dirty="0"/>
              <a:t>A </a:t>
            </a:r>
            <a:r>
              <a:rPr lang="fr-FR" dirty="0" err="1"/>
              <a:t>razão</a:t>
            </a:r>
            <a:r>
              <a:rPr lang="fr-FR" dirty="0"/>
              <a:t> da C-/O-</a:t>
            </a:r>
            <a:r>
              <a:rPr lang="fr-FR" dirty="0" err="1"/>
              <a:t>alquilação</a:t>
            </a:r>
            <a:r>
              <a:rPr lang="fr-FR" dirty="0"/>
              <a:t> </a:t>
            </a:r>
            <a:r>
              <a:rPr lang="fr-FR" dirty="0" err="1"/>
              <a:t>diminui</a:t>
            </a:r>
            <a:r>
              <a:rPr lang="fr-FR" dirty="0"/>
              <a:t> </a:t>
            </a:r>
            <a:r>
              <a:rPr lang="fr-FR" dirty="0" err="1"/>
              <a:t>em</a:t>
            </a:r>
            <a:r>
              <a:rPr lang="fr-FR" dirty="0"/>
              <a:t> </a:t>
            </a:r>
            <a:r>
              <a:rPr lang="fr-FR" dirty="0" err="1"/>
              <a:t>geral</a:t>
            </a:r>
            <a:r>
              <a:rPr lang="fr-FR" dirty="0"/>
              <a:t> </a:t>
            </a:r>
            <a:r>
              <a:rPr lang="fr-FR" dirty="0" err="1"/>
              <a:t>com</a:t>
            </a:r>
            <a:r>
              <a:rPr lang="fr-FR" dirty="0"/>
              <a:t> o </a:t>
            </a:r>
            <a:r>
              <a:rPr lang="fr-FR" dirty="0" err="1"/>
              <a:t>aumento</a:t>
            </a:r>
            <a:r>
              <a:rPr lang="fr-FR" dirty="0"/>
              <a:t> do </a:t>
            </a:r>
            <a:r>
              <a:rPr lang="fr-FR" dirty="0" err="1"/>
              <a:t>caráter</a:t>
            </a:r>
            <a:r>
              <a:rPr lang="fr-FR" dirty="0"/>
              <a:t> </a:t>
            </a:r>
            <a:r>
              <a:rPr lang="fr-FR" dirty="0" err="1"/>
              <a:t>básico</a:t>
            </a:r>
            <a:r>
              <a:rPr lang="fr-FR" dirty="0"/>
              <a:t> do </a:t>
            </a:r>
            <a:r>
              <a:rPr lang="fr-FR" dirty="0" err="1"/>
              <a:t>solvente</a:t>
            </a:r>
            <a:r>
              <a:rPr lang="fr-FR" dirty="0"/>
              <a:t> e/ou dos </a:t>
            </a:r>
            <a:r>
              <a:rPr lang="fr-FR" dirty="0" err="1"/>
              <a:t>aditivos</a:t>
            </a:r>
            <a:r>
              <a:rPr lang="fr-FR" dirty="0"/>
              <a:t> </a:t>
            </a:r>
            <a:r>
              <a:rPr lang="fr-FR" dirty="0" err="1"/>
              <a:t>eventuais</a:t>
            </a:r>
            <a:r>
              <a:rPr lang="fr-FR" dirty="0"/>
              <a:t> (</a:t>
            </a:r>
            <a:r>
              <a:rPr lang="fr-FR" dirty="0" err="1"/>
              <a:t>e.g</a:t>
            </a:r>
            <a:r>
              <a:rPr lang="fr-FR" dirty="0"/>
              <a:t>. </a:t>
            </a:r>
            <a:r>
              <a:rPr lang="fr-FR" dirty="0" err="1"/>
              <a:t>éteres</a:t>
            </a:r>
            <a:r>
              <a:rPr lang="fr-FR" dirty="0"/>
              <a:t> de </a:t>
            </a:r>
            <a:r>
              <a:rPr lang="fr-FR" dirty="0" err="1"/>
              <a:t>coroa</a:t>
            </a:r>
            <a:r>
              <a:rPr lang="fr-FR" dirty="0"/>
              <a:t>) que </a:t>
            </a:r>
            <a:r>
              <a:rPr lang="fr-FR" dirty="0" err="1"/>
              <a:t>podem</a:t>
            </a:r>
            <a:r>
              <a:rPr lang="fr-FR" dirty="0"/>
              <a:t> se </a:t>
            </a:r>
            <a:r>
              <a:rPr lang="fr-FR" dirty="0" err="1"/>
              <a:t>complexar</a:t>
            </a:r>
            <a:r>
              <a:rPr lang="fr-FR" dirty="0"/>
              <a:t> </a:t>
            </a:r>
            <a:r>
              <a:rPr lang="fr-FR" dirty="0" err="1"/>
              <a:t>ao</a:t>
            </a:r>
            <a:r>
              <a:rPr lang="fr-FR" dirty="0"/>
              <a:t> </a:t>
            </a:r>
            <a:r>
              <a:rPr lang="fr-FR" dirty="0" err="1"/>
              <a:t>cátion</a:t>
            </a:r>
            <a:r>
              <a:rPr lang="fr-FR" dirty="0"/>
              <a:t> M   .</a:t>
            </a:r>
          </a:p>
        </p:txBody>
      </p:sp>
      <p:graphicFrame>
        <p:nvGraphicFramePr>
          <p:cNvPr id="59399" name="Object 7"/>
          <p:cNvGraphicFramePr>
            <a:graphicFrameLocks noChangeAspect="1"/>
          </p:cNvGraphicFramePr>
          <p:nvPr/>
        </p:nvGraphicFramePr>
        <p:xfrm>
          <a:off x="4621336" y="4869160"/>
          <a:ext cx="166687" cy="16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166320" imgH="166320" progId="ChemDraw.Document.6.0">
                  <p:embed/>
                </p:oleObj>
              </mc:Choice>
              <mc:Fallback>
                <p:oleObj name="CS ChemDraw Drawing" r:id="rId6" imgW="166320" imgH="166320" progId="ChemDraw.Document.6.0">
                  <p:embed/>
                  <p:pic>
                    <p:nvPicPr>
                      <p:cNvPr id="593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336" y="4869160"/>
                        <a:ext cx="166687" cy="166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395536" y="5518973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/>
              <a:t>d) </a:t>
            </a:r>
            <a:r>
              <a:rPr lang="fr-FR" b="1" dirty="0" err="1">
                <a:solidFill>
                  <a:srgbClr val="0000FF"/>
                </a:solidFill>
              </a:rPr>
              <a:t>Efeitos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b="1" dirty="0" err="1">
                <a:solidFill>
                  <a:srgbClr val="0000FF"/>
                </a:solidFill>
              </a:rPr>
              <a:t>estéricos</a:t>
            </a:r>
            <a:r>
              <a:rPr lang="fr-FR" b="1" dirty="0">
                <a:solidFill>
                  <a:srgbClr val="0000FF"/>
                </a:solidFill>
              </a:rPr>
              <a:t>:</a:t>
            </a:r>
            <a:r>
              <a:rPr lang="fr-FR" dirty="0"/>
              <a:t> o </a:t>
            </a:r>
            <a:r>
              <a:rPr lang="fr-FR" dirty="0" err="1"/>
              <a:t>impedimento</a:t>
            </a:r>
            <a:r>
              <a:rPr lang="fr-FR" dirty="0"/>
              <a:t> </a:t>
            </a:r>
            <a:r>
              <a:rPr lang="fr-FR" dirty="0" err="1"/>
              <a:t>estérico</a:t>
            </a:r>
            <a:r>
              <a:rPr lang="fr-FR" dirty="0"/>
              <a:t> </a:t>
            </a:r>
            <a:r>
              <a:rPr lang="fr-FR" dirty="0" err="1"/>
              <a:t>pode</a:t>
            </a:r>
            <a:r>
              <a:rPr lang="fr-FR" dirty="0"/>
              <a:t> </a:t>
            </a:r>
            <a:r>
              <a:rPr lang="fr-FR" dirty="0" err="1"/>
              <a:t>favorecer</a:t>
            </a:r>
            <a:r>
              <a:rPr lang="fr-FR" dirty="0"/>
              <a:t> </a:t>
            </a:r>
            <a:r>
              <a:rPr lang="fr-FR" dirty="0" err="1"/>
              <a:t>um</a:t>
            </a:r>
            <a:r>
              <a:rPr lang="fr-FR" dirty="0"/>
              <a:t> modo de </a:t>
            </a:r>
            <a:r>
              <a:rPr lang="fr-FR" dirty="0" err="1"/>
              <a:t>alquilação</a:t>
            </a:r>
            <a:r>
              <a:rPr lang="fr-FR" dirty="0"/>
              <a:t> e </a:t>
            </a:r>
            <a:r>
              <a:rPr lang="fr-FR" dirty="0" err="1"/>
              <a:t>desfavorecer</a:t>
            </a:r>
            <a:r>
              <a:rPr lang="fr-FR" dirty="0"/>
              <a:t> o </a:t>
            </a:r>
            <a:r>
              <a:rPr lang="fr-FR" dirty="0" err="1"/>
              <a:t>outro</a:t>
            </a:r>
            <a:r>
              <a:rPr lang="fr-FR" dirty="0"/>
              <a:t>.</a:t>
            </a:r>
          </a:p>
        </p:txBody>
      </p:sp>
      <p:graphicFrame>
        <p:nvGraphicFramePr>
          <p:cNvPr id="59400" name="Object 8"/>
          <p:cNvGraphicFramePr>
            <a:graphicFrameLocks noChangeAspect="1"/>
          </p:cNvGraphicFramePr>
          <p:nvPr/>
        </p:nvGraphicFramePr>
        <p:xfrm>
          <a:off x="2821137" y="3140968"/>
          <a:ext cx="166687" cy="16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166320" imgH="166320" progId="ChemDraw.Document.6.0">
                  <p:embed/>
                </p:oleObj>
              </mc:Choice>
              <mc:Fallback>
                <p:oleObj name="CS ChemDraw Drawing" r:id="rId8" imgW="166320" imgH="166320" progId="ChemDraw.Document.6.0">
                  <p:embed/>
                  <p:pic>
                    <p:nvPicPr>
                      <p:cNvPr id="5940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1137" y="3140968"/>
                        <a:ext cx="166687" cy="166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Connecteur droit 13"/>
          <p:cNvCxnSpPr/>
          <p:nvPr/>
        </p:nvCxnSpPr>
        <p:spPr>
          <a:xfrm>
            <a:off x="179512" y="134076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53E5C0E7-AC63-4B18-B9C1-58CE5487BF03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07504" y="116632"/>
            <a:ext cx="6520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Substituição</a:t>
            </a:r>
            <a:r>
              <a:rPr lang="fr-FR" sz="2800" dirty="0"/>
              <a:t> </a:t>
            </a:r>
            <a:r>
              <a:rPr lang="fr-FR" sz="2800" dirty="0" err="1"/>
              <a:t>Nucleofílica</a:t>
            </a:r>
            <a:r>
              <a:rPr lang="fr-FR" sz="2800" dirty="0"/>
              <a:t> </a:t>
            </a:r>
            <a:r>
              <a:rPr lang="fr-FR" sz="2800" dirty="0" err="1"/>
              <a:t>Bimolecular</a:t>
            </a:r>
            <a:r>
              <a:rPr lang="fr-FR" sz="2800" dirty="0"/>
              <a:t> (S</a:t>
            </a:r>
            <a:r>
              <a:rPr lang="fr-FR" sz="2800" baseline="-25000" dirty="0"/>
              <a:t>N</a:t>
            </a:r>
            <a:r>
              <a:rPr lang="fr-FR" sz="2800" dirty="0"/>
              <a:t>2)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16024" y="2420888"/>
            <a:ext cx="8604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b="1" dirty="0"/>
              <a:t>a)</a:t>
            </a:r>
            <a:r>
              <a:rPr lang="fr-FR" dirty="0"/>
              <a:t> </a:t>
            </a:r>
            <a:r>
              <a:rPr lang="fr-FR" dirty="0" err="1"/>
              <a:t>Necessita</a:t>
            </a:r>
            <a:r>
              <a:rPr lang="fr-FR" dirty="0"/>
              <a:t> </a:t>
            </a:r>
            <a:r>
              <a:rPr lang="fr-FR" dirty="0" err="1"/>
              <a:t>em</a:t>
            </a:r>
            <a:r>
              <a:rPr lang="fr-FR" dirty="0"/>
              <a:t> </a:t>
            </a:r>
            <a:r>
              <a:rPr lang="fr-FR" dirty="0" err="1"/>
              <a:t>geral</a:t>
            </a:r>
            <a:r>
              <a:rPr lang="fr-FR" dirty="0"/>
              <a:t> de </a:t>
            </a:r>
            <a:r>
              <a:rPr lang="fr-FR" dirty="0" err="1"/>
              <a:t>um</a:t>
            </a:r>
            <a:r>
              <a:rPr lang="fr-FR" dirty="0"/>
              <a:t> </a:t>
            </a:r>
            <a:r>
              <a:rPr lang="fr-FR" dirty="0" err="1"/>
              <a:t>excelente</a:t>
            </a:r>
            <a:r>
              <a:rPr lang="fr-FR" dirty="0"/>
              <a:t> </a:t>
            </a:r>
            <a:r>
              <a:rPr lang="fr-FR" dirty="0" err="1"/>
              <a:t>grupo</a:t>
            </a:r>
            <a:r>
              <a:rPr lang="fr-FR" dirty="0"/>
              <a:t> de </a:t>
            </a:r>
            <a:r>
              <a:rPr lang="fr-FR" dirty="0" err="1"/>
              <a:t>saída</a:t>
            </a:r>
            <a:r>
              <a:rPr lang="fr-FR" dirty="0"/>
              <a:t>: a </a:t>
            </a:r>
            <a:r>
              <a:rPr lang="fr-FR" dirty="0" err="1"/>
              <a:t>reação</a:t>
            </a:r>
            <a:r>
              <a:rPr lang="fr-FR" dirty="0"/>
              <a:t> é </a:t>
            </a:r>
            <a:r>
              <a:rPr lang="fr-FR" dirty="0" err="1"/>
              <a:t>frequentemente</a:t>
            </a:r>
            <a:r>
              <a:rPr lang="fr-FR" dirty="0"/>
              <a:t> </a:t>
            </a:r>
          </a:p>
          <a:p>
            <a:pPr marL="342900" indent="-342900"/>
            <a:r>
              <a:rPr lang="fr-FR" dirty="0"/>
              <a:t>     </a:t>
            </a:r>
            <a:r>
              <a:rPr lang="fr-FR" dirty="0" err="1"/>
              <a:t>irreversível</a:t>
            </a:r>
            <a:r>
              <a:rPr lang="fr-FR" dirty="0"/>
              <a:t>;</a:t>
            </a:r>
          </a:p>
          <a:p>
            <a:pPr marL="342900" indent="-342900">
              <a:buAutoNum type="alphaLcParenR"/>
            </a:pPr>
            <a:endParaRPr lang="fr-FR" dirty="0"/>
          </a:p>
          <a:p>
            <a:pPr marL="342900" indent="-342900"/>
            <a:r>
              <a:rPr lang="fr-FR" b="1" dirty="0"/>
              <a:t>b)</a:t>
            </a:r>
            <a:r>
              <a:rPr lang="fr-FR" dirty="0"/>
              <a:t> </a:t>
            </a:r>
            <a:r>
              <a:rPr lang="fr-FR" dirty="0" err="1"/>
              <a:t>Inversão</a:t>
            </a:r>
            <a:r>
              <a:rPr lang="fr-FR" dirty="0"/>
              <a:t> de </a:t>
            </a:r>
            <a:r>
              <a:rPr lang="fr-FR" dirty="0" err="1"/>
              <a:t>configuração</a:t>
            </a:r>
            <a:r>
              <a:rPr lang="fr-FR" dirty="0"/>
              <a:t> (</a:t>
            </a:r>
            <a:r>
              <a:rPr lang="fr-FR" i="1" dirty="0" err="1"/>
              <a:t>inversão</a:t>
            </a:r>
            <a:r>
              <a:rPr lang="fr-FR" i="1" dirty="0"/>
              <a:t> de Walden</a:t>
            </a:r>
            <a:r>
              <a:rPr lang="fr-FR" dirty="0"/>
              <a:t>);</a:t>
            </a:r>
          </a:p>
          <a:p>
            <a:pPr marL="342900" indent="-342900"/>
            <a:endParaRPr lang="fr-FR" dirty="0"/>
          </a:p>
          <a:p>
            <a:pPr marL="342900" indent="-342900"/>
            <a:r>
              <a:rPr lang="fr-FR" b="1" dirty="0"/>
              <a:t>c)</a:t>
            </a:r>
            <a:r>
              <a:rPr lang="fr-FR" dirty="0"/>
              <a:t> </a:t>
            </a:r>
            <a:r>
              <a:rPr lang="fr-FR" dirty="0" err="1"/>
              <a:t>Sensível</a:t>
            </a:r>
            <a:r>
              <a:rPr lang="fr-FR" dirty="0"/>
              <a:t> </a:t>
            </a:r>
            <a:r>
              <a:rPr lang="fr-FR" dirty="0" err="1"/>
              <a:t>aos</a:t>
            </a:r>
            <a:r>
              <a:rPr lang="fr-FR" dirty="0"/>
              <a:t> </a:t>
            </a:r>
            <a:r>
              <a:rPr lang="fr-FR" dirty="0" err="1"/>
              <a:t>efeitos</a:t>
            </a:r>
            <a:r>
              <a:rPr lang="fr-FR" dirty="0"/>
              <a:t> </a:t>
            </a:r>
            <a:r>
              <a:rPr lang="fr-FR" dirty="0" err="1"/>
              <a:t>estéricos</a:t>
            </a:r>
            <a:r>
              <a:rPr lang="fr-FR" dirty="0"/>
              <a:t>;</a:t>
            </a:r>
          </a:p>
          <a:p>
            <a:pPr marL="342900" indent="-342900">
              <a:buAutoNum type="alphaLcParenR"/>
            </a:pPr>
            <a:endParaRPr lang="fr-FR" dirty="0"/>
          </a:p>
          <a:p>
            <a:pPr marL="342900" indent="-342900"/>
            <a:r>
              <a:rPr lang="fr-FR" b="1" dirty="0"/>
              <a:t>d)</a:t>
            </a:r>
            <a:r>
              <a:rPr lang="fr-FR" dirty="0"/>
              <a:t> </a:t>
            </a:r>
            <a:r>
              <a:rPr lang="fr-FR" dirty="0" err="1"/>
              <a:t>Meio</a:t>
            </a:r>
            <a:r>
              <a:rPr lang="fr-FR" dirty="0"/>
              <a:t> </a:t>
            </a:r>
            <a:r>
              <a:rPr lang="fr-FR" dirty="0" err="1"/>
              <a:t>geralmente</a:t>
            </a:r>
            <a:r>
              <a:rPr lang="fr-FR" dirty="0"/>
              <a:t> </a:t>
            </a:r>
            <a:r>
              <a:rPr lang="fr-FR" dirty="0" err="1"/>
              <a:t>neutro</a:t>
            </a:r>
            <a:r>
              <a:rPr lang="fr-FR" dirty="0"/>
              <a:t> ou </a:t>
            </a:r>
            <a:r>
              <a:rPr lang="fr-FR" dirty="0" err="1"/>
              <a:t>básico</a:t>
            </a:r>
            <a:r>
              <a:rPr lang="fr-FR" dirty="0"/>
              <a:t>;</a:t>
            </a:r>
          </a:p>
          <a:p>
            <a:pPr marL="342900" indent="-342900"/>
            <a:endParaRPr lang="fr-FR" dirty="0"/>
          </a:p>
          <a:p>
            <a:pPr marL="342900" indent="-342900"/>
            <a:r>
              <a:rPr lang="fr-FR" b="1" dirty="0"/>
              <a:t>e)</a:t>
            </a:r>
            <a:r>
              <a:rPr lang="fr-FR" dirty="0"/>
              <a:t> </a:t>
            </a:r>
            <a:r>
              <a:rPr lang="fr-FR" dirty="0" err="1"/>
              <a:t>Solventes</a:t>
            </a:r>
            <a:r>
              <a:rPr lang="fr-FR" dirty="0"/>
              <a:t> </a:t>
            </a:r>
            <a:r>
              <a:rPr lang="fr-FR" dirty="0" err="1"/>
              <a:t>preferidos</a:t>
            </a:r>
            <a:r>
              <a:rPr lang="fr-FR" dirty="0"/>
              <a:t>: </a:t>
            </a:r>
            <a:r>
              <a:rPr lang="fr-FR" dirty="0" err="1"/>
              <a:t>polares</a:t>
            </a:r>
            <a:r>
              <a:rPr lang="fr-FR" dirty="0"/>
              <a:t> </a:t>
            </a:r>
            <a:r>
              <a:rPr lang="fr-FR" dirty="0" err="1"/>
              <a:t>apróticos</a:t>
            </a:r>
            <a:r>
              <a:rPr lang="fr-FR" dirty="0"/>
              <a:t>;</a:t>
            </a:r>
          </a:p>
          <a:p>
            <a:pPr marL="342900" indent="-342900">
              <a:buAutoNum type="alphaLcParenR"/>
            </a:pPr>
            <a:endParaRPr lang="fr-FR" dirty="0"/>
          </a:p>
          <a:p>
            <a:pPr marL="342900" indent="-342900"/>
            <a:r>
              <a:rPr lang="fr-FR" b="1" dirty="0"/>
              <a:t>f)</a:t>
            </a:r>
            <a:r>
              <a:rPr lang="fr-FR" dirty="0"/>
              <a:t> A </a:t>
            </a:r>
            <a:r>
              <a:rPr lang="fr-FR" dirty="0" err="1"/>
              <a:t>substituição</a:t>
            </a:r>
            <a:r>
              <a:rPr lang="fr-FR" dirty="0"/>
              <a:t> </a:t>
            </a:r>
            <a:r>
              <a:rPr lang="fr-FR" dirty="0" err="1"/>
              <a:t>compete</a:t>
            </a:r>
            <a:r>
              <a:rPr lang="fr-FR" dirty="0"/>
              <a:t> </a:t>
            </a:r>
            <a:r>
              <a:rPr lang="fr-FR" dirty="0" err="1"/>
              <a:t>com</a:t>
            </a:r>
            <a:r>
              <a:rPr lang="fr-FR" dirty="0"/>
              <a:t> a </a:t>
            </a:r>
            <a:r>
              <a:rPr lang="fr-FR" dirty="0" err="1"/>
              <a:t>eliminação</a:t>
            </a:r>
            <a:r>
              <a:rPr lang="fr-FR" dirty="0"/>
              <a:t> E</a:t>
            </a:r>
            <a:r>
              <a:rPr lang="fr-FR" baseline="-25000" dirty="0"/>
              <a:t>2.</a:t>
            </a:r>
          </a:p>
        </p:txBody>
      </p:sp>
      <p:graphicFrame>
        <p:nvGraphicFramePr>
          <p:cNvPr id="60420" name="Object 4"/>
          <p:cNvGraphicFramePr>
            <a:graphicFrameLocks noChangeAspect="1"/>
          </p:cNvGraphicFramePr>
          <p:nvPr/>
        </p:nvGraphicFramePr>
        <p:xfrm>
          <a:off x="862013" y="1162050"/>
          <a:ext cx="48196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007752" imgH="807534" progId="ChemDraw.Document.6.0">
                  <p:embed/>
                </p:oleObj>
              </mc:Choice>
              <mc:Fallback>
                <p:oleObj name="CS ChemDraw Drawing" r:id="rId2" imgW="4007752" imgH="807534" progId="ChemDraw.Document.6.0">
                  <p:embed/>
                  <p:pic>
                    <p:nvPicPr>
                      <p:cNvPr id="604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3" y="1162050"/>
                        <a:ext cx="48196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60425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1052736"/>
            <a:ext cx="1872208" cy="432048"/>
          </a:xfrm>
          <a:prstGeom prst="rect">
            <a:avLst/>
          </a:prstGeom>
          <a:noFill/>
        </p:spPr>
      </p:pic>
      <p:graphicFrame>
        <p:nvGraphicFramePr>
          <p:cNvPr id="60427" name="Object 11"/>
          <p:cNvGraphicFramePr>
            <a:graphicFrameLocks noChangeAspect="1"/>
          </p:cNvGraphicFramePr>
          <p:nvPr/>
        </p:nvGraphicFramePr>
        <p:xfrm>
          <a:off x="7308304" y="1124744"/>
          <a:ext cx="166687" cy="16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166320" imgH="166320" progId="ChemDraw.Document.6.0">
                  <p:embed/>
                </p:oleObj>
              </mc:Choice>
              <mc:Fallback>
                <p:oleObj name="CS ChemDraw Drawing" r:id="rId5" imgW="166320" imgH="166320" progId="ChemDraw.Document.6.0">
                  <p:embed/>
                  <p:pic>
                    <p:nvPicPr>
                      <p:cNvPr id="6042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1124744"/>
                        <a:ext cx="166687" cy="166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9" name="Object 13"/>
          <p:cNvGraphicFramePr>
            <a:graphicFrameLocks noChangeAspect="1"/>
          </p:cNvGraphicFramePr>
          <p:nvPr/>
        </p:nvGraphicFramePr>
        <p:xfrm>
          <a:off x="5002213" y="5076825"/>
          <a:ext cx="1511300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1257004" imgH="943025" progId="ChemDraw.Document.6.0">
                  <p:embed/>
                </p:oleObj>
              </mc:Choice>
              <mc:Fallback>
                <p:oleObj name="CS ChemDraw Drawing" r:id="rId7" imgW="1257004" imgH="943025" progId="ChemDraw.Document.6.0">
                  <p:embed/>
                  <p:pic>
                    <p:nvPicPr>
                      <p:cNvPr id="6042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2213" y="5076825"/>
                        <a:ext cx="1511300" cy="113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Connecteur droit 14"/>
          <p:cNvCxnSpPr/>
          <p:nvPr/>
        </p:nvCxnSpPr>
        <p:spPr>
          <a:xfrm>
            <a:off x="179512" y="69269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0150" name="Object 6"/>
          <p:cNvGraphicFramePr>
            <a:graphicFrameLocks noChangeAspect="1"/>
          </p:cNvGraphicFramePr>
          <p:nvPr/>
        </p:nvGraphicFramePr>
        <p:xfrm>
          <a:off x="6013450" y="1628775"/>
          <a:ext cx="22748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9" imgW="1785629" imgH="565128" progId="ChemDraw.Document.6.0">
                  <p:embed/>
                </p:oleObj>
              </mc:Choice>
              <mc:Fallback>
                <p:oleObj name="CS ChemDraw Drawing" r:id="rId9" imgW="1785629" imgH="565128" progId="ChemDraw.Document.6.0">
                  <p:embed/>
                  <p:pic>
                    <p:nvPicPr>
                      <p:cNvPr id="10301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450" y="1628775"/>
                        <a:ext cx="2274888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53E5C0E7-AC63-4B18-B9C1-58CE5487BF0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79512" y="116632"/>
            <a:ext cx="6745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Substituição</a:t>
            </a:r>
            <a:r>
              <a:rPr lang="fr-FR" sz="2800" dirty="0"/>
              <a:t> </a:t>
            </a:r>
            <a:r>
              <a:rPr lang="fr-FR" sz="2800" dirty="0" err="1"/>
              <a:t>Nucleofílica</a:t>
            </a:r>
            <a:r>
              <a:rPr lang="fr-FR" sz="2800" dirty="0"/>
              <a:t> </a:t>
            </a:r>
            <a:r>
              <a:rPr lang="fr-FR" sz="2800" dirty="0" err="1"/>
              <a:t>Unimolecular</a:t>
            </a:r>
            <a:r>
              <a:rPr lang="fr-FR" sz="2800" dirty="0"/>
              <a:t> (S</a:t>
            </a:r>
            <a:r>
              <a:rPr lang="fr-FR" sz="2800" baseline="-25000" dirty="0"/>
              <a:t>N</a:t>
            </a:r>
            <a:r>
              <a:rPr lang="fr-FR" sz="2800" dirty="0"/>
              <a:t>1)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79512" y="2616001"/>
            <a:ext cx="8352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/>
              <a:t>a) </a:t>
            </a:r>
            <a:r>
              <a:rPr lang="fr-FR" dirty="0" err="1"/>
              <a:t>Necessita</a:t>
            </a:r>
            <a:r>
              <a:rPr lang="fr-FR" dirty="0"/>
              <a:t> de </a:t>
            </a:r>
            <a:r>
              <a:rPr lang="fr-FR" dirty="0" err="1"/>
              <a:t>um</a:t>
            </a:r>
            <a:r>
              <a:rPr lang="fr-FR" dirty="0"/>
              <a:t> </a:t>
            </a:r>
            <a:r>
              <a:rPr lang="fr-FR" dirty="0" err="1"/>
              <a:t>excelente</a:t>
            </a:r>
            <a:r>
              <a:rPr lang="fr-FR" dirty="0"/>
              <a:t> </a:t>
            </a:r>
            <a:r>
              <a:rPr lang="fr-FR" dirty="0" err="1"/>
              <a:t>grupo</a:t>
            </a:r>
            <a:r>
              <a:rPr lang="fr-FR" dirty="0"/>
              <a:t> de </a:t>
            </a:r>
            <a:r>
              <a:rPr lang="fr-FR" dirty="0" err="1"/>
              <a:t>saída</a:t>
            </a:r>
            <a:r>
              <a:rPr lang="fr-FR" dirty="0"/>
              <a:t>, as </a:t>
            </a:r>
            <a:r>
              <a:rPr lang="fr-FR" dirty="0" err="1"/>
              <a:t>etapas</a:t>
            </a:r>
            <a:r>
              <a:rPr lang="fr-FR" dirty="0"/>
              <a:t> </a:t>
            </a:r>
            <a:r>
              <a:rPr lang="fr-FR" dirty="0" err="1"/>
              <a:t>são</a:t>
            </a:r>
            <a:r>
              <a:rPr lang="fr-FR" dirty="0"/>
              <a:t> </a:t>
            </a:r>
            <a:r>
              <a:rPr lang="fr-FR" dirty="0" err="1"/>
              <a:t>frequentemente</a:t>
            </a:r>
            <a:r>
              <a:rPr lang="fr-FR" dirty="0"/>
              <a:t> </a:t>
            </a:r>
            <a:r>
              <a:rPr lang="fr-FR" dirty="0" err="1"/>
              <a:t>reversíveis</a:t>
            </a:r>
            <a:r>
              <a:rPr lang="fr-FR" dirty="0"/>
              <a:t>;</a:t>
            </a:r>
          </a:p>
          <a:p>
            <a:pPr algn="just"/>
            <a:endParaRPr lang="fr-FR" dirty="0"/>
          </a:p>
          <a:p>
            <a:pPr algn="just"/>
            <a:r>
              <a:rPr lang="fr-FR" b="1" dirty="0"/>
              <a:t>b)</a:t>
            </a:r>
            <a:r>
              <a:rPr lang="fr-FR" dirty="0"/>
              <a:t> </a:t>
            </a:r>
            <a:r>
              <a:rPr lang="fr-FR" dirty="0" err="1"/>
              <a:t>Frequentemente</a:t>
            </a:r>
            <a:r>
              <a:rPr lang="fr-FR" dirty="0"/>
              <a:t> </a:t>
            </a:r>
            <a:r>
              <a:rPr lang="fr-FR" dirty="0" err="1"/>
              <a:t>racemização</a:t>
            </a:r>
            <a:r>
              <a:rPr lang="fr-FR" dirty="0"/>
              <a:t>, mas </a:t>
            </a:r>
            <a:r>
              <a:rPr lang="fr-FR" dirty="0" err="1"/>
              <a:t>às</a:t>
            </a:r>
            <a:r>
              <a:rPr lang="fr-FR" dirty="0"/>
              <a:t> </a:t>
            </a:r>
            <a:r>
              <a:rPr lang="fr-FR" dirty="0" err="1"/>
              <a:t>vezes</a:t>
            </a:r>
            <a:r>
              <a:rPr lang="fr-FR" dirty="0"/>
              <a:t> </a:t>
            </a:r>
            <a:r>
              <a:rPr lang="fr-FR" dirty="0" err="1"/>
              <a:t>inversão</a:t>
            </a:r>
            <a:r>
              <a:rPr lang="fr-FR" dirty="0"/>
              <a:t> </a:t>
            </a:r>
            <a:r>
              <a:rPr lang="fr-FR" dirty="0" err="1"/>
              <a:t>parcial</a:t>
            </a:r>
            <a:r>
              <a:rPr lang="fr-FR" dirty="0"/>
              <a:t> ou total, </a:t>
            </a:r>
            <a:r>
              <a:rPr lang="fr-FR" dirty="0" err="1"/>
              <a:t>até</a:t>
            </a:r>
            <a:r>
              <a:rPr lang="fr-FR" dirty="0"/>
              <a:t> </a:t>
            </a:r>
            <a:r>
              <a:rPr lang="fr-FR" dirty="0" err="1"/>
              <a:t>mesmo</a:t>
            </a:r>
            <a:r>
              <a:rPr lang="fr-FR" dirty="0"/>
              <a:t> </a:t>
            </a:r>
            <a:r>
              <a:rPr lang="fr-FR" dirty="0" err="1"/>
              <a:t>retenção</a:t>
            </a:r>
            <a:r>
              <a:rPr lang="fr-FR" dirty="0"/>
              <a:t> de </a:t>
            </a:r>
            <a:r>
              <a:rPr lang="fr-FR" dirty="0" err="1"/>
              <a:t>configuração</a:t>
            </a:r>
            <a:r>
              <a:rPr lang="fr-FR" dirty="0"/>
              <a:t> </a:t>
            </a:r>
            <a:r>
              <a:rPr lang="fr-FR" dirty="0" err="1"/>
              <a:t>dependendo</a:t>
            </a:r>
            <a:r>
              <a:rPr lang="fr-FR" dirty="0"/>
              <a:t> </a:t>
            </a:r>
            <a:r>
              <a:rPr lang="fr-FR" dirty="0" err="1"/>
              <a:t>das</a:t>
            </a:r>
            <a:r>
              <a:rPr lang="fr-FR" dirty="0"/>
              <a:t> </a:t>
            </a:r>
            <a:r>
              <a:rPr lang="fr-FR" dirty="0" err="1"/>
              <a:t>estruturas</a:t>
            </a:r>
            <a:r>
              <a:rPr lang="fr-FR" dirty="0"/>
              <a:t>;</a:t>
            </a:r>
          </a:p>
          <a:p>
            <a:pPr algn="just"/>
            <a:endParaRPr lang="fr-FR" dirty="0"/>
          </a:p>
          <a:p>
            <a:pPr algn="just"/>
            <a:r>
              <a:rPr lang="fr-FR" b="1" dirty="0"/>
              <a:t>c)</a:t>
            </a:r>
            <a:r>
              <a:rPr lang="fr-FR" dirty="0"/>
              <a:t> </a:t>
            </a:r>
            <a:r>
              <a:rPr lang="fr-FR" dirty="0" err="1"/>
              <a:t>Relativamente</a:t>
            </a:r>
            <a:r>
              <a:rPr lang="fr-FR" dirty="0"/>
              <a:t> </a:t>
            </a:r>
            <a:r>
              <a:rPr lang="fr-FR" dirty="0" err="1"/>
              <a:t>pouco</a:t>
            </a:r>
            <a:r>
              <a:rPr lang="fr-FR" dirty="0"/>
              <a:t> </a:t>
            </a:r>
            <a:r>
              <a:rPr lang="fr-FR" dirty="0" err="1"/>
              <a:t>sensível</a:t>
            </a:r>
            <a:r>
              <a:rPr lang="fr-FR" dirty="0"/>
              <a:t> </a:t>
            </a:r>
            <a:r>
              <a:rPr lang="fr-FR" dirty="0" err="1"/>
              <a:t>aos</a:t>
            </a:r>
            <a:r>
              <a:rPr lang="fr-FR" dirty="0"/>
              <a:t> </a:t>
            </a:r>
            <a:r>
              <a:rPr lang="fr-FR" dirty="0" err="1"/>
              <a:t>efeitos</a:t>
            </a:r>
            <a:r>
              <a:rPr lang="fr-FR" dirty="0"/>
              <a:t> </a:t>
            </a:r>
            <a:r>
              <a:rPr lang="fr-FR" dirty="0" err="1"/>
              <a:t>estéricos</a:t>
            </a:r>
            <a:r>
              <a:rPr lang="fr-FR" dirty="0"/>
              <a:t>;</a:t>
            </a:r>
          </a:p>
          <a:p>
            <a:pPr algn="just"/>
            <a:endParaRPr lang="fr-FR" dirty="0"/>
          </a:p>
          <a:p>
            <a:pPr algn="just"/>
            <a:r>
              <a:rPr lang="fr-FR" b="1" dirty="0"/>
              <a:t>d)</a:t>
            </a:r>
            <a:r>
              <a:rPr lang="fr-FR" dirty="0"/>
              <a:t> </a:t>
            </a:r>
            <a:r>
              <a:rPr lang="fr-FR" dirty="0" err="1"/>
              <a:t>Meio</a:t>
            </a:r>
            <a:r>
              <a:rPr lang="fr-FR" dirty="0"/>
              <a:t> </a:t>
            </a:r>
            <a:r>
              <a:rPr lang="fr-FR" dirty="0" err="1"/>
              <a:t>geralmente</a:t>
            </a:r>
            <a:r>
              <a:rPr lang="fr-FR" dirty="0"/>
              <a:t> </a:t>
            </a:r>
            <a:r>
              <a:rPr lang="fr-FR" dirty="0" err="1"/>
              <a:t>ácido</a:t>
            </a:r>
            <a:r>
              <a:rPr lang="fr-FR" dirty="0"/>
              <a:t>;</a:t>
            </a:r>
          </a:p>
          <a:p>
            <a:pPr algn="just"/>
            <a:endParaRPr lang="fr-FR" dirty="0"/>
          </a:p>
          <a:p>
            <a:pPr algn="just"/>
            <a:r>
              <a:rPr lang="fr-FR" b="1" dirty="0"/>
              <a:t>e)</a:t>
            </a:r>
            <a:r>
              <a:rPr lang="fr-FR" dirty="0"/>
              <a:t> </a:t>
            </a:r>
            <a:r>
              <a:rPr lang="fr-FR" dirty="0" err="1"/>
              <a:t>Solventes</a:t>
            </a:r>
            <a:r>
              <a:rPr lang="fr-FR" dirty="0"/>
              <a:t> </a:t>
            </a:r>
            <a:r>
              <a:rPr lang="fr-FR" dirty="0" err="1"/>
              <a:t>preferidos</a:t>
            </a:r>
            <a:r>
              <a:rPr lang="fr-FR" dirty="0"/>
              <a:t>: </a:t>
            </a:r>
            <a:r>
              <a:rPr lang="fr-FR" dirty="0" err="1"/>
              <a:t>polares</a:t>
            </a:r>
            <a:r>
              <a:rPr lang="fr-FR" dirty="0"/>
              <a:t> </a:t>
            </a:r>
            <a:r>
              <a:rPr lang="fr-FR" dirty="0" err="1"/>
              <a:t>próticos</a:t>
            </a:r>
            <a:endParaRPr lang="fr-FR" dirty="0"/>
          </a:p>
          <a:p>
            <a:pPr algn="just"/>
            <a:endParaRPr lang="fr-FR" dirty="0"/>
          </a:p>
          <a:p>
            <a:pPr algn="just"/>
            <a:r>
              <a:rPr lang="fr-FR" b="1" dirty="0"/>
              <a:t>f)</a:t>
            </a:r>
            <a:r>
              <a:rPr lang="fr-FR" dirty="0"/>
              <a:t> </a:t>
            </a:r>
            <a:r>
              <a:rPr lang="fr-FR" dirty="0" err="1"/>
              <a:t>Compete</a:t>
            </a:r>
            <a:r>
              <a:rPr lang="fr-FR" dirty="0"/>
              <a:t> </a:t>
            </a:r>
            <a:r>
              <a:rPr lang="fr-FR" dirty="0" err="1"/>
              <a:t>com</a:t>
            </a:r>
            <a:r>
              <a:rPr lang="fr-FR" dirty="0"/>
              <a:t> a </a:t>
            </a:r>
            <a:r>
              <a:rPr lang="fr-FR" dirty="0" err="1"/>
              <a:t>eliminação</a:t>
            </a:r>
            <a:r>
              <a:rPr lang="fr-FR" dirty="0"/>
              <a:t> E</a:t>
            </a:r>
            <a:r>
              <a:rPr lang="fr-FR" baseline="-25000" dirty="0"/>
              <a:t>1</a:t>
            </a:r>
            <a:r>
              <a:rPr lang="fr-FR" dirty="0"/>
              <a:t> e </a:t>
            </a:r>
            <a:r>
              <a:rPr lang="fr-FR" dirty="0" err="1"/>
              <a:t>rearranjos</a:t>
            </a:r>
            <a:r>
              <a:rPr lang="fr-FR" dirty="0"/>
              <a:t> de Wagner-</a:t>
            </a:r>
            <a:r>
              <a:rPr lang="fr-FR" dirty="0" err="1"/>
              <a:t>Meerwein</a:t>
            </a:r>
            <a:r>
              <a:rPr lang="fr-FR" dirty="0"/>
              <a:t>.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1556792"/>
            <a:ext cx="1708190" cy="504056"/>
          </a:xfrm>
          <a:prstGeom prst="rect">
            <a:avLst/>
          </a:prstGeom>
          <a:noFill/>
        </p:spPr>
      </p:pic>
      <p:graphicFrame>
        <p:nvGraphicFramePr>
          <p:cNvPr id="67588" name="Object 4"/>
          <p:cNvGraphicFramePr>
            <a:graphicFrameLocks noChangeAspect="1"/>
          </p:cNvGraphicFramePr>
          <p:nvPr/>
        </p:nvGraphicFramePr>
        <p:xfrm>
          <a:off x="112713" y="1017588"/>
          <a:ext cx="6667500" cy="141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5563695" imgH="1177747" progId="ChemDraw.Document.6.0">
                  <p:embed/>
                </p:oleObj>
              </mc:Choice>
              <mc:Fallback>
                <p:oleObj name="CS ChemDraw Drawing" r:id="rId3" imgW="5563695" imgH="1177747" progId="ChemDraw.Document.6.0">
                  <p:embed/>
                  <p:pic>
                    <p:nvPicPr>
                      <p:cNvPr id="675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3" y="1017588"/>
                        <a:ext cx="6667500" cy="1411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1" name="Object 7"/>
          <p:cNvGraphicFramePr>
            <a:graphicFrameLocks noChangeAspect="1"/>
          </p:cNvGraphicFramePr>
          <p:nvPr/>
        </p:nvGraphicFramePr>
        <p:xfrm>
          <a:off x="6932613" y="5076825"/>
          <a:ext cx="160655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1337927" imgH="935391" progId="ChemDraw.Document.6.0">
                  <p:embed/>
                </p:oleObj>
              </mc:Choice>
              <mc:Fallback>
                <p:oleObj name="CS ChemDraw Drawing" r:id="rId5" imgW="1337927" imgH="935391" progId="ChemDraw.Document.6.0">
                  <p:embed/>
                  <p:pic>
                    <p:nvPicPr>
                      <p:cNvPr id="6759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2613" y="5076825"/>
                        <a:ext cx="1606550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Connecteur droit 10"/>
          <p:cNvCxnSpPr/>
          <p:nvPr/>
        </p:nvCxnSpPr>
        <p:spPr>
          <a:xfrm>
            <a:off x="179512" y="69269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53E5C0E7-AC63-4B18-B9C1-58CE5487BF0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79512" y="46365"/>
            <a:ext cx="4131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Substituições</a:t>
            </a:r>
            <a:r>
              <a:rPr lang="fr-FR" sz="2800" dirty="0"/>
              <a:t> </a:t>
            </a:r>
            <a:r>
              <a:rPr lang="fr-FR" sz="2800" dirty="0" err="1"/>
              <a:t>Nucleofílicas</a:t>
            </a:r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397883" y="1388442"/>
            <a:ext cx="2517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/>
              <a:t>Efeito</a:t>
            </a:r>
            <a:r>
              <a:rPr lang="fr-FR" sz="2400" dirty="0"/>
              <a:t> do </a:t>
            </a:r>
            <a:r>
              <a:rPr lang="fr-FR" sz="2400" dirty="0" err="1"/>
              <a:t>Solvente</a:t>
            </a:r>
            <a:r>
              <a:rPr lang="fr-FR" sz="2400" dirty="0"/>
              <a:t>:</a:t>
            </a:r>
          </a:p>
        </p:txBody>
      </p:sp>
      <p:graphicFrame>
        <p:nvGraphicFramePr>
          <p:cNvPr id="65537" name="Object 1"/>
          <p:cNvGraphicFramePr>
            <a:graphicFrameLocks noChangeAspect="1"/>
          </p:cNvGraphicFramePr>
          <p:nvPr/>
        </p:nvGraphicFramePr>
        <p:xfrm>
          <a:off x="2987675" y="1209675"/>
          <a:ext cx="464185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873515" imgH="740107" progId="ChemDraw.Document.6.0">
                  <p:embed/>
                </p:oleObj>
              </mc:Choice>
              <mc:Fallback>
                <p:oleObj name="CS ChemDraw Drawing" r:id="rId2" imgW="3873515" imgH="740107" progId="ChemDraw.Document.6.0">
                  <p:embed/>
                  <p:pic>
                    <p:nvPicPr>
                      <p:cNvPr id="6553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1209675"/>
                        <a:ext cx="464185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768350" y="2559050"/>
          <a:ext cx="7224713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149242" imgH="1087738" progId="ChemDraw.Document.6.0">
                  <p:embed/>
                </p:oleObj>
              </mc:Choice>
              <mc:Fallback>
                <p:oleObj name="CS ChemDraw Drawing" r:id="rId4" imgW="5149242" imgH="1087738" progId="ChemDraw.Document.6.0">
                  <p:embed/>
                  <p:pic>
                    <p:nvPicPr>
                      <p:cNvPr id="6553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" y="2559050"/>
                        <a:ext cx="7224713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566738" y="4856163"/>
          <a:ext cx="3495675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2910372" imgH="763325" progId="ChemDraw.Document.6.0">
                  <p:embed/>
                </p:oleObj>
              </mc:Choice>
              <mc:Fallback>
                <p:oleObj name="CS ChemDraw Drawing" r:id="rId6" imgW="2910372" imgH="763325" progId="ChemDraw.Document.6.0">
                  <p:embed/>
                  <p:pic>
                    <p:nvPicPr>
                      <p:cNvPr id="655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4856163"/>
                        <a:ext cx="3495675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1" name="Object 5"/>
          <p:cNvGraphicFramePr>
            <a:graphicFrameLocks noChangeAspect="1"/>
          </p:cNvGraphicFramePr>
          <p:nvPr/>
        </p:nvGraphicFramePr>
        <p:xfrm>
          <a:off x="6353175" y="4652963"/>
          <a:ext cx="1598613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1333167" imgH="1255352" progId="ChemDraw.Document.6.0">
                  <p:embed/>
                </p:oleObj>
              </mc:Choice>
              <mc:Fallback>
                <p:oleObj name="CS ChemDraw Drawing" r:id="rId8" imgW="1333167" imgH="1255352" progId="ChemDraw.Document.6.0">
                  <p:embed/>
                  <p:pic>
                    <p:nvPicPr>
                      <p:cNvPr id="655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3175" y="4652963"/>
                        <a:ext cx="1598613" cy="150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5724128" y="4427820"/>
            <a:ext cx="10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Aditivos</a:t>
            </a:r>
            <a:r>
              <a:rPr lang="fr-FR" b="1" dirty="0"/>
              <a:t>:</a:t>
            </a:r>
          </a:p>
        </p:txBody>
      </p:sp>
      <p:cxnSp>
        <p:nvCxnSpPr>
          <p:cNvPr id="13" name="Connecteur droit 12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53E5C0E7-AC63-4B18-B9C1-58CE5487BF03}" type="slidenum">
              <a:rPr lang="fr-FR" smtClean="0"/>
              <a:pPr/>
              <a:t>2</a:t>
            </a:fld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179512" y="52129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179512" y="64533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79512" y="44624"/>
            <a:ext cx="2474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/>
              <a:t>Reações</a:t>
            </a:r>
            <a:r>
              <a:rPr lang="fr-FR" sz="2800" dirty="0"/>
              <a:t> </a:t>
            </a:r>
            <a:r>
              <a:rPr lang="fr-FR" sz="2800" dirty="0" err="1"/>
              <a:t>Iônicas</a:t>
            </a:r>
            <a:endParaRPr lang="fr-FR" sz="2800" dirty="0"/>
          </a:p>
        </p:txBody>
      </p:sp>
      <p:graphicFrame>
        <p:nvGraphicFramePr>
          <p:cNvPr id="1017860" name="Object 4"/>
          <p:cNvGraphicFramePr>
            <a:graphicFrameLocks noChangeAspect="1"/>
          </p:cNvGraphicFramePr>
          <p:nvPr/>
        </p:nvGraphicFramePr>
        <p:xfrm>
          <a:off x="180975" y="1557338"/>
          <a:ext cx="8807450" cy="130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865608" imgH="869864" progId="ChemDraw.Document.6.0">
                  <p:embed/>
                </p:oleObj>
              </mc:Choice>
              <mc:Fallback>
                <p:oleObj name="CS ChemDraw Drawing" r:id="rId2" imgW="5865608" imgH="869864" progId="ChemDraw.Document.6.0">
                  <p:embed/>
                  <p:pic>
                    <p:nvPicPr>
                      <p:cNvPr id="10178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" y="1557338"/>
                        <a:ext cx="8807450" cy="1306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7862" name="Object 6"/>
          <p:cNvGraphicFramePr>
            <a:graphicFrameLocks noChangeAspect="1"/>
          </p:cNvGraphicFramePr>
          <p:nvPr/>
        </p:nvGraphicFramePr>
        <p:xfrm>
          <a:off x="509588" y="4137025"/>
          <a:ext cx="8128000" cy="159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420430" imgH="1062031" progId="ChemDraw.Document.6.0">
                  <p:embed/>
                </p:oleObj>
              </mc:Choice>
              <mc:Fallback>
                <p:oleObj name="CS ChemDraw Drawing" r:id="rId4" imgW="5420430" imgH="1062031" progId="ChemDraw.Document.6.0">
                  <p:embed/>
                  <p:pic>
                    <p:nvPicPr>
                      <p:cNvPr id="10178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8" y="4137025"/>
                        <a:ext cx="8128000" cy="159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53E5C0E7-AC63-4B18-B9C1-58CE5487BF03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79512" y="46365"/>
            <a:ext cx="4131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Substituições</a:t>
            </a:r>
            <a:r>
              <a:rPr lang="fr-FR" sz="2800" dirty="0"/>
              <a:t> </a:t>
            </a:r>
            <a:r>
              <a:rPr lang="fr-FR" sz="2800" dirty="0" err="1"/>
              <a:t>Nucleofílicas</a:t>
            </a:r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323528" y="1052736"/>
            <a:ext cx="2744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/>
              <a:t>Escolha</a:t>
            </a:r>
            <a:r>
              <a:rPr lang="fr-FR" sz="2400" dirty="0"/>
              <a:t> do </a:t>
            </a:r>
            <a:r>
              <a:rPr lang="fr-FR" sz="2400" dirty="0" err="1"/>
              <a:t>Solvente</a:t>
            </a:r>
            <a:r>
              <a:rPr lang="fr-FR" sz="2400" dirty="0"/>
              <a:t>:</a:t>
            </a:r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947738" y="998538"/>
          <a:ext cx="7469187" cy="532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976924" imgH="3550416" progId="ChemDraw.Document.6.0">
                  <p:embed/>
                </p:oleObj>
              </mc:Choice>
              <mc:Fallback>
                <p:oleObj name="CS ChemDraw Drawing" r:id="rId2" imgW="4976924" imgH="3550416" progId="ChemDraw.Document.6.0">
                  <p:embed/>
                  <p:pic>
                    <p:nvPicPr>
                      <p:cNvPr id="665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738" y="998538"/>
                        <a:ext cx="7469187" cy="532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Connecteur droit 7"/>
          <p:cNvCxnSpPr/>
          <p:nvPr/>
        </p:nvCxnSpPr>
        <p:spPr>
          <a:xfrm>
            <a:off x="179512" y="52129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940152" y="1657995"/>
            <a:ext cx="2952328" cy="64807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53E5C0E7-AC63-4B18-B9C1-58CE5487BF03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51520" y="0"/>
            <a:ext cx="2245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Symbol" pitchFamily="18" charset="2"/>
              </a:rPr>
              <a:t>b</a:t>
            </a:r>
            <a:r>
              <a:rPr lang="fr-FR" sz="2800" dirty="0"/>
              <a:t>-Cetoésteres</a:t>
            </a:r>
          </a:p>
        </p:txBody>
      </p:sp>
      <p:graphicFrame>
        <p:nvGraphicFramePr>
          <p:cNvPr id="64513" name="Object 1"/>
          <p:cNvGraphicFramePr>
            <a:graphicFrameLocks noChangeAspect="1"/>
          </p:cNvGraphicFramePr>
          <p:nvPr/>
        </p:nvGraphicFramePr>
        <p:xfrm>
          <a:off x="120650" y="1433513"/>
          <a:ext cx="567531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731616" imgH="889592" progId="ChemDraw.Document.6.0">
                  <p:embed/>
                </p:oleObj>
              </mc:Choice>
              <mc:Fallback>
                <p:oleObj name="CS ChemDraw Drawing" r:id="rId2" imgW="4731616" imgH="889592" progId="ChemDraw.Document.6.0">
                  <p:embed/>
                  <p:pic>
                    <p:nvPicPr>
                      <p:cNvPr id="6451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" y="1433513"/>
                        <a:ext cx="5675313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993904" y="1694870"/>
            <a:ext cx="3078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latin typeface="Arial" pitchFamily="34" charset="0"/>
                <a:cs typeface="Arial" pitchFamily="34" charset="0"/>
              </a:rPr>
              <a:t>Versão intramolecular:</a:t>
            </a:r>
          </a:p>
          <a:p>
            <a:r>
              <a:rPr lang="pt-BR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Condensação de Dieckmann</a:t>
            </a:r>
            <a:endParaRPr lang="fr-FR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7504" y="6453336"/>
            <a:ext cx="6039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/>
              <a:t>Síntese</a:t>
            </a:r>
            <a:r>
              <a:rPr lang="fr-FR" sz="1600" dirty="0"/>
              <a:t> de </a:t>
            </a:r>
            <a:r>
              <a:rPr lang="fr-FR" sz="1600" dirty="0">
                <a:latin typeface="Symbol" pitchFamily="18" charset="2"/>
              </a:rPr>
              <a:t>b</a:t>
            </a:r>
            <a:r>
              <a:rPr lang="fr-FR" sz="1600" dirty="0"/>
              <a:t>-</a:t>
            </a:r>
            <a:r>
              <a:rPr lang="fr-FR" sz="1600" dirty="0" err="1"/>
              <a:t>ceto</a:t>
            </a:r>
            <a:r>
              <a:rPr lang="fr-FR" sz="1600" dirty="0"/>
              <a:t>-</a:t>
            </a:r>
            <a:r>
              <a:rPr lang="fr-FR" sz="1600" dirty="0" err="1"/>
              <a:t>ésteres</a:t>
            </a:r>
            <a:r>
              <a:rPr lang="fr-FR" sz="1600" dirty="0"/>
              <a:t>: S. </a:t>
            </a:r>
            <a:r>
              <a:rPr lang="fr-FR" sz="1600" dirty="0" err="1"/>
              <a:t>Benetti</a:t>
            </a:r>
            <a:r>
              <a:rPr lang="fr-FR" sz="1600" dirty="0"/>
              <a:t> </a:t>
            </a:r>
            <a:r>
              <a:rPr lang="fr-FR" sz="1600" i="1" dirty="0"/>
              <a:t>et al.</a:t>
            </a:r>
            <a:r>
              <a:rPr lang="fr-FR" sz="1600" dirty="0"/>
              <a:t>, </a:t>
            </a:r>
            <a:r>
              <a:rPr lang="fr-FR" sz="1600" i="1" dirty="0" err="1"/>
              <a:t>Chem</a:t>
            </a:r>
            <a:r>
              <a:rPr lang="fr-FR" sz="1600" i="1" dirty="0"/>
              <a:t>. </a:t>
            </a:r>
            <a:r>
              <a:rPr lang="fr-FR" sz="1600" i="1" dirty="0" err="1"/>
              <a:t>Rev</a:t>
            </a:r>
            <a:r>
              <a:rPr lang="fr-FR" sz="1600" i="1" dirty="0"/>
              <a:t>.,</a:t>
            </a:r>
            <a:r>
              <a:rPr lang="fr-FR" sz="1600" dirty="0"/>
              <a:t> </a:t>
            </a:r>
            <a:r>
              <a:rPr lang="fr-FR" sz="1600" b="1" dirty="0"/>
              <a:t>1995</a:t>
            </a:r>
            <a:r>
              <a:rPr lang="fr-FR" sz="1600" dirty="0"/>
              <a:t>, 95, 1065.</a:t>
            </a:r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476250" y="3541713"/>
          <a:ext cx="7908925" cy="227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589354" imgH="1892410" progId="ChemDraw.Document.6.0">
                  <p:embed/>
                </p:oleObj>
              </mc:Choice>
              <mc:Fallback>
                <p:oleObj name="CS ChemDraw Drawing" r:id="rId4" imgW="6589354" imgH="1892410" progId="ChemDraw.Document.6.0">
                  <p:embed/>
                  <p:pic>
                    <p:nvPicPr>
                      <p:cNvPr id="645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3541713"/>
                        <a:ext cx="7908925" cy="227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Connecteur droit 10"/>
          <p:cNvCxnSpPr/>
          <p:nvPr/>
        </p:nvCxnSpPr>
        <p:spPr>
          <a:xfrm>
            <a:off x="179512" y="52129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11560" y="3717032"/>
            <a:ext cx="3888432" cy="1296144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611560" y="2276872"/>
            <a:ext cx="3888432" cy="1152128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46912" y="6525344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22</a:t>
            </a:fld>
            <a:endParaRPr lang="fr-FR" dirty="0"/>
          </a:p>
        </p:txBody>
      </p:sp>
      <p:cxnSp>
        <p:nvCxnSpPr>
          <p:cNvPr id="3" name="Connecteur droit 2"/>
          <p:cNvCxnSpPr/>
          <p:nvPr/>
        </p:nvCxnSpPr>
        <p:spPr>
          <a:xfrm>
            <a:off x="179512" y="52129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>
            <a:off x="179512" y="6545237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245196" y="44624"/>
            <a:ext cx="1590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Enaminas</a:t>
            </a:r>
          </a:p>
        </p:txBody>
      </p:sp>
      <p:graphicFrame>
        <p:nvGraphicFramePr>
          <p:cNvPr id="1348611" name="Object 3"/>
          <p:cNvGraphicFramePr>
            <a:graphicFrameLocks noChangeAspect="1"/>
          </p:cNvGraphicFramePr>
          <p:nvPr/>
        </p:nvGraphicFramePr>
        <p:xfrm>
          <a:off x="1331913" y="644525"/>
          <a:ext cx="6627812" cy="134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857874" imgH="1189833" progId="ChemDraw.Document.6.0">
                  <p:embed/>
                </p:oleObj>
              </mc:Choice>
              <mc:Fallback>
                <p:oleObj name="CS ChemDraw Drawing" r:id="rId2" imgW="5857874" imgH="1189833" progId="ChemDraw.Document.6.0">
                  <p:embed/>
                  <p:pic>
                    <p:nvPicPr>
                      <p:cNvPr id="13486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644525"/>
                        <a:ext cx="6627812" cy="1347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8613" name="Object 5"/>
          <p:cNvGraphicFramePr>
            <a:graphicFrameLocks noChangeAspect="1"/>
          </p:cNvGraphicFramePr>
          <p:nvPr/>
        </p:nvGraphicFramePr>
        <p:xfrm>
          <a:off x="754063" y="2489200"/>
          <a:ext cx="6127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10962" imgH="485984" progId="ChemDraw.Document.6.0">
                  <p:embed/>
                </p:oleObj>
              </mc:Choice>
              <mc:Fallback>
                <p:oleObj name="CS ChemDraw Drawing" r:id="rId4" imgW="410962" imgH="485984" progId="ChemDraw.Document.6.0">
                  <p:embed/>
                  <p:pic>
                    <p:nvPicPr>
                      <p:cNvPr id="13486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3" y="2489200"/>
                        <a:ext cx="61277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8614" name="Object 6"/>
          <p:cNvGraphicFramePr>
            <a:graphicFrameLocks noChangeAspect="1"/>
          </p:cNvGraphicFramePr>
          <p:nvPr/>
        </p:nvGraphicFramePr>
        <p:xfrm>
          <a:off x="3776663" y="2570163"/>
          <a:ext cx="550862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368438" imgH="383571" progId="ChemDraw.Document.6.0">
                  <p:embed/>
                </p:oleObj>
              </mc:Choice>
              <mc:Fallback>
                <p:oleObj name="CS ChemDraw Drawing" r:id="rId6" imgW="368438" imgH="383571" progId="ChemDraw.Document.6.0">
                  <p:embed/>
                  <p:pic>
                    <p:nvPicPr>
                      <p:cNvPr id="13486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6663" y="2570163"/>
                        <a:ext cx="550862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1475657" y="2505090"/>
            <a:ext cx="2232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é mais deficiente em elétrons do que </a:t>
            </a:r>
          </a:p>
        </p:txBody>
      </p:sp>
      <p:graphicFrame>
        <p:nvGraphicFramePr>
          <p:cNvPr id="1348615" name="Object 7"/>
          <p:cNvGraphicFramePr>
            <a:graphicFrameLocks noChangeAspect="1"/>
          </p:cNvGraphicFramePr>
          <p:nvPr/>
        </p:nvGraphicFramePr>
        <p:xfrm>
          <a:off x="749300" y="3930650"/>
          <a:ext cx="588963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373198" imgH="600164" progId="ChemDraw.Document.6.0">
                  <p:embed/>
                </p:oleObj>
              </mc:Choice>
              <mc:Fallback>
                <p:oleObj name="CS ChemDraw Drawing" r:id="rId8" imgW="373198" imgH="600164" progId="ChemDraw.Document.6.0">
                  <p:embed/>
                  <p:pic>
                    <p:nvPicPr>
                      <p:cNvPr id="134861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3930650"/>
                        <a:ext cx="588963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8616" name="Object 8"/>
          <p:cNvGraphicFramePr>
            <a:graphicFrameLocks noChangeAspect="1"/>
          </p:cNvGraphicFramePr>
          <p:nvPr/>
        </p:nvGraphicFramePr>
        <p:xfrm>
          <a:off x="3702050" y="3933825"/>
          <a:ext cx="588963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372881" imgH="557545" progId="ChemDraw.Document.6.0">
                  <p:embed/>
                </p:oleObj>
              </mc:Choice>
              <mc:Fallback>
                <p:oleObj name="CS ChemDraw Drawing" r:id="rId10" imgW="372881" imgH="557545" progId="ChemDraw.Document.6.0">
                  <p:embed/>
                  <p:pic>
                    <p:nvPicPr>
                      <p:cNvPr id="134861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050" y="3933825"/>
                        <a:ext cx="588963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1547664" y="4005064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é mais rico em elétrons do que </a:t>
            </a:r>
          </a:p>
        </p:txBody>
      </p:sp>
      <p:graphicFrame>
        <p:nvGraphicFramePr>
          <p:cNvPr id="1348617" name="Object 9"/>
          <p:cNvGraphicFramePr>
            <a:graphicFrameLocks noChangeAspect="1"/>
          </p:cNvGraphicFramePr>
          <p:nvPr/>
        </p:nvGraphicFramePr>
        <p:xfrm>
          <a:off x="4689475" y="2344738"/>
          <a:ext cx="3271838" cy="121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2" imgW="2183528" imgH="807325" progId="ChemDraw.Document.6.0">
                  <p:embed/>
                </p:oleObj>
              </mc:Choice>
              <mc:Fallback>
                <p:oleObj name="CS ChemDraw Drawing" r:id="rId12" imgW="2183528" imgH="807325" progId="ChemDraw.Document.6.0">
                  <p:embed/>
                  <p:pic>
                    <p:nvPicPr>
                      <p:cNvPr id="134861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9475" y="2344738"/>
                        <a:ext cx="3271838" cy="1211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8618" name="Object 10"/>
          <p:cNvGraphicFramePr>
            <a:graphicFrameLocks noChangeAspect="1"/>
          </p:cNvGraphicFramePr>
          <p:nvPr/>
        </p:nvGraphicFramePr>
        <p:xfrm>
          <a:off x="4849813" y="3863975"/>
          <a:ext cx="3011487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4" imgW="2012568" imgH="673150" progId="ChemDraw.Document.6.0">
                  <p:embed/>
                </p:oleObj>
              </mc:Choice>
              <mc:Fallback>
                <p:oleObj name="CS ChemDraw Drawing" r:id="rId14" imgW="2012568" imgH="673150" progId="ChemDraw.Document.6.0">
                  <p:embed/>
                  <p:pic>
                    <p:nvPicPr>
                      <p:cNvPr id="134861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9813" y="3863975"/>
                        <a:ext cx="3011487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Flèche droite 19"/>
          <p:cNvSpPr/>
          <p:nvPr/>
        </p:nvSpPr>
        <p:spPr>
          <a:xfrm>
            <a:off x="1043608" y="5589240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ZoneTexte 20"/>
          <p:cNvSpPr txBox="1"/>
          <p:nvPr/>
        </p:nvSpPr>
        <p:spPr>
          <a:xfrm>
            <a:off x="1619672" y="5549170"/>
            <a:ext cx="4696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i="1" u="sng" dirty="0"/>
              <a:t>Aminocatálise</a:t>
            </a:r>
            <a:r>
              <a:rPr lang="pt-BR" sz="2000" dirty="0"/>
              <a:t> (um ramo da organocatálise)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444208" y="4955715"/>
            <a:ext cx="2088232" cy="149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53E5C0E7-AC63-4B18-B9C1-58CE5487BF03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87504" y="673532"/>
            <a:ext cx="3104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Reação</a:t>
            </a:r>
            <a:r>
              <a:rPr lang="fr-FR" sz="2800" dirty="0"/>
              <a:t> de </a:t>
            </a:r>
            <a:r>
              <a:rPr lang="fr-FR" sz="2800" dirty="0" err="1"/>
              <a:t>Mannich</a:t>
            </a:r>
            <a:endParaRPr lang="fr-FR" sz="2800" dirty="0"/>
          </a:p>
        </p:txBody>
      </p:sp>
      <p:graphicFrame>
        <p:nvGraphicFramePr>
          <p:cNvPr id="63491" name="Object 3"/>
          <p:cNvGraphicFramePr>
            <a:graphicFrameLocks noChangeAspect="1"/>
          </p:cNvGraphicFramePr>
          <p:nvPr/>
        </p:nvGraphicFramePr>
        <p:xfrm>
          <a:off x="4392613" y="369888"/>
          <a:ext cx="4295775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578066" imgH="939844" progId="ChemDraw.Document.6.0">
                  <p:embed/>
                </p:oleObj>
              </mc:Choice>
              <mc:Fallback>
                <p:oleObj name="CS ChemDraw Drawing" r:id="rId2" imgW="3578066" imgH="939844" progId="ChemDraw.Document.6.0">
                  <p:embed/>
                  <p:pic>
                    <p:nvPicPr>
                      <p:cNvPr id="634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2613" y="369888"/>
                        <a:ext cx="4295775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35496" y="6308006"/>
            <a:ext cx="8537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/>
              <a:t>A) </a:t>
            </a:r>
            <a:r>
              <a:rPr lang="fr-FR" sz="1600" dirty="0"/>
              <a:t>M. L. Snapper &amp;</a:t>
            </a:r>
            <a:r>
              <a:rPr lang="fr-FR" sz="1600" b="1" dirty="0"/>
              <a:t> </a:t>
            </a:r>
            <a:r>
              <a:rPr lang="fr-FR" sz="1600" dirty="0"/>
              <a:t>A. H. </a:t>
            </a:r>
            <a:r>
              <a:rPr lang="fr-FR" sz="1600" dirty="0" err="1"/>
              <a:t>Hoveyda</a:t>
            </a:r>
            <a:r>
              <a:rPr lang="fr-FR" sz="1600" dirty="0"/>
              <a:t> </a:t>
            </a:r>
            <a:r>
              <a:rPr lang="fr-FR" sz="1600" i="1" dirty="0"/>
              <a:t>et al.</a:t>
            </a:r>
            <a:r>
              <a:rPr lang="fr-FR" sz="1600" dirty="0"/>
              <a:t>,</a:t>
            </a:r>
            <a:r>
              <a:rPr lang="fr-FR" sz="1600" i="1" dirty="0"/>
              <a:t> J. Am. </a:t>
            </a:r>
            <a:r>
              <a:rPr lang="fr-FR" sz="1600" i="1" dirty="0" err="1"/>
              <a:t>Chem</a:t>
            </a:r>
            <a:r>
              <a:rPr lang="fr-FR" sz="1600" i="1" dirty="0"/>
              <a:t>. Soc.</a:t>
            </a:r>
            <a:r>
              <a:rPr lang="fr-FR" sz="1600" dirty="0"/>
              <a:t> </a:t>
            </a:r>
            <a:r>
              <a:rPr lang="fr-FR" sz="1600" b="1" dirty="0"/>
              <a:t>2004</a:t>
            </a:r>
            <a:r>
              <a:rPr lang="fr-FR" sz="1600" dirty="0"/>
              <a:t>, 126, 3734.</a:t>
            </a:r>
            <a:r>
              <a:rPr lang="fr-FR" sz="1600" b="1" dirty="0"/>
              <a:t> B)</a:t>
            </a:r>
            <a:r>
              <a:rPr lang="fr-FR" sz="1600" dirty="0"/>
              <a:t> S. </a:t>
            </a:r>
            <a:r>
              <a:rPr lang="fr-FR" sz="1600" dirty="0" err="1"/>
              <a:t>Ley</a:t>
            </a:r>
            <a:r>
              <a:rPr lang="fr-FR" sz="1600" dirty="0"/>
              <a:t> </a:t>
            </a:r>
            <a:r>
              <a:rPr lang="fr-FR" sz="1600" i="1" dirty="0"/>
              <a:t>et al.</a:t>
            </a:r>
            <a:r>
              <a:rPr lang="fr-FR" sz="1600" dirty="0"/>
              <a:t>, </a:t>
            </a:r>
            <a:r>
              <a:rPr lang="fr-FR" sz="1600" i="1" dirty="0" err="1"/>
              <a:t>Org</a:t>
            </a:r>
            <a:r>
              <a:rPr lang="fr-FR" sz="1600" i="1" dirty="0"/>
              <a:t>. </a:t>
            </a:r>
            <a:r>
              <a:rPr lang="fr-FR" sz="1600" i="1" dirty="0" err="1"/>
              <a:t>Biomol</a:t>
            </a:r>
            <a:r>
              <a:rPr lang="fr-FR" sz="1600" i="1" dirty="0"/>
              <a:t>. </a:t>
            </a:r>
            <a:r>
              <a:rPr lang="fr-FR" sz="1600" i="1" dirty="0" err="1"/>
              <a:t>Chem</a:t>
            </a:r>
            <a:r>
              <a:rPr lang="fr-FR" sz="1600" i="1" dirty="0"/>
              <a:t>.</a:t>
            </a:r>
            <a:r>
              <a:rPr lang="fr-FR" sz="1600" dirty="0"/>
              <a:t> </a:t>
            </a:r>
            <a:r>
              <a:rPr lang="fr-FR" sz="1600" b="1" dirty="0"/>
              <a:t>2005</a:t>
            </a:r>
            <a:r>
              <a:rPr lang="fr-FR" sz="1600" dirty="0"/>
              <a:t>, 3, 84.</a:t>
            </a:r>
          </a:p>
        </p:txBody>
      </p:sp>
      <p:graphicFrame>
        <p:nvGraphicFramePr>
          <p:cNvPr id="63495" name="Object 7"/>
          <p:cNvGraphicFramePr>
            <a:graphicFrameLocks noChangeAspect="1"/>
          </p:cNvGraphicFramePr>
          <p:nvPr/>
        </p:nvGraphicFramePr>
        <p:xfrm>
          <a:off x="755576" y="1834952"/>
          <a:ext cx="7893050" cy="217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578564" imgH="1813215" progId="ChemDraw.Document.6.0">
                  <p:embed/>
                </p:oleObj>
              </mc:Choice>
              <mc:Fallback>
                <p:oleObj name="CS ChemDraw Drawing" r:id="rId4" imgW="6578564" imgH="1813215" progId="ChemDraw.Document.6.0">
                  <p:embed/>
                  <p:pic>
                    <p:nvPicPr>
                      <p:cNvPr id="634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834952"/>
                        <a:ext cx="7893050" cy="217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6" name="Object 8"/>
          <p:cNvGraphicFramePr>
            <a:graphicFrameLocks noChangeAspect="1"/>
          </p:cNvGraphicFramePr>
          <p:nvPr/>
        </p:nvGraphicFramePr>
        <p:xfrm>
          <a:off x="959718" y="4279354"/>
          <a:ext cx="5124450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4266705" imgH="1572450" progId="ChemDraw.Document.6.0">
                  <p:embed/>
                </p:oleObj>
              </mc:Choice>
              <mc:Fallback>
                <p:oleObj name="CS ChemDraw Drawing" r:id="rId6" imgW="4266705" imgH="1572450" progId="ChemDraw.Document.6.0">
                  <p:embed/>
                  <p:pic>
                    <p:nvPicPr>
                      <p:cNvPr id="6349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9718" y="4279354"/>
                        <a:ext cx="5124450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Connecteur droit 9"/>
          <p:cNvCxnSpPr/>
          <p:nvPr/>
        </p:nvCxnSpPr>
        <p:spPr>
          <a:xfrm>
            <a:off x="179512" y="162880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179512" y="623731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53E5C0E7-AC63-4B18-B9C1-58CE5487BF03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42844" y="68025"/>
            <a:ext cx="6334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Adição Conjugada (ou adição de Michael)</a:t>
            </a:r>
          </a:p>
        </p:txBody>
      </p:sp>
      <p:graphicFrame>
        <p:nvGraphicFramePr>
          <p:cNvPr id="86018" name="Object 2"/>
          <p:cNvGraphicFramePr>
            <a:graphicFrameLocks noChangeAspect="1"/>
          </p:cNvGraphicFramePr>
          <p:nvPr/>
        </p:nvGraphicFramePr>
        <p:xfrm>
          <a:off x="1547664" y="908720"/>
          <a:ext cx="5726113" cy="294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091531" imgH="2102643" progId="ChemDraw.Document.6.0">
                  <p:embed/>
                </p:oleObj>
              </mc:Choice>
              <mc:Fallback>
                <p:oleObj name="CS ChemDraw Drawing" r:id="rId2" imgW="4091531" imgH="2102643" progId="ChemDraw.Document.6.0">
                  <p:embed/>
                  <p:pic>
                    <p:nvPicPr>
                      <p:cNvPr id="860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908720"/>
                        <a:ext cx="5726113" cy="294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19" name="Object 3"/>
          <p:cNvGraphicFramePr>
            <a:graphicFrameLocks noChangeAspect="1"/>
          </p:cNvGraphicFramePr>
          <p:nvPr/>
        </p:nvGraphicFramePr>
        <p:xfrm>
          <a:off x="755576" y="4509120"/>
          <a:ext cx="7862888" cy="155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609392" imgH="1110638" progId="ChemDraw.Document.6.0">
                  <p:embed/>
                </p:oleObj>
              </mc:Choice>
              <mc:Fallback>
                <p:oleObj name="CS ChemDraw Drawing" r:id="rId4" imgW="5609392" imgH="1110638" progId="ChemDraw.Document.6.0">
                  <p:embed/>
                  <p:pic>
                    <p:nvPicPr>
                      <p:cNvPr id="860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4509120"/>
                        <a:ext cx="7862888" cy="155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Connecteur droit 7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974904" y="6525344"/>
            <a:ext cx="2133600" cy="365125"/>
          </a:xfrm>
        </p:spPr>
        <p:txBody>
          <a:bodyPr/>
          <a:lstStyle/>
          <a:p>
            <a:fld id="{53E5C0E7-AC63-4B18-B9C1-58CE5487BF03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5" name="CaixaDeTexto 4"/>
          <p:cNvSpPr txBox="1"/>
          <p:nvPr/>
        </p:nvSpPr>
        <p:spPr>
          <a:xfrm>
            <a:off x="142844" y="68025"/>
            <a:ext cx="6334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Adição Conjugada (ou adição de Michael)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14348" y="4643446"/>
            <a:ext cx="1067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00FF"/>
                </a:solidFill>
              </a:rPr>
              <a:t>Exemplo: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85720" y="6448032"/>
            <a:ext cx="3669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S. </a:t>
            </a:r>
            <a:r>
              <a:rPr lang="pt-BR" sz="1600" dirty="0" err="1"/>
              <a:t>Luo</a:t>
            </a:r>
            <a:r>
              <a:rPr lang="pt-BR" sz="1600" dirty="0"/>
              <a:t> </a:t>
            </a:r>
            <a:r>
              <a:rPr lang="pt-BR" sz="1600" i="1" dirty="0" err="1"/>
              <a:t>et</a:t>
            </a:r>
            <a:r>
              <a:rPr lang="pt-BR" sz="1600" i="1" dirty="0"/>
              <a:t> al.,</a:t>
            </a:r>
            <a:r>
              <a:rPr lang="pt-BR" sz="1600" dirty="0"/>
              <a:t> </a:t>
            </a:r>
            <a:r>
              <a:rPr lang="pt-BR" sz="1600" i="1" dirty="0"/>
              <a:t>J. Org. </a:t>
            </a:r>
            <a:r>
              <a:rPr lang="pt-BR" sz="1600" i="1" dirty="0" err="1"/>
              <a:t>Chem</a:t>
            </a:r>
            <a:r>
              <a:rPr lang="pt-BR" sz="1600" i="1" dirty="0"/>
              <a:t>. </a:t>
            </a:r>
            <a:r>
              <a:rPr lang="pt-BR" sz="1600" b="1" dirty="0"/>
              <a:t>2012</a:t>
            </a:r>
            <a:r>
              <a:rPr lang="pt-BR" sz="1600" dirty="0"/>
              <a:t>, 77, 2526.</a:t>
            </a:r>
          </a:p>
        </p:txBody>
      </p:sp>
      <p:graphicFrame>
        <p:nvGraphicFramePr>
          <p:cNvPr id="84996" name="Object 4"/>
          <p:cNvGraphicFramePr>
            <a:graphicFrameLocks noChangeAspect="1"/>
          </p:cNvGraphicFramePr>
          <p:nvPr/>
        </p:nvGraphicFramePr>
        <p:xfrm>
          <a:off x="1403350" y="822325"/>
          <a:ext cx="6650038" cy="317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546759" imgH="2648254" progId="ChemDraw.Document.6.0">
                  <p:embed/>
                </p:oleObj>
              </mc:Choice>
              <mc:Fallback>
                <p:oleObj name="CS ChemDraw Drawing" r:id="rId2" imgW="5546759" imgH="2648254" progId="ChemDraw.Document.6.0">
                  <p:embed/>
                  <p:pic>
                    <p:nvPicPr>
                      <p:cNvPr id="849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822325"/>
                        <a:ext cx="6650038" cy="317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7" name="Object 5"/>
          <p:cNvGraphicFramePr>
            <a:graphicFrameLocks noChangeAspect="1"/>
          </p:cNvGraphicFramePr>
          <p:nvPr/>
        </p:nvGraphicFramePr>
        <p:xfrm>
          <a:off x="2267744" y="4365104"/>
          <a:ext cx="512445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268292" imgH="1621112" progId="ChemDraw.Document.6.0">
                  <p:embed/>
                </p:oleObj>
              </mc:Choice>
              <mc:Fallback>
                <p:oleObj name="CS ChemDraw Drawing" r:id="rId4" imgW="4268292" imgH="1621112" progId="ChemDraw.Document.6.0">
                  <p:embed/>
                  <p:pic>
                    <p:nvPicPr>
                      <p:cNvPr id="849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4365104"/>
                        <a:ext cx="5124450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Connecteur droit 10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627784" y="4797152"/>
            <a:ext cx="1440160" cy="936104"/>
          </a:xfrm>
          <a:prstGeom prst="rect">
            <a:avLst/>
          </a:prstGeom>
          <a:solidFill>
            <a:schemeClr val="bg1"/>
          </a:solidFill>
          <a:ln w="31750"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974904" y="6592267"/>
            <a:ext cx="2133600" cy="365125"/>
          </a:xfrm>
        </p:spPr>
        <p:txBody>
          <a:bodyPr/>
          <a:lstStyle/>
          <a:p>
            <a:fld id="{53E5C0E7-AC63-4B18-B9C1-58CE5487BF03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5" name="Retângulo 4"/>
          <p:cNvSpPr/>
          <p:nvPr/>
        </p:nvSpPr>
        <p:spPr>
          <a:xfrm>
            <a:off x="214314" y="68025"/>
            <a:ext cx="85010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latin typeface="Arial" pitchFamily="34" charset="0"/>
                <a:cs typeface="Arial" pitchFamily="34" charset="0"/>
              </a:rPr>
              <a:t>Compostos Orgânicos Derivados do Mg e Li:</a:t>
            </a:r>
          </a:p>
          <a:p>
            <a:endParaRPr lang="pt-BR" sz="3600" dirty="0"/>
          </a:p>
        </p:txBody>
      </p:sp>
      <p:graphicFrame>
        <p:nvGraphicFramePr>
          <p:cNvPr id="99332" name="Object 4"/>
          <p:cNvGraphicFramePr>
            <a:graphicFrameLocks noChangeAspect="1"/>
          </p:cNvGraphicFramePr>
          <p:nvPr/>
        </p:nvGraphicFramePr>
        <p:xfrm>
          <a:off x="1619672" y="764704"/>
          <a:ext cx="6257925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223818" imgH="846973" progId="ChemDraw.Document.6.0">
                  <p:embed/>
                </p:oleObj>
              </mc:Choice>
              <mc:Fallback>
                <p:oleObj name="CS ChemDraw Drawing" r:id="rId2" imgW="5223818" imgH="846973" progId="ChemDraw.Document.6.0">
                  <p:embed/>
                  <p:pic>
                    <p:nvPicPr>
                      <p:cNvPr id="993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764704"/>
                        <a:ext cx="6257925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251520" y="4221088"/>
            <a:ext cx="8067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Métodos “modernos” : </a:t>
            </a:r>
            <a:r>
              <a:rPr lang="pt-BR" dirty="0"/>
              <a:t>troca halogênio-metal, orto-metalação, transmetalação, etc..</a:t>
            </a:r>
            <a:endParaRPr lang="pt-BR" dirty="0">
              <a:solidFill>
                <a:srgbClr val="FF0000"/>
              </a:solidFill>
            </a:endParaRPr>
          </a:p>
        </p:txBody>
      </p:sp>
      <p:graphicFrame>
        <p:nvGraphicFramePr>
          <p:cNvPr id="99336" name="Object 8"/>
          <p:cNvGraphicFramePr>
            <a:graphicFrameLocks noChangeAspect="1"/>
          </p:cNvGraphicFramePr>
          <p:nvPr/>
        </p:nvGraphicFramePr>
        <p:xfrm>
          <a:off x="287338" y="2058988"/>
          <a:ext cx="8526462" cy="178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7112022" imgH="1499298" progId="ChemDraw.Document.6.0">
                  <p:embed/>
                </p:oleObj>
              </mc:Choice>
              <mc:Fallback>
                <p:oleObj name="CS ChemDraw Drawing" r:id="rId4" imgW="7112022" imgH="1499298" progId="ChemDraw.Document.6.0">
                  <p:embed/>
                  <p:pic>
                    <p:nvPicPr>
                      <p:cNvPr id="9933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2058988"/>
                        <a:ext cx="8526462" cy="178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-4570" y="6093296"/>
            <a:ext cx="8969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/>
              <a:t>Review</a:t>
            </a:r>
            <a:r>
              <a:rPr lang="fr-FR" sz="1600" b="1" dirty="0"/>
              <a:t> sobre </a:t>
            </a:r>
            <a:r>
              <a:rPr lang="fr-FR" sz="1600" b="1" dirty="0" err="1"/>
              <a:t>métodos</a:t>
            </a:r>
            <a:r>
              <a:rPr lang="fr-FR" sz="1600" b="1" dirty="0"/>
              <a:t> </a:t>
            </a:r>
            <a:r>
              <a:rPr lang="fr-FR" sz="1600" b="1" dirty="0" err="1"/>
              <a:t>modernos</a:t>
            </a:r>
            <a:r>
              <a:rPr lang="fr-FR" sz="1600" b="1" dirty="0"/>
              <a:t>:</a:t>
            </a:r>
            <a:r>
              <a:rPr lang="fr-FR" sz="1600" dirty="0"/>
              <a:t> </a:t>
            </a:r>
            <a:r>
              <a:rPr lang="fr-FR" sz="1600" b="1" dirty="0"/>
              <a:t>A)</a:t>
            </a:r>
            <a:r>
              <a:rPr lang="fr-FR" sz="1600" dirty="0"/>
              <a:t> </a:t>
            </a:r>
            <a:r>
              <a:rPr lang="fr-FR" sz="1600" dirty="0" err="1"/>
              <a:t>Knochel</a:t>
            </a:r>
            <a:r>
              <a:rPr lang="fr-FR" sz="1600" dirty="0"/>
              <a:t> </a:t>
            </a:r>
            <a:r>
              <a:rPr lang="fr-FR" sz="1600" i="1" dirty="0"/>
              <a:t>et al., </a:t>
            </a:r>
            <a:r>
              <a:rPr lang="fr-FR" sz="1600" i="1" dirty="0" err="1"/>
              <a:t>Angew</a:t>
            </a:r>
            <a:r>
              <a:rPr lang="fr-FR" sz="1600" i="1" dirty="0"/>
              <a:t>. </a:t>
            </a:r>
            <a:r>
              <a:rPr lang="fr-FR" sz="1600" i="1" dirty="0" err="1"/>
              <a:t>Chem</a:t>
            </a:r>
            <a:r>
              <a:rPr lang="fr-FR" sz="1600" i="1" dirty="0"/>
              <a:t>. Int. Ed. </a:t>
            </a:r>
            <a:r>
              <a:rPr lang="fr-FR" sz="1600" b="1" dirty="0"/>
              <a:t>2003</a:t>
            </a:r>
            <a:r>
              <a:rPr lang="fr-FR" sz="1600" dirty="0"/>
              <a:t>, 42, 4302. </a:t>
            </a:r>
            <a:r>
              <a:rPr lang="fr-FR" sz="1600" b="1" dirty="0"/>
              <a:t>B)</a:t>
            </a:r>
            <a:r>
              <a:rPr lang="fr-FR" sz="1600" dirty="0"/>
              <a:t> V. </a:t>
            </a:r>
            <a:r>
              <a:rPr lang="fr-FR" sz="1600" dirty="0" err="1"/>
              <a:t>Snieckus</a:t>
            </a:r>
            <a:r>
              <a:rPr lang="fr-FR" sz="1600" dirty="0"/>
              <a:t>,</a:t>
            </a:r>
          </a:p>
          <a:p>
            <a:r>
              <a:rPr lang="fr-FR" sz="1600" i="1" dirty="0" err="1"/>
              <a:t>Chem</a:t>
            </a:r>
            <a:r>
              <a:rPr lang="fr-FR" sz="1600" i="1" dirty="0"/>
              <a:t>. </a:t>
            </a:r>
            <a:r>
              <a:rPr lang="fr-FR" sz="1600" i="1" dirty="0" err="1"/>
              <a:t>Rev</a:t>
            </a:r>
            <a:r>
              <a:rPr lang="fr-FR" sz="1600" i="1" dirty="0"/>
              <a:t>.</a:t>
            </a:r>
            <a:r>
              <a:rPr lang="fr-FR" sz="1600" dirty="0"/>
              <a:t> </a:t>
            </a:r>
            <a:r>
              <a:rPr lang="fr-FR" sz="1600" b="1" dirty="0"/>
              <a:t>1990</a:t>
            </a:r>
            <a:r>
              <a:rPr lang="fr-FR" sz="1600" dirty="0"/>
              <a:t>, 879.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639415" y="4797152"/>
            <a:ext cx="143372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Mais </a:t>
            </a:r>
            <a:r>
              <a:rPr lang="fr-FR" sz="1600" dirty="0" err="1"/>
              <a:t>rápido</a:t>
            </a:r>
            <a:r>
              <a:rPr lang="fr-FR" sz="1600" dirty="0"/>
              <a:t> c/ </a:t>
            </a:r>
          </a:p>
          <a:p>
            <a:r>
              <a:rPr lang="fr-FR" sz="1600" dirty="0"/>
              <a:t>EWG e lento c/</a:t>
            </a:r>
          </a:p>
          <a:p>
            <a:r>
              <a:rPr lang="fr-FR" sz="1600" dirty="0"/>
              <a:t>EDG</a:t>
            </a:r>
            <a:r>
              <a:rPr lang="fr-FR" dirty="0"/>
              <a:t>.</a:t>
            </a:r>
          </a:p>
        </p:txBody>
      </p:sp>
      <p:graphicFrame>
        <p:nvGraphicFramePr>
          <p:cNvPr id="99338" name="Object 10"/>
          <p:cNvGraphicFramePr>
            <a:graphicFrameLocks noChangeAspect="1"/>
          </p:cNvGraphicFramePr>
          <p:nvPr/>
        </p:nvGraphicFramePr>
        <p:xfrm>
          <a:off x="4503738" y="4794250"/>
          <a:ext cx="4408487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4009338" imgH="787497" progId="ChemDraw.Document.6.0">
                  <p:embed/>
                </p:oleObj>
              </mc:Choice>
              <mc:Fallback>
                <p:oleObj name="CS ChemDraw Drawing" r:id="rId6" imgW="4009338" imgH="787497" progId="ChemDraw.Document.6.0">
                  <p:embed/>
                  <p:pic>
                    <p:nvPicPr>
                      <p:cNvPr id="9933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3738" y="4794250"/>
                        <a:ext cx="4408487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9" name="Object 11"/>
          <p:cNvGraphicFramePr>
            <a:graphicFrameLocks noChangeAspect="1"/>
          </p:cNvGraphicFramePr>
          <p:nvPr/>
        </p:nvGraphicFramePr>
        <p:xfrm>
          <a:off x="182563" y="4724400"/>
          <a:ext cx="2352675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2137637" imgH="1000910" progId="ChemDraw.Document.6.0">
                  <p:embed/>
                </p:oleObj>
              </mc:Choice>
              <mc:Fallback>
                <p:oleObj name="CS ChemDraw Drawing" r:id="rId8" imgW="2137637" imgH="1000910" progId="ChemDraw.Document.6.0">
                  <p:embed/>
                  <p:pic>
                    <p:nvPicPr>
                      <p:cNvPr id="9933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3" y="4724400"/>
                        <a:ext cx="2352675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Connecteur droit 14"/>
          <p:cNvCxnSpPr/>
          <p:nvPr/>
        </p:nvCxnSpPr>
        <p:spPr>
          <a:xfrm>
            <a:off x="179512" y="52129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179512" y="609329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/>
      <p:bldP spid="9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974904" y="6525344"/>
            <a:ext cx="2133600" cy="365125"/>
          </a:xfrm>
        </p:spPr>
        <p:txBody>
          <a:bodyPr/>
          <a:lstStyle/>
          <a:p>
            <a:fld id="{53E5C0E7-AC63-4B18-B9C1-58CE5487BF03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5" name="Retângulo 4"/>
          <p:cNvSpPr/>
          <p:nvPr/>
        </p:nvSpPr>
        <p:spPr>
          <a:xfrm>
            <a:off x="214314" y="68025"/>
            <a:ext cx="85010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latin typeface="Arial" pitchFamily="34" charset="0"/>
                <a:cs typeface="Arial" pitchFamily="34" charset="0"/>
              </a:rPr>
              <a:t>Compostos Orgânicos Derivados do Mg e Li:</a:t>
            </a:r>
          </a:p>
          <a:p>
            <a:endParaRPr lang="pt-BR" sz="3600" dirty="0"/>
          </a:p>
        </p:txBody>
      </p:sp>
      <p:graphicFrame>
        <p:nvGraphicFramePr>
          <p:cNvPr id="101381" name="Object 5"/>
          <p:cNvGraphicFramePr>
            <a:graphicFrameLocks noChangeAspect="1"/>
          </p:cNvGraphicFramePr>
          <p:nvPr/>
        </p:nvGraphicFramePr>
        <p:xfrm>
          <a:off x="182438" y="1184275"/>
          <a:ext cx="8782050" cy="449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7643672" imgH="3584069" progId="ChemDraw.Document.6.0">
                  <p:embed/>
                </p:oleObj>
              </mc:Choice>
              <mc:Fallback>
                <p:oleObj name="CS ChemDraw Drawing" r:id="rId2" imgW="7643672" imgH="3584069" progId="ChemDraw.Document.6.0">
                  <p:embed/>
                  <p:pic>
                    <p:nvPicPr>
                      <p:cNvPr id="1013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38" y="1184275"/>
                        <a:ext cx="8782050" cy="449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Connecteur droit 6"/>
          <p:cNvCxnSpPr/>
          <p:nvPr/>
        </p:nvCxnSpPr>
        <p:spPr>
          <a:xfrm>
            <a:off x="179512" y="52129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179512" y="630932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C0E7-AC63-4B18-B9C1-58CE5487BF03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6" name="Retângulo 5"/>
          <p:cNvSpPr/>
          <p:nvPr/>
        </p:nvSpPr>
        <p:spPr>
          <a:xfrm>
            <a:off x="71406" y="71414"/>
            <a:ext cx="9144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latin typeface="Arial" pitchFamily="34" charset="0"/>
                <a:cs typeface="Arial" pitchFamily="34" charset="0"/>
              </a:rPr>
              <a:t>Adições Conjugadas com Organometálicos:</a:t>
            </a:r>
          </a:p>
        </p:txBody>
      </p:sp>
      <p:graphicFrame>
        <p:nvGraphicFramePr>
          <p:cNvPr id="100356" name="Object 4"/>
          <p:cNvGraphicFramePr>
            <a:graphicFrameLocks noChangeAspect="1"/>
          </p:cNvGraphicFramePr>
          <p:nvPr/>
        </p:nvGraphicFramePr>
        <p:xfrm>
          <a:off x="1115616" y="1052736"/>
          <a:ext cx="7053263" cy="151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877549" imgH="1265848" progId="ChemDraw.Document.6.0">
                  <p:embed/>
                </p:oleObj>
              </mc:Choice>
              <mc:Fallback>
                <p:oleObj name="CS ChemDraw Drawing" r:id="rId2" imgW="5877549" imgH="1265848" progId="ChemDraw.Document.6.0">
                  <p:embed/>
                  <p:pic>
                    <p:nvPicPr>
                      <p:cNvPr id="1003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052736"/>
                        <a:ext cx="7053263" cy="151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9" name="Object 7"/>
          <p:cNvGraphicFramePr>
            <a:graphicFrameLocks noChangeAspect="1"/>
          </p:cNvGraphicFramePr>
          <p:nvPr/>
        </p:nvGraphicFramePr>
        <p:xfrm>
          <a:off x="755576" y="3429000"/>
          <a:ext cx="7723188" cy="265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430999" imgH="2215551" progId="ChemDraw.Document.6.0">
                  <p:embed/>
                </p:oleObj>
              </mc:Choice>
              <mc:Fallback>
                <p:oleObj name="CS ChemDraw Drawing" r:id="rId4" imgW="6430999" imgH="2215551" progId="ChemDraw.Document.6.0">
                  <p:embed/>
                  <p:pic>
                    <p:nvPicPr>
                      <p:cNvPr id="10035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429000"/>
                        <a:ext cx="7723188" cy="2655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Connecteur droit 7"/>
          <p:cNvCxnSpPr/>
          <p:nvPr/>
        </p:nvCxnSpPr>
        <p:spPr>
          <a:xfrm>
            <a:off x="179512" y="66531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179512" y="630932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53E5C0E7-AC63-4B18-B9C1-58CE5487BF03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5" name="CaixaDeTexto 4"/>
          <p:cNvSpPr txBox="1"/>
          <p:nvPr/>
        </p:nvSpPr>
        <p:spPr>
          <a:xfrm>
            <a:off x="214282" y="68025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err="1"/>
              <a:t>Carbenos</a:t>
            </a:r>
            <a:endParaRPr lang="pt-BR" sz="2800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179512" y="52129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41411" name="Object 3"/>
          <p:cNvGraphicFramePr>
            <a:graphicFrameLocks noChangeAspect="1"/>
          </p:cNvGraphicFramePr>
          <p:nvPr/>
        </p:nvGraphicFramePr>
        <p:xfrm>
          <a:off x="323850" y="835025"/>
          <a:ext cx="3602038" cy="175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640946" imgH="1289065" progId="ChemDraw.Document.6.0">
                  <p:embed/>
                </p:oleObj>
              </mc:Choice>
              <mc:Fallback>
                <p:oleObj name="CS ChemDraw Drawing" r:id="rId2" imgW="2640946" imgH="1289065" progId="ChemDraw.Document.6.0">
                  <p:embed/>
                  <p:pic>
                    <p:nvPicPr>
                      <p:cNvPr id="10414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835025"/>
                        <a:ext cx="3602038" cy="175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1412" name="Object 4"/>
          <p:cNvGraphicFramePr>
            <a:graphicFrameLocks noChangeAspect="1"/>
          </p:cNvGraphicFramePr>
          <p:nvPr/>
        </p:nvGraphicFramePr>
        <p:xfrm>
          <a:off x="4479925" y="1052513"/>
          <a:ext cx="4059238" cy="151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081421" imgH="1147214" progId="ChemDraw.Document.6.0">
                  <p:embed/>
                </p:oleObj>
              </mc:Choice>
              <mc:Fallback>
                <p:oleObj name="CS ChemDraw Drawing" r:id="rId4" imgW="3081421" imgH="1147214" progId="ChemDraw.Document.6.0">
                  <p:embed/>
                  <p:pic>
                    <p:nvPicPr>
                      <p:cNvPr id="10414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9925" y="1052513"/>
                        <a:ext cx="4059238" cy="151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1413" name="Object 5"/>
          <p:cNvGraphicFramePr>
            <a:graphicFrameLocks noChangeAspect="1"/>
          </p:cNvGraphicFramePr>
          <p:nvPr/>
        </p:nvGraphicFramePr>
        <p:xfrm>
          <a:off x="66675" y="3279775"/>
          <a:ext cx="2962275" cy="184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2233833" imgH="1391025" progId="ChemDraw.Document.6.0">
                  <p:embed/>
                </p:oleObj>
              </mc:Choice>
              <mc:Fallback>
                <p:oleObj name="CS ChemDraw Drawing" r:id="rId6" imgW="2233833" imgH="1391025" progId="ChemDraw.Document.6.0">
                  <p:embed/>
                  <p:pic>
                    <p:nvPicPr>
                      <p:cNvPr id="10414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" y="3279775"/>
                        <a:ext cx="2962275" cy="184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1414" name="Object 6"/>
          <p:cNvGraphicFramePr>
            <a:graphicFrameLocks noChangeAspect="1"/>
          </p:cNvGraphicFramePr>
          <p:nvPr/>
        </p:nvGraphicFramePr>
        <p:xfrm>
          <a:off x="3492500" y="3108325"/>
          <a:ext cx="516255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3983633" imgH="915672" progId="ChemDraw.Document.6.0">
                  <p:embed/>
                </p:oleObj>
              </mc:Choice>
              <mc:Fallback>
                <p:oleObj name="CS ChemDraw Drawing" r:id="rId8" imgW="3983633" imgH="915672" progId="ChemDraw.Document.6.0">
                  <p:embed/>
                  <p:pic>
                    <p:nvPicPr>
                      <p:cNvPr id="10414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3108325"/>
                        <a:ext cx="5162550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1415" name="Object 7"/>
          <p:cNvGraphicFramePr>
            <a:graphicFrameLocks noChangeAspect="1"/>
          </p:cNvGraphicFramePr>
          <p:nvPr/>
        </p:nvGraphicFramePr>
        <p:xfrm>
          <a:off x="3538538" y="4430713"/>
          <a:ext cx="4722812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3623764" imgH="1220366" progId="ChemDraw.Document.6.0">
                  <p:embed/>
                </p:oleObj>
              </mc:Choice>
              <mc:Fallback>
                <p:oleObj name="CS ChemDraw Drawing" r:id="rId10" imgW="3623764" imgH="1220366" progId="ChemDraw.Document.6.0">
                  <p:embed/>
                  <p:pic>
                    <p:nvPicPr>
                      <p:cNvPr id="104141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8538" y="4430713"/>
                        <a:ext cx="4722812" cy="159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902896" y="6520259"/>
            <a:ext cx="2133600" cy="365125"/>
          </a:xfrm>
        </p:spPr>
        <p:txBody>
          <a:bodyPr/>
          <a:lstStyle/>
          <a:p>
            <a:fld id="{53E5C0E7-AC63-4B18-B9C1-58CE5487BF0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179512" y="44624"/>
            <a:ext cx="2474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/>
              <a:t>Reações</a:t>
            </a:r>
            <a:r>
              <a:rPr lang="fr-FR" sz="2800" dirty="0"/>
              <a:t> </a:t>
            </a:r>
            <a:r>
              <a:rPr lang="fr-FR" sz="2800" dirty="0" err="1"/>
              <a:t>Iônicas</a:t>
            </a:r>
            <a:endParaRPr lang="fr-FR" sz="2800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179512" y="52129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179512" y="64533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18884" name="Object 4"/>
          <p:cNvGraphicFramePr>
            <a:graphicFrameLocks noChangeAspect="1"/>
          </p:cNvGraphicFramePr>
          <p:nvPr/>
        </p:nvGraphicFramePr>
        <p:xfrm>
          <a:off x="395288" y="1054100"/>
          <a:ext cx="8413750" cy="262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605007" imgH="1747688" progId="ChemDraw.Document.6.0">
                  <p:embed/>
                </p:oleObj>
              </mc:Choice>
              <mc:Fallback>
                <p:oleObj name="CS ChemDraw Drawing" r:id="rId2" imgW="5605007" imgH="1747688" progId="ChemDraw.Document.6.0">
                  <p:embed/>
                  <p:pic>
                    <p:nvPicPr>
                      <p:cNvPr id="10188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054100"/>
                        <a:ext cx="8413750" cy="262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8885" name="Object 5"/>
          <p:cNvGraphicFramePr>
            <a:graphicFrameLocks noChangeAspect="1"/>
          </p:cNvGraphicFramePr>
          <p:nvPr/>
        </p:nvGraphicFramePr>
        <p:xfrm>
          <a:off x="322263" y="4046538"/>
          <a:ext cx="7981950" cy="188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319820" imgH="1255334" progId="ChemDraw.Document.6.0">
                  <p:embed/>
                </p:oleObj>
              </mc:Choice>
              <mc:Fallback>
                <p:oleObj name="CS ChemDraw Drawing" r:id="rId4" imgW="5319820" imgH="1255334" progId="ChemDraw.Document.6.0">
                  <p:embed/>
                  <p:pic>
                    <p:nvPicPr>
                      <p:cNvPr id="10188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63" y="4046538"/>
                        <a:ext cx="7981950" cy="188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974904" y="6564337"/>
            <a:ext cx="2133600" cy="365125"/>
          </a:xfrm>
        </p:spPr>
        <p:txBody>
          <a:bodyPr/>
          <a:lstStyle/>
          <a:p>
            <a:fld id="{53E5C0E7-AC63-4B18-B9C1-58CE5487BF03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47227" y="428604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err="1"/>
              <a:t>Carbenos</a:t>
            </a:r>
            <a:endParaRPr lang="pt-BR" sz="2800" dirty="0"/>
          </a:p>
        </p:txBody>
      </p:sp>
      <p:graphicFrame>
        <p:nvGraphicFramePr>
          <p:cNvPr id="103435" name="Object 11"/>
          <p:cNvGraphicFramePr>
            <a:graphicFrameLocks noChangeAspect="1"/>
          </p:cNvGraphicFramePr>
          <p:nvPr/>
        </p:nvGraphicFramePr>
        <p:xfrm>
          <a:off x="755576" y="1556792"/>
          <a:ext cx="7464425" cy="501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200924" imgH="4172208" progId="ChemDraw.Document.6.0">
                  <p:embed/>
                </p:oleObj>
              </mc:Choice>
              <mc:Fallback>
                <p:oleObj name="CS ChemDraw Drawing" r:id="rId2" imgW="6200924" imgH="4172208" progId="ChemDraw.Document.6.0">
                  <p:embed/>
                  <p:pic>
                    <p:nvPicPr>
                      <p:cNvPr id="10343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556792"/>
                        <a:ext cx="7464425" cy="501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Connecteur droit 7"/>
          <p:cNvCxnSpPr/>
          <p:nvPr/>
        </p:nvCxnSpPr>
        <p:spPr>
          <a:xfrm>
            <a:off x="179512" y="141277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179512" y="659735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3707904" y="90389"/>
          <a:ext cx="4884738" cy="132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884259" imgH="1322461" progId="ChemDraw.Document.6.0">
                  <p:embed/>
                </p:oleObj>
              </mc:Choice>
              <mc:Fallback>
                <p:oleObj name="CS ChemDraw Drawing" r:id="rId4" imgW="4884259" imgH="1322461" progId="ChemDraw.Document.6.0">
                  <p:embed/>
                  <p:pic>
                    <p:nvPicPr>
                      <p:cNvPr id="276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90389"/>
                        <a:ext cx="4884738" cy="1322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53E5C0E7-AC63-4B18-B9C1-58CE5487BF03}" type="slidenum">
              <a:rPr lang="fr-FR" smtClean="0"/>
              <a:pPr/>
              <a:t>31</a:t>
            </a:fld>
            <a:endParaRPr lang="fr-FR"/>
          </a:p>
        </p:txBody>
      </p:sp>
      <p:pic>
        <p:nvPicPr>
          <p:cNvPr id="113666" name="Picture 2" descr="20090212-fug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0" y="4143380"/>
            <a:ext cx="4286248" cy="1551622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214282" y="71414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err="1"/>
              <a:t>Carbenos</a:t>
            </a:r>
            <a:endParaRPr lang="pt-BR" sz="2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285720" y="1000108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Exemplo em Síntese: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85720" y="6448032"/>
            <a:ext cx="45385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J. Du Bois </a:t>
            </a:r>
            <a:r>
              <a:rPr lang="pt-BR" sz="1600" i="1" dirty="0" err="1"/>
              <a:t>et</a:t>
            </a:r>
            <a:r>
              <a:rPr lang="pt-BR" sz="1600" i="1" dirty="0"/>
              <a:t> al.</a:t>
            </a:r>
            <a:r>
              <a:rPr lang="pt-BR" sz="1600" dirty="0"/>
              <a:t>, </a:t>
            </a:r>
            <a:r>
              <a:rPr lang="pt-BR" sz="1600" i="1" dirty="0"/>
              <a:t>J. </a:t>
            </a:r>
            <a:r>
              <a:rPr lang="pt-BR" sz="1600" i="1" dirty="0" err="1"/>
              <a:t>Am</a:t>
            </a:r>
            <a:r>
              <a:rPr lang="pt-BR" sz="1600" i="1" dirty="0"/>
              <a:t>. </a:t>
            </a:r>
            <a:r>
              <a:rPr lang="pt-BR" sz="1600" i="1" dirty="0" err="1"/>
              <a:t>Chem</a:t>
            </a:r>
            <a:r>
              <a:rPr lang="pt-BR" sz="1600" i="1" dirty="0"/>
              <a:t>. Soc.</a:t>
            </a:r>
            <a:r>
              <a:rPr lang="pt-BR" sz="1600" dirty="0"/>
              <a:t> </a:t>
            </a:r>
            <a:r>
              <a:rPr lang="pt-BR" sz="1600" b="1" dirty="0"/>
              <a:t>2003</a:t>
            </a:r>
            <a:r>
              <a:rPr lang="pt-BR" sz="1600" dirty="0"/>
              <a:t>, 125, 11510.</a:t>
            </a:r>
          </a:p>
        </p:txBody>
      </p:sp>
      <p:graphicFrame>
        <p:nvGraphicFramePr>
          <p:cNvPr id="113668" name="Object 4"/>
          <p:cNvGraphicFramePr>
            <a:graphicFrameLocks noChangeAspect="1"/>
          </p:cNvGraphicFramePr>
          <p:nvPr/>
        </p:nvGraphicFramePr>
        <p:xfrm>
          <a:off x="3175" y="1651000"/>
          <a:ext cx="9021763" cy="351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8461030" imgH="3299421" progId="ChemDraw.Document.6.0">
                  <p:embed/>
                </p:oleObj>
              </mc:Choice>
              <mc:Fallback>
                <p:oleObj name="CS ChemDraw Drawing" r:id="rId3" imgW="8461030" imgH="3299421" progId="ChemDraw.Document.6.0">
                  <p:embed/>
                  <p:pic>
                    <p:nvPicPr>
                      <p:cNvPr id="1136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" y="1651000"/>
                        <a:ext cx="9021763" cy="351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Connecteur droit 9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53E5C0E7-AC63-4B18-B9C1-58CE5487BF03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51520" y="25460"/>
            <a:ext cx="3615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Nucleófilos</a:t>
            </a:r>
            <a:r>
              <a:rPr lang="fr-FR" sz="2800" dirty="0"/>
              <a:t> e </a:t>
            </a:r>
            <a:r>
              <a:rPr lang="fr-FR" sz="2800" dirty="0" err="1"/>
              <a:t>Eletrófilos</a:t>
            </a:r>
            <a:endParaRPr lang="fr-FR" sz="2800" dirty="0"/>
          </a:p>
        </p:txBody>
      </p:sp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630238" y="795338"/>
          <a:ext cx="7372350" cy="252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145706" imgH="2104233" progId="ChemDraw.Document.6.0">
                  <p:embed/>
                </p:oleObj>
              </mc:Choice>
              <mc:Fallback>
                <p:oleObj name="CS ChemDraw Drawing" r:id="rId2" imgW="6145706" imgH="2104233" progId="ChemDraw.Document.6.0">
                  <p:embed/>
                  <p:pic>
                    <p:nvPicPr>
                      <p:cNvPr id="184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38" y="795338"/>
                        <a:ext cx="7372350" cy="2525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649288" y="3413125"/>
          <a:ext cx="7539037" cy="293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284385" imgH="2445821" progId="ChemDraw.Document.6.0">
                  <p:embed/>
                </p:oleObj>
              </mc:Choice>
              <mc:Fallback>
                <p:oleObj name="CS ChemDraw Drawing" r:id="rId4" imgW="6284385" imgH="2445821" progId="ChemDraw.Document.6.0">
                  <p:embed/>
                  <p:pic>
                    <p:nvPicPr>
                      <p:cNvPr id="1844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88" y="3413125"/>
                        <a:ext cx="7539037" cy="293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Connecteur droit 7"/>
          <p:cNvCxnSpPr/>
          <p:nvPr/>
        </p:nvCxnSpPr>
        <p:spPr>
          <a:xfrm>
            <a:off x="179512" y="52129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179512" y="64533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53E5C0E7-AC63-4B18-B9C1-58CE5487BF0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44624"/>
            <a:ext cx="5964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Teoria</a:t>
            </a:r>
            <a:r>
              <a:rPr lang="fr-FR" sz="2800" dirty="0"/>
              <a:t> HSAB (“</a:t>
            </a:r>
            <a:r>
              <a:rPr lang="fr-FR" sz="2800" i="1" dirty="0"/>
              <a:t>hard-soft </a:t>
            </a:r>
            <a:r>
              <a:rPr lang="fr-FR" sz="2800" i="1" dirty="0" err="1"/>
              <a:t>acid</a:t>
            </a:r>
            <a:r>
              <a:rPr lang="fr-FR" sz="2800" i="1" dirty="0"/>
              <a:t> and base</a:t>
            </a:r>
            <a:r>
              <a:rPr lang="fr-FR" sz="2800" dirty="0"/>
              <a:t>”)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51520" y="830317"/>
            <a:ext cx="842493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fr-FR" sz="2800" dirty="0"/>
              <a:t> </a:t>
            </a:r>
            <a:r>
              <a:rPr lang="fr-FR" sz="2000" dirty="0" err="1"/>
              <a:t>Formulado</a:t>
            </a:r>
            <a:r>
              <a:rPr lang="fr-FR" sz="2000" dirty="0"/>
              <a:t> </a:t>
            </a:r>
            <a:r>
              <a:rPr lang="fr-FR" sz="2000" dirty="0" err="1"/>
              <a:t>por</a:t>
            </a:r>
            <a:r>
              <a:rPr lang="fr-FR" sz="2000" dirty="0"/>
              <a:t> Pearson </a:t>
            </a:r>
            <a:r>
              <a:rPr lang="fr-FR" sz="2000" dirty="0" err="1"/>
              <a:t>em</a:t>
            </a:r>
            <a:r>
              <a:rPr lang="fr-FR" sz="2000" dirty="0"/>
              <a:t> 1963: </a:t>
            </a:r>
            <a:r>
              <a:rPr lang="fr-FR" sz="2000" b="1" dirty="0" err="1">
                <a:solidFill>
                  <a:srgbClr val="0000FF"/>
                </a:solidFill>
              </a:rPr>
              <a:t>ácidos</a:t>
            </a:r>
            <a:r>
              <a:rPr lang="fr-FR" sz="2000" b="1" dirty="0">
                <a:solidFill>
                  <a:srgbClr val="0000FF"/>
                </a:solidFill>
              </a:rPr>
              <a:t> </a:t>
            </a:r>
            <a:r>
              <a:rPr lang="fr-FR" sz="2000" b="1" dirty="0" err="1">
                <a:solidFill>
                  <a:srgbClr val="0000FF"/>
                </a:solidFill>
              </a:rPr>
              <a:t>duros</a:t>
            </a:r>
            <a:r>
              <a:rPr lang="fr-FR" sz="2000" b="1" dirty="0">
                <a:solidFill>
                  <a:srgbClr val="0000FF"/>
                </a:solidFill>
              </a:rPr>
              <a:t> </a:t>
            </a:r>
            <a:r>
              <a:rPr lang="fr-FR" sz="2000" b="1" dirty="0" err="1">
                <a:solidFill>
                  <a:srgbClr val="0000FF"/>
                </a:solidFill>
              </a:rPr>
              <a:t>vão</a:t>
            </a:r>
            <a:r>
              <a:rPr lang="fr-FR" sz="2000" b="1" dirty="0">
                <a:solidFill>
                  <a:srgbClr val="0000FF"/>
                </a:solidFill>
              </a:rPr>
              <a:t> </a:t>
            </a:r>
            <a:r>
              <a:rPr lang="fr-FR" sz="2000" b="1" dirty="0" err="1">
                <a:solidFill>
                  <a:srgbClr val="0000FF"/>
                </a:solidFill>
              </a:rPr>
              <a:t>reagir</a:t>
            </a:r>
            <a:r>
              <a:rPr lang="fr-FR" sz="2000" b="1" dirty="0">
                <a:solidFill>
                  <a:srgbClr val="0000FF"/>
                </a:solidFill>
              </a:rPr>
              <a:t> </a:t>
            </a:r>
            <a:r>
              <a:rPr lang="fr-FR" sz="2000" b="1" dirty="0" err="1">
                <a:solidFill>
                  <a:srgbClr val="0000FF"/>
                </a:solidFill>
              </a:rPr>
              <a:t>preferencialmente</a:t>
            </a:r>
            <a:r>
              <a:rPr lang="fr-FR" sz="2000" b="1" dirty="0">
                <a:solidFill>
                  <a:srgbClr val="0000FF"/>
                </a:solidFill>
              </a:rPr>
              <a:t> </a:t>
            </a:r>
            <a:r>
              <a:rPr lang="fr-FR" sz="2000" b="1" dirty="0" err="1">
                <a:solidFill>
                  <a:srgbClr val="0000FF"/>
                </a:solidFill>
              </a:rPr>
              <a:t>com</a:t>
            </a:r>
            <a:r>
              <a:rPr lang="fr-FR" sz="2000" b="1" dirty="0">
                <a:solidFill>
                  <a:srgbClr val="0000FF"/>
                </a:solidFill>
              </a:rPr>
              <a:t> bases duras; e </a:t>
            </a:r>
            <a:r>
              <a:rPr lang="fr-FR" sz="2000" b="1" dirty="0" err="1">
                <a:solidFill>
                  <a:srgbClr val="0000FF"/>
                </a:solidFill>
              </a:rPr>
              <a:t>ácidos</a:t>
            </a:r>
            <a:r>
              <a:rPr lang="fr-FR" sz="2000" b="1" dirty="0">
                <a:solidFill>
                  <a:srgbClr val="0000FF"/>
                </a:solidFill>
              </a:rPr>
              <a:t> moles </a:t>
            </a:r>
            <a:r>
              <a:rPr lang="fr-FR" sz="2000" b="1" dirty="0" err="1">
                <a:solidFill>
                  <a:srgbClr val="0000FF"/>
                </a:solidFill>
              </a:rPr>
              <a:t>com</a:t>
            </a:r>
            <a:r>
              <a:rPr lang="fr-FR" sz="2000" b="1" dirty="0">
                <a:solidFill>
                  <a:srgbClr val="0000FF"/>
                </a:solidFill>
              </a:rPr>
              <a:t> bases moles;</a:t>
            </a:r>
          </a:p>
          <a:p>
            <a:pPr algn="just">
              <a:buFontTx/>
              <a:buChar char="-"/>
            </a:pPr>
            <a:endParaRPr lang="fr-FR" sz="2000" dirty="0"/>
          </a:p>
          <a:p>
            <a:pPr algn="just">
              <a:buFontTx/>
              <a:buChar char="-"/>
            </a:pPr>
            <a:endParaRPr lang="fr-FR" sz="2000" dirty="0"/>
          </a:p>
          <a:p>
            <a:pPr algn="just">
              <a:buFontTx/>
              <a:buChar char="-"/>
            </a:pPr>
            <a:r>
              <a:rPr lang="fr-FR" sz="2000" dirty="0"/>
              <a:t> O </a:t>
            </a:r>
            <a:r>
              <a:rPr lang="fr-FR" sz="2000" dirty="0" err="1"/>
              <a:t>conceito</a:t>
            </a:r>
            <a:r>
              <a:rPr lang="fr-FR" sz="2000" dirty="0"/>
              <a:t> de  “mole” e “</a:t>
            </a:r>
            <a:r>
              <a:rPr lang="fr-FR" sz="2000" dirty="0" err="1"/>
              <a:t>duro</a:t>
            </a:r>
            <a:r>
              <a:rPr lang="fr-FR" sz="2000" dirty="0"/>
              <a:t>” </a:t>
            </a:r>
            <a:r>
              <a:rPr lang="fr-FR" sz="2000" dirty="0" err="1"/>
              <a:t>caracteriza</a:t>
            </a:r>
            <a:r>
              <a:rPr lang="fr-FR" sz="2000" dirty="0"/>
              <a:t> a </a:t>
            </a:r>
            <a:r>
              <a:rPr lang="fr-FR" sz="2000" dirty="0" err="1"/>
              <a:t>polarizabilidade</a:t>
            </a:r>
            <a:r>
              <a:rPr lang="fr-FR" sz="2000" dirty="0"/>
              <a:t> dos </a:t>
            </a:r>
            <a:r>
              <a:rPr lang="fr-FR" sz="2000" dirty="0" err="1"/>
              <a:t>reagentes</a:t>
            </a:r>
            <a:r>
              <a:rPr lang="fr-FR" sz="2000" dirty="0"/>
              <a:t>;  </a:t>
            </a:r>
          </a:p>
          <a:p>
            <a:pPr algn="just">
              <a:buFontTx/>
              <a:buChar char="-"/>
            </a:pPr>
            <a:endParaRPr lang="fr-FR" sz="2000" dirty="0"/>
          </a:p>
          <a:p>
            <a:pPr algn="just">
              <a:buFontTx/>
              <a:buChar char="-"/>
            </a:pPr>
            <a:endParaRPr lang="fr-FR" sz="2000" dirty="0"/>
          </a:p>
          <a:p>
            <a:pPr algn="just">
              <a:buFontTx/>
              <a:buChar char="-"/>
            </a:pPr>
            <a:r>
              <a:rPr lang="fr-FR" sz="2000" dirty="0"/>
              <a:t> A </a:t>
            </a:r>
            <a:r>
              <a:rPr lang="fr-FR" sz="2000" dirty="0" err="1"/>
              <a:t>teoria</a:t>
            </a:r>
            <a:r>
              <a:rPr lang="fr-FR" sz="2000" dirty="0"/>
              <a:t> HSAB é </a:t>
            </a:r>
            <a:r>
              <a:rPr lang="fr-FR" sz="2000" dirty="0" err="1"/>
              <a:t>particularmente</a:t>
            </a:r>
            <a:r>
              <a:rPr lang="fr-FR" sz="2000" dirty="0"/>
              <a:t> </a:t>
            </a:r>
            <a:r>
              <a:rPr lang="fr-FR" sz="2000" dirty="0" err="1"/>
              <a:t>útil</a:t>
            </a:r>
            <a:r>
              <a:rPr lang="fr-FR" sz="2000" dirty="0"/>
              <a:t> para </a:t>
            </a:r>
            <a:r>
              <a:rPr lang="fr-FR" sz="2000" dirty="0" err="1"/>
              <a:t>explicar</a:t>
            </a:r>
            <a:r>
              <a:rPr lang="fr-FR" sz="2000" dirty="0"/>
              <a:t> a </a:t>
            </a:r>
            <a:r>
              <a:rPr lang="fr-FR" sz="2000" dirty="0" err="1"/>
              <a:t>reatividade</a:t>
            </a:r>
            <a:r>
              <a:rPr lang="fr-FR" sz="2000" dirty="0"/>
              <a:t> de </a:t>
            </a:r>
            <a:r>
              <a:rPr lang="fr-FR" sz="2000" dirty="0" err="1"/>
              <a:t>nucleófilos</a:t>
            </a:r>
            <a:r>
              <a:rPr lang="fr-FR" sz="2000" dirty="0"/>
              <a:t> e </a:t>
            </a:r>
            <a:r>
              <a:rPr lang="fr-FR" sz="2000" dirty="0" err="1"/>
              <a:t>eletrófilos</a:t>
            </a:r>
            <a:r>
              <a:rPr lang="fr-FR" sz="2000" dirty="0"/>
              <a:t> </a:t>
            </a:r>
            <a:r>
              <a:rPr lang="fr-FR" sz="2000" dirty="0" err="1"/>
              <a:t>ambidentes</a:t>
            </a:r>
            <a:r>
              <a:rPr lang="fr-FR" sz="2000" dirty="0"/>
              <a:t>;</a:t>
            </a:r>
          </a:p>
          <a:p>
            <a:pPr algn="just">
              <a:buFontTx/>
              <a:buChar char="-"/>
            </a:pPr>
            <a:endParaRPr lang="fr-FR" sz="2000" dirty="0"/>
          </a:p>
          <a:p>
            <a:pPr algn="just">
              <a:buFontTx/>
              <a:buChar char="-"/>
            </a:pPr>
            <a:endParaRPr lang="fr-FR" sz="2000" dirty="0"/>
          </a:p>
          <a:p>
            <a:pPr algn="just">
              <a:buFontTx/>
              <a:buChar char="-"/>
            </a:pPr>
            <a:r>
              <a:rPr lang="fr-FR" sz="2000" dirty="0"/>
              <a:t> Os </a:t>
            </a:r>
            <a:r>
              <a:rPr lang="fr-FR" sz="2000" dirty="0" err="1"/>
              <a:t>resultados</a:t>
            </a:r>
            <a:r>
              <a:rPr lang="fr-FR" sz="2000" dirty="0"/>
              <a:t> de </a:t>
            </a:r>
            <a:r>
              <a:rPr lang="fr-FR" sz="2000" dirty="0" err="1"/>
              <a:t>inúmeras</a:t>
            </a:r>
            <a:r>
              <a:rPr lang="fr-FR" sz="2000" dirty="0"/>
              <a:t> </a:t>
            </a:r>
            <a:r>
              <a:rPr lang="fr-FR" sz="2000" dirty="0" err="1"/>
              <a:t>reações</a:t>
            </a:r>
            <a:r>
              <a:rPr lang="fr-FR" sz="2000" dirty="0"/>
              <a:t> </a:t>
            </a:r>
            <a:r>
              <a:rPr lang="fr-FR" sz="2000" dirty="0" err="1"/>
              <a:t>podem</a:t>
            </a:r>
            <a:r>
              <a:rPr lang="fr-FR" sz="2000" dirty="0"/>
              <a:t> </a:t>
            </a:r>
            <a:r>
              <a:rPr lang="fr-FR" sz="2000" dirty="0" err="1"/>
              <a:t>ser</a:t>
            </a:r>
            <a:r>
              <a:rPr lang="fr-FR" sz="2000" dirty="0"/>
              <a:t> </a:t>
            </a:r>
            <a:r>
              <a:rPr lang="fr-FR" sz="2000" dirty="0" err="1"/>
              <a:t>racionalizados</a:t>
            </a:r>
            <a:r>
              <a:rPr lang="fr-FR" sz="2000" dirty="0"/>
              <a:t> </a:t>
            </a:r>
            <a:r>
              <a:rPr lang="fr-FR" sz="2000" dirty="0" err="1"/>
              <a:t>empregando</a:t>
            </a:r>
            <a:r>
              <a:rPr lang="fr-FR" sz="2000" dirty="0"/>
              <a:t> </a:t>
            </a:r>
            <a:r>
              <a:rPr lang="fr-FR" sz="2000" dirty="0" err="1"/>
              <a:t>esta</a:t>
            </a:r>
            <a:r>
              <a:rPr lang="fr-FR" sz="2000" dirty="0"/>
              <a:t> </a:t>
            </a:r>
            <a:r>
              <a:rPr lang="fr-FR" sz="2000" dirty="0" err="1"/>
              <a:t>teoria</a:t>
            </a:r>
            <a:r>
              <a:rPr lang="fr-FR" sz="2000" dirty="0"/>
              <a:t>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2008" y="6215082"/>
            <a:ext cx="882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1600" b="1" dirty="0"/>
              <a:t>1)</a:t>
            </a:r>
            <a:r>
              <a:rPr lang="fr-FR" sz="1600" dirty="0"/>
              <a:t> R. G. Pearson, </a:t>
            </a:r>
            <a:r>
              <a:rPr lang="fr-FR" sz="1600" i="1" dirty="0" err="1"/>
              <a:t>Chemical</a:t>
            </a:r>
            <a:r>
              <a:rPr lang="fr-FR" sz="1600" i="1" dirty="0"/>
              <a:t> </a:t>
            </a:r>
            <a:r>
              <a:rPr lang="fr-FR" sz="1600" i="1" dirty="0" err="1"/>
              <a:t>Hardness</a:t>
            </a:r>
            <a:r>
              <a:rPr lang="fr-FR" sz="1600" dirty="0"/>
              <a:t>,</a:t>
            </a:r>
            <a:r>
              <a:rPr lang="fr-FR" sz="1600" i="1" dirty="0"/>
              <a:t> </a:t>
            </a:r>
            <a:r>
              <a:rPr lang="fr-FR" sz="1600" b="1" dirty="0"/>
              <a:t>1997</a:t>
            </a:r>
            <a:r>
              <a:rPr lang="fr-FR" sz="1600" dirty="0"/>
              <a:t>, </a:t>
            </a:r>
            <a:r>
              <a:rPr lang="fr-FR" sz="1600" dirty="0" err="1"/>
              <a:t>Wiley</a:t>
            </a:r>
            <a:r>
              <a:rPr lang="fr-FR" sz="1600" dirty="0"/>
              <a:t>-VCH.  </a:t>
            </a:r>
            <a:r>
              <a:rPr lang="fr-FR" sz="1600" b="1" dirty="0"/>
              <a:t>2)</a:t>
            </a:r>
            <a:r>
              <a:rPr lang="fr-FR" sz="1600" dirty="0"/>
              <a:t> T.-L. Ho, </a:t>
            </a:r>
            <a:r>
              <a:rPr lang="fr-FR" sz="1600" i="1" dirty="0" err="1"/>
              <a:t>Chem</a:t>
            </a:r>
            <a:r>
              <a:rPr lang="fr-FR" sz="1600" i="1" dirty="0"/>
              <a:t>. </a:t>
            </a:r>
            <a:r>
              <a:rPr lang="fr-FR" sz="1600" i="1" dirty="0" err="1"/>
              <a:t>Rev</a:t>
            </a:r>
            <a:r>
              <a:rPr lang="fr-FR" sz="1600" i="1" dirty="0"/>
              <a:t>. </a:t>
            </a:r>
            <a:r>
              <a:rPr lang="fr-FR" sz="1600" dirty="0"/>
              <a:t> </a:t>
            </a:r>
            <a:r>
              <a:rPr lang="fr-FR" sz="1600" b="1" dirty="0"/>
              <a:t>1975</a:t>
            </a:r>
            <a:r>
              <a:rPr lang="fr-FR" sz="1600" dirty="0"/>
              <a:t>, 75, 1. </a:t>
            </a:r>
          </a:p>
          <a:p>
            <a:pPr marL="342900" indent="-342900"/>
            <a:r>
              <a:rPr lang="fr-FR" sz="1600" b="1" dirty="0"/>
              <a:t>3)</a:t>
            </a:r>
            <a:r>
              <a:rPr lang="fr-FR" sz="1600" dirty="0"/>
              <a:t> S. Woodward, </a:t>
            </a:r>
            <a:r>
              <a:rPr lang="fr-FR" sz="1600" i="1" dirty="0" err="1"/>
              <a:t>Tetrahedron</a:t>
            </a:r>
            <a:r>
              <a:rPr lang="fr-FR" sz="1600" dirty="0"/>
              <a:t> </a:t>
            </a:r>
            <a:r>
              <a:rPr lang="fr-FR" sz="1600" b="1" dirty="0"/>
              <a:t>2002</a:t>
            </a:r>
            <a:r>
              <a:rPr lang="fr-FR" sz="1600" dirty="0"/>
              <a:t>, 58, 1017.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79512" y="616530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974904" y="6592267"/>
            <a:ext cx="2133600" cy="365125"/>
          </a:xfrm>
        </p:spPr>
        <p:txBody>
          <a:bodyPr/>
          <a:lstStyle/>
          <a:p>
            <a:fld id="{53E5C0E7-AC63-4B18-B9C1-58CE5487BF0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79512" y="44624"/>
            <a:ext cx="61060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/>
              <a:t>Teoria</a:t>
            </a:r>
            <a:r>
              <a:rPr lang="fr-FR" sz="2800" dirty="0"/>
              <a:t> HSAB (“</a:t>
            </a:r>
            <a:r>
              <a:rPr lang="fr-FR" sz="2800" i="1" dirty="0"/>
              <a:t>hard-soft </a:t>
            </a:r>
            <a:r>
              <a:rPr lang="fr-FR" sz="2800" i="1" dirty="0" err="1"/>
              <a:t>acid</a:t>
            </a:r>
            <a:r>
              <a:rPr lang="fr-FR" sz="2800" i="1" dirty="0"/>
              <a:t> and base</a:t>
            </a:r>
            <a:r>
              <a:rPr lang="fr-FR" sz="2800" dirty="0"/>
              <a:t>”)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6948" y="764703"/>
            <a:ext cx="6441396" cy="561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107504" y="6505599"/>
            <a:ext cx="58083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F. Z. </a:t>
            </a:r>
            <a:r>
              <a:rPr lang="fr-FR" sz="1600" dirty="0" err="1"/>
              <a:t>Dörwald</a:t>
            </a:r>
            <a:r>
              <a:rPr lang="fr-FR" sz="1600" dirty="0"/>
              <a:t>, </a:t>
            </a:r>
            <a:r>
              <a:rPr lang="fr-FR" sz="1600" i="1" dirty="0" err="1"/>
              <a:t>Side</a:t>
            </a:r>
            <a:r>
              <a:rPr lang="fr-FR" sz="1600" i="1" dirty="0"/>
              <a:t> </a:t>
            </a:r>
            <a:r>
              <a:rPr lang="fr-FR" sz="1600" i="1" dirty="0" err="1"/>
              <a:t>Reactions</a:t>
            </a:r>
            <a:r>
              <a:rPr lang="fr-FR" sz="1600" i="1" dirty="0"/>
              <a:t> in </a:t>
            </a:r>
            <a:r>
              <a:rPr lang="fr-FR" sz="1600" i="1" dirty="0" err="1"/>
              <a:t>Organic</a:t>
            </a:r>
            <a:r>
              <a:rPr lang="fr-FR" sz="1600" i="1" dirty="0"/>
              <a:t> </a:t>
            </a:r>
            <a:r>
              <a:rPr lang="fr-FR" sz="1600" i="1" dirty="0" err="1"/>
              <a:t>Synthesis</a:t>
            </a:r>
            <a:r>
              <a:rPr lang="fr-FR" sz="1600" dirty="0"/>
              <a:t>, </a:t>
            </a:r>
            <a:r>
              <a:rPr lang="fr-FR" sz="1600" b="1" dirty="0"/>
              <a:t>2005</a:t>
            </a:r>
            <a:r>
              <a:rPr lang="fr-FR" sz="1600" dirty="0"/>
              <a:t>, </a:t>
            </a:r>
            <a:r>
              <a:rPr lang="fr-FR" sz="1600" dirty="0" err="1"/>
              <a:t>Wiley</a:t>
            </a:r>
            <a:r>
              <a:rPr lang="fr-FR" sz="1600" dirty="0"/>
              <a:t>-VCH.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79512" y="64533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974904" y="6525344"/>
            <a:ext cx="2133600" cy="365125"/>
          </a:xfrm>
        </p:spPr>
        <p:txBody>
          <a:bodyPr/>
          <a:lstStyle/>
          <a:p>
            <a:fld id="{53E5C0E7-AC63-4B18-B9C1-58CE5487BF0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79512" y="46365"/>
            <a:ext cx="61060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/>
              <a:t>Teoria</a:t>
            </a:r>
            <a:r>
              <a:rPr lang="fr-FR" sz="2800" dirty="0"/>
              <a:t> HSAB (“</a:t>
            </a:r>
            <a:r>
              <a:rPr lang="fr-FR" sz="2800" i="1" dirty="0"/>
              <a:t>hard-soft </a:t>
            </a:r>
            <a:r>
              <a:rPr lang="fr-FR" sz="2800" i="1" dirty="0" err="1"/>
              <a:t>acid</a:t>
            </a:r>
            <a:r>
              <a:rPr lang="fr-FR" sz="2800" i="1" dirty="0"/>
              <a:t> and base</a:t>
            </a:r>
            <a:r>
              <a:rPr lang="fr-FR" sz="2800" dirty="0"/>
              <a:t>”)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79512" y="836712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latin typeface="Arial" pitchFamily="34" charset="0"/>
                <a:cs typeface="Arial" pitchFamily="34" charset="0"/>
              </a:rPr>
              <a:t>Exemplos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328613" y="4862513"/>
          <a:ext cx="317182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645072" imgH="866692" progId="ChemDraw.Document.6.0">
                  <p:embed/>
                </p:oleObj>
              </mc:Choice>
              <mc:Fallback>
                <p:oleObj name="CS ChemDraw Drawing" r:id="rId2" imgW="2645072" imgH="866692" progId="ChemDraw.Document.6.0">
                  <p:embed/>
                  <p:pic>
                    <p:nvPicPr>
                      <p:cNvPr id="471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3" y="4862513"/>
                        <a:ext cx="3171825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6746756" y="349171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O-</a:t>
            </a:r>
            <a:r>
              <a:rPr lang="fr-FR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alquilação</a:t>
            </a:r>
            <a:endParaRPr lang="fr-FR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746756" y="1955899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N-</a:t>
            </a:r>
            <a:r>
              <a:rPr lang="fr-FR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alquilação</a:t>
            </a:r>
            <a:endParaRPr lang="fr-F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7111" name="Object 7"/>
          <p:cNvGraphicFramePr>
            <a:graphicFrameLocks noChangeAspect="1"/>
          </p:cNvGraphicFramePr>
          <p:nvPr/>
        </p:nvGraphicFramePr>
        <p:xfrm>
          <a:off x="1087438" y="3138488"/>
          <a:ext cx="4622800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847810" imgH="991687" progId="ChemDraw.Document.6.0">
                  <p:embed/>
                </p:oleObj>
              </mc:Choice>
              <mc:Fallback>
                <p:oleObj name="CS ChemDraw Drawing" r:id="rId4" imgW="3847810" imgH="991687" progId="ChemDraw.Document.6.0">
                  <p:embed/>
                  <p:pic>
                    <p:nvPicPr>
                      <p:cNvPr id="471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438" y="3138488"/>
                        <a:ext cx="4622800" cy="1189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899592" y="586798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N-</a:t>
            </a:r>
            <a:r>
              <a:rPr lang="fr-FR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alquilação</a:t>
            </a:r>
            <a:endParaRPr lang="fr-F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580112" y="586798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O-</a:t>
            </a:r>
            <a:r>
              <a:rPr lang="fr-FR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alquilação</a:t>
            </a:r>
            <a:endParaRPr lang="fr-FR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07504" y="6453336"/>
            <a:ext cx="58083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F. Z. </a:t>
            </a:r>
            <a:r>
              <a:rPr lang="fr-FR" sz="1600" dirty="0" err="1"/>
              <a:t>Dörwald</a:t>
            </a:r>
            <a:r>
              <a:rPr lang="fr-FR" sz="1600" dirty="0"/>
              <a:t>, </a:t>
            </a:r>
            <a:r>
              <a:rPr lang="fr-FR" sz="1600" i="1" dirty="0" err="1"/>
              <a:t>Side</a:t>
            </a:r>
            <a:r>
              <a:rPr lang="fr-FR" sz="1600" i="1" dirty="0"/>
              <a:t> </a:t>
            </a:r>
            <a:r>
              <a:rPr lang="fr-FR" sz="1600" i="1" dirty="0" err="1"/>
              <a:t>Reactions</a:t>
            </a:r>
            <a:r>
              <a:rPr lang="fr-FR" sz="1600" i="1" dirty="0"/>
              <a:t> in </a:t>
            </a:r>
            <a:r>
              <a:rPr lang="fr-FR" sz="1600" i="1" dirty="0" err="1"/>
              <a:t>Organic</a:t>
            </a:r>
            <a:r>
              <a:rPr lang="fr-FR" sz="1600" i="1" dirty="0"/>
              <a:t> </a:t>
            </a:r>
            <a:r>
              <a:rPr lang="fr-FR" sz="1600" i="1" dirty="0" err="1"/>
              <a:t>Synthesis</a:t>
            </a:r>
            <a:r>
              <a:rPr lang="fr-FR" sz="1600" dirty="0"/>
              <a:t>, </a:t>
            </a:r>
            <a:r>
              <a:rPr lang="fr-FR" sz="1600" b="1" dirty="0"/>
              <a:t>2005</a:t>
            </a:r>
            <a:r>
              <a:rPr lang="fr-FR" sz="1600" dirty="0"/>
              <a:t>, </a:t>
            </a:r>
            <a:r>
              <a:rPr lang="fr-FR" sz="1600" dirty="0" err="1"/>
              <a:t>Wiley</a:t>
            </a:r>
            <a:r>
              <a:rPr lang="fr-FR" sz="1600" dirty="0"/>
              <a:t>-VCH.</a:t>
            </a:r>
          </a:p>
        </p:txBody>
      </p:sp>
      <p:graphicFrame>
        <p:nvGraphicFramePr>
          <p:cNvPr id="47112" name="Object 8"/>
          <p:cNvGraphicFramePr>
            <a:graphicFrameLocks noChangeAspect="1"/>
          </p:cNvGraphicFramePr>
          <p:nvPr/>
        </p:nvGraphicFramePr>
        <p:xfrm>
          <a:off x="4859338" y="4568825"/>
          <a:ext cx="3714750" cy="141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3096336" imgH="1176157" progId="ChemDraw.Document.6.0">
                  <p:embed/>
                </p:oleObj>
              </mc:Choice>
              <mc:Fallback>
                <p:oleObj name="CS ChemDraw Drawing" r:id="rId6" imgW="3096336" imgH="1176157" progId="ChemDraw.Document.6.0">
                  <p:embed/>
                  <p:pic>
                    <p:nvPicPr>
                      <p:cNvPr id="471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4568825"/>
                        <a:ext cx="3714750" cy="141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3" name="Object 9"/>
          <p:cNvGraphicFramePr>
            <a:graphicFrameLocks noChangeAspect="1"/>
          </p:cNvGraphicFramePr>
          <p:nvPr/>
        </p:nvGraphicFramePr>
        <p:xfrm>
          <a:off x="976313" y="1443038"/>
          <a:ext cx="5489575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4573261" imgH="1054343" progId="ChemDraw.Document.6.0">
                  <p:embed/>
                </p:oleObj>
              </mc:Choice>
              <mc:Fallback>
                <p:oleObj name="CS ChemDraw Drawing" r:id="rId8" imgW="4573261" imgH="1054343" progId="ChemDraw.Document.6.0">
                  <p:embed/>
                  <p:pic>
                    <p:nvPicPr>
                      <p:cNvPr id="4711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3" y="1443038"/>
                        <a:ext cx="5489575" cy="126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Connecteur droit 17"/>
          <p:cNvCxnSpPr/>
          <p:nvPr/>
        </p:nvCxnSpPr>
        <p:spPr>
          <a:xfrm>
            <a:off x="179512" y="52129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179512" y="64533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53E5C0E7-AC63-4B18-B9C1-58CE5487BF0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51520" y="44624"/>
            <a:ext cx="4472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/>
              <a:t>Princípio</a:t>
            </a:r>
            <a:r>
              <a:rPr lang="fr-FR" sz="2800" dirty="0"/>
              <a:t> de </a:t>
            </a:r>
            <a:r>
              <a:rPr lang="fr-FR" sz="2800" dirty="0" err="1"/>
              <a:t>Curtin</a:t>
            </a:r>
            <a:r>
              <a:rPr lang="fr-FR" sz="2800" dirty="0"/>
              <a:t>-Hammett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79512" y="692696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fr-FR" sz="2400" dirty="0"/>
              <a:t> Nos </a:t>
            </a:r>
            <a:r>
              <a:rPr lang="fr-FR" sz="2400" dirty="0" err="1"/>
              <a:t>anos</a:t>
            </a:r>
            <a:r>
              <a:rPr lang="fr-FR" sz="2400" dirty="0"/>
              <a:t> de 1940, </a:t>
            </a:r>
            <a:r>
              <a:rPr lang="fr-FR" sz="2400" dirty="0" err="1"/>
              <a:t>acreditava</a:t>
            </a:r>
            <a:r>
              <a:rPr lang="fr-FR" sz="2400" dirty="0"/>
              <a:t>-se que a </a:t>
            </a:r>
            <a:r>
              <a:rPr lang="fr-FR" sz="2400" dirty="0" err="1"/>
              <a:t>espécie</a:t>
            </a:r>
            <a:r>
              <a:rPr lang="fr-FR" sz="2400" dirty="0"/>
              <a:t> </a:t>
            </a:r>
            <a:r>
              <a:rPr lang="fr-FR" sz="2400" dirty="0" err="1"/>
              <a:t>majoritária</a:t>
            </a:r>
            <a:r>
              <a:rPr lang="fr-FR" sz="2400" dirty="0"/>
              <a:t> do </a:t>
            </a:r>
            <a:r>
              <a:rPr lang="fr-FR" sz="2400" dirty="0" err="1"/>
              <a:t>reagente</a:t>
            </a:r>
            <a:r>
              <a:rPr lang="fr-FR" sz="2400" dirty="0"/>
              <a:t> </a:t>
            </a:r>
            <a:r>
              <a:rPr lang="fr-FR" sz="2400" dirty="0" err="1"/>
              <a:t>daria</a:t>
            </a:r>
            <a:r>
              <a:rPr lang="fr-FR" sz="2400" dirty="0"/>
              <a:t> </a:t>
            </a:r>
            <a:r>
              <a:rPr lang="fr-FR" sz="2400" dirty="0" err="1"/>
              <a:t>origem</a:t>
            </a:r>
            <a:r>
              <a:rPr lang="fr-FR" sz="2400" dirty="0"/>
              <a:t> </a:t>
            </a:r>
            <a:r>
              <a:rPr lang="fr-FR" sz="2400" dirty="0" err="1"/>
              <a:t>ao</a:t>
            </a:r>
            <a:r>
              <a:rPr lang="fr-FR" sz="2400" dirty="0"/>
              <a:t> </a:t>
            </a:r>
            <a:r>
              <a:rPr lang="fr-FR" sz="2400" dirty="0" err="1"/>
              <a:t>produto</a:t>
            </a:r>
            <a:r>
              <a:rPr lang="fr-FR" sz="2400" dirty="0"/>
              <a:t> </a:t>
            </a:r>
            <a:r>
              <a:rPr lang="fr-FR" sz="2400" dirty="0" err="1"/>
              <a:t>majoritário</a:t>
            </a:r>
            <a:r>
              <a:rPr lang="fr-FR" sz="2400" dirty="0"/>
              <a:t> da </a:t>
            </a:r>
            <a:r>
              <a:rPr lang="fr-FR" sz="2400" dirty="0" err="1"/>
              <a:t>reação</a:t>
            </a:r>
            <a:r>
              <a:rPr lang="fr-FR" sz="2400" dirty="0"/>
              <a:t>: </a:t>
            </a:r>
            <a:r>
              <a:rPr lang="fr-FR" sz="2400" b="1" dirty="0" err="1"/>
              <a:t>esta</a:t>
            </a:r>
            <a:r>
              <a:rPr lang="fr-FR" sz="2400" b="1" dirty="0"/>
              <a:t> </a:t>
            </a:r>
            <a:r>
              <a:rPr lang="fr-FR" sz="2400" b="1" dirty="0" err="1"/>
              <a:t>idéia</a:t>
            </a:r>
            <a:r>
              <a:rPr lang="fr-FR" sz="2400" b="1" dirty="0"/>
              <a:t> </a:t>
            </a:r>
            <a:r>
              <a:rPr lang="fr-FR" sz="2400" b="1" dirty="0" err="1"/>
              <a:t>não</a:t>
            </a:r>
            <a:r>
              <a:rPr lang="fr-FR" sz="2400" b="1" dirty="0"/>
              <a:t> é </a:t>
            </a:r>
            <a:r>
              <a:rPr lang="fr-FR" sz="2400" b="1" dirty="0" err="1"/>
              <a:t>necessariamente</a:t>
            </a:r>
            <a:r>
              <a:rPr lang="fr-FR" sz="2400" b="1" dirty="0"/>
              <a:t> </a:t>
            </a:r>
            <a:r>
              <a:rPr lang="fr-FR" sz="2400" b="1" dirty="0" err="1"/>
              <a:t>correta</a:t>
            </a:r>
            <a:r>
              <a:rPr lang="fr-FR" sz="2400" dirty="0"/>
              <a:t>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79512" y="6453336"/>
            <a:ext cx="3293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J. I. </a:t>
            </a:r>
            <a:r>
              <a:rPr lang="fr-FR" sz="1600" dirty="0" err="1"/>
              <a:t>Seeman</a:t>
            </a:r>
            <a:r>
              <a:rPr lang="fr-FR" sz="1600" dirty="0"/>
              <a:t>, </a:t>
            </a:r>
            <a:r>
              <a:rPr lang="fr-FR" sz="1600" i="1" dirty="0" err="1"/>
              <a:t>Chem</a:t>
            </a:r>
            <a:r>
              <a:rPr lang="fr-FR" sz="1600" i="1" dirty="0"/>
              <a:t>. </a:t>
            </a:r>
            <a:r>
              <a:rPr lang="fr-FR" sz="1600" i="1" dirty="0" err="1"/>
              <a:t>Rev</a:t>
            </a:r>
            <a:r>
              <a:rPr lang="fr-FR" sz="1600" i="1" dirty="0"/>
              <a:t>.</a:t>
            </a:r>
            <a:r>
              <a:rPr lang="fr-FR" sz="1600" dirty="0"/>
              <a:t> </a:t>
            </a:r>
            <a:r>
              <a:rPr lang="fr-FR" sz="1600" b="1" dirty="0"/>
              <a:t>1983</a:t>
            </a:r>
            <a:r>
              <a:rPr lang="fr-FR" sz="1600" dirty="0"/>
              <a:t>, 83, 83.</a:t>
            </a:r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3742382" y="2204864"/>
          <a:ext cx="47180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148560" imgH="482040" progId="ChemDraw.Document.6.0">
                  <p:embed/>
                </p:oleObj>
              </mc:Choice>
              <mc:Fallback>
                <p:oleObj name="CS ChemDraw Drawing" r:id="rId2" imgW="3148560" imgH="482040" progId="ChemDraw.Document.6.0">
                  <p:embed/>
                  <p:pic>
                    <p:nvPicPr>
                      <p:cNvPr id="481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2382" y="2204864"/>
                        <a:ext cx="471805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107504" y="2280692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latin typeface="Arial" pitchFamily="34" charset="0"/>
                <a:cs typeface="Arial" pitchFamily="34" charset="0"/>
              </a:rPr>
              <a:t>Considere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 o </a:t>
            </a:r>
            <a:r>
              <a:rPr lang="fr-FR" b="1" dirty="0" err="1">
                <a:latin typeface="Arial" pitchFamily="34" charset="0"/>
                <a:cs typeface="Arial" pitchFamily="34" charset="0"/>
              </a:rPr>
              <a:t>seguinte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err="1">
                <a:latin typeface="Arial" pitchFamily="34" charset="0"/>
                <a:cs typeface="Arial" pitchFamily="34" charset="0"/>
              </a:rPr>
              <a:t>cenário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23528" y="3140968"/>
            <a:ext cx="85499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000FF"/>
                </a:solidFill>
              </a:rPr>
              <a:t>A</a:t>
            </a:r>
            <a:r>
              <a:rPr lang="fr-FR" sz="2000" b="1" baseline="-25000" dirty="0">
                <a:solidFill>
                  <a:srgbClr val="0000FF"/>
                </a:solidFill>
              </a:rPr>
              <a:t>1</a:t>
            </a:r>
            <a:r>
              <a:rPr lang="fr-FR" sz="2000" b="1" dirty="0">
                <a:solidFill>
                  <a:srgbClr val="0000FF"/>
                </a:solidFill>
              </a:rPr>
              <a:t>, A</a:t>
            </a:r>
            <a:r>
              <a:rPr lang="fr-FR" sz="2000" b="1" baseline="-25000" dirty="0">
                <a:solidFill>
                  <a:srgbClr val="0000FF"/>
                </a:solidFill>
              </a:rPr>
              <a:t>2</a:t>
            </a:r>
            <a:r>
              <a:rPr lang="fr-FR" sz="2000" b="1" dirty="0">
                <a:solidFill>
                  <a:srgbClr val="0000FF"/>
                </a:solidFill>
              </a:rPr>
              <a:t>:</a:t>
            </a:r>
            <a:r>
              <a:rPr lang="fr-FR" sz="2000" dirty="0"/>
              <a:t> </a:t>
            </a:r>
            <a:r>
              <a:rPr lang="fr-FR" sz="2000" dirty="0" err="1"/>
              <a:t>espécies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equilíbrio</a:t>
            </a:r>
            <a:r>
              <a:rPr lang="fr-FR" sz="2000" dirty="0"/>
              <a:t> do </a:t>
            </a:r>
            <a:r>
              <a:rPr lang="fr-FR" sz="2000" dirty="0" err="1"/>
              <a:t>material</a:t>
            </a:r>
            <a:r>
              <a:rPr lang="fr-FR" sz="2000" dirty="0"/>
              <a:t> de </a:t>
            </a:r>
            <a:r>
              <a:rPr lang="fr-FR" sz="2000" dirty="0" err="1"/>
              <a:t>partida</a:t>
            </a:r>
            <a:r>
              <a:rPr lang="fr-FR" sz="2000" dirty="0"/>
              <a:t> </a:t>
            </a:r>
            <a:r>
              <a:rPr lang="fr-FR" sz="2000" b="1" dirty="0">
                <a:solidFill>
                  <a:srgbClr val="0000FF"/>
                </a:solidFill>
              </a:rPr>
              <a:t>A</a:t>
            </a:r>
            <a:r>
              <a:rPr lang="fr-FR" sz="2000" dirty="0"/>
              <a:t>, tais </a:t>
            </a:r>
            <a:r>
              <a:rPr lang="fr-FR" sz="2000" dirty="0" err="1"/>
              <a:t>como</a:t>
            </a:r>
            <a:r>
              <a:rPr lang="fr-FR" sz="2000" dirty="0"/>
              <a:t>: </a:t>
            </a:r>
            <a:r>
              <a:rPr lang="fr-FR" sz="2000" dirty="0" err="1"/>
              <a:t>confôrmeros</a:t>
            </a:r>
            <a:r>
              <a:rPr lang="fr-FR" sz="2000" dirty="0"/>
              <a:t>, </a:t>
            </a:r>
          </a:p>
          <a:p>
            <a:r>
              <a:rPr lang="fr-FR" sz="2000" dirty="0" err="1"/>
              <a:t>tautômeros</a:t>
            </a:r>
            <a:r>
              <a:rPr lang="fr-FR" sz="2000" dirty="0"/>
              <a:t>, </a:t>
            </a:r>
            <a:r>
              <a:rPr lang="fr-FR" sz="2000" dirty="0" err="1"/>
              <a:t>diasteroisômeros</a:t>
            </a:r>
            <a:r>
              <a:rPr lang="fr-FR" sz="2000" dirty="0"/>
              <a:t>, </a:t>
            </a:r>
            <a:r>
              <a:rPr lang="fr-FR" sz="2000" dirty="0" err="1"/>
              <a:t>rotâmeros</a:t>
            </a:r>
            <a:r>
              <a:rPr lang="fr-FR" sz="2000" dirty="0"/>
              <a:t>, etc.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5496" y="4077072"/>
            <a:ext cx="64456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2 </a:t>
            </a:r>
            <a:r>
              <a:rPr lang="fr-FR" sz="2000" b="1" dirty="0" err="1"/>
              <a:t>situações</a:t>
            </a:r>
            <a:r>
              <a:rPr lang="fr-FR" sz="2000" b="1" dirty="0"/>
              <a:t> </a:t>
            </a:r>
            <a:r>
              <a:rPr lang="fr-FR" sz="2000" b="1" dirty="0" err="1"/>
              <a:t>possíveis</a:t>
            </a:r>
            <a:r>
              <a:rPr lang="fr-FR" sz="2000" b="1" dirty="0"/>
              <a:t>: </a:t>
            </a:r>
          </a:p>
          <a:p>
            <a:pPr marL="457200" indent="-457200"/>
            <a:r>
              <a:rPr lang="fr-FR" sz="2000" b="1" dirty="0"/>
              <a:t>A)</a:t>
            </a:r>
            <a:r>
              <a:rPr lang="fr-FR" sz="2000" dirty="0"/>
              <a:t> </a:t>
            </a:r>
            <a:r>
              <a:rPr lang="fr-FR" sz="2000" dirty="0" err="1"/>
              <a:t>Equilíbrio</a:t>
            </a:r>
            <a:r>
              <a:rPr lang="fr-FR" sz="2000" dirty="0"/>
              <a:t> entre </a:t>
            </a:r>
            <a:r>
              <a:rPr lang="fr-FR" sz="2000" b="1" dirty="0">
                <a:solidFill>
                  <a:srgbClr val="0000FF"/>
                </a:solidFill>
              </a:rPr>
              <a:t>A</a:t>
            </a:r>
            <a:r>
              <a:rPr lang="fr-FR" sz="2000" b="1" baseline="-25000" dirty="0">
                <a:solidFill>
                  <a:srgbClr val="0000FF"/>
                </a:solidFill>
              </a:rPr>
              <a:t>1</a:t>
            </a:r>
            <a:r>
              <a:rPr lang="fr-FR" sz="2000" dirty="0"/>
              <a:t>,</a:t>
            </a:r>
            <a:r>
              <a:rPr lang="fr-FR" sz="2000" dirty="0">
                <a:solidFill>
                  <a:srgbClr val="0000FF"/>
                </a:solidFill>
              </a:rPr>
              <a:t> </a:t>
            </a:r>
            <a:r>
              <a:rPr lang="fr-FR" sz="2000" b="1" dirty="0">
                <a:solidFill>
                  <a:srgbClr val="0000FF"/>
                </a:solidFill>
              </a:rPr>
              <a:t>A</a:t>
            </a:r>
            <a:r>
              <a:rPr lang="fr-FR" sz="2000" b="1" baseline="-25000" dirty="0">
                <a:solidFill>
                  <a:srgbClr val="0000FF"/>
                </a:solidFill>
              </a:rPr>
              <a:t>2</a:t>
            </a:r>
            <a:r>
              <a:rPr lang="fr-FR" sz="2000" dirty="0"/>
              <a:t> é lento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relação</a:t>
            </a:r>
            <a:r>
              <a:rPr lang="fr-FR" sz="2000" dirty="0"/>
              <a:t> à </a:t>
            </a:r>
            <a:r>
              <a:rPr lang="fr-FR" sz="2000" dirty="0" err="1"/>
              <a:t>reação</a:t>
            </a:r>
            <a:r>
              <a:rPr lang="fr-FR" sz="2000" dirty="0"/>
              <a:t> </a:t>
            </a:r>
            <a:r>
              <a:rPr lang="fr-FR" sz="2000" dirty="0" err="1"/>
              <a:t>com</a:t>
            </a:r>
            <a:r>
              <a:rPr lang="fr-FR" sz="2000" dirty="0"/>
              <a:t> </a:t>
            </a:r>
            <a:r>
              <a:rPr lang="fr-FR" sz="2000" b="1" dirty="0">
                <a:solidFill>
                  <a:srgbClr val="0000FF"/>
                </a:solidFill>
              </a:rPr>
              <a:t>B</a:t>
            </a:r>
            <a:r>
              <a:rPr lang="fr-FR" sz="2000" dirty="0"/>
              <a:t>,</a:t>
            </a:r>
          </a:p>
          <a:p>
            <a:pPr marL="457200" indent="-457200"/>
            <a:r>
              <a:rPr lang="fr-FR" sz="2000" dirty="0"/>
              <a:t>         </a:t>
            </a:r>
            <a:r>
              <a:rPr lang="fr-FR" sz="2000" i="1" dirty="0"/>
              <a:t>i.e.</a:t>
            </a:r>
            <a:r>
              <a:rPr lang="fr-FR" sz="2000" dirty="0"/>
              <a:t> </a:t>
            </a:r>
            <a:r>
              <a:rPr lang="fr-FR" sz="2000" b="1" dirty="0"/>
              <a:t>k</a:t>
            </a:r>
            <a:r>
              <a:rPr lang="fr-FR" sz="2000" b="1" baseline="-25000" dirty="0"/>
              <a:t>1</a:t>
            </a:r>
            <a:r>
              <a:rPr lang="fr-FR" sz="2000" dirty="0"/>
              <a:t>, </a:t>
            </a:r>
            <a:r>
              <a:rPr lang="fr-FR" sz="2000" b="1" dirty="0"/>
              <a:t>k</a:t>
            </a:r>
            <a:r>
              <a:rPr lang="fr-FR" sz="2000" b="1" baseline="-25000" dirty="0"/>
              <a:t>2</a:t>
            </a:r>
            <a:r>
              <a:rPr lang="fr-FR" sz="2000" dirty="0"/>
              <a:t> &lt;&lt; </a:t>
            </a:r>
            <a:r>
              <a:rPr lang="fr-FR" sz="2000" b="1" dirty="0"/>
              <a:t>k</a:t>
            </a:r>
            <a:r>
              <a:rPr lang="fr-FR" sz="2000" b="1" baseline="-25000" dirty="0"/>
              <a:t>C</a:t>
            </a:r>
            <a:r>
              <a:rPr lang="fr-FR" sz="2000" dirty="0"/>
              <a:t>, </a:t>
            </a:r>
            <a:r>
              <a:rPr lang="fr-FR" sz="2000" b="1" dirty="0" err="1"/>
              <a:t>k</a:t>
            </a:r>
            <a:r>
              <a:rPr lang="fr-FR" sz="2000" b="1" baseline="-25000" dirty="0" err="1"/>
              <a:t>D</a:t>
            </a:r>
            <a:endParaRPr lang="fr-FR" sz="2000" b="1" dirty="0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293096"/>
            <a:ext cx="1080120" cy="601781"/>
          </a:xfrm>
          <a:prstGeom prst="rect">
            <a:avLst/>
          </a:prstGeom>
          <a:noFill/>
        </p:spPr>
      </p:pic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5373217"/>
            <a:ext cx="1193275" cy="637785"/>
          </a:xfrm>
          <a:prstGeom prst="rect">
            <a:avLst/>
          </a:prstGeom>
          <a:noFill/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01" y="5373216"/>
            <a:ext cx="288032" cy="617211"/>
          </a:xfrm>
          <a:prstGeom prst="rect">
            <a:avLst/>
          </a:prstGeom>
          <a:noFill/>
        </p:spPr>
      </p:pic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7884369" y="5394868"/>
            <a:ext cx="295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x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35496" y="5374958"/>
            <a:ext cx="6500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B)</a:t>
            </a:r>
            <a:r>
              <a:rPr lang="fr-FR" dirty="0"/>
              <a:t> </a:t>
            </a:r>
            <a:r>
              <a:rPr lang="fr-FR" dirty="0" err="1"/>
              <a:t>Equilíbrio</a:t>
            </a:r>
            <a:r>
              <a:rPr lang="fr-FR" dirty="0"/>
              <a:t> entre </a:t>
            </a:r>
            <a:r>
              <a:rPr lang="fr-FR" dirty="0" err="1"/>
              <a:t>entre</a:t>
            </a:r>
            <a:r>
              <a:rPr lang="fr-FR" dirty="0"/>
              <a:t> </a:t>
            </a:r>
            <a:r>
              <a:rPr lang="fr-FR" b="1" dirty="0">
                <a:solidFill>
                  <a:srgbClr val="0000FF"/>
                </a:solidFill>
              </a:rPr>
              <a:t>A</a:t>
            </a:r>
            <a:r>
              <a:rPr lang="fr-FR" b="1" baseline="-25000" dirty="0">
                <a:solidFill>
                  <a:srgbClr val="0000FF"/>
                </a:solidFill>
              </a:rPr>
              <a:t>1</a:t>
            </a:r>
            <a:r>
              <a:rPr lang="fr-FR" dirty="0"/>
              <a:t>,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b="1" dirty="0">
                <a:solidFill>
                  <a:srgbClr val="0000FF"/>
                </a:solidFill>
              </a:rPr>
              <a:t>A</a:t>
            </a:r>
            <a:r>
              <a:rPr lang="fr-FR" b="1" baseline="-25000" dirty="0">
                <a:solidFill>
                  <a:srgbClr val="0000FF"/>
                </a:solidFill>
              </a:rPr>
              <a:t>2</a:t>
            </a:r>
            <a:r>
              <a:rPr lang="fr-FR" dirty="0"/>
              <a:t> é </a:t>
            </a:r>
            <a:r>
              <a:rPr lang="fr-FR" dirty="0" err="1"/>
              <a:t>rápido</a:t>
            </a:r>
            <a:r>
              <a:rPr lang="fr-FR" dirty="0"/>
              <a:t> </a:t>
            </a:r>
            <a:r>
              <a:rPr lang="fr-FR" dirty="0" err="1"/>
              <a:t>em</a:t>
            </a:r>
            <a:r>
              <a:rPr lang="fr-FR" dirty="0"/>
              <a:t> </a:t>
            </a:r>
            <a:r>
              <a:rPr lang="fr-FR" dirty="0" err="1"/>
              <a:t>relação</a:t>
            </a:r>
            <a:r>
              <a:rPr lang="fr-FR" dirty="0"/>
              <a:t> à </a:t>
            </a:r>
            <a:r>
              <a:rPr lang="fr-FR" dirty="0" err="1"/>
              <a:t>reação</a:t>
            </a:r>
            <a:r>
              <a:rPr lang="fr-FR" dirty="0"/>
              <a:t> </a:t>
            </a:r>
            <a:r>
              <a:rPr lang="fr-FR" dirty="0" err="1"/>
              <a:t>com</a:t>
            </a:r>
            <a:r>
              <a:rPr lang="fr-FR" dirty="0"/>
              <a:t> </a:t>
            </a:r>
            <a:r>
              <a:rPr lang="fr-FR" b="1" dirty="0">
                <a:solidFill>
                  <a:srgbClr val="0000FF"/>
                </a:solidFill>
              </a:rPr>
              <a:t>B</a:t>
            </a:r>
            <a:r>
              <a:rPr lang="fr-FR" dirty="0"/>
              <a:t>,</a:t>
            </a:r>
          </a:p>
          <a:p>
            <a:r>
              <a:rPr lang="fr-FR" dirty="0"/>
              <a:t>     </a:t>
            </a:r>
            <a:r>
              <a:rPr lang="fr-FR" i="1" dirty="0"/>
              <a:t>i.e.</a:t>
            </a:r>
            <a:r>
              <a:rPr lang="fr-FR" dirty="0"/>
              <a:t> </a:t>
            </a:r>
            <a:r>
              <a:rPr lang="fr-FR" b="1" dirty="0"/>
              <a:t>k</a:t>
            </a:r>
            <a:r>
              <a:rPr lang="fr-FR" b="1" baseline="-25000" dirty="0"/>
              <a:t>1</a:t>
            </a:r>
            <a:r>
              <a:rPr lang="fr-FR" dirty="0"/>
              <a:t>, </a:t>
            </a:r>
            <a:r>
              <a:rPr lang="fr-FR" b="1" dirty="0"/>
              <a:t>k</a:t>
            </a:r>
            <a:r>
              <a:rPr lang="fr-FR" b="1" baseline="-25000" dirty="0"/>
              <a:t>2</a:t>
            </a:r>
            <a:r>
              <a:rPr lang="fr-FR" dirty="0"/>
              <a:t> &gt;&gt; </a:t>
            </a:r>
            <a:r>
              <a:rPr lang="fr-FR" b="1" dirty="0"/>
              <a:t>k</a:t>
            </a:r>
            <a:r>
              <a:rPr lang="fr-FR" b="1" baseline="-25000" dirty="0"/>
              <a:t>C</a:t>
            </a:r>
            <a:r>
              <a:rPr lang="fr-FR" dirty="0"/>
              <a:t>, </a:t>
            </a:r>
            <a:r>
              <a:rPr lang="fr-FR" b="1" dirty="0" err="1"/>
              <a:t>k</a:t>
            </a:r>
            <a:r>
              <a:rPr lang="fr-FR" b="1" baseline="-25000" dirty="0" err="1"/>
              <a:t>D</a:t>
            </a:r>
            <a:endParaRPr lang="fr-FR" dirty="0"/>
          </a:p>
        </p:txBody>
      </p:sp>
      <p:cxnSp>
        <p:nvCxnSpPr>
          <p:cNvPr id="22" name="Connecteur droit 21"/>
          <p:cNvCxnSpPr/>
          <p:nvPr/>
        </p:nvCxnSpPr>
        <p:spPr>
          <a:xfrm>
            <a:off x="179512" y="52129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179512" y="64533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16024" y="2060848"/>
            <a:ext cx="8676456" cy="136815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53E5C0E7-AC63-4B18-B9C1-58CE5487BF03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07504" y="44624"/>
            <a:ext cx="4472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/>
              <a:t>Princípio</a:t>
            </a:r>
            <a:r>
              <a:rPr lang="fr-FR" sz="2800" dirty="0"/>
              <a:t> de </a:t>
            </a:r>
            <a:r>
              <a:rPr lang="fr-FR" sz="2800" dirty="0" err="1"/>
              <a:t>Curtin</a:t>
            </a:r>
            <a:r>
              <a:rPr lang="fr-FR" sz="2800" dirty="0"/>
              <a:t>-Hammett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51521" y="2156663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err="1">
                <a:solidFill>
                  <a:srgbClr val="0000FF"/>
                </a:solidFill>
              </a:rPr>
              <a:t>Princípio</a:t>
            </a:r>
            <a:r>
              <a:rPr lang="fr-FR" sz="2400" b="1" dirty="0">
                <a:solidFill>
                  <a:srgbClr val="0000FF"/>
                </a:solidFill>
              </a:rPr>
              <a:t> de </a:t>
            </a:r>
            <a:r>
              <a:rPr lang="fr-FR" sz="2400" b="1" dirty="0" err="1">
                <a:solidFill>
                  <a:srgbClr val="0000FF"/>
                </a:solidFill>
              </a:rPr>
              <a:t>Curtin</a:t>
            </a:r>
            <a:r>
              <a:rPr lang="fr-FR" sz="2400" b="1" dirty="0">
                <a:solidFill>
                  <a:srgbClr val="0000FF"/>
                </a:solidFill>
              </a:rPr>
              <a:t>-Hammett:</a:t>
            </a:r>
            <a:r>
              <a:rPr lang="fr-FR" sz="2400" b="1" dirty="0"/>
              <a:t> </a:t>
            </a:r>
            <a:r>
              <a:rPr lang="fr-FR" sz="2400" dirty="0"/>
              <a:t>se o </a:t>
            </a:r>
            <a:r>
              <a:rPr lang="fr-FR" sz="2400" dirty="0" err="1"/>
              <a:t>equilíbrio</a:t>
            </a:r>
            <a:r>
              <a:rPr lang="fr-FR" sz="2400" dirty="0"/>
              <a:t> entre </a:t>
            </a:r>
            <a:r>
              <a:rPr lang="fr-FR" sz="2400" b="1" dirty="0">
                <a:solidFill>
                  <a:srgbClr val="0000FF"/>
                </a:solidFill>
              </a:rPr>
              <a:t>A</a:t>
            </a:r>
            <a:r>
              <a:rPr lang="fr-FR" sz="2400" b="1" baseline="-25000" dirty="0">
                <a:solidFill>
                  <a:srgbClr val="0000FF"/>
                </a:solidFill>
              </a:rPr>
              <a:t>1</a:t>
            </a:r>
            <a:r>
              <a:rPr lang="fr-FR" sz="2400" baseline="-25000" dirty="0"/>
              <a:t> </a:t>
            </a:r>
            <a:r>
              <a:rPr lang="fr-FR" sz="2400" dirty="0"/>
              <a:t>e </a:t>
            </a:r>
            <a:r>
              <a:rPr lang="fr-FR" sz="2400" b="1" dirty="0">
                <a:solidFill>
                  <a:srgbClr val="0000FF"/>
                </a:solidFill>
              </a:rPr>
              <a:t>A</a:t>
            </a:r>
            <a:r>
              <a:rPr lang="fr-FR" sz="2400" b="1" baseline="-25000" dirty="0">
                <a:solidFill>
                  <a:srgbClr val="0000FF"/>
                </a:solidFill>
              </a:rPr>
              <a:t>2</a:t>
            </a:r>
            <a:r>
              <a:rPr lang="fr-FR" sz="2400" baseline="-25000" dirty="0"/>
              <a:t> </a:t>
            </a:r>
            <a:r>
              <a:rPr lang="fr-FR" sz="2400" dirty="0"/>
              <a:t>é </a:t>
            </a:r>
            <a:r>
              <a:rPr lang="fr-FR" sz="2400" dirty="0" err="1"/>
              <a:t>rápido</a:t>
            </a:r>
            <a:r>
              <a:rPr lang="fr-FR" sz="2400" dirty="0"/>
              <a:t>, a </a:t>
            </a:r>
            <a:r>
              <a:rPr lang="fr-FR" sz="2400" dirty="0" err="1"/>
              <a:t>razão</a:t>
            </a:r>
            <a:r>
              <a:rPr lang="fr-FR" sz="2400" dirty="0"/>
              <a:t> dos </a:t>
            </a:r>
            <a:r>
              <a:rPr lang="fr-FR" sz="2400" dirty="0" err="1"/>
              <a:t>produtos</a:t>
            </a:r>
            <a:r>
              <a:rPr lang="fr-FR" sz="2400" dirty="0"/>
              <a:t> </a:t>
            </a:r>
            <a:r>
              <a:rPr lang="fr-FR" sz="2400" b="1" dirty="0">
                <a:solidFill>
                  <a:srgbClr val="0000FF"/>
                </a:solidFill>
              </a:rPr>
              <a:t>C</a:t>
            </a:r>
            <a:r>
              <a:rPr lang="fr-FR" sz="2400" dirty="0"/>
              <a:t> e </a:t>
            </a:r>
            <a:r>
              <a:rPr lang="fr-FR" sz="2400" b="1" dirty="0">
                <a:solidFill>
                  <a:srgbClr val="0000FF"/>
                </a:solidFill>
              </a:rPr>
              <a:t>D</a:t>
            </a:r>
            <a:r>
              <a:rPr lang="fr-FR" sz="2400" dirty="0"/>
              <a:t> </a:t>
            </a:r>
            <a:r>
              <a:rPr lang="fr-FR" sz="2400" dirty="0" err="1"/>
              <a:t>não</a:t>
            </a:r>
            <a:r>
              <a:rPr lang="fr-FR" sz="2400" dirty="0"/>
              <a:t> </a:t>
            </a:r>
            <a:r>
              <a:rPr lang="fr-FR" sz="2400" dirty="0" err="1"/>
              <a:t>pode</a:t>
            </a:r>
            <a:r>
              <a:rPr lang="fr-FR" sz="2400" dirty="0"/>
              <a:t> </a:t>
            </a:r>
            <a:r>
              <a:rPr lang="fr-FR" sz="2400" dirty="0" err="1"/>
              <a:t>ser</a:t>
            </a:r>
            <a:r>
              <a:rPr lang="fr-FR" sz="2400" dirty="0"/>
              <a:t> </a:t>
            </a:r>
            <a:r>
              <a:rPr lang="fr-FR" sz="2400" dirty="0" err="1"/>
              <a:t>intuitivamente</a:t>
            </a:r>
            <a:r>
              <a:rPr lang="fr-FR" sz="2400" dirty="0"/>
              <a:t> </a:t>
            </a:r>
            <a:r>
              <a:rPr lang="fr-FR" sz="2400" dirty="0" err="1"/>
              <a:t>prevista</a:t>
            </a:r>
            <a:r>
              <a:rPr lang="fr-FR" sz="2400" dirty="0"/>
              <a:t> </a:t>
            </a:r>
            <a:r>
              <a:rPr lang="fr-FR" sz="2400" dirty="0" err="1"/>
              <a:t>sem</a:t>
            </a:r>
            <a:r>
              <a:rPr lang="fr-FR" sz="2400" dirty="0"/>
              <a:t> </a:t>
            </a:r>
            <a:r>
              <a:rPr lang="fr-FR" sz="2400" dirty="0" err="1"/>
              <a:t>conhecermos</a:t>
            </a:r>
            <a:r>
              <a:rPr lang="fr-FR" sz="2400" dirty="0"/>
              <a:t> as constantes </a:t>
            </a:r>
            <a:r>
              <a:rPr lang="fr-FR" sz="2400" b="1" dirty="0"/>
              <a:t>k</a:t>
            </a:r>
            <a:r>
              <a:rPr lang="fr-FR" sz="2400" b="1" baseline="-25000" dirty="0"/>
              <a:t>C</a:t>
            </a:r>
            <a:r>
              <a:rPr lang="fr-FR" sz="2400" dirty="0"/>
              <a:t> e </a:t>
            </a:r>
            <a:r>
              <a:rPr lang="fr-FR" sz="2400" b="1" dirty="0" err="1"/>
              <a:t>k</a:t>
            </a:r>
            <a:r>
              <a:rPr lang="fr-FR" sz="2400" b="1" baseline="-25000" dirty="0" err="1"/>
              <a:t>D</a:t>
            </a:r>
            <a:r>
              <a:rPr lang="fr-FR" sz="2400" dirty="0"/>
              <a:t>.</a:t>
            </a:r>
            <a:endParaRPr lang="fr-FR" sz="2400" baseline="-25000" dirty="0"/>
          </a:p>
        </p:txBody>
      </p:sp>
      <p:graphicFrame>
        <p:nvGraphicFramePr>
          <p:cNvPr id="49153" name="Object 1"/>
          <p:cNvGraphicFramePr>
            <a:graphicFrameLocks noChangeAspect="1"/>
          </p:cNvGraphicFramePr>
          <p:nvPr/>
        </p:nvGraphicFramePr>
        <p:xfrm>
          <a:off x="2123728" y="1120924"/>
          <a:ext cx="47180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148560" imgH="482040" progId="ChemDraw.Document.6.0">
                  <p:embed/>
                </p:oleObj>
              </mc:Choice>
              <mc:Fallback>
                <p:oleObj name="CS ChemDraw Drawing" r:id="rId2" imgW="3148560" imgH="482040" progId="ChemDraw.Document.6.0">
                  <p:embed/>
                  <p:pic>
                    <p:nvPicPr>
                      <p:cNvPr id="4915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120924"/>
                        <a:ext cx="471805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323528" y="3938280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err="1">
                <a:solidFill>
                  <a:srgbClr val="0000FF"/>
                </a:solidFill>
              </a:rPr>
              <a:t>Como</a:t>
            </a:r>
            <a:r>
              <a:rPr lang="fr-FR" sz="2400" b="1" dirty="0">
                <a:solidFill>
                  <a:srgbClr val="0000FF"/>
                </a:solidFill>
              </a:rPr>
              <a:t> </a:t>
            </a:r>
            <a:r>
              <a:rPr lang="fr-FR" sz="2400" b="1" dirty="0" err="1">
                <a:solidFill>
                  <a:srgbClr val="0000FF"/>
                </a:solidFill>
              </a:rPr>
              <a:t>espécies</a:t>
            </a:r>
            <a:r>
              <a:rPr lang="fr-FR" sz="2400" b="1" dirty="0">
                <a:solidFill>
                  <a:srgbClr val="0000FF"/>
                </a:solidFill>
              </a:rPr>
              <a:t> de </a:t>
            </a:r>
            <a:r>
              <a:rPr lang="fr-FR" sz="2400" b="1" dirty="0" err="1">
                <a:solidFill>
                  <a:srgbClr val="0000FF"/>
                </a:solidFill>
              </a:rPr>
              <a:t>alta</a:t>
            </a:r>
            <a:r>
              <a:rPr lang="fr-FR" sz="2400" b="1" dirty="0">
                <a:solidFill>
                  <a:srgbClr val="0000FF"/>
                </a:solidFill>
              </a:rPr>
              <a:t> </a:t>
            </a:r>
            <a:r>
              <a:rPr lang="fr-FR" sz="2400" b="1" dirty="0" err="1">
                <a:solidFill>
                  <a:srgbClr val="0000FF"/>
                </a:solidFill>
              </a:rPr>
              <a:t>energia</a:t>
            </a:r>
            <a:r>
              <a:rPr lang="fr-FR" sz="2400" b="1" dirty="0">
                <a:solidFill>
                  <a:srgbClr val="0000FF"/>
                </a:solidFill>
              </a:rPr>
              <a:t> </a:t>
            </a:r>
            <a:r>
              <a:rPr lang="fr-FR" sz="2400" b="1" dirty="0" err="1">
                <a:solidFill>
                  <a:srgbClr val="0000FF"/>
                </a:solidFill>
              </a:rPr>
              <a:t>presentes</a:t>
            </a:r>
            <a:r>
              <a:rPr lang="fr-FR" sz="2400" b="1" dirty="0">
                <a:solidFill>
                  <a:srgbClr val="0000FF"/>
                </a:solidFill>
              </a:rPr>
              <a:t> </a:t>
            </a:r>
            <a:r>
              <a:rPr lang="fr-FR" sz="2400" b="1" dirty="0" err="1">
                <a:solidFill>
                  <a:srgbClr val="0000FF"/>
                </a:solidFill>
              </a:rPr>
              <a:t>em</a:t>
            </a:r>
            <a:r>
              <a:rPr lang="fr-FR" sz="2400" b="1" dirty="0">
                <a:solidFill>
                  <a:srgbClr val="0000FF"/>
                </a:solidFill>
              </a:rPr>
              <a:t> </a:t>
            </a:r>
            <a:r>
              <a:rPr lang="fr-FR" sz="2400" b="1" dirty="0" err="1">
                <a:solidFill>
                  <a:srgbClr val="0000FF"/>
                </a:solidFill>
              </a:rPr>
              <a:t>somente</a:t>
            </a:r>
            <a:r>
              <a:rPr lang="fr-FR" sz="2400" b="1" dirty="0">
                <a:solidFill>
                  <a:srgbClr val="0000FF"/>
                </a:solidFill>
              </a:rPr>
              <a:t> </a:t>
            </a:r>
            <a:r>
              <a:rPr lang="fr-FR" sz="2400" b="1" dirty="0" err="1">
                <a:solidFill>
                  <a:srgbClr val="0000FF"/>
                </a:solidFill>
              </a:rPr>
              <a:t>baixas</a:t>
            </a:r>
            <a:r>
              <a:rPr lang="fr-FR" sz="2400" b="1" dirty="0">
                <a:solidFill>
                  <a:srgbClr val="0000FF"/>
                </a:solidFill>
              </a:rPr>
              <a:t> </a:t>
            </a:r>
            <a:r>
              <a:rPr lang="fr-FR" sz="2400" b="1" dirty="0" err="1">
                <a:solidFill>
                  <a:srgbClr val="0000FF"/>
                </a:solidFill>
              </a:rPr>
              <a:t>concentrações</a:t>
            </a:r>
            <a:r>
              <a:rPr lang="fr-FR" sz="2400" b="1" dirty="0">
                <a:solidFill>
                  <a:srgbClr val="0000FF"/>
                </a:solidFill>
              </a:rPr>
              <a:t> </a:t>
            </a:r>
            <a:r>
              <a:rPr lang="fr-FR" sz="2400" b="1" dirty="0" err="1">
                <a:solidFill>
                  <a:srgbClr val="0000FF"/>
                </a:solidFill>
              </a:rPr>
              <a:t>são</a:t>
            </a:r>
            <a:r>
              <a:rPr lang="fr-FR" sz="2400" b="1" dirty="0">
                <a:solidFill>
                  <a:srgbClr val="0000FF"/>
                </a:solidFill>
              </a:rPr>
              <a:t> </a:t>
            </a:r>
            <a:r>
              <a:rPr lang="fr-FR" sz="2400" b="1" dirty="0" err="1">
                <a:solidFill>
                  <a:srgbClr val="0000FF"/>
                </a:solidFill>
              </a:rPr>
              <a:t>frequentemente</a:t>
            </a:r>
            <a:r>
              <a:rPr lang="fr-FR" sz="2400" b="1" dirty="0">
                <a:solidFill>
                  <a:srgbClr val="0000FF"/>
                </a:solidFill>
              </a:rPr>
              <a:t> mais </a:t>
            </a:r>
            <a:r>
              <a:rPr lang="fr-FR" sz="2400" b="1" dirty="0" err="1">
                <a:solidFill>
                  <a:srgbClr val="0000FF"/>
                </a:solidFill>
              </a:rPr>
              <a:t>reativas</a:t>
            </a:r>
            <a:r>
              <a:rPr lang="fr-FR" sz="2400" b="1" dirty="0">
                <a:solidFill>
                  <a:srgbClr val="0000FF"/>
                </a:solidFill>
              </a:rPr>
              <a:t> do que  </a:t>
            </a:r>
            <a:r>
              <a:rPr lang="fr-FR" sz="2400" b="1" dirty="0" err="1">
                <a:solidFill>
                  <a:srgbClr val="0000FF"/>
                </a:solidFill>
              </a:rPr>
              <a:t>espécies</a:t>
            </a:r>
            <a:r>
              <a:rPr lang="fr-FR" sz="2400" b="1" dirty="0">
                <a:solidFill>
                  <a:srgbClr val="0000FF"/>
                </a:solidFill>
              </a:rPr>
              <a:t> </a:t>
            </a:r>
            <a:r>
              <a:rPr lang="fr-FR" sz="2400" b="1" dirty="0" err="1">
                <a:solidFill>
                  <a:srgbClr val="0000FF"/>
                </a:solidFill>
              </a:rPr>
              <a:t>estáveis</a:t>
            </a:r>
            <a:r>
              <a:rPr lang="fr-FR" sz="2400" b="1" dirty="0">
                <a:solidFill>
                  <a:srgbClr val="0000FF"/>
                </a:solidFill>
              </a:rPr>
              <a:t>, </a:t>
            </a:r>
            <a:r>
              <a:rPr lang="fr-FR" sz="2400" b="1" dirty="0" err="1">
                <a:solidFill>
                  <a:srgbClr val="0000FF"/>
                </a:solidFill>
              </a:rPr>
              <a:t>não</a:t>
            </a:r>
            <a:r>
              <a:rPr lang="fr-FR" sz="2400" b="1" dirty="0">
                <a:solidFill>
                  <a:srgbClr val="0000FF"/>
                </a:solidFill>
              </a:rPr>
              <a:t> é </a:t>
            </a:r>
            <a:r>
              <a:rPr lang="fr-FR" sz="2400" b="1" dirty="0" err="1">
                <a:solidFill>
                  <a:srgbClr val="0000FF"/>
                </a:solidFill>
              </a:rPr>
              <a:t>incomum</a:t>
            </a:r>
            <a:r>
              <a:rPr lang="fr-FR" sz="2400" b="1" dirty="0">
                <a:solidFill>
                  <a:srgbClr val="0000FF"/>
                </a:solidFill>
              </a:rPr>
              <a:t> que o </a:t>
            </a:r>
            <a:r>
              <a:rPr lang="fr-FR" sz="2400" b="1" dirty="0" err="1">
                <a:solidFill>
                  <a:srgbClr val="0000FF"/>
                </a:solidFill>
              </a:rPr>
              <a:t>produto</a:t>
            </a:r>
            <a:r>
              <a:rPr lang="fr-FR" sz="2400" b="1" dirty="0">
                <a:solidFill>
                  <a:srgbClr val="0000FF"/>
                </a:solidFill>
              </a:rPr>
              <a:t> principal de </a:t>
            </a:r>
            <a:r>
              <a:rPr lang="fr-FR" sz="2400" b="1" dirty="0" err="1">
                <a:solidFill>
                  <a:srgbClr val="0000FF"/>
                </a:solidFill>
              </a:rPr>
              <a:t>uma</a:t>
            </a:r>
            <a:r>
              <a:rPr lang="fr-FR" sz="2400" b="1" dirty="0">
                <a:solidFill>
                  <a:srgbClr val="0000FF"/>
                </a:solidFill>
              </a:rPr>
              <a:t> </a:t>
            </a:r>
            <a:r>
              <a:rPr lang="fr-FR" sz="2400" b="1" dirty="0" err="1">
                <a:solidFill>
                  <a:srgbClr val="0000FF"/>
                </a:solidFill>
              </a:rPr>
              <a:t>reação</a:t>
            </a:r>
            <a:r>
              <a:rPr lang="fr-FR" sz="2400" b="1" dirty="0">
                <a:solidFill>
                  <a:srgbClr val="0000FF"/>
                </a:solidFill>
              </a:rPr>
              <a:t> </a:t>
            </a:r>
            <a:r>
              <a:rPr lang="fr-FR" sz="2400" b="1" dirty="0" err="1">
                <a:solidFill>
                  <a:srgbClr val="0000FF"/>
                </a:solidFill>
              </a:rPr>
              <a:t>venha</a:t>
            </a:r>
            <a:r>
              <a:rPr lang="fr-FR" sz="2400" b="1" dirty="0">
                <a:solidFill>
                  <a:srgbClr val="0000FF"/>
                </a:solidFill>
              </a:rPr>
              <a:t> de </a:t>
            </a:r>
            <a:r>
              <a:rPr lang="fr-FR" sz="2400" b="1" dirty="0" err="1">
                <a:solidFill>
                  <a:srgbClr val="0000FF"/>
                </a:solidFill>
              </a:rPr>
              <a:t>uma</a:t>
            </a:r>
            <a:r>
              <a:rPr lang="fr-FR" sz="2400" b="1" dirty="0">
                <a:solidFill>
                  <a:srgbClr val="0000FF"/>
                </a:solidFill>
              </a:rPr>
              <a:t> </a:t>
            </a:r>
            <a:r>
              <a:rPr lang="fr-FR" sz="2400" b="1" dirty="0" err="1">
                <a:solidFill>
                  <a:srgbClr val="0000FF"/>
                </a:solidFill>
              </a:rPr>
              <a:t>espécie</a:t>
            </a:r>
            <a:r>
              <a:rPr lang="fr-FR" sz="2400" b="1" dirty="0">
                <a:solidFill>
                  <a:srgbClr val="0000FF"/>
                </a:solidFill>
              </a:rPr>
              <a:t> </a:t>
            </a:r>
            <a:r>
              <a:rPr lang="fr-FR" sz="2400" b="1" dirty="0" err="1">
                <a:solidFill>
                  <a:srgbClr val="0000FF"/>
                </a:solidFill>
              </a:rPr>
              <a:t>minoritária</a:t>
            </a:r>
            <a:r>
              <a:rPr lang="fr-FR" sz="2400" b="1" dirty="0">
                <a:solidFill>
                  <a:srgbClr val="0000FF"/>
                </a:solidFill>
              </a:rPr>
              <a:t>, que nem se </a:t>
            </a:r>
            <a:r>
              <a:rPr lang="fr-FR" sz="2400" b="1" dirty="0" err="1">
                <a:solidFill>
                  <a:srgbClr val="0000FF"/>
                </a:solidFill>
              </a:rPr>
              <a:t>quer</a:t>
            </a:r>
            <a:r>
              <a:rPr lang="fr-FR" sz="2400" b="1" dirty="0">
                <a:solidFill>
                  <a:srgbClr val="0000FF"/>
                </a:solidFill>
              </a:rPr>
              <a:t> </a:t>
            </a:r>
            <a:r>
              <a:rPr lang="fr-FR" sz="2400" b="1" dirty="0" err="1">
                <a:solidFill>
                  <a:srgbClr val="0000FF"/>
                </a:solidFill>
              </a:rPr>
              <a:t>possa</a:t>
            </a:r>
            <a:r>
              <a:rPr lang="fr-FR" sz="2400" b="1" dirty="0">
                <a:solidFill>
                  <a:srgbClr val="0000FF"/>
                </a:solidFill>
              </a:rPr>
              <a:t> </a:t>
            </a:r>
            <a:r>
              <a:rPr lang="fr-FR" sz="2400" b="1" dirty="0" err="1">
                <a:solidFill>
                  <a:srgbClr val="0000FF"/>
                </a:solidFill>
              </a:rPr>
              <a:t>ser</a:t>
            </a:r>
            <a:r>
              <a:rPr lang="fr-FR" sz="2400" b="1" dirty="0">
                <a:solidFill>
                  <a:srgbClr val="0000FF"/>
                </a:solidFill>
              </a:rPr>
              <a:t> </a:t>
            </a:r>
            <a:r>
              <a:rPr lang="fr-FR" sz="2400" b="1" dirty="0" err="1">
                <a:solidFill>
                  <a:srgbClr val="0000FF"/>
                </a:solidFill>
              </a:rPr>
              <a:t>observada</a:t>
            </a:r>
            <a:r>
              <a:rPr lang="fr-FR" sz="2400" b="1" dirty="0">
                <a:solidFill>
                  <a:srgbClr val="0000FF"/>
                </a:solidFill>
              </a:rPr>
              <a:t>.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79512" y="6453336"/>
            <a:ext cx="3293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J. I. </a:t>
            </a:r>
            <a:r>
              <a:rPr lang="fr-FR" sz="1600" dirty="0" err="1"/>
              <a:t>Seeman</a:t>
            </a:r>
            <a:r>
              <a:rPr lang="fr-FR" sz="1600" dirty="0"/>
              <a:t>, </a:t>
            </a:r>
            <a:r>
              <a:rPr lang="fr-FR" sz="1600" i="1" dirty="0" err="1"/>
              <a:t>Chem</a:t>
            </a:r>
            <a:r>
              <a:rPr lang="fr-FR" sz="1600" i="1" dirty="0"/>
              <a:t>. </a:t>
            </a:r>
            <a:r>
              <a:rPr lang="fr-FR" sz="1600" i="1" dirty="0" err="1"/>
              <a:t>Rev</a:t>
            </a:r>
            <a:r>
              <a:rPr lang="fr-FR" sz="1600" i="1" dirty="0"/>
              <a:t>.</a:t>
            </a:r>
            <a:r>
              <a:rPr lang="fr-FR" sz="1600" dirty="0"/>
              <a:t> </a:t>
            </a:r>
            <a:r>
              <a:rPr lang="fr-FR" sz="1600" b="1" dirty="0"/>
              <a:t>1983</a:t>
            </a:r>
            <a:r>
              <a:rPr lang="fr-FR" sz="1600" dirty="0"/>
              <a:t>, 83, 83.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179512" y="52129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179512" y="64533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1140</Words>
  <Application>Microsoft Office PowerPoint</Application>
  <PresentationFormat>Apresentação na tela (4:3)</PresentationFormat>
  <Paragraphs>161</Paragraphs>
  <Slides>31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6" baseType="lpstr">
      <vt:lpstr>Arial</vt:lpstr>
      <vt:lpstr>Calibri</vt:lpstr>
      <vt:lpstr>Symbol</vt:lpstr>
      <vt:lpstr>Thème Office</vt:lpstr>
      <vt:lpstr>CS ChemDraw Drawing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Igor</dc:creator>
  <cp:lastModifiedBy>Igor Jurberg</cp:lastModifiedBy>
  <cp:revision>1</cp:revision>
  <dcterms:created xsi:type="dcterms:W3CDTF">2018-07-22T03:04:08Z</dcterms:created>
  <dcterms:modified xsi:type="dcterms:W3CDTF">2025-09-03T14:07:19Z</dcterms:modified>
</cp:coreProperties>
</file>