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21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Jurberg" userId="15c90205aab73206" providerId="LiveId" clId="{41030D99-0E33-41E6-9B3E-EB2E613DDEE4}"/>
    <pc:docChg chg="modSld">
      <pc:chgData name="Igor Jurberg" userId="15c90205aab73206" providerId="LiveId" clId="{41030D99-0E33-41E6-9B3E-EB2E613DDEE4}" dt="2025-09-03T14:11:09.803" v="13" actId="20577"/>
      <pc:docMkLst>
        <pc:docMk/>
      </pc:docMkLst>
      <pc:sldChg chg="modSp mod">
        <pc:chgData name="Igor Jurberg" userId="15c90205aab73206" providerId="LiveId" clId="{41030D99-0E33-41E6-9B3E-EB2E613DDEE4}" dt="2025-09-03T14:11:09.803" v="13" actId="20577"/>
        <pc:sldMkLst>
          <pc:docMk/>
          <pc:sldMk cId="0" sldId="256"/>
        </pc:sldMkLst>
        <pc:spChg chg="mod">
          <ac:chgData name="Igor Jurberg" userId="15c90205aab73206" providerId="LiveId" clId="{41030D99-0E33-41E6-9B3E-EB2E613DDEE4}" dt="2025-09-03T14:11:09.803" v="13" actId="20577"/>
          <ac:spMkLst>
            <pc:docMk/>
            <pc:sldMk cId="0" sldId="256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04C-3D0B-493A-AB85-18FB99AB0706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A5FB-A7B7-4EC0-B056-D44BBE8D42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04C-3D0B-493A-AB85-18FB99AB0706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A5FB-A7B7-4EC0-B056-D44BBE8D42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04C-3D0B-493A-AB85-18FB99AB0706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A5FB-A7B7-4EC0-B056-D44BBE8D42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04C-3D0B-493A-AB85-18FB99AB0706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A5FB-A7B7-4EC0-B056-D44BBE8D42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04C-3D0B-493A-AB85-18FB99AB0706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A5FB-A7B7-4EC0-B056-D44BBE8D42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04C-3D0B-493A-AB85-18FB99AB0706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A5FB-A7B7-4EC0-B056-D44BBE8D42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04C-3D0B-493A-AB85-18FB99AB0706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A5FB-A7B7-4EC0-B056-D44BBE8D42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04C-3D0B-493A-AB85-18FB99AB0706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A5FB-A7B7-4EC0-B056-D44BBE8D42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04C-3D0B-493A-AB85-18FB99AB0706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A5FB-A7B7-4EC0-B056-D44BBE8D42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04C-3D0B-493A-AB85-18FB99AB0706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A5FB-A7B7-4EC0-B056-D44BBE8D42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04C-3D0B-493A-AB85-18FB99AB0706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A5FB-A7B7-4EC0-B056-D44BBE8D42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4F04C-3D0B-493A-AB85-18FB99AB0706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AA5FB-A7B7-4EC0-B056-D44BBE8D420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12" Type="http://schemas.openxmlformats.org/officeDocument/2006/relationships/oleObject" Target="../embeddings/oleObject49.bin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3.emf"/><Relationship Id="rId5" Type="http://schemas.openxmlformats.org/officeDocument/2006/relationships/image" Target="../media/image50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5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66.emf"/><Relationship Id="rId7" Type="http://schemas.openxmlformats.org/officeDocument/2006/relationships/image" Target="../media/image68.e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75.emf"/><Relationship Id="rId3" Type="http://schemas.openxmlformats.org/officeDocument/2006/relationships/image" Target="../media/image70.emf"/><Relationship Id="rId7" Type="http://schemas.openxmlformats.org/officeDocument/2006/relationships/image" Target="../media/image72.emf"/><Relationship Id="rId12" Type="http://schemas.openxmlformats.org/officeDocument/2006/relationships/oleObject" Target="../embeddings/oleObject70.bin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74.emf"/><Relationship Id="rId5" Type="http://schemas.openxmlformats.org/officeDocument/2006/relationships/image" Target="../media/image71.e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76.emf"/><Relationship Id="rId7" Type="http://schemas.openxmlformats.org/officeDocument/2006/relationships/image" Target="../media/image78.e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77.emf"/><Relationship Id="rId4" Type="http://schemas.openxmlformats.org/officeDocument/2006/relationships/oleObject" Target="../embeddings/oleObject72.bin"/><Relationship Id="rId9" Type="http://schemas.openxmlformats.org/officeDocument/2006/relationships/image" Target="../media/image7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w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image" Target="../media/image80.emf"/><Relationship Id="rId7" Type="http://schemas.openxmlformats.org/officeDocument/2006/relationships/image" Target="../media/image82.e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84.emf"/><Relationship Id="rId5" Type="http://schemas.openxmlformats.org/officeDocument/2006/relationships/image" Target="../media/image81.e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8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90.emf"/><Relationship Id="rId3" Type="http://schemas.openxmlformats.org/officeDocument/2006/relationships/image" Target="../media/image85.emf"/><Relationship Id="rId7" Type="http://schemas.openxmlformats.org/officeDocument/2006/relationships/image" Target="../media/image87.emf"/><Relationship Id="rId12" Type="http://schemas.openxmlformats.org/officeDocument/2006/relationships/oleObject" Target="../embeddings/oleObject85.bin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89.e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8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96.emf"/><Relationship Id="rId3" Type="http://schemas.openxmlformats.org/officeDocument/2006/relationships/image" Target="../media/image91.emf"/><Relationship Id="rId7" Type="http://schemas.openxmlformats.org/officeDocument/2006/relationships/image" Target="../media/image93.emf"/><Relationship Id="rId12" Type="http://schemas.openxmlformats.org/officeDocument/2006/relationships/oleObject" Target="../embeddings/oleObject91.bin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95.emf"/><Relationship Id="rId5" Type="http://schemas.openxmlformats.org/officeDocument/2006/relationships/image" Target="../media/image92.e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9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oleObject" Target="../embeddings/oleObject9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emf"/><Relationship Id="rId4" Type="http://schemas.openxmlformats.org/officeDocument/2006/relationships/oleObject" Target="../embeddings/oleObject9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04.emf"/><Relationship Id="rId3" Type="http://schemas.openxmlformats.org/officeDocument/2006/relationships/image" Target="../media/image99.emf"/><Relationship Id="rId7" Type="http://schemas.openxmlformats.org/officeDocument/2006/relationships/image" Target="../media/image101.emf"/><Relationship Id="rId12" Type="http://schemas.openxmlformats.org/officeDocument/2006/relationships/oleObject" Target="../embeddings/oleObject99.bin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03.wmf"/><Relationship Id="rId5" Type="http://schemas.openxmlformats.org/officeDocument/2006/relationships/image" Target="../media/image100.emf"/><Relationship Id="rId15" Type="http://schemas.openxmlformats.org/officeDocument/2006/relationships/image" Target="../media/image105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02.emf"/><Relationship Id="rId14" Type="http://schemas.openxmlformats.org/officeDocument/2006/relationships/oleObject" Target="../embeddings/oleObject10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image" Target="../media/image106.emf"/><Relationship Id="rId7" Type="http://schemas.openxmlformats.org/officeDocument/2006/relationships/image" Target="../media/image108.emf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107.e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0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image" Target="../media/image110.emf"/><Relationship Id="rId7" Type="http://schemas.openxmlformats.org/officeDocument/2006/relationships/image" Target="../media/image112.emf"/><Relationship Id="rId2" Type="http://schemas.openxmlformats.org/officeDocument/2006/relationships/oleObject" Target="../embeddings/oleObject10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14.emf"/><Relationship Id="rId5" Type="http://schemas.openxmlformats.org/officeDocument/2006/relationships/image" Target="../media/image111.e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11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image" Target="../media/image115.emf"/><Relationship Id="rId7" Type="http://schemas.openxmlformats.org/officeDocument/2006/relationships/image" Target="../media/image117.wmf"/><Relationship Id="rId2" Type="http://schemas.openxmlformats.org/officeDocument/2006/relationships/oleObject" Target="../embeddings/oleObject1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116.emf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oleObject" Target="../embeddings/oleObject1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11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126.emf"/><Relationship Id="rId18" Type="http://schemas.openxmlformats.org/officeDocument/2006/relationships/oleObject" Target="../embeddings/oleObject124.bin"/><Relationship Id="rId3" Type="http://schemas.openxmlformats.org/officeDocument/2006/relationships/image" Target="../media/image121.emf"/><Relationship Id="rId7" Type="http://schemas.openxmlformats.org/officeDocument/2006/relationships/image" Target="../media/image123.emf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128.emf"/><Relationship Id="rId2" Type="http://schemas.openxmlformats.org/officeDocument/2006/relationships/oleObject" Target="../embeddings/oleObject116.bin"/><Relationship Id="rId16" Type="http://schemas.openxmlformats.org/officeDocument/2006/relationships/oleObject" Target="../embeddings/oleObject1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125.emf"/><Relationship Id="rId5" Type="http://schemas.openxmlformats.org/officeDocument/2006/relationships/image" Target="../media/image122.emf"/><Relationship Id="rId15" Type="http://schemas.openxmlformats.org/officeDocument/2006/relationships/image" Target="../media/image127.emf"/><Relationship Id="rId10" Type="http://schemas.openxmlformats.org/officeDocument/2006/relationships/oleObject" Target="../embeddings/oleObject120.bin"/><Relationship Id="rId19" Type="http://schemas.openxmlformats.org/officeDocument/2006/relationships/image" Target="../media/image129.emf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24.emf"/><Relationship Id="rId14" Type="http://schemas.openxmlformats.org/officeDocument/2006/relationships/oleObject" Target="../embeddings/oleObject12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3" Type="http://schemas.openxmlformats.org/officeDocument/2006/relationships/image" Target="../media/image117.wmf"/><Relationship Id="rId7" Type="http://schemas.openxmlformats.org/officeDocument/2006/relationships/image" Target="../media/image131.emf"/><Relationship Id="rId2" Type="http://schemas.openxmlformats.org/officeDocument/2006/relationships/oleObject" Target="../embeddings/oleObject1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130.emf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oleObject" Target="../embeddings/oleObject129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139.emf"/><Relationship Id="rId18" Type="http://schemas.openxmlformats.org/officeDocument/2006/relationships/oleObject" Target="../embeddings/oleObject138.bin"/><Relationship Id="rId3" Type="http://schemas.openxmlformats.org/officeDocument/2006/relationships/image" Target="../media/image134.emf"/><Relationship Id="rId7" Type="http://schemas.openxmlformats.org/officeDocument/2006/relationships/image" Target="../media/image136.emf"/><Relationship Id="rId12" Type="http://schemas.openxmlformats.org/officeDocument/2006/relationships/oleObject" Target="../embeddings/oleObject135.bin"/><Relationship Id="rId17" Type="http://schemas.openxmlformats.org/officeDocument/2006/relationships/image" Target="../media/image141.emf"/><Relationship Id="rId2" Type="http://schemas.openxmlformats.org/officeDocument/2006/relationships/oleObject" Target="../embeddings/oleObject130.bin"/><Relationship Id="rId16" Type="http://schemas.openxmlformats.org/officeDocument/2006/relationships/oleObject" Target="../embeddings/oleObject1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138.emf"/><Relationship Id="rId5" Type="http://schemas.openxmlformats.org/officeDocument/2006/relationships/image" Target="../media/image135.emf"/><Relationship Id="rId15" Type="http://schemas.openxmlformats.org/officeDocument/2006/relationships/image" Target="../media/image140.emf"/><Relationship Id="rId10" Type="http://schemas.openxmlformats.org/officeDocument/2006/relationships/oleObject" Target="../embeddings/oleObject134.bin"/><Relationship Id="rId19" Type="http://schemas.openxmlformats.org/officeDocument/2006/relationships/image" Target="../media/image142.emf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37.emf"/><Relationship Id="rId14" Type="http://schemas.openxmlformats.org/officeDocument/2006/relationships/oleObject" Target="../embeddings/oleObject13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oleObject" Target="../embeddings/oleObject139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oleObject" Target="../embeddings/oleObject14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emf"/><Relationship Id="rId4" Type="http://schemas.openxmlformats.org/officeDocument/2006/relationships/oleObject" Target="../embeddings/oleObject14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3" Type="http://schemas.openxmlformats.org/officeDocument/2006/relationships/image" Target="../media/image146.wmf"/><Relationship Id="rId7" Type="http://schemas.openxmlformats.org/officeDocument/2006/relationships/image" Target="../media/image148.emf"/><Relationship Id="rId2" Type="http://schemas.openxmlformats.org/officeDocument/2006/relationships/oleObject" Target="../embeddings/oleObject1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4.bin"/><Relationship Id="rId5" Type="http://schemas.openxmlformats.org/officeDocument/2006/relationships/image" Target="../media/image147.emf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14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7" Type="http://schemas.openxmlformats.org/officeDocument/2006/relationships/image" Target="../media/image152.emf"/><Relationship Id="rId2" Type="http://schemas.openxmlformats.org/officeDocument/2006/relationships/oleObject" Target="../embeddings/oleObject1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8.bin"/><Relationship Id="rId5" Type="http://schemas.openxmlformats.org/officeDocument/2006/relationships/image" Target="../media/image151.emf"/><Relationship Id="rId4" Type="http://schemas.openxmlformats.org/officeDocument/2006/relationships/oleObject" Target="../embeddings/oleObject14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oleObject" Target="../embeddings/oleObject14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4.emf"/><Relationship Id="rId4" Type="http://schemas.openxmlformats.org/officeDocument/2006/relationships/oleObject" Target="../embeddings/oleObject15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oleObject" Target="../embeddings/oleObject151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7" Type="http://schemas.openxmlformats.org/officeDocument/2006/relationships/image" Target="../media/image158.emf"/><Relationship Id="rId2" Type="http://schemas.openxmlformats.org/officeDocument/2006/relationships/oleObject" Target="../embeddings/oleObject1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4.bin"/><Relationship Id="rId5" Type="http://schemas.openxmlformats.org/officeDocument/2006/relationships/image" Target="../media/image157.emf"/><Relationship Id="rId4" Type="http://schemas.openxmlformats.org/officeDocument/2006/relationships/oleObject" Target="../embeddings/oleObject15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.w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0.w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oleObject" Target="../embeddings/oleObject15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emf"/><Relationship Id="rId4" Type="http://schemas.openxmlformats.org/officeDocument/2006/relationships/oleObject" Target="../embeddings/oleObject15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13" Type="http://schemas.openxmlformats.org/officeDocument/2006/relationships/image" Target="../media/image166.emf"/><Relationship Id="rId3" Type="http://schemas.openxmlformats.org/officeDocument/2006/relationships/image" Target="../media/image161.emf"/><Relationship Id="rId7" Type="http://schemas.openxmlformats.org/officeDocument/2006/relationships/image" Target="../media/image163.emf"/><Relationship Id="rId12" Type="http://schemas.openxmlformats.org/officeDocument/2006/relationships/oleObject" Target="../embeddings/oleObject162.bin"/><Relationship Id="rId17" Type="http://schemas.openxmlformats.org/officeDocument/2006/relationships/image" Target="../media/image168.emf"/><Relationship Id="rId2" Type="http://schemas.openxmlformats.org/officeDocument/2006/relationships/oleObject" Target="../embeddings/oleObject157.bin"/><Relationship Id="rId16" Type="http://schemas.openxmlformats.org/officeDocument/2006/relationships/oleObject" Target="../embeddings/oleObject16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9.bin"/><Relationship Id="rId11" Type="http://schemas.openxmlformats.org/officeDocument/2006/relationships/image" Target="../media/image165.emf"/><Relationship Id="rId5" Type="http://schemas.openxmlformats.org/officeDocument/2006/relationships/image" Target="../media/image162.emf"/><Relationship Id="rId15" Type="http://schemas.openxmlformats.org/officeDocument/2006/relationships/image" Target="../media/image167.emf"/><Relationship Id="rId10" Type="http://schemas.openxmlformats.org/officeDocument/2006/relationships/oleObject" Target="../embeddings/oleObject161.bin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164.emf"/><Relationship Id="rId14" Type="http://schemas.openxmlformats.org/officeDocument/2006/relationships/oleObject" Target="../embeddings/oleObject163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3" Type="http://schemas.openxmlformats.org/officeDocument/2006/relationships/image" Target="../media/image169.emf"/><Relationship Id="rId7" Type="http://schemas.openxmlformats.org/officeDocument/2006/relationships/image" Target="../media/image171.emf"/><Relationship Id="rId2" Type="http://schemas.openxmlformats.org/officeDocument/2006/relationships/oleObject" Target="../embeddings/oleObject16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7.bin"/><Relationship Id="rId5" Type="http://schemas.openxmlformats.org/officeDocument/2006/relationships/image" Target="../media/image170.emf"/><Relationship Id="rId4" Type="http://schemas.openxmlformats.org/officeDocument/2006/relationships/oleObject" Target="../embeddings/oleObject166.bin"/><Relationship Id="rId9" Type="http://schemas.openxmlformats.org/officeDocument/2006/relationships/image" Target="../media/image17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oleObject" Target="../embeddings/oleObject169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emf"/><Relationship Id="rId2" Type="http://schemas.openxmlformats.org/officeDocument/2006/relationships/oleObject" Target="../embeddings/oleObject17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5.emf"/><Relationship Id="rId4" Type="http://schemas.openxmlformats.org/officeDocument/2006/relationships/oleObject" Target="../embeddings/oleObject17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3" Type="http://schemas.openxmlformats.org/officeDocument/2006/relationships/image" Target="../media/image176.emf"/><Relationship Id="rId7" Type="http://schemas.openxmlformats.org/officeDocument/2006/relationships/image" Target="../media/image178.wmf"/><Relationship Id="rId2" Type="http://schemas.openxmlformats.org/officeDocument/2006/relationships/oleObject" Target="../embeddings/oleObject17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4.bin"/><Relationship Id="rId5" Type="http://schemas.openxmlformats.org/officeDocument/2006/relationships/image" Target="../media/image177.emf"/><Relationship Id="rId4" Type="http://schemas.openxmlformats.org/officeDocument/2006/relationships/oleObject" Target="../embeddings/oleObject173.bin"/><Relationship Id="rId9" Type="http://schemas.openxmlformats.org/officeDocument/2006/relationships/image" Target="../media/image179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3" Type="http://schemas.openxmlformats.org/officeDocument/2006/relationships/image" Target="../media/image180.emf"/><Relationship Id="rId7" Type="http://schemas.openxmlformats.org/officeDocument/2006/relationships/image" Target="../media/image182.emf"/><Relationship Id="rId2" Type="http://schemas.openxmlformats.org/officeDocument/2006/relationships/oleObject" Target="../embeddings/oleObject17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8.bin"/><Relationship Id="rId5" Type="http://schemas.openxmlformats.org/officeDocument/2006/relationships/image" Target="../media/image181.wmf"/><Relationship Id="rId4" Type="http://schemas.openxmlformats.org/officeDocument/2006/relationships/oleObject" Target="../embeddings/oleObject177.bin"/><Relationship Id="rId9" Type="http://schemas.openxmlformats.org/officeDocument/2006/relationships/image" Target="../media/image18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2" Type="http://schemas.openxmlformats.org/officeDocument/2006/relationships/oleObject" Target="../embeddings/oleObject18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5.emf"/><Relationship Id="rId4" Type="http://schemas.openxmlformats.org/officeDocument/2006/relationships/oleObject" Target="../embeddings/oleObject18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emf"/><Relationship Id="rId2" Type="http://schemas.openxmlformats.org/officeDocument/2006/relationships/oleObject" Target="../embeddings/oleObject182.bin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oleObject" Target="../embeddings/oleObject18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8.emf"/><Relationship Id="rId4" Type="http://schemas.openxmlformats.org/officeDocument/2006/relationships/oleObject" Target="../embeddings/oleObject18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13" Type="http://schemas.openxmlformats.org/officeDocument/2006/relationships/image" Target="../media/image194.emf"/><Relationship Id="rId3" Type="http://schemas.openxmlformats.org/officeDocument/2006/relationships/image" Target="../media/image189.emf"/><Relationship Id="rId7" Type="http://schemas.openxmlformats.org/officeDocument/2006/relationships/image" Target="../media/image191.emf"/><Relationship Id="rId12" Type="http://schemas.openxmlformats.org/officeDocument/2006/relationships/oleObject" Target="../embeddings/oleObject190.bin"/><Relationship Id="rId2" Type="http://schemas.openxmlformats.org/officeDocument/2006/relationships/oleObject" Target="../embeddings/oleObject18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7.bin"/><Relationship Id="rId11" Type="http://schemas.openxmlformats.org/officeDocument/2006/relationships/image" Target="../media/image193.emf"/><Relationship Id="rId5" Type="http://schemas.openxmlformats.org/officeDocument/2006/relationships/image" Target="../media/image190.wmf"/><Relationship Id="rId10" Type="http://schemas.openxmlformats.org/officeDocument/2006/relationships/oleObject" Target="../embeddings/oleObject189.bin"/><Relationship Id="rId4" Type="http://schemas.openxmlformats.org/officeDocument/2006/relationships/oleObject" Target="../embeddings/oleObject186.bin"/><Relationship Id="rId9" Type="http://schemas.openxmlformats.org/officeDocument/2006/relationships/image" Target="../media/image19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23.bin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7.e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5"/>
          <p:cNvSpPr txBox="1"/>
          <p:nvPr/>
        </p:nvSpPr>
        <p:spPr>
          <a:xfrm>
            <a:off x="-468560" y="831483"/>
            <a:ext cx="98382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/>
              <a:t>Parte 14</a:t>
            </a:r>
            <a:endParaRPr lang="pt-BR" sz="4400" dirty="0"/>
          </a:p>
          <a:p>
            <a:pPr algn="ctr"/>
            <a:r>
              <a:rPr lang="pt-BR" sz="3600" dirty="0">
                <a:latin typeface="+mj-lt"/>
              </a:rPr>
              <a:t>Controle da Estereoquímica Relativa em </a:t>
            </a:r>
          </a:p>
          <a:p>
            <a:pPr algn="ctr"/>
            <a:r>
              <a:rPr lang="pt-BR" sz="3600" dirty="0">
                <a:latin typeface="+mj-lt"/>
              </a:rPr>
              <a:t>Sistemas Acíclicos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2841317"/>
            <a:ext cx="87849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/>
              <a:t>A)</a:t>
            </a:r>
            <a:r>
              <a:rPr lang="fr-FR" sz="1400" dirty="0"/>
              <a:t> </a:t>
            </a:r>
            <a:r>
              <a:rPr lang="fr-FR" sz="1400" dirty="0" err="1"/>
              <a:t>Carreira</a:t>
            </a:r>
            <a:r>
              <a:rPr lang="fr-FR" sz="1400" dirty="0"/>
              <a:t>, E. M.; </a:t>
            </a:r>
            <a:r>
              <a:rPr lang="fr-FR" sz="1400" dirty="0" err="1"/>
              <a:t>Kvaerno</a:t>
            </a:r>
            <a:r>
              <a:rPr lang="fr-FR" sz="1400" dirty="0"/>
              <a:t>, L.; "</a:t>
            </a:r>
            <a:r>
              <a:rPr lang="fr-FR" sz="1400" i="1" dirty="0" err="1"/>
              <a:t>Classics</a:t>
            </a:r>
            <a:r>
              <a:rPr lang="fr-FR" sz="1400" i="1" dirty="0"/>
              <a:t> in </a:t>
            </a:r>
            <a:r>
              <a:rPr lang="fr-FR" sz="1400" i="1" dirty="0" err="1"/>
              <a:t>Stereoselective</a:t>
            </a:r>
            <a:r>
              <a:rPr lang="fr-FR" sz="1400" i="1" dirty="0"/>
              <a:t> </a:t>
            </a:r>
            <a:r>
              <a:rPr lang="fr-FR" sz="1400" i="1" dirty="0" err="1"/>
              <a:t>Synthesis</a:t>
            </a:r>
            <a:r>
              <a:rPr lang="fr-FR" sz="1400" dirty="0"/>
              <a:t>", </a:t>
            </a:r>
            <a:r>
              <a:rPr lang="fr-FR" sz="1400" dirty="0" err="1"/>
              <a:t>Wiley</a:t>
            </a:r>
            <a:r>
              <a:rPr lang="fr-FR" sz="1400" dirty="0"/>
              <a:t>-VCH: </a:t>
            </a:r>
            <a:r>
              <a:rPr lang="fr-FR" sz="1400" b="1" dirty="0"/>
              <a:t>2009</a:t>
            </a:r>
            <a:r>
              <a:rPr lang="fr-FR" sz="1400" dirty="0"/>
              <a:t>. </a:t>
            </a:r>
            <a:r>
              <a:rPr lang="fr-FR" sz="1400" b="1" dirty="0"/>
              <a:t>B) </a:t>
            </a:r>
            <a:r>
              <a:rPr lang="fr-FR" sz="1400" dirty="0" err="1"/>
              <a:t>Mengel</a:t>
            </a:r>
            <a:r>
              <a:rPr lang="fr-FR" sz="1400" dirty="0"/>
              <a:t>, A.; Reiser, O.; "</a:t>
            </a:r>
            <a:r>
              <a:rPr lang="fr-FR" sz="1400" dirty="0" err="1"/>
              <a:t>Around</a:t>
            </a:r>
            <a:r>
              <a:rPr lang="fr-FR" sz="1400" dirty="0"/>
              <a:t> and </a:t>
            </a:r>
            <a:r>
              <a:rPr lang="fr-FR" sz="1400" dirty="0" err="1"/>
              <a:t>Beyond</a:t>
            </a:r>
            <a:r>
              <a:rPr lang="fr-FR" sz="1400" dirty="0"/>
              <a:t> the </a:t>
            </a:r>
            <a:r>
              <a:rPr lang="fr-FR" sz="1400" dirty="0" err="1"/>
              <a:t>Cram’s</a:t>
            </a:r>
            <a:r>
              <a:rPr lang="fr-FR" sz="1400" dirty="0"/>
              <a:t> </a:t>
            </a:r>
            <a:r>
              <a:rPr lang="fr-FR" sz="1400" dirty="0" err="1"/>
              <a:t>Rule</a:t>
            </a:r>
            <a:r>
              <a:rPr lang="fr-FR" sz="1400" dirty="0"/>
              <a:t>"</a:t>
            </a:r>
            <a:r>
              <a:rPr lang="fr-FR" sz="1400" i="1" dirty="0"/>
              <a:t>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Rev</a:t>
            </a:r>
            <a:r>
              <a:rPr lang="fr-FR" sz="1400" i="1" dirty="0"/>
              <a:t>. </a:t>
            </a:r>
            <a:r>
              <a:rPr lang="fr-FR" sz="1400" b="1" dirty="0"/>
              <a:t>1999</a:t>
            </a:r>
            <a:r>
              <a:rPr lang="fr-FR" sz="1400" dirty="0"/>
              <a:t>, 99, 1191. </a:t>
            </a:r>
            <a:r>
              <a:rPr lang="fr-FR" sz="1400" b="1" dirty="0"/>
              <a:t>C)</a:t>
            </a:r>
            <a:r>
              <a:rPr lang="fr-FR" sz="1400" dirty="0"/>
              <a:t> </a:t>
            </a:r>
            <a:r>
              <a:rPr lang="fr-FR" sz="1400" dirty="0" err="1"/>
              <a:t>Mehta</a:t>
            </a:r>
            <a:r>
              <a:rPr lang="fr-FR" sz="1400" dirty="0"/>
              <a:t>, G.; Chandrasekhar, J.; "</a:t>
            </a:r>
            <a:r>
              <a:rPr lang="fr-FR" sz="1400" dirty="0" err="1"/>
              <a:t>Eletronic</a:t>
            </a:r>
            <a:r>
              <a:rPr lang="fr-FR" sz="1400" dirty="0"/>
              <a:t> Control of Facial </a:t>
            </a:r>
            <a:r>
              <a:rPr lang="fr-FR" sz="1400" dirty="0" err="1"/>
              <a:t>Selection</a:t>
            </a:r>
            <a:r>
              <a:rPr lang="fr-FR" sz="1400" dirty="0"/>
              <a:t> in Additions to </a:t>
            </a:r>
            <a:r>
              <a:rPr lang="fr-FR" sz="1400" dirty="0" err="1"/>
              <a:t>Sterically</a:t>
            </a:r>
            <a:r>
              <a:rPr lang="fr-FR" sz="1400" dirty="0"/>
              <a:t> </a:t>
            </a:r>
            <a:r>
              <a:rPr lang="fr-FR" sz="1400" dirty="0" err="1"/>
              <a:t>Unbiased</a:t>
            </a:r>
            <a:r>
              <a:rPr lang="fr-FR" sz="1400" dirty="0"/>
              <a:t> </a:t>
            </a:r>
            <a:r>
              <a:rPr lang="fr-FR" sz="1400" dirty="0" err="1"/>
              <a:t>Ketones</a:t>
            </a:r>
            <a:r>
              <a:rPr lang="fr-FR" sz="1400" dirty="0"/>
              <a:t> and </a:t>
            </a:r>
            <a:r>
              <a:rPr lang="fr-FR" sz="1400" dirty="0" err="1"/>
              <a:t>Olefins</a:t>
            </a:r>
            <a:r>
              <a:rPr lang="fr-FR" sz="1400" dirty="0"/>
              <a:t>"  </a:t>
            </a:r>
            <a:r>
              <a:rPr lang="fr-FR" sz="1400" i="1" dirty="0"/>
              <a:t>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Rev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1999</a:t>
            </a:r>
            <a:r>
              <a:rPr lang="fr-FR" sz="1400" dirty="0"/>
              <a:t>, 99, 1437. </a:t>
            </a:r>
            <a:r>
              <a:rPr lang="fr-FR" sz="1400" b="1" dirty="0"/>
              <a:t>D)</a:t>
            </a:r>
            <a:r>
              <a:rPr lang="fr-FR" sz="1400" dirty="0"/>
              <a:t> </a:t>
            </a:r>
            <a:r>
              <a:rPr lang="fr-FR" sz="1400" dirty="0" err="1"/>
              <a:t>Mahrwald</a:t>
            </a:r>
            <a:r>
              <a:rPr lang="fr-FR" sz="1400" dirty="0"/>
              <a:t>, R.; "</a:t>
            </a:r>
            <a:r>
              <a:rPr lang="fr-FR" sz="1400" dirty="0" err="1"/>
              <a:t>Diastereoselection</a:t>
            </a:r>
            <a:r>
              <a:rPr lang="fr-FR" sz="1400" dirty="0"/>
              <a:t> in Lewis-</a:t>
            </a:r>
            <a:r>
              <a:rPr lang="fr-FR" sz="1400" dirty="0" err="1"/>
              <a:t>acid</a:t>
            </a:r>
            <a:r>
              <a:rPr lang="fr-FR" sz="1400" dirty="0"/>
              <a:t>-</a:t>
            </a:r>
            <a:r>
              <a:rPr lang="fr-FR" sz="1400" dirty="0" err="1"/>
              <a:t>mediated</a:t>
            </a:r>
            <a:r>
              <a:rPr lang="fr-FR" sz="1400" dirty="0"/>
              <a:t> Aldol additions"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Rev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1999</a:t>
            </a:r>
            <a:r>
              <a:rPr lang="fr-FR" sz="1400" dirty="0"/>
              <a:t>, 99, 1095. </a:t>
            </a:r>
            <a:r>
              <a:rPr lang="fr-FR" sz="1400" b="1" dirty="0"/>
              <a:t>E)</a:t>
            </a:r>
            <a:r>
              <a:rPr lang="fr-FR" sz="1400" dirty="0"/>
              <a:t> Evans, D. A. </a:t>
            </a:r>
            <a:r>
              <a:rPr lang="fr-FR" sz="1400" i="1" dirty="0"/>
              <a:t>et al.</a:t>
            </a:r>
            <a:r>
              <a:rPr lang="fr-FR" sz="1400" dirty="0"/>
              <a:t>; "The </a:t>
            </a:r>
            <a:r>
              <a:rPr lang="fr-FR" sz="1400" dirty="0" err="1"/>
              <a:t>Exceptional</a:t>
            </a:r>
            <a:r>
              <a:rPr lang="fr-FR" sz="1400" dirty="0"/>
              <a:t> </a:t>
            </a:r>
            <a:r>
              <a:rPr lang="fr-FR" sz="1400" dirty="0" err="1"/>
              <a:t>Chelating</a:t>
            </a:r>
            <a:r>
              <a:rPr lang="fr-FR" sz="1400" dirty="0"/>
              <a:t> </a:t>
            </a:r>
            <a:r>
              <a:rPr lang="fr-FR" sz="1400" dirty="0" err="1"/>
              <a:t>Ability</a:t>
            </a:r>
            <a:r>
              <a:rPr lang="fr-FR" sz="1400" dirty="0"/>
              <a:t> of </a:t>
            </a:r>
            <a:r>
              <a:rPr lang="fr-FR" sz="1400" dirty="0" err="1"/>
              <a:t>Dimethylaluminium</a:t>
            </a:r>
            <a:r>
              <a:rPr lang="fr-FR" sz="1400" dirty="0"/>
              <a:t> </a:t>
            </a:r>
            <a:r>
              <a:rPr lang="fr-FR" sz="1400" dirty="0" err="1"/>
              <a:t>Chloride</a:t>
            </a:r>
            <a:r>
              <a:rPr lang="fr-FR" sz="1400" dirty="0"/>
              <a:t> and </a:t>
            </a:r>
            <a:r>
              <a:rPr lang="fr-FR" sz="1400" dirty="0" err="1"/>
              <a:t>Methylaluminium</a:t>
            </a:r>
            <a:r>
              <a:rPr lang="fr-FR" sz="1400" dirty="0"/>
              <a:t> </a:t>
            </a:r>
            <a:r>
              <a:rPr lang="fr-FR" sz="1400" dirty="0" err="1"/>
              <a:t>Dichloride</a:t>
            </a:r>
            <a:r>
              <a:rPr lang="fr-FR" sz="1400" dirty="0"/>
              <a:t>. (…)"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2001</a:t>
            </a:r>
            <a:r>
              <a:rPr lang="fr-FR" sz="1400" dirty="0"/>
              <a:t>, 123, 10840.</a:t>
            </a:r>
            <a:r>
              <a:rPr lang="fr-FR" sz="1400" u="sng" dirty="0"/>
              <a:t> </a:t>
            </a:r>
            <a:r>
              <a:rPr lang="en-US" sz="1400" u="sng" dirty="0" err="1"/>
              <a:t>Indução</a:t>
            </a:r>
            <a:r>
              <a:rPr lang="en-US" sz="1400" u="sng" dirty="0"/>
              <a:t> </a:t>
            </a:r>
            <a:r>
              <a:rPr lang="en-US" sz="1400" u="sng" dirty="0" err="1"/>
              <a:t>Assimétrica</a:t>
            </a:r>
            <a:r>
              <a:rPr lang="en-US" sz="1400" u="sng" dirty="0"/>
              <a:t> 1,2: </a:t>
            </a:r>
            <a:r>
              <a:rPr lang="en-US" sz="1400" u="sng" dirty="0" err="1"/>
              <a:t>Modelo</a:t>
            </a:r>
            <a:r>
              <a:rPr lang="en-US" sz="1400" u="sng" dirty="0"/>
              <a:t> do Cram-</a:t>
            </a:r>
            <a:r>
              <a:rPr lang="en-US" sz="1400" u="sng" dirty="0" err="1"/>
              <a:t>Quelato</a:t>
            </a:r>
            <a:r>
              <a:rPr lang="fr-FR" sz="1400" b="1" dirty="0"/>
              <a:t> F) </a:t>
            </a:r>
            <a:r>
              <a:rPr lang="en-US" sz="1400" dirty="0"/>
              <a:t>Cram, D. J.</a:t>
            </a:r>
            <a:r>
              <a:rPr lang="en-US" sz="1400" i="1" dirty="0"/>
              <a:t> et al.</a:t>
            </a:r>
            <a:r>
              <a:rPr lang="en-US" sz="1400" dirty="0"/>
              <a:t>; </a:t>
            </a:r>
            <a:r>
              <a:rPr lang="en-US" sz="1400" i="1" dirty="0"/>
              <a:t>J. Am. Chem. Soc. </a:t>
            </a:r>
            <a:r>
              <a:rPr lang="en-US" sz="1400" b="1" dirty="0"/>
              <a:t>1952</a:t>
            </a:r>
            <a:r>
              <a:rPr lang="en-US" sz="1400" dirty="0"/>
              <a:t>, 74, 5828.; </a:t>
            </a:r>
            <a:r>
              <a:rPr lang="en-US" sz="1400" b="1" dirty="0"/>
              <a:t>G)</a:t>
            </a:r>
            <a:r>
              <a:rPr lang="en-US" sz="1400" dirty="0"/>
              <a:t> </a:t>
            </a:r>
            <a:r>
              <a:rPr lang="en-US" sz="1400" i="1" dirty="0"/>
              <a:t>J. Am. Chem. Soc. </a:t>
            </a:r>
            <a:r>
              <a:rPr lang="en-US" sz="1400" b="1" dirty="0"/>
              <a:t>1953</a:t>
            </a:r>
            <a:r>
              <a:rPr lang="en-US" sz="1400" dirty="0"/>
              <a:t>, 75, 6005.; </a:t>
            </a:r>
            <a:r>
              <a:rPr lang="en-US" sz="1400" b="1" dirty="0"/>
              <a:t>H)</a:t>
            </a:r>
            <a:r>
              <a:rPr lang="en-US" sz="1400" dirty="0"/>
              <a:t> </a:t>
            </a:r>
            <a:r>
              <a:rPr lang="en-US" sz="1400" i="1" dirty="0"/>
              <a:t>J. Am. Chem. Soc. </a:t>
            </a:r>
            <a:r>
              <a:rPr lang="en-US" sz="1400" b="1" dirty="0"/>
              <a:t>1963</a:t>
            </a:r>
            <a:r>
              <a:rPr lang="en-US" sz="1400" dirty="0"/>
              <a:t>, 85, 1245. </a:t>
            </a:r>
            <a:r>
              <a:rPr lang="en-US" sz="1400" u="sng" dirty="0" err="1"/>
              <a:t>Indução</a:t>
            </a:r>
            <a:r>
              <a:rPr lang="en-US" sz="1400" u="sng" dirty="0"/>
              <a:t> </a:t>
            </a:r>
            <a:r>
              <a:rPr lang="en-US" sz="1400" u="sng" dirty="0" err="1"/>
              <a:t>Assimétrica</a:t>
            </a:r>
            <a:r>
              <a:rPr lang="en-US" sz="1400" u="sng" dirty="0"/>
              <a:t> 1,2: </a:t>
            </a:r>
            <a:r>
              <a:rPr lang="en-US" sz="1400" u="sng" dirty="0" err="1"/>
              <a:t>Modelo</a:t>
            </a:r>
            <a:r>
              <a:rPr lang="en-US" sz="1400" u="sng" dirty="0"/>
              <a:t> de </a:t>
            </a:r>
            <a:r>
              <a:rPr lang="fr-FR" sz="1400" u="sng" dirty="0" err="1"/>
              <a:t>Felkin</a:t>
            </a:r>
            <a:r>
              <a:rPr lang="fr-FR" sz="1400" u="sng" dirty="0"/>
              <a:t>-</a:t>
            </a:r>
            <a:r>
              <a:rPr lang="fr-FR" sz="1400" u="sng" dirty="0" err="1"/>
              <a:t>Ahn</a:t>
            </a:r>
            <a:r>
              <a:rPr lang="fr-FR" sz="1400" u="sng" dirty="0"/>
              <a:t>:</a:t>
            </a:r>
            <a:r>
              <a:rPr lang="fr-FR" sz="1400" dirty="0"/>
              <a:t> </a:t>
            </a:r>
            <a:r>
              <a:rPr lang="en-US" sz="1400" b="1" dirty="0"/>
              <a:t>G)</a:t>
            </a:r>
            <a:r>
              <a:rPr lang="en-US" sz="1400" dirty="0"/>
              <a:t> </a:t>
            </a:r>
            <a:r>
              <a:rPr lang="fr-FR" sz="1400" dirty="0" err="1"/>
              <a:t>Cornforth</a:t>
            </a:r>
            <a:r>
              <a:rPr lang="fr-FR" sz="1400" dirty="0"/>
              <a:t>, J. W. </a:t>
            </a:r>
            <a:r>
              <a:rPr lang="fr-FR" sz="1400" i="1" dirty="0"/>
              <a:t>et al.</a:t>
            </a:r>
            <a:r>
              <a:rPr lang="fr-FR" sz="1400" dirty="0"/>
              <a:t>; </a:t>
            </a:r>
            <a:r>
              <a:rPr lang="fr-FR" sz="1400" i="1" dirty="0"/>
              <a:t>J.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b="1" dirty="0"/>
              <a:t>1959</a:t>
            </a:r>
            <a:r>
              <a:rPr lang="fr-FR" sz="1400" dirty="0"/>
              <a:t>, 112. </a:t>
            </a:r>
            <a:r>
              <a:rPr lang="fr-FR" sz="1400" b="1" dirty="0"/>
              <a:t>H)</a:t>
            </a:r>
            <a:r>
              <a:rPr lang="fr-FR" sz="1400" dirty="0"/>
              <a:t> </a:t>
            </a:r>
            <a:r>
              <a:rPr lang="fr-FR" sz="1400" dirty="0" err="1"/>
              <a:t>Felkin</a:t>
            </a:r>
            <a:r>
              <a:rPr lang="fr-FR" sz="1400" dirty="0"/>
              <a:t>, H. </a:t>
            </a:r>
            <a:r>
              <a:rPr lang="fr-FR" sz="1400" i="1" dirty="0"/>
              <a:t>et al.</a:t>
            </a:r>
            <a:r>
              <a:rPr lang="fr-FR" sz="1400" dirty="0"/>
              <a:t>; </a:t>
            </a:r>
            <a:r>
              <a:rPr lang="fr-FR" sz="1400" i="1" dirty="0" err="1"/>
              <a:t>Tetrahedron</a:t>
            </a:r>
            <a:r>
              <a:rPr lang="fr-FR" sz="1400" i="1" dirty="0"/>
              <a:t> </a:t>
            </a:r>
            <a:r>
              <a:rPr lang="fr-FR" sz="1400" i="1" dirty="0" err="1"/>
              <a:t>Lett</a:t>
            </a:r>
            <a:r>
              <a:rPr lang="fr-FR" sz="1400" i="1" dirty="0"/>
              <a:t>. </a:t>
            </a:r>
            <a:r>
              <a:rPr lang="fr-FR" sz="1400" b="1" dirty="0"/>
              <a:t>1968</a:t>
            </a:r>
            <a:r>
              <a:rPr lang="fr-FR" sz="1400" dirty="0"/>
              <a:t>, 2199. </a:t>
            </a:r>
            <a:r>
              <a:rPr lang="fr-FR" sz="1400" b="1" dirty="0"/>
              <a:t>I)</a:t>
            </a:r>
            <a:r>
              <a:rPr lang="fr-FR" sz="1400" dirty="0"/>
              <a:t> </a:t>
            </a:r>
            <a:r>
              <a:rPr lang="fr-FR" sz="1400" dirty="0" err="1"/>
              <a:t>Ahn</a:t>
            </a:r>
            <a:r>
              <a:rPr lang="fr-FR" sz="1400" dirty="0"/>
              <a:t>, N. T.; Eisenstein, O. </a:t>
            </a:r>
            <a:r>
              <a:rPr lang="fr-FR" sz="1400" i="1" dirty="0" err="1"/>
              <a:t>Tetrahedron</a:t>
            </a:r>
            <a:r>
              <a:rPr lang="fr-FR" sz="1400" i="1" dirty="0"/>
              <a:t> </a:t>
            </a:r>
            <a:r>
              <a:rPr lang="fr-FR" sz="1400" i="1" dirty="0" err="1"/>
              <a:t>Lett</a:t>
            </a:r>
            <a:r>
              <a:rPr lang="fr-FR" sz="1400" i="1" dirty="0"/>
              <a:t>. </a:t>
            </a:r>
            <a:r>
              <a:rPr lang="fr-FR" sz="1400" b="1" dirty="0"/>
              <a:t>1976</a:t>
            </a:r>
            <a:r>
              <a:rPr lang="fr-FR" sz="1400" dirty="0"/>
              <a:t>, 155. </a:t>
            </a:r>
            <a:r>
              <a:rPr lang="fr-FR" sz="1400" b="1" dirty="0"/>
              <a:t>J)</a:t>
            </a:r>
            <a:r>
              <a:rPr lang="fr-FR" sz="1400" dirty="0"/>
              <a:t> </a:t>
            </a:r>
            <a:r>
              <a:rPr lang="fr-FR" sz="1400" dirty="0" err="1"/>
              <a:t>Ahn</a:t>
            </a:r>
            <a:r>
              <a:rPr lang="fr-FR" sz="1400" dirty="0"/>
              <a:t>, N. T.; Eisenstein, O.; </a:t>
            </a:r>
            <a:r>
              <a:rPr lang="fr-FR" sz="1400" i="1" dirty="0" err="1"/>
              <a:t>Nouv</a:t>
            </a:r>
            <a:r>
              <a:rPr lang="fr-FR" sz="1400" i="1" dirty="0"/>
              <a:t>. J. </a:t>
            </a:r>
            <a:r>
              <a:rPr lang="fr-FR" sz="1400" i="1" dirty="0" err="1"/>
              <a:t>Chim</a:t>
            </a:r>
            <a:r>
              <a:rPr lang="fr-FR" sz="1400" i="1" dirty="0"/>
              <a:t>. </a:t>
            </a:r>
            <a:r>
              <a:rPr lang="fr-FR" sz="1400" b="1" dirty="0"/>
              <a:t>1977</a:t>
            </a:r>
            <a:r>
              <a:rPr lang="fr-FR" sz="1400" dirty="0"/>
              <a:t>, 1, 61. </a:t>
            </a:r>
            <a:r>
              <a:rPr lang="fr-FR" sz="1400" b="1" dirty="0"/>
              <a:t>K)</a:t>
            </a:r>
            <a:r>
              <a:rPr lang="fr-FR" sz="1400" dirty="0"/>
              <a:t> </a:t>
            </a:r>
            <a:r>
              <a:rPr lang="fr-FR" sz="1400" dirty="0" err="1"/>
              <a:t>Ahn</a:t>
            </a:r>
            <a:r>
              <a:rPr lang="fr-FR" sz="1400" dirty="0"/>
              <a:t>, N. T. </a:t>
            </a:r>
            <a:r>
              <a:rPr lang="fr-FR" sz="1400" i="1" dirty="0"/>
              <a:t>et al.</a:t>
            </a:r>
            <a:r>
              <a:rPr lang="fr-FR" sz="1400" dirty="0"/>
              <a:t>; </a:t>
            </a:r>
            <a:r>
              <a:rPr lang="fr-FR" sz="1400" i="1" dirty="0"/>
              <a:t>Top. </a:t>
            </a:r>
            <a:r>
              <a:rPr lang="fr-FR" sz="1400" i="1" dirty="0" err="1"/>
              <a:t>Curr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b="1" dirty="0"/>
              <a:t>1980</a:t>
            </a:r>
            <a:r>
              <a:rPr lang="fr-FR" sz="1400" dirty="0"/>
              <a:t>, 88, 145. </a:t>
            </a:r>
            <a:r>
              <a:rPr lang="fr-FR" sz="1400" u="sng" dirty="0" err="1"/>
              <a:t>Controle</a:t>
            </a:r>
            <a:r>
              <a:rPr lang="fr-FR" sz="1400" u="sng" dirty="0"/>
              <a:t> </a:t>
            </a:r>
            <a:r>
              <a:rPr lang="fr-FR" sz="1400" u="sng" dirty="0" err="1"/>
              <a:t>Orbitalar</a:t>
            </a:r>
            <a:r>
              <a:rPr lang="fr-FR" sz="1400" u="sng" dirty="0"/>
              <a:t> no </a:t>
            </a:r>
            <a:r>
              <a:rPr lang="fr-FR" sz="1400" u="sng" dirty="0" err="1"/>
              <a:t>ataque</a:t>
            </a:r>
            <a:r>
              <a:rPr lang="fr-FR" sz="1400" u="sng" dirty="0"/>
              <a:t> </a:t>
            </a:r>
            <a:r>
              <a:rPr lang="fr-FR" sz="1400" u="sng" dirty="0" err="1"/>
              <a:t>nucleof</a:t>
            </a:r>
            <a:r>
              <a:rPr lang="fr-FR" sz="1400" u="sng" dirty="0" err="1">
                <a:latin typeface="Calibri"/>
              </a:rPr>
              <a:t>í</a:t>
            </a:r>
            <a:r>
              <a:rPr lang="fr-FR" sz="1400" u="sng" dirty="0" err="1"/>
              <a:t>lico</a:t>
            </a:r>
            <a:r>
              <a:rPr lang="fr-FR" sz="1400" u="sng" dirty="0"/>
              <a:t>:</a:t>
            </a:r>
            <a:r>
              <a:rPr lang="fr-FR" sz="1400" dirty="0"/>
              <a:t> </a:t>
            </a:r>
            <a:r>
              <a:rPr lang="fr-FR" sz="1400" b="1" dirty="0"/>
              <a:t>L)</a:t>
            </a:r>
            <a:r>
              <a:rPr lang="fr-FR" sz="1400" dirty="0"/>
              <a:t> </a:t>
            </a:r>
            <a:r>
              <a:rPr lang="fr-FR" sz="1400" dirty="0" err="1"/>
              <a:t>Bürgi</a:t>
            </a:r>
            <a:r>
              <a:rPr lang="fr-FR" sz="1400" dirty="0"/>
              <a:t>, H. B.; </a:t>
            </a:r>
            <a:r>
              <a:rPr lang="fr-FR" sz="1400" dirty="0" err="1"/>
              <a:t>Dunitz</a:t>
            </a:r>
            <a:r>
              <a:rPr lang="fr-FR" sz="1400" dirty="0"/>
              <a:t>, J. D.;</a:t>
            </a:r>
            <a:r>
              <a:rPr lang="fr-FR" sz="1400" i="1" dirty="0"/>
              <a:t> J. Am. </a:t>
            </a:r>
            <a:r>
              <a:rPr lang="fr-FR" sz="1400" i="1" dirty="0" err="1"/>
              <a:t>Chem</a:t>
            </a:r>
            <a:r>
              <a:rPr lang="fr-FR" sz="1400" i="1" dirty="0"/>
              <a:t>. Soc. </a:t>
            </a:r>
            <a:r>
              <a:rPr lang="fr-FR" sz="1400" b="1" dirty="0"/>
              <a:t>1973</a:t>
            </a:r>
            <a:r>
              <a:rPr lang="fr-FR" sz="1400" dirty="0"/>
              <a:t>, 95, 5065.</a:t>
            </a:r>
            <a:r>
              <a:rPr lang="fr-FR" sz="1400" b="1" dirty="0"/>
              <a:t> M) </a:t>
            </a:r>
            <a:r>
              <a:rPr lang="fr-FR" sz="1400" dirty="0" err="1"/>
              <a:t>Bürgi</a:t>
            </a:r>
            <a:r>
              <a:rPr lang="fr-FR" sz="1400" dirty="0"/>
              <a:t>, H. B.; </a:t>
            </a:r>
            <a:r>
              <a:rPr lang="fr-FR" sz="1400" dirty="0" err="1"/>
              <a:t>Dunitz</a:t>
            </a:r>
            <a:r>
              <a:rPr lang="fr-FR" sz="1400" dirty="0"/>
              <a:t>, J. D.; </a:t>
            </a:r>
            <a:r>
              <a:rPr lang="fr-FR" sz="1400" i="1" dirty="0" err="1"/>
              <a:t>Tetrahedron</a:t>
            </a:r>
            <a:r>
              <a:rPr lang="fr-FR" sz="1400" i="1" dirty="0"/>
              <a:t> </a:t>
            </a:r>
            <a:r>
              <a:rPr lang="fr-FR" sz="1400" b="1" dirty="0"/>
              <a:t>1974</a:t>
            </a:r>
            <a:r>
              <a:rPr lang="fr-FR" sz="1400" dirty="0"/>
              <a:t>, 30, 1563. </a:t>
            </a:r>
            <a:r>
              <a:rPr lang="en-US" sz="1400" u="sng" dirty="0" err="1"/>
              <a:t>Adição</a:t>
            </a:r>
            <a:r>
              <a:rPr lang="en-US" sz="1400" u="sng" dirty="0"/>
              <a:t> à </a:t>
            </a:r>
            <a:r>
              <a:rPr lang="en-US" sz="1400" u="sng" dirty="0" err="1"/>
              <a:t>duplas</a:t>
            </a:r>
            <a:r>
              <a:rPr lang="en-US" sz="1400" u="sng" dirty="0"/>
              <a:t> </a:t>
            </a:r>
            <a:r>
              <a:rPr lang="en-US" sz="1400" u="sng" dirty="0" err="1"/>
              <a:t>ligações</a:t>
            </a:r>
            <a:r>
              <a:rPr lang="en-US" sz="1400" u="sng" dirty="0"/>
              <a:t> C-C α-</a:t>
            </a:r>
            <a:r>
              <a:rPr lang="en-US" sz="1400" u="sng" dirty="0" err="1"/>
              <a:t>quirais</a:t>
            </a:r>
            <a:r>
              <a:rPr lang="en-US" sz="1400" u="sng" dirty="0"/>
              <a:t>:</a:t>
            </a:r>
            <a:r>
              <a:rPr lang="en-US" sz="1400" dirty="0"/>
              <a:t> </a:t>
            </a:r>
            <a:r>
              <a:rPr lang="fr-FR" sz="1400" b="1" dirty="0"/>
              <a:t>N) </a:t>
            </a:r>
            <a:r>
              <a:rPr lang="en-US" sz="1400" dirty="0" err="1"/>
              <a:t>Houk</a:t>
            </a:r>
            <a:r>
              <a:rPr lang="en-US" sz="1400" dirty="0"/>
              <a:t>, K. N. </a:t>
            </a:r>
            <a:r>
              <a:rPr lang="en-US" sz="1400" i="1" dirty="0"/>
              <a:t>et al.</a:t>
            </a:r>
            <a:r>
              <a:rPr lang="en-US" sz="1400" dirty="0"/>
              <a:t>; </a:t>
            </a:r>
            <a:r>
              <a:rPr lang="en-US" sz="1400" i="1" dirty="0"/>
              <a:t>J. Am. Chem. Soc. </a:t>
            </a:r>
            <a:r>
              <a:rPr lang="en-US" sz="1400" b="1" dirty="0"/>
              <a:t>1982</a:t>
            </a:r>
            <a:r>
              <a:rPr lang="en-US" sz="1400" dirty="0"/>
              <a:t>, 104, 7162. </a:t>
            </a:r>
            <a:r>
              <a:rPr lang="en-US" sz="1400" b="1" dirty="0"/>
              <a:t>O)</a:t>
            </a:r>
            <a:r>
              <a:rPr lang="en-US" sz="1400" dirty="0"/>
              <a:t> </a:t>
            </a:r>
            <a:r>
              <a:rPr lang="en-US" sz="1400" dirty="0" err="1"/>
              <a:t>Houk</a:t>
            </a:r>
            <a:r>
              <a:rPr lang="en-US" sz="1400" dirty="0"/>
              <a:t>, K. N. </a:t>
            </a:r>
            <a:r>
              <a:rPr lang="en-US" sz="1400" i="1" dirty="0"/>
              <a:t>et al.</a:t>
            </a:r>
            <a:r>
              <a:rPr lang="en-US" sz="1400" dirty="0"/>
              <a:t>;</a:t>
            </a:r>
            <a:r>
              <a:rPr lang="en-US" sz="1400" i="1" dirty="0"/>
              <a:t> J. Am. Chem. Soc. </a:t>
            </a:r>
            <a:r>
              <a:rPr lang="en-US" sz="1400" b="1" dirty="0"/>
              <a:t>1984</a:t>
            </a:r>
            <a:r>
              <a:rPr lang="en-US" sz="1400" dirty="0"/>
              <a:t>, 106, 880. </a:t>
            </a:r>
            <a:r>
              <a:rPr lang="en-US" sz="1400" u="sng" dirty="0" err="1"/>
              <a:t>Indução</a:t>
            </a:r>
            <a:r>
              <a:rPr lang="en-US" sz="1400" u="sng" dirty="0"/>
              <a:t> </a:t>
            </a:r>
            <a:r>
              <a:rPr lang="en-US" sz="1400" u="sng" dirty="0" err="1"/>
              <a:t>assimétrica</a:t>
            </a:r>
            <a:r>
              <a:rPr lang="en-US" sz="1400" u="sng" dirty="0"/>
              <a:t> 1,3:</a:t>
            </a:r>
            <a:r>
              <a:rPr lang="en-US" sz="1400" dirty="0"/>
              <a:t> </a:t>
            </a:r>
            <a:r>
              <a:rPr lang="fr-FR" sz="1400" dirty="0"/>
              <a:t>Sem </a:t>
            </a:r>
            <a:r>
              <a:rPr lang="fr-FR" sz="1400" dirty="0" err="1"/>
              <a:t>quelação</a:t>
            </a:r>
            <a:r>
              <a:rPr lang="fr-FR" sz="1400" dirty="0"/>
              <a:t> (</a:t>
            </a:r>
            <a:r>
              <a:rPr lang="fr-FR" sz="1400" dirty="0" err="1"/>
              <a:t>Cram</a:t>
            </a:r>
            <a:r>
              <a:rPr lang="fr-FR" sz="1400" dirty="0"/>
              <a:t>): </a:t>
            </a:r>
            <a:r>
              <a:rPr lang="fr-FR" sz="1400" b="1" dirty="0"/>
              <a:t>P)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b="1" dirty="0"/>
              <a:t>1968</a:t>
            </a:r>
            <a:r>
              <a:rPr lang="fr-FR" sz="1400" dirty="0"/>
              <a:t>, 90, 4011. Com </a:t>
            </a:r>
            <a:r>
              <a:rPr lang="fr-FR" sz="1400" dirty="0" err="1"/>
              <a:t>quelação</a:t>
            </a:r>
            <a:r>
              <a:rPr lang="fr-FR" sz="1400" dirty="0"/>
              <a:t> (</a:t>
            </a:r>
            <a:r>
              <a:rPr lang="fr-FR" sz="1400" dirty="0" err="1"/>
              <a:t>Cram</a:t>
            </a:r>
            <a:r>
              <a:rPr lang="fr-FR" sz="1400" dirty="0"/>
              <a:t>): </a:t>
            </a:r>
            <a:r>
              <a:rPr lang="fr-FR" sz="1400" b="1" dirty="0"/>
              <a:t>Q)</a:t>
            </a:r>
            <a:r>
              <a:rPr lang="fr-FR" sz="1400" dirty="0"/>
              <a:t>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b="1" dirty="0"/>
              <a:t>1968</a:t>
            </a:r>
            <a:r>
              <a:rPr lang="fr-FR" sz="1400" dirty="0"/>
              <a:t>, 90, 4019. Sem </a:t>
            </a:r>
            <a:r>
              <a:rPr lang="fr-FR" sz="1400" dirty="0" err="1"/>
              <a:t>quelação</a:t>
            </a:r>
            <a:r>
              <a:rPr lang="fr-FR" sz="1400" dirty="0"/>
              <a:t> (Evans): </a:t>
            </a:r>
            <a:r>
              <a:rPr lang="fr-FR" sz="1400" b="1" dirty="0"/>
              <a:t>R) </a:t>
            </a:r>
            <a:r>
              <a:rPr lang="fr-FR" sz="1400" i="1" dirty="0" err="1"/>
              <a:t>Tetrahedron</a:t>
            </a:r>
            <a:r>
              <a:rPr lang="fr-FR" sz="1400" i="1" dirty="0"/>
              <a:t> </a:t>
            </a:r>
            <a:r>
              <a:rPr lang="fr-FR" sz="1400" i="1" dirty="0" err="1"/>
              <a:t>Lett</a:t>
            </a:r>
            <a:r>
              <a:rPr lang="fr-FR" sz="1400" i="1" dirty="0"/>
              <a:t>. </a:t>
            </a:r>
            <a:r>
              <a:rPr lang="fr-FR" sz="1400" b="1" dirty="0"/>
              <a:t>1994</a:t>
            </a:r>
            <a:r>
              <a:rPr lang="fr-FR" sz="1400" dirty="0"/>
              <a:t>, 35, 8537. </a:t>
            </a:r>
            <a:r>
              <a:rPr lang="fr-FR" sz="1400" u="sng" dirty="0" err="1"/>
              <a:t>Estados</a:t>
            </a:r>
            <a:r>
              <a:rPr lang="fr-FR" sz="1400" u="sng" dirty="0"/>
              <a:t> de </a:t>
            </a:r>
            <a:r>
              <a:rPr lang="fr-FR" sz="1400" u="sng" dirty="0" err="1"/>
              <a:t>Transição</a:t>
            </a:r>
            <a:r>
              <a:rPr lang="fr-FR" sz="1400" u="sng" dirty="0"/>
              <a:t> </a:t>
            </a:r>
            <a:r>
              <a:rPr lang="fr-FR" sz="1400" u="sng" dirty="0" err="1"/>
              <a:t>Ciclicos</a:t>
            </a:r>
            <a:r>
              <a:rPr lang="fr-FR" sz="1400" u="sng" dirty="0"/>
              <a:t>: </a:t>
            </a:r>
            <a:r>
              <a:rPr lang="fr-FR" sz="1400" u="sng" dirty="0" err="1"/>
              <a:t>Modelo</a:t>
            </a:r>
            <a:r>
              <a:rPr lang="fr-FR" sz="1400" u="sng" dirty="0"/>
              <a:t> de Zimmerman-</a:t>
            </a:r>
            <a:r>
              <a:rPr lang="fr-FR" sz="1400" u="sng" dirty="0" err="1"/>
              <a:t>Traxler</a:t>
            </a:r>
            <a:r>
              <a:rPr lang="fr-FR" sz="1400" u="sng" dirty="0"/>
              <a:t>:</a:t>
            </a:r>
            <a:r>
              <a:rPr lang="fr-FR" sz="1400" dirty="0"/>
              <a:t> </a:t>
            </a:r>
            <a:r>
              <a:rPr lang="fr-FR" sz="1400" b="1" dirty="0"/>
              <a:t>S) </a:t>
            </a:r>
            <a:r>
              <a:rPr lang="de-DE" sz="1400" dirty="0"/>
              <a:t>Zimmerman, H. E.; </a:t>
            </a:r>
            <a:r>
              <a:rPr lang="de-DE" sz="1400" dirty="0" err="1"/>
              <a:t>Traxler</a:t>
            </a:r>
            <a:r>
              <a:rPr lang="de-DE" sz="1400" dirty="0"/>
              <a:t>, M. D.; </a:t>
            </a:r>
            <a:r>
              <a:rPr lang="de-DE" sz="1400" i="1" dirty="0"/>
              <a:t>J. Am. Chem. Soc.</a:t>
            </a:r>
            <a:r>
              <a:rPr lang="de-DE" sz="1400" b="1" dirty="0"/>
              <a:t>1957</a:t>
            </a:r>
            <a:r>
              <a:rPr lang="de-DE" sz="1400" dirty="0"/>
              <a:t>, 79, 1920.</a:t>
            </a:r>
            <a:endParaRPr lang="fr-FR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97468"/>
            <a:ext cx="2165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Hidroboração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1673754" y="4725144"/>
            <a:ext cx="5994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- </a:t>
            </a:r>
            <a:r>
              <a:rPr lang="fr-FR" sz="2000" dirty="0" err="1"/>
              <a:t>R</a:t>
            </a:r>
            <a:r>
              <a:rPr lang="fr-FR" sz="2000" baseline="-25000" dirty="0" err="1"/>
              <a:t>grande</a:t>
            </a:r>
            <a:r>
              <a:rPr lang="fr-FR" sz="2000" dirty="0"/>
              <a:t> </a:t>
            </a:r>
            <a:r>
              <a:rPr lang="fr-FR" sz="2000" dirty="0" err="1"/>
              <a:t>deve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perpendicular</a:t>
            </a:r>
            <a:r>
              <a:rPr lang="fr-FR" sz="2000" dirty="0"/>
              <a:t> à </a:t>
            </a:r>
            <a:r>
              <a:rPr lang="fr-FR" sz="2000" dirty="0" err="1"/>
              <a:t>ligação</a:t>
            </a:r>
            <a:r>
              <a:rPr lang="fr-FR" sz="2000" dirty="0"/>
              <a:t> </a:t>
            </a:r>
            <a:r>
              <a:rPr lang="fr-FR" sz="2000" dirty="0" err="1"/>
              <a:t>dupla</a:t>
            </a:r>
            <a:endParaRPr lang="fr-FR" sz="2000" dirty="0"/>
          </a:p>
          <a:p>
            <a:pPr>
              <a:buFontTx/>
              <a:buChar char="-"/>
            </a:pPr>
            <a:r>
              <a:rPr lang="fr-FR" sz="2000" dirty="0"/>
              <a:t> O </a:t>
            </a:r>
            <a:r>
              <a:rPr lang="fr-FR" sz="2000" dirty="0" err="1"/>
              <a:t>ataque</a:t>
            </a:r>
            <a:r>
              <a:rPr lang="fr-FR" sz="2000" dirty="0"/>
              <a:t> da </a:t>
            </a:r>
            <a:r>
              <a:rPr lang="fr-FR" sz="2000" dirty="0" err="1"/>
              <a:t>borana</a:t>
            </a:r>
            <a:r>
              <a:rPr lang="fr-FR" sz="2000" dirty="0"/>
              <a:t> </a:t>
            </a:r>
            <a:r>
              <a:rPr lang="fr-FR" sz="2000" dirty="0" err="1"/>
              <a:t>deve</a:t>
            </a:r>
            <a:r>
              <a:rPr lang="fr-FR" sz="2000" dirty="0"/>
              <a:t> </a:t>
            </a:r>
            <a:r>
              <a:rPr lang="fr-FR" sz="2000" dirty="0" err="1"/>
              <a:t>ocorrer</a:t>
            </a:r>
            <a:r>
              <a:rPr lang="fr-FR" sz="2000" dirty="0"/>
              <a:t> anti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grupo</a:t>
            </a:r>
            <a:r>
              <a:rPr lang="fr-FR" sz="2000" dirty="0"/>
              <a:t> </a:t>
            </a:r>
            <a:r>
              <a:rPr lang="fr-FR" sz="2000" dirty="0" err="1"/>
              <a:t>R</a:t>
            </a:r>
            <a:r>
              <a:rPr lang="fr-FR" sz="2000" baseline="-25000" dirty="0" err="1"/>
              <a:t>grande</a:t>
            </a:r>
            <a:endParaRPr lang="fr-FR" sz="2000" baseline="-25000" dirty="0"/>
          </a:p>
          <a:p>
            <a:pPr>
              <a:buFontTx/>
              <a:buChar char="-"/>
            </a:pPr>
            <a:r>
              <a:rPr lang="fr-FR" sz="2000" dirty="0"/>
              <a:t> O </a:t>
            </a:r>
            <a:r>
              <a:rPr lang="fr-FR" sz="2000" dirty="0" err="1"/>
              <a:t>boro</a:t>
            </a:r>
            <a:r>
              <a:rPr lang="fr-FR" sz="2000" dirty="0"/>
              <a:t> se </a:t>
            </a:r>
            <a:r>
              <a:rPr lang="fr-FR" sz="2000" dirty="0" err="1"/>
              <a:t>adiciona</a:t>
            </a:r>
            <a:r>
              <a:rPr lang="fr-FR" sz="2000" dirty="0"/>
              <a:t> sobre o </a:t>
            </a:r>
            <a:r>
              <a:rPr lang="fr-FR" sz="2000" dirty="0" err="1"/>
              <a:t>carbono</a:t>
            </a:r>
            <a:r>
              <a:rPr lang="fr-FR" sz="2000" dirty="0"/>
              <a:t> </a:t>
            </a:r>
            <a:r>
              <a:rPr lang="fr-FR" sz="2000" dirty="0" err="1"/>
              <a:t>menos</a:t>
            </a:r>
            <a:r>
              <a:rPr lang="fr-FR" sz="2000" dirty="0"/>
              <a:t> </a:t>
            </a:r>
            <a:r>
              <a:rPr lang="fr-FR" sz="2000" dirty="0" err="1"/>
              <a:t>substitu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do</a:t>
            </a:r>
            <a:endParaRPr lang="fr-FR" sz="2000" dirty="0"/>
          </a:p>
          <a:p>
            <a:pPr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Devemos</a:t>
            </a:r>
            <a:r>
              <a:rPr lang="fr-FR" sz="2000" dirty="0"/>
              <a:t> </a:t>
            </a:r>
            <a:r>
              <a:rPr lang="fr-FR" sz="2000" dirty="0" err="1"/>
              <a:t>minimizar</a:t>
            </a:r>
            <a:r>
              <a:rPr lang="fr-FR" sz="2000" dirty="0"/>
              <a:t> a </a:t>
            </a:r>
            <a:r>
              <a:rPr lang="fr-FR" sz="2000" dirty="0" err="1"/>
              <a:t>repulsão</a:t>
            </a:r>
            <a:r>
              <a:rPr lang="fr-FR" sz="2000" dirty="0"/>
              <a:t> </a:t>
            </a:r>
            <a:r>
              <a:rPr lang="fr-FR" sz="2000" dirty="0" err="1"/>
              <a:t>alílica</a:t>
            </a:r>
            <a:endParaRPr lang="fr-FR" sz="2000" baseline="-25000" dirty="0"/>
          </a:p>
        </p:txBody>
      </p:sp>
      <p:graphicFrame>
        <p:nvGraphicFramePr>
          <p:cNvPr id="4300803" name="Object 3"/>
          <p:cNvGraphicFramePr>
            <a:graphicFrameLocks noChangeAspect="1"/>
          </p:cNvGraphicFramePr>
          <p:nvPr/>
        </p:nvGraphicFramePr>
        <p:xfrm>
          <a:off x="251520" y="1992313"/>
          <a:ext cx="1295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924397" imgH="525709" progId="ChemDraw.Document.6.0">
                  <p:embed/>
                </p:oleObj>
              </mc:Choice>
              <mc:Fallback>
                <p:oleObj name="CS ChemDraw Drawing" r:id="rId2" imgW="924397" imgH="525709" progId="ChemDraw.Document.6.0">
                  <p:embed/>
                  <p:pic>
                    <p:nvPicPr>
                      <p:cNvPr id="43008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992313"/>
                        <a:ext cx="12954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804" name="Object 4"/>
          <p:cNvGraphicFramePr>
            <a:graphicFrameLocks noChangeAspect="1"/>
          </p:cNvGraphicFramePr>
          <p:nvPr/>
        </p:nvGraphicFramePr>
        <p:xfrm>
          <a:off x="3419872" y="2924944"/>
          <a:ext cx="147637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052634" imgH="909629" progId="ChemDraw.Document.6.0">
                  <p:embed/>
                </p:oleObj>
              </mc:Choice>
              <mc:Fallback>
                <p:oleObj name="CS ChemDraw Drawing" r:id="rId4" imgW="1052634" imgH="909629" progId="ChemDraw.Document.6.0">
                  <p:embed/>
                  <p:pic>
                    <p:nvPicPr>
                      <p:cNvPr id="43008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924944"/>
                        <a:ext cx="1476375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805" name="Object 5"/>
          <p:cNvGraphicFramePr>
            <a:graphicFrameLocks noChangeAspect="1"/>
          </p:cNvGraphicFramePr>
          <p:nvPr/>
        </p:nvGraphicFramePr>
        <p:xfrm>
          <a:off x="3347864" y="980728"/>
          <a:ext cx="16589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185284" imgH="872735" progId="ChemDraw.Document.6.0">
                  <p:embed/>
                </p:oleObj>
              </mc:Choice>
              <mc:Fallback>
                <p:oleObj name="CS ChemDraw Drawing" r:id="rId6" imgW="1185284" imgH="872735" progId="ChemDraw.Document.6.0">
                  <p:embed/>
                  <p:pic>
                    <p:nvPicPr>
                      <p:cNvPr id="43008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980728"/>
                        <a:ext cx="165893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0" y="6381328"/>
            <a:ext cx="8325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</a:t>
            </a:r>
            <a:r>
              <a:rPr lang="fr-FR" sz="1600" dirty="0" err="1"/>
              <a:t>Houk</a:t>
            </a:r>
            <a:r>
              <a:rPr lang="fr-FR" sz="1600" dirty="0"/>
              <a:t>, K. N.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dirty="0"/>
              <a:t> </a:t>
            </a:r>
            <a:r>
              <a:rPr lang="fr-FR" sz="1600" b="1" dirty="0"/>
              <a:t>1982</a:t>
            </a:r>
            <a:r>
              <a:rPr lang="fr-FR" sz="1600" dirty="0"/>
              <a:t>, 7162. </a:t>
            </a:r>
            <a:r>
              <a:rPr lang="fr-FR" sz="1600" b="1" dirty="0"/>
              <a:t>b)</a:t>
            </a:r>
            <a:r>
              <a:rPr lang="fr-FR" sz="1600" dirty="0"/>
              <a:t> </a:t>
            </a:r>
            <a:r>
              <a:rPr lang="fr-FR" sz="1600" dirty="0" err="1"/>
              <a:t>Houk</a:t>
            </a:r>
            <a:r>
              <a:rPr lang="fr-FR" sz="1600" dirty="0"/>
              <a:t>, K. N. </a:t>
            </a:r>
            <a:r>
              <a:rPr lang="fr-FR" sz="1600" i="1" dirty="0"/>
              <a:t>et al.; Science</a:t>
            </a:r>
            <a:r>
              <a:rPr lang="fr-FR" sz="1600" dirty="0"/>
              <a:t> </a:t>
            </a:r>
            <a:r>
              <a:rPr lang="fr-FR" sz="1600" b="1" dirty="0"/>
              <a:t>1984</a:t>
            </a:r>
            <a:r>
              <a:rPr lang="fr-FR" sz="1600" dirty="0"/>
              <a:t>, 231, 1108.</a:t>
            </a:r>
            <a:r>
              <a:rPr lang="fr-FR" dirty="0"/>
              <a:t> </a:t>
            </a:r>
          </a:p>
        </p:txBody>
      </p:sp>
      <p:graphicFrame>
        <p:nvGraphicFramePr>
          <p:cNvPr id="4300806" name="Object 6"/>
          <p:cNvGraphicFramePr>
            <a:graphicFrameLocks noChangeAspect="1"/>
          </p:cNvGraphicFramePr>
          <p:nvPr/>
        </p:nvGraphicFramePr>
        <p:xfrm>
          <a:off x="754658" y="980728"/>
          <a:ext cx="6697662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783343" imgH="2302380" progId="ChemDraw.Document.6.0">
                  <p:embed/>
                </p:oleObj>
              </mc:Choice>
              <mc:Fallback>
                <p:oleObj name="CS ChemDraw Drawing" r:id="rId8" imgW="4783343" imgH="2302380" progId="ChemDraw.Document.6.0">
                  <p:embed/>
                  <p:pic>
                    <p:nvPicPr>
                      <p:cNvPr id="43008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58" y="980728"/>
                        <a:ext cx="6697662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758880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11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3528" y="44624"/>
            <a:ext cx="5990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Osmilação</a:t>
            </a:r>
            <a:r>
              <a:rPr lang="fr-FR" sz="2800" dirty="0"/>
              <a:t>: </a:t>
            </a:r>
            <a:r>
              <a:rPr lang="fr-FR" sz="2800" dirty="0" err="1"/>
              <a:t>efeito</a:t>
            </a:r>
            <a:r>
              <a:rPr lang="fr-FR" sz="2800" dirty="0"/>
              <a:t> "</a:t>
            </a:r>
            <a:r>
              <a:rPr lang="fr-FR" sz="2800" dirty="0" err="1"/>
              <a:t>interior</a:t>
            </a:r>
            <a:r>
              <a:rPr lang="fr-FR" sz="2800" dirty="0"/>
              <a:t> do </a:t>
            </a:r>
            <a:r>
              <a:rPr lang="fr-FR" sz="2800" dirty="0" err="1"/>
              <a:t>alcóxido</a:t>
            </a:r>
            <a:r>
              <a:rPr lang="fr-FR" sz="2800" dirty="0"/>
              <a:t>"</a:t>
            </a:r>
          </a:p>
        </p:txBody>
      </p:sp>
      <p:graphicFrame>
        <p:nvGraphicFramePr>
          <p:cNvPr id="4299778" name="Object 2"/>
          <p:cNvGraphicFramePr>
            <a:graphicFrameLocks noChangeAspect="1"/>
          </p:cNvGraphicFramePr>
          <p:nvPr/>
        </p:nvGraphicFramePr>
        <p:xfrm>
          <a:off x="1179513" y="2459038"/>
          <a:ext cx="659923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553146" imgH="808841" progId="ChemDraw.Document.6.0">
                  <p:embed/>
                </p:oleObj>
              </mc:Choice>
              <mc:Fallback>
                <p:oleObj name="CS ChemDraw Drawing" r:id="rId2" imgW="4553146" imgH="808841" progId="ChemDraw.Document.6.0">
                  <p:embed/>
                  <p:pic>
                    <p:nvPicPr>
                      <p:cNvPr id="42997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2459038"/>
                        <a:ext cx="6599237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9779" name="Object 3"/>
          <p:cNvGraphicFramePr>
            <a:graphicFrameLocks noChangeAspect="1"/>
          </p:cNvGraphicFramePr>
          <p:nvPr/>
        </p:nvGraphicFramePr>
        <p:xfrm>
          <a:off x="3768725" y="2508250"/>
          <a:ext cx="138112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985670" imgH="748197" progId="ChemDraw.Document.6.0">
                  <p:embed/>
                </p:oleObj>
              </mc:Choice>
              <mc:Fallback>
                <p:oleObj name="CS ChemDraw Drawing" r:id="rId4" imgW="985670" imgH="748197" progId="ChemDraw.Document.6.0">
                  <p:embed/>
                  <p:pic>
                    <p:nvPicPr>
                      <p:cNvPr id="42997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725" y="2508250"/>
                        <a:ext cx="1381125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9780" name="Object 4"/>
          <p:cNvGraphicFramePr>
            <a:graphicFrameLocks noChangeAspect="1"/>
          </p:cNvGraphicFramePr>
          <p:nvPr/>
        </p:nvGraphicFramePr>
        <p:xfrm>
          <a:off x="1471613" y="3794125"/>
          <a:ext cx="6118225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373486" imgH="808841" progId="ChemDraw.Document.6.0">
                  <p:embed/>
                </p:oleObj>
              </mc:Choice>
              <mc:Fallback>
                <p:oleObj name="CS ChemDraw Drawing" r:id="rId6" imgW="4373486" imgH="808841" progId="ChemDraw.Document.6.0">
                  <p:embed/>
                  <p:pic>
                    <p:nvPicPr>
                      <p:cNvPr id="42997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3794125"/>
                        <a:ext cx="6118225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9781" name="Object 5"/>
          <p:cNvGraphicFramePr>
            <a:graphicFrameLocks noChangeAspect="1"/>
          </p:cNvGraphicFramePr>
          <p:nvPr/>
        </p:nvGraphicFramePr>
        <p:xfrm>
          <a:off x="3841750" y="3841750"/>
          <a:ext cx="123983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885061" imgH="747818" progId="ChemDraw.Document.6.0">
                  <p:embed/>
                </p:oleObj>
              </mc:Choice>
              <mc:Fallback>
                <p:oleObj name="CS ChemDraw Drawing" r:id="rId8" imgW="885061" imgH="747818" progId="ChemDraw.Document.6.0">
                  <p:embed/>
                  <p:pic>
                    <p:nvPicPr>
                      <p:cNvPr id="42997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3841750"/>
                        <a:ext cx="1239838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9782" name="Object 6"/>
          <p:cNvGraphicFramePr>
            <a:graphicFrameLocks noChangeAspect="1"/>
          </p:cNvGraphicFramePr>
          <p:nvPr/>
        </p:nvGraphicFramePr>
        <p:xfrm>
          <a:off x="1555750" y="5157788"/>
          <a:ext cx="5975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4269851" imgH="808841" progId="ChemDraw.Document.6.0">
                  <p:embed/>
                </p:oleObj>
              </mc:Choice>
              <mc:Fallback>
                <p:oleObj name="CS ChemDraw Drawing" r:id="rId10" imgW="4269851" imgH="808841" progId="ChemDraw.Document.6.0">
                  <p:embed/>
                  <p:pic>
                    <p:nvPicPr>
                      <p:cNvPr id="42997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5157788"/>
                        <a:ext cx="597535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9783" name="Object 7"/>
          <p:cNvGraphicFramePr>
            <a:graphicFrameLocks noChangeAspect="1"/>
          </p:cNvGraphicFramePr>
          <p:nvPr/>
        </p:nvGraphicFramePr>
        <p:xfrm>
          <a:off x="3856038" y="5281613"/>
          <a:ext cx="118903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848751" imgH="679214" progId="ChemDraw.Document.6.0">
                  <p:embed/>
                </p:oleObj>
              </mc:Choice>
              <mc:Fallback>
                <p:oleObj name="CS ChemDraw Drawing" r:id="rId12" imgW="848751" imgH="679214" progId="ChemDraw.Document.6.0">
                  <p:embed/>
                  <p:pic>
                    <p:nvPicPr>
                      <p:cNvPr id="42997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5281613"/>
                        <a:ext cx="1189037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40836" y="6453336"/>
            <a:ext cx="7671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</a:t>
            </a:r>
            <a:r>
              <a:rPr lang="fr-FR" sz="1600" dirty="0" err="1"/>
              <a:t>Houk</a:t>
            </a:r>
            <a:r>
              <a:rPr lang="fr-FR" sz="1600" dirty="0"/>
              <a:t>, K. N.</a:t>
            </a:r>
            <a:r>
              <a:rPr lang="fr-FR" sz="1600" i="1" dirty="0"/>
              <a:t> et al.</a:t>
            </a:r>
            <a:r>
              <a:rPr lang="fr-FR" sz="1600" dirty="0"/>
              <a:t>;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dirty="0"/>
              <a:t> </a:t>
            </a:r>
            <a:r>
              <a:rPr lang="fr-FR" sz="1600" b="1" dirty="0"/>
              <a:t>1986</a:t>
            </a:r>
            <a:r>
              <a:rPr lang="fr-FR" sz="1600" dirty="0"/>
              <a:t>, 3880. </a:t>
            </a:r>
            <a:r>
              <a:rPr lang="fr-FR" sz="1600" b="1" dirty="0"/>
              <a:t>b) </a:t>
            </a:r>
            <a:r>
              <a:rPr lang="fr-FR" sz="1600" dirty="0" err="1"/>
              <a:t>Donohoe</a:t>
            </a:r>
            <a:r>
              <a:rPr lang="fr-FR" sz="1600" dirty="0"/>
              <a:t>, T.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 err="1"/>
              <a:t>Synlett</a:t>
            </a:r>
            <a:r>
              <a:rPr lang="fr-FR" sz="1600" b="1" dirty="0"/>
              <a:t> 2000</a:t>
            </a:r>
            <a:r>
              <a:rPr lang="fr-FR" sz="1600" dirty="0"/>
              <a:t>, 149.</a:t>
            </a:r>
          </a:p>
        </p:txBody>
      </p:sp>
      <p:graphicFrame>
        <p:nvGraphicFramePr>
          <p:cNvPr id="4299784" name="Object 8"/>
          <p:cNvGraphicFramePr>
            <a:graphicFrameLocks noChangeAspect="1"/>
          </p:cNvGraphicFramePr>
          <p:nvPr/>
        </p:nvGraphicFramePr>
        <p:xfrm>
          <a:off x="552450" y="706438"/>
          <a:ext cx="2638425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2191093" imgH="1136320" progId="ChemDraw.Document.6.0">
                  <p:embed/>
                </p:oleObj>
              </mc:Choice>
              <mc:Fallback>
                <p:oleObj name="CS ChemDraw Drawing" r:id="rId14" imgW="2191093" imgH="1136320" progId="ChemDraw.Document.6.0">
                  <p:embed/>
                  <p:pic>
                    <p:nvPicPr>
                      <p:cNvPr id="42997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706438"/>
                        <a:ext cx="2638425" cy="137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3491880" y="692696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Tipicamente</a:t>
            </a:r>
            <a:r>
              <a:rPr lang="fr-FR" sz="2000" dirty="0"/>
              <a:t>, </a:t>
            </a:r>
            <a:r>
              <a:rPr lang="fr-FR" sz="2000" dirty="0" err="1"/>
              <a:t>mesmas</a:t>
            </a:r>
            <a:r>
              <a:rPr lang="fr-FR" sz="2000" dirty="0"/>
              <a:t> </a:t>
            </a:r>
            <a:r>
              <a:rPr lang="fr-FR" sz="2000" dirty="0" err="1"/>
              <a:t>considerações</a:t>
            </a:r>
            <a:r>
              <a:rPr lang="fr-FR" sz="2000" dirty="0"/>
              <a:t> </a:t>
            </a:r>
            <a:r>
              <a:rPr lang="fr-FR" sz="2000" dirty="0" err="1"/>
              <a:t>estéricas</a:t>
            </a:r>
            <a:r>
              <a:rPr lang="fr-FR" sz="2000" dirty="0"/>
              <a:t> que no </a:t>
            </a:r>
            <a:r>
              <a:rPr lang="fr-FR" sz="2000" dirty="0" err="1"/>
              <a:t>caso</a:t>
            </a:r>
            <a:r>
              <a:rPr lang="fr-FR" sz="2000" dirty="0"/>
              <a:t> da </a:t>
            </a:r>
            <a:r>
              <a:rPr lang="fr-FR" sz="2000" dirty="0" err="1"/>
              <a:t>hidroboração</a:t>
            </a:r>
            <a:r>
              <a:rPr lang="fr-FR" sz="2000" dirty="0"/>
              <a:t>. </a:t>
            </a:r>
          </a:p>
          <a:p>
            <a:pPr algn="just">
              <a:buFontTx/>
              <a:buChar char="-"/>
            </a:pPr>
            <a:endParaRPr lang="fr-FR" sz="1000" dirty="0"/>
          </a:p>
          <a:p>
            <a:pPr algn="just"/>
            <a:r>
              <a:rPr lang="fr-FR" sz="2000" dirty="0"/>
              <a:t>- </a:t>
            </a:r>
            <a:r>
              <a:rPr lang="fr-FR" sz="2000" dirty="0" err="1">
                <a:latin typeface="Calibri"/>
              </a:rPr>
              <a:t>É</a:t>
            </a:r>
            <a:r>
              <a:rPr lang="fr-FR" sz="2000" dirty="0" err="1"/>
              <a:t>teres</a:t>
            </a:r>
            <a:r>
              <a:rPr lang="fr-FR" sz="2000" dirty="0"/>
              <a:t> </a:t>
            </a:r>
            <a:r>
              <a:rPr lang="fr-FR" sz="2000" dirty="0" err="1"/>
              <a:t>al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licos</a:t>
            </a:r>
            <a:r>
              <a:rPr lang="fr-FR" sz="2000" dirty="0"/>
              <a:t> </a:t>
            </a:r>
            <a:r>
              <a:rPr lang="fr-FR" sz="2000" dirty="0" err="1"/>
              <a:t>possuem</a:t>
            </a:r>
            <a:r>
              <a:rPr lang="fr-FR" sz="2000" dirty="0"/>
              <a:t> </a:t>
            </a:r>
            <a:r>
              <a:rPr lang="fr-FR" sz="2000" dirty="0" err="1"/>
              <a:t>efeito</a:t>
            </a:r>
            <a:r>
              <a:rPr lang="fr-FR" sz="2000" dirty="0"/>
              <a:t> </a:t>
            </a:r>
            <a:r>
              <a:rPr lang="fr-FR" sz="2000" dirty="0" err="1"/>
              <a:t>estérico</a:t>
            </a:r>
            <a:r>
              <a:rPr lang="fr-FR" sz="2000" dirty="0"/>
              <a:t> </a:t>
            </a:r>
            <a:r>
              <a:rPr lang="fr-FR" sz="2000" dirty="0" err="1"/>
              <a:t>remarcável</a:t>
            </a:r>
            <a:r>
              <a:rPr lang="fr-FR" sz="2000" dirty="0"/>
              <a:t> a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levado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conta.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300192" y="2708920"/>
            <a:ext cx="2592288" cy="158417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116632"/>
            <a:ext cx="491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Hidrogenação</a:t>
            </a:r>
            <a:r>
              <a:rPr lang="fr-FR" sz="2800" dirty="0"/>
              <a:t>  de </a:t>
            </a:r>
            <a:r>
              <a:rPr lang="fr-FR" sz="2800" dirty="0" err="1"/>
              <a:t>Álcoois</a:t>
            </a:r>
            <a:r>
              <a:rPr lang="fr-FR" sz="2800" dirty="0"/>
              <a:t> </a:t>
            </a:r>
            <a:r>
              <a:rPr lang="fr-FR" sz="2800" dirty="0" err="1"/>
              <a:t>Al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licos</a:t>
            </a:r>
            <a:endParaRPr lang="fr-FR" sz="2800" dirty="0"/>
          </a:p>
        </p:txBody>
      </p:sp>
      <p:graphicFrame>
        <p:nvGraphicFramePr>
          <p:cNvPr id="4298753" name="Object 1"/>
          <p:cNvGraphicFramePr>
            <a:graphicFrameLocks noChangeAspect="1"/>
          </p:cNvGraphicFramePr>
          <p:nvPr/>
        </p:nvGraphicFramePr>
        <p:xfrm>
          <a:off x="430213" y="1776413"/>
          <a:ext cx="5527675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46842" imgH="991532" progId="ChemDraw.Document.6.0">
                  <p:embed/>
                </p:oleObj>
              </mc:Choice>
              <mc:Fallback>
                <p:oleObj name="CS ChemDraw Drawing" r:id="rId2" imgW="3946842" imgH="991532" progId="ChemDraw.Document.6.0">
                  <p:embed/>
                  <p:pic>
                    <p:nvPicPr>
                      <p:cNvPr id="429875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1776413"/>
                        <a:ext cx="5527675" cy="138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8754" name="Object 2"/>
          <p:cNvGraphicFramePr>
            <a:graphicFrameLocks noChangeAspect="1"/>
          </p:cNvGraphicFramePr>
          <p:nvPr/>
        </p:nvGraphicFramePr>
        <p:xfrm>
          <a:off x="2454275" y="1854200"/>
          <a:ext cx="14605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042027" imgH="813390" progId="ChemDraw.Document.6.0">
                  <p:embed/>
                </p:oleObj>
              </mc:Choice>
              <mc:Fallback>
                <p:oleObj name="CS ChemDraw Drawing" r:id="rId4" imgW="1042027" imgH="813390" progId="ChemDraw.Document.6.0">
                  <p:embed/>
                  <p:pic>
                    <p:nvPicPr>
                      <p:cNvPr id="42987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1854200"/>
                        <a:ext cx="146050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8755" name="Object 3"/>
          <p:cNvGraphicFramePr>
            <a:graphicFrameLocks noChangeAspect="1"/>
          </p:cNvGraphicFramePr>
          <p:nvPr/>
        </p:nvGraphicFramePr>
        <p:xfrm>
          <a:off x="414338" y="3965575"/>
          <a:ext cx="5521325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946842" imgH="991911" progId="ChemDraw.Document.6.0">
                  <p:embed/>
                </p:oleObj>
              </mc:Choice>
              <mc:Fallback>
                <p:oleObj name="CS ChemDraw Drawing" r:id="rId6" imgW="3946842" imgH="991911" progId="ChemDraw.Document.6.0">
                  <p:embed/>
                  <p:pic>
                    <p:nvPicPr>
                      <p:cNvPr id="42987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3965575"/>
                        <a:ext cx="5521325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8756" name="Object 4"/>
          <p:cNvGraphicFramePr>
            <a:graphicFrameLocks noChangeAspect="1"/>
          </p:cNvGraphicFramePr>
          <p:nvPr/>
        </p:nvGraphicFramePr>
        <p:xfrm>
          <a:off x="2413000" y="4041775"/>
          <a:ext cx="1487488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060182" imgH="813390" progId="ChemDraw.Document.6.0">
                  <p:embed/>
                </p:oleObj>
              </mc:Choice>
              <mc:Fallback>
                <p:oleObj name="CS ChemDraw Drawing" r:id="rId8" imgW="1060182" imgH="813390" progId="ChemDraw.Document.6.0">
                  <p:embed/>
                  <p:pic>
                    <p:nvPicPr>
                      <p:cNvPr id="4298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4041775"/>
                        <a:ext cx="1487488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8758" name="Object 6"/>
          <p:cNvGraphicFramePr>
            <a:graphicFrameLocks noChangeAspect="1"/>
          </p:cNvGraphicFramePr>
          <p:nvPr/>
        </p:nvGraphicFramePr>
        <p:xfrm>
          <a:off x="6442075" y="2846388"/>
          <a:ext cx="2354263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798111" imgH="999491" progId="ChemDraw.Document.6.0">
                  <p:embed/>
                </p:oleObj>
              </mc:Choice>
              <mc:Fallback>
                <p:oleObj name="CS ChemDraw Drawing" r:id="rId10" imgW="1798111" imgH="999491" progId="ChemDraw.Document.6.0">
                  <p:embed/>
                  <p:pic>
                    <p:nvPicPr>
                      <p:cNvPr id="42987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075" y="2846388"/>
                        <a:ext cx="2354263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568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Hidrogenação</a:t>
            </a:r>
            <a:r>
              <a:rPr lang="fr-FR" sz="2800" dirty="0"/>
              <a:t> de </a:t>
            </a:r>
            <a:r>
              <a:rPr lang="fr-FR" sz="2800" dirty="0" err="1"/>
              <a:t>Álcoois</a:t>
            </a:r>
            <a:r>
              <a:rPr lang="fr-FR" sz="2800" dirty="0"/>
              <a:t> </a:t>
            </a:r>
            <a:r>
              <a:rPr lang="fr-FR" sz="2800" dirty="0" err="1"/>
              <a:t>Homoal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licos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453336"/>
            <a:ext cx="443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Evans, D. </a:t>
            </a:r>
            <a:r>
              <a:rPr lang="fr-FR" i="1" dirty="0"/>
              <a:t>et al.</a:t>
            </a:r>
            <a:r>
              <a:rPr lang="fr-FR" dirty="0"/>
              <a:t>; </a:t>
            </a:r>
            <a:r>
              <a:rPr lang="fr-FR" i="1" dirty="0" err="1"/>
              <a:t>Tetrahedron</a:t>
            </a:r>
            <a:r>
              <a:rPr lang="fr-FR" i="1" dirty="0"/>
              <a:t> </a:t>
            </a:r>
            <a:r>
              <a:rPr lang="fr-FR" i="1" dirty="0" err="1"/>
              <a:t>Lett</a:t>
            </a:r>
            <a:r>
              <a:rPr lang="fr-FR" i="1" dirty="0"/>
              <a:t>.</a:t>
            </a:r>
            <a:r>
              <a:rPr lang="fr-FR" dirty="0"/>
              <a:t> </a:t>
            </a:r>
            <a:r>
              <a:rPr lang="fr-FR" b="1" dirty="0"/>
              <a:t>1985</a:t>
            </a:r>
            <a:r>
              <a:rPr lang="fr-FR" dirty="0"/>
              <a:t>, 6005.</a:t>
            </a:r>
          </a:p>
        </p:txBody>
      </p:sp>
      <p:graphicFrame>
        <p:nvGraphicFramePr>
          <p:cNvPr id="4297732" name="Object 4"/>
          <p:cNvGraphicFramePr>
            <a:graphicFrameLocks noChangeAspect="1"/>
          </p:cNvGraphicFramePr>
          <p:nvPr/>
        </p:nvGraphicFramePr>
        <p:xfrm>
          <a:off x="3352800" y="1750194"/>
          <a:ext cx="144303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029923" imgH="838026" progId="ChemDraw.Document.6.0">
                  <p:embed/>
                </p:oleObj>
              </mc:Choice>
              <mc:Fallback>
                <p:oleObj name="CS ChemDraw Drawing" r:id="rId2" imgW="1029923" imgH="838026" progId="ChemDraw.Document.6.0">
                  <p:embed/>
                  <p:pic>
                    <p:nvPicPr>
                      <p:cNvPr id="42977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750194"/>
                        <a:ext cx="1443038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7733" name="Object 5"/>
          <p:cNvGraphicFramePr>
            <a:graphicFrameLocks noChangeAspect="1"/>
          </p:cNvGraphicFramePr>
          <p:nvPr/>
        </p:nvGraphicFramePr>
        <p:xfrm>
          <a:off x="4932040" y="1123330"/>
          <a:ext cx="93662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70226" imgH="875929" progId="ChemDraw.Document.6.0">
                  <p:embed/>
                </p:oleObj>
              </mc:Choice>
              <mc:Fallback>
                <p:oleObj name="CS ChemDraw Drawing" r:id="rId4" imgW="670226" imgH="875929" progId="ChemDraw.Document.6.0">
                  <p:embed/>
                  <p:pic>
                    <p:nvPicPr>
                      <p:cNvPr id="42977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123330"/>
                        <a:ext cx="936625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7734" name="Object 6"/>
          <p:cNvGraphicFramePr>
            <a:graphicFrameLocks noChangeAspect="1"/>
          </p:cNvGraphicFramePr>
          <p:nvPr/>
        </p:nvGraphicFramePr>
        <p:xfrm>
          <a:off x="1068388" y="1700808"/>
          <a:ext cx="641985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582270" imgH="953629" progId="ChemDraw.Document.6.0">
                  <p:embed/>
                </p:oleObj>
              </mc:Choice>
              <mc:Fallback>
                <p:oleObj name="CS ChemDraw Drawing" r:id="rId6" imgW="4582270" imgH="953629" progId="ChemDraw.Document.6.0">
                  <p:embed/>
                  <p:pic>
                    <p:nvPicPr>
                      <p:cNvPr id="42977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1700808"/>
                        <a:ext cx="641985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7735" name="Object 7"/>
          <p:cNvGraphicFramePr>
            <a:graphicFrameLocks noChangeAspect="1"/>
          </p:cNvGraphicFramePr>
          <p:nvPr/>
        </p:nvGraphicFramePr>
        <p:xfrm>
          <a:off x="1060450" y="4183063"/>
          <a:ext cx="6500813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637113" imgH="941500" progId="ChemDraw.Document.6.0">
                  <p:embed/>
                </p:oleObj>
              </mc:Choice>
              <mc:Fallback>
                <p:oleObj name="CS ChemDraw Drawing" r:id="rId8" imgW="4637113" imgH="941500" progId="ChemDraw.Document.6.0">
                  <p:embed/>
                  <p:pic>
                    <p:nvPicPr>
                      <p:cNvPr id="42977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183063"/>
                        <a:ext cx="6500813" cy="131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7736" name="Object 8"/>
          <p:cNvGraphicFramePr>
            <a:graphicFrameLocks noChangeAspect="1"/>
          </p:cNvGraphicFramePr>
          <p:nvPr/>
        </p:nvGraphicFramePr>
        <p:xfrm>
          <a:off x="3282950" y="4252913"/>
          <a:ext cx="1541463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099896" imgH="880477" progId="ChemDraw.Document.6.0">
                  <p:embed/>
                </p:oleObj>
              </mc:Choice>
              <mc:Fallback>
                <p:oleObj name="CS ChemDraw Drawing" r:id="rId10" imgW="1099896" imgH="880477" progId="ChemDraw.Document.6.0">
                  <p:embed/>
                  <p:pic>
                    <p:nvPicPr>
                      <p:cNvPr id="42977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4252913"/>
                        <a:ext cx="1541463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7737" name="Object 9"/>
          <p:cNvGraphicFramePr>
            <a:graphicFrameLocks noChangeAspect="1"/>
          </p:cNvGraphicFramePr>
          <p:nvPr/>
        </p:nvGraphicFramePr>
        <p:xfrm>
          <a:off x="5092700" y="3519488"/>
          <a:ext cx="915988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653414" imgH="918535" progId="ChemDraw.Document.6.0">
                  <p:embed/>
                </p:oleObj>
              </mc:Choice>
              <mc:Fallback>
                <p:oleObj name="CS ChemDraw Drawing" r:id="rId12" imgW="653414" imgH="918535" progId="ChemDraw.Document.6.0">
                  <p:embed/>
                  <p:pic>
                    <p:nvPicPr>
                      <p:cNvPr id="42977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3519488"/>
                        <a:ext cx="915988" cy="129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116632"/>
            <a:ext cx="3478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Alquilação</a:t>
            </a:r>
            <a:r>
              <a:rPr lang="fr-FR" sz="2800" dirty="0"/>
              <a:t> de </a:t>
            </a:r>
            <a:r>
              <a:rPr lang="fr-FR" sz="2800" dirty="0" err="1"/>
              <a:t>Enolatos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908720"/>
            <a:ext cx="2387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Alquilação</a:t>
            </a:r>
            <a:r>
              <a:rPr lang="fr-FR" sz="2000" b="1" dirty="0">
                <a:solidFill>
                  <a:srgbClr val="2508FE"/>
                </a:solidFill>
              </a:rPr>
              <a:t> de Frater:</a:t>
            </a:r>
          </a:p>
        </p:txBody>
      </p:sp>
      <p:graphicFrame>
        <p:nvGraphicFramePr>
          <p:cNvPr id="4296705" name="Object 1"/>
          <p:cNvGraphicFramePr>
            <a:graphicFrameLocks noChangeAspect="1"/>
          </p:cNvGraphicFramePr>
          <p:nvPr/>
        </p:nvGraphicFramePr>
        <p:xfrm>
          <a:off x="1865313" y="1712913"/>
          <a:ext cx="5389562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155625" imgH="801261" progId="ChemDraw.Document.6.0">
                  <p:embed/>
                </p:oleObj>
              </mc:Choice>
              <mc:Fallback>
                <p:oleObj name="CS ChemDraw Drawing" r:id="rId2" imgW="4155625" imgH="801261" progId="ChemDraw.Document.6.0">
                  <p:embed/>
                  <p:pic>
                    <p:nvPicPr>
                      <p:cNvPr id="429670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1712913"/>
                        <a:ext cx="5389562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577138" y="2654534"/>
            <a:ext cx="3470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Frater, G.; </a:t>
            </a:r>
            <a:r>
              <a:rPr lang="fr-FR" sz="1600" i="1" dirty="0" err="1"/>
              <a:t>Helv</a:t>
            </a:r>
            <a:r>
              <a:rPr lang="fr-FR" sz="1600" i="1" dirty="0"/>
              <a:t>. </a:t>
            </a:r>
            <a:r>
              <a:rPr lang="fr-FR" sz="1600" i="1" dirty="0" err="1"/>
              <a:t>Chim</a:t>
            </a:r>
            <a:r>
              <a:rPr lang="fr-FR" sz="1600" i="1" dirty="0"/>
              <a:t>. Acta</a:t>
            </a:r>
            <a:r>
              <a:rPr lang="fr-FR" sz="1600" dirty="0"/>
              <a:t> </a:t>
            </a:r>
            <a:r>
              <a:rPr lang="fr-FR" sz="1600" b="1" dirty="0"/>
              <a:t>1979</a:t>
            </a:r>
            <a:r>
              <a:rPr lang="fr-FR" sz="1600" dirty="0"/>
              <a:t>, 2825.</a:t>
            </a:r>
          </a:p>
        </p:txBody>
      </p:sp>
      <p:graphicFrame>
        <p:nvGraphicFramePr>
          <p:cNvPr id="4296706" name="Object 2"/>
          <p:cNvGraphicFramePr>
            <a:graphicFrameLocks noChangeAspect="1"/>
          </p:cNvGraphicFramePr>
          <p:nvPr/>
        </p:nvGraphicFramePr>
        <p:xfrm>
          <a:off x="1746250" y="3994150"/>
          <a:ext cx="5345113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114398" imgH="804293" progId="ChemDraw.Document.6.0">
                  <p:embed/>
                </p:oleObj>
              </mc:Choice>
              <mc:Fallback>
                <p:oleObj name="CS ChemDraw Drawing" r:id="rId4" imgW="4114398" imgH="804293" progId="ChemDraw.Document.6.0">
                  <p:embed/>
                  <p:pic>
                    <p:nvPicPr>
                      <p:cNvPr id="42967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3994150"/>
                        <a:ext cx="5345113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551260" y="4941168"/>
            <a:ext cx="3137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Genet, J. P.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 err="1"/>
              <a:t>Synlett</a:t>
            </a:r>
            <a:r>
              <a:rPr lang="fr-FR" sz="1600" dirty="0"/>
              <a:t> </a:t>
            </a:r>
            <a:r>
              <a:rPr lang="fr-FR" sz="1600" b="1" dirty="0"/>
              <a:t>2005</a:t>
            </a:r>
            <a:r>
              <a:rPr lang="fr-FR" sz="1600" dirty="0"/>
              <a:t>, 429.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95690" name="Object 10"/>
          <p:cNvGraphicFramePr>
            <a:graphicFrameLocks noChangeAspect="1"/>
          </p:cNvGraphicFramePr>
          <p:nvPr/>
        </p:nvGraphicFramePr>
        <p:xfrm>
          <a:off x="115888" y="2364259"/>
          <a:ext cx="8913812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365629" imgH="2224882" progId="ChemDraw.Document.6.0">
                  <p:embed/>
                </p:oleObj>
              </mc:Choice>
              <mc:Fallback>
                <p:oleObj name="CS ChemDraw Drawing" r:id="rId2" imgW="6365629" imgH="2224882" progId="ChemDraw.Document.6.0">
                  <p:embed/>
                  <p:pic>
                    <p:nvPicPr>
                      <p:cNvPr id="42956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2364259"/>
                        <a:ext cx="8913812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3478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Alquilação</a:t>
            </a:r>
            <a:r>
              <a:rPr lang="fr-FR" sz="2800" dirty="0"/>
              <a:t> de </a:t>
            </a:r>
            <a:r>
              <a:rPr lang="fr-FR" sz="2800" dirty="0" err="1"/>
              <a:t>Enolatos</a:t>
            </a:r>
            <a:endParaRPr lang="fr-FR" sz="2800" dirty="0"/>
          </a:p>
        </p:txBody>
      </p:sp>
      <p:graphicFrame>
        <p:nvGraphicFramePr>
          <p:cNvPr id="4295683" name="Object 3"/>
          <p:cNvGraphicFramePr>
            <a:graphicFrameLocks noChangeAspect="1"/>
          </p:cNvGraphicFramePr>
          <p:nvPr/>
        </p:nvGraphicFramePr>
        <p:xfrm>
          <a:off x="6478588" y="1988840"/>
          <a:ext cx="11128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95042" imgH="627288" progId="ChemDraw.Document.6.0">
                  <p:embed/>
                </p:oleObj>
              </mc:Choice>
              <mc:Fallback>
                <p:oleObj name="CS ChemDraw Drawing" r:id="rId4" imgW="795042" imgH="627288" progId="ChemDraw.Document.6.0">
                  <p:embed/>
                  <p:pic>
                    <p:nvPicPr>
                      <p:cNvPr id="42956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88" y="1988840"/>
                        <a:ext cx="1112837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5685" name="Object 5"/>
          <p:cNvGraphicFramePr>
            <a:graphicFrameLocks noChangeAspect="1"/>
          </p:cNvGraphicFramePr>
          <p:nvPr/>
        </p:nvGraphicFramePr>
        <p:xfrm>
          <a:off x="6508750" y="3861048"/>
          <a:ext cx="12557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895651" imgH="627288" progId="ChemDraw.Document.6.0">
                  <p:embed/>
                </p:oleObj>
              </mc:Choice>
              <mc:Fallback>
                <p:oleObj name="CS ChemDraw Drawing" r:id="rId6" imgW="895651" imgH="627288" progId="ChemDraw.Document.6.0">
                  <p:embed/>
                  <p:pic>
                    <p:nvPicPr>
                      <p:cNvPr id="42956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3861048"/>
                        <a:ext cx="125571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51520" y="1412776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Estados</a:t>
            </a:r>
            <a:r>
              <a:rPr lang="fr-FR" sz="2000" b="1" dirty="0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dirty="0" err="1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transição</a:t>
            </a:r>
            <a:r>
              <a:rPr lang="fr-FR" sz="2000" b="1" dirty="0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4295687" name="Object 7"/>
          <p:cNvGraphicFramePr>
            <a:graphicFrameLocks noChangeAspect="1"/>
          </p:cNvGraphicFramePr>
          <p:nvPr/>
        </p:nvGraphicFramePr>
        <p:xfrm>
          <a:off x="4932363" y="2399481"/>
          <a:ext cx="1285875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916832" imgH="1004040" progId="ChemDraw.Document.6.0">
                  <p:embed/>
                </p:oleObj>
              </mc:Choice>
              <mc:Fallback>
                <p:oleObj name="CS ChemDraw Drawing" r:id="rId8" imgW="916832" imgH="1004040" progId="ChemDraw.Document.6.0">
                  <p:embed/>
                  <p:pic>
                    <p:nvPicPr>
                      <p:cNvPr id="42956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399481"/>
                        <a:ext cx="1285875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5689" name="Object 9"/>
          <p:cNvGraphicFramePr>
            <a:graphicFrameLocks noChangeAspect="1"/>
          </p:cNvGraphicFramePr>
          <p:nvPr/>
        </p:nvGraphicFramePr>
        <p:xfrm>
          <a:off x="4906963" y="4223246"/>
          <a:ext cx="14351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023872" imgH="676182" progId="ChemDraw.Document.6.0">
                  <p:embed/>
                </p:oleObj>
              </mc:Choice>
              <mc:Fallback>
                <p:oleObj name="CS ChemDraw Drawing" r:id="rId10" imgW="1023872" imgH="676182" progId="ChemDraw.Document.6.0">
                  <p:embed/>
                  <p:pic>
                    <p:nvPicPr>
                      <p:cNvPr id="42956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4223246"/>
                        <a:ext cx="14351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14384" y="1124744"/>
            <a:ext cx="2808312" cy="72008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5754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Adições</a:t>
            </a:r>
            <a:r>
              <a:rPr lang="fr-FR" sz="2800" dirty="0"/>
              <a:t> </a:t>
            </a:r>
            <a:r>
              <a:rPr lang="fr-FR" sz="2800" dirty="0" err="1"/>
              <a:t>Nucleof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licas</a:t>
            </a:r>
            <a:r>
              <a:rPr lang="fr-FR" sz="2800" dirty="0"/>
              <a:t> sobre </a:t>
            </a:r>
            <a:r>
              <a:rPr lang="fr-FR" sz="2800" dirty="0" err="1"/>
              <a:t>Carbonilas</a:t>
            </a:r>
            <a:endParaRPr lang="fr-FR" sz="2800" dirty="0"/>
          </a:p>
        </p:txBody>
      </p:sp>
      <p:graphicFrame>
        <p:nvGraphicFramePr>
          <p:cNvPr id="4294657" name="Object 1"/>
          <p:cNvGraphicFramePr>
            <a:graphicFrameLocks noChangeAspect="1"/>
          </p:cNvGraphicFramePr>
          <p:nvPr/>
        </p:nvGraphicFramePr>
        <p:xfrm>
          <a:off x="715963" y="1028700"/>
          <a:ext cx="428466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985000" imgH="786100" progId="ChemDraw.Document.6.0">
                  <p:embed/>
                </p:oleObj>
              </mc:Choice>
              <mc:Fallback>
                <p:oleObj name="CS ChemDraw Drawing" r:id="rId2" imgW="2985000" imgH="786100" progId="ChemDraw.Document.6.0">
                  <p:embed/>
                  <p:pic>
                    <p:nvPicPr>
                      <p:cNvPr id="42946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028700"/>
                        <a:ext cx="4284662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786392" y="1124744"/>
            <a:ext cx="2890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Influência de R</a:t>
            </a:r>
            <a:r>
              <a:rPr lang="pt-BR" sz="2000" baseline="30000" dirty="0"/>
              <a:t>1</a:t>
            </a:r>
            <a:r>
              <a:rPr lang="pt-BR" sz="2000" dirty="0"/>
              <a:t> e R</a:t>
            </a:r>
            <a:r>
              <a:rPr lang="pt-BR" sz="2000" baseline="30000" dirty="0"/>
              <a:t>2</a:t>
            </a:r>
            <a:r>
              <a:rPr lang="pt-BR" sz="2000" dirty="0"/>
              <a:t> sobre o álcool formado?</a:t>
            </a:r>
            <a:endParaRPr lang="fr-FR" sz="2000" dirty="0"/>
          </a:p>
        </p:txBody>
      </p:sp>
      <p:graphicFrame>
        <p:nvGraphicFramePr>
          <p:cNvPr id="4294658" name="Object 2"/>
          <p:cNvGraphicFramePr>
            <a:graphicFrameLocks noChangeAspect="1"/>
          </p:cNvGraphicFramePr>
          <p:nvPr/>
        </p:nvGraphicFramePr>
        <p:xfrm>
          <a:off x="467544" y="2365896"/>
          <a:ext cx="8136904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669920" imgH="127440" progId="ChemDraw.Document.6.0">
                  <p:embed/>
                </p:oleObj>
              </mc:Choice>
              <mc:Fallback>
                <p:oleObj name="CS ChemDraw Drawing" r:id="rId4" imgW="4669920" imgH="127440" progId="ChemDraw.Document.6.0">
                  <p:embed/>
                  <p:pic>
                    <p:nvPicPr>
                      <p:cNvPr id="42946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365896"/>
                        <a:ext cx="8136904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4662" name="Object 6"/>
          <p:cNvGraphicFramePr>
            <a:graphicFrameLocks noChangeAspect="1"/>
          </p:cNvGraphicFramePr>
          <p:nvPr/>
        </p:nvGraphicFramePr>
        <p:xfrm>
          <a:off x="1697038" y="4611688"/>
          <a:ext cx="56721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065606" imgH="751229" progId="ChemDraw.Document.6.0">
                  <p:embed/>
                </p:oleObj>
              </mc:Choice>
              <mc:Fallback>
                <p:oleObj name="CS ChemDraw Drawing" r:id="rId6" imgW="4065606" imgH="751229" progId="ChemDraw.Document.6.0">
                  <p:embed/>
                  <p:pic>
                    <p:nvPicPr>
                      <p:cNvPr id="42946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4611688"/>
                        <a:ext cx="5672137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4663" name="Object 7"/>
          <p:cNvGraphicFramePr>
            <a:graphicFrameLocks noChangeAspect="1"/>
          </p:cNvGraphicFramePr>
          <p:nvPr/>
        </p:nvGraphicFramePr>
        <p:xfrm>
          <a:off x="1971675" y="3068638"/>
          <a:ext cx="450373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205887" imgH="751229" progId="ChemDraw.Document.6.0">
                  <p:embed/>
                </p:oleObj>
              </mc:Choice>
              <mc:Fallback>
                <p:oleObj name="CS ChemDraw Drawing" r:id="rId8" imgW="3205887" imgH="751229" progId="ChemDraw.Document.6.0">
                  <p:embed/>
                  <p:pic>
                    <p:nvPicPr>
                      <p:cNvPr id="42946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3068638"/>
                        <a:ext cx="4503738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7048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Indução</a:t>
            </a:r>
            <a:r>
              <a:rPr lang="fr-FR" sz="2800" dirty="0"/>
              <a:t> </a:t>
            </a:r>
            <a:r>
              <a:rPr lang="fr-FR" sz="2800" dirty="0" err="1"/>
              <a:t>Assimétrica</a:t>
            </a:r>
            <a:r>
              <a:rPr lang="fr-FR" sz="2800" dirty="0"/>
              <a:t> 1,2: </a:t>
            </a:r>
            <a:r>
              <a:rPr lang="fr-FR" sz="2800" dirty="0" err="1"/>
              <a:t>Modelo</a:t>
            </a:r>
            <a:r>
              <a:rPr lang="fr-FR" sz="2800" dirty="0"/>
              <a:t> de </a:t>
            </a:r>
            <a:r>
              <a:rPr lang="fr-FR" sz="2800" dirty="0" err="1"/>
              <a:t>Felkin</a:t>
            </a:r>
            <a:r>
              <a:rPr lang="fr-FR" sz="2800" dirty="0"/>
              <a:t>-</a:t>
            </a:r>
            <a:r>
              <a:rPr lang="fr-FR" sz="2800" dirty="0" err="1"/>
              <a:t>Ahn</a:t>
            </a:r>
            <a:endParaRPr lang="fr-FR" sz="2800" dirty="0"/>
          </a:p>
        </p:txBody>
      </p:sp>
      <p:graphicFrame>
        <p:nvGraphicFramePr>
          <p:cNvPr id="4501507" name="Object 3"/>
          <p:cNvGraphicFramePr>
            <a:graphicFrameLocks noChangeAspect="1"/>
          </p:cNvGraphicFramePr>
          <p:nvPr/>
        </p:nvGraphicFramePr>
        <p:xfrm>
          <a:off x="1189038" y="660400"/>
          <a:ext cx="6477000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986127" imgH="1439822" progId="ChemDraw.Document.6.0">
                  <p:embed/>
                </p:oleObj>
              </mc:Choice>
              <mc:Fallback>
                <p:oleObj name="CS ChemDraw Drawing" r:id="rId2" imgW="4986127" imgH="1439822" progId="ChemDraw.Document.6.0">
                  <p:embed/>
                  <p:pic>
                    <p:nvPicPr>
                      <p:cNvPr id="450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660400"/>
                        <a:ext cx="6477000" cy="186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1508" name="Object 4"/>
          <p:cNvGraphicFramePr>
            <a:graphicFrameLocks noChangeAspect="1"/>
          </p:cNvGraphicFramePr>
          <p:nvPr/>
        </p:nvGraphicFramePr>
        <p:xfrm>
          <a:off x="1255713" y="4754563"/>
          <a:ext cx="6416675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934399" imgH="1323733" progId="ChemDraw.Document.6.0">
                  <p:embed/>
                </p:oleObj>
              </mc:Choice>
              <mc:Fallback>
                <p:oleObj name="CS ChemDraw Drawing" r:id="rId4" imgW="4934399" imgH="1323733" progId="ChemDraw.Document.6.0">
                  <p:embed/>
                  <p:pic>
                    <p:nvPicPr>
                      <p:cNvPr id="450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4754563"/>
                        <a:ext cx="6416675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1509" name="Object 5"/>
          <p:cNvGraphicFramePr>
            <a:graphicFrameLocks noChangeAspect="1"/>
          </p:cNvGraphicFramePr>
          <p:nvPr/>
        </p:nvGraphicFramePr>
        <p:xfrm>
          <a:off x="1336675" y="2776538"/>
          <a:ext cx="6430963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937573" imgH="927758" progId="ChemDraw.Document.6.0">
                  <p:embed/>
                </p:oleObj>
              </mc:Choice>
              <mc:Fallback>
                <p:oleObj name="CS ChemDraw Drawing" r:id="rId6" imgW="4937573" imgH="927758" progId="ChemDraw.Document.6.0">
                  <p:embed/>
                  <p:pic>
                    <p:nvPicPr>
                      <p:cNvPr id="450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2776538"/>
                        <a:ext cx="6430963" cy="120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1510" name="Object 6"/>
          <p:cNvGraphicFramePr>
            <a:graphicFrameLocks noChangeAspect="1"/>
          </p:cNvGraphicFramePr>
          <p:nvPr/>
        </p:nvGraphicFramePr>
        <p:xfrm>
          <a:off x="251520" y="4437112"/>
          <a:ext cx="864096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756760" imgH="127440" progId="ChemDraw.Document.6.0">
                  <p:embed/>
                </p:oleObj>
              </mc:Choice>
              <mc:Fallback>
                <p:oleObj name="CS ChemDraw Drawing" r:id="rId8" imgW="5756760" imgH="127440" progId="ChemDraw.Document.6.0">
                  <p:embed/>
                  <p:pic>
                    <p:nvPicPr>
                      <p:cNvPr id="450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437112"/>
                        <a:ext cx="8640960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51520" y="5589240"/>
            <a:ext cx="4104456" cy="72008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500488" name="Object 8"/>
          <p:cNvGraphicFramePr>
            <a:graphicFrameLocks noChangeAspect="1"/>
          </p:cNvGraphicFramePr>
          <p:nvPr/>
        </p:nvGraphicFramePr>
        <p:xfrm>
          <a:off x="787400" y="1719263"/>
          <a:ext cx="6742113" cy="339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15638" imgH="2422734" progId="ChemDraw.Document.6.0">
                  <p:embed/>
                </p:oleObj>
              </mc:Choice>
              <mc:Fallback>
                <p:oleObj name="CS ChemDraw Drawing" r:id="rId2" imgW="4815638" imgH="2422734" progId="ChemDraw.Document.6.0">
                  <p:embed/>
                  <p:pic>
                    <p:nvPicPr>
                      <p:cNvPr id="4500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719263"/>
                        <a:ext cx="6742113" cy="339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7027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Indução</a:t>
            </a:r>
            <a:r>
              <a:rPr lang="fr-FR" sz="2800" dirty="0"/>
              <a:t> </a:t>
            </a:r>
            <a:r>
              <a:rPr lang="fr-FR" sz="2800" dirty="0" err="1"/>
              <a:t>Assimétrica</a:t>
            </a:r>
            <a:r>
              <a:rPr lang="fr-FR" sz="2800" dirty="0"/>
              <a:t> 1,2: </a:t>
            </a:r>
            <a:r>
              <a:rPr lang="fr-FR" sz="2800" dirty="0" err="1"/>
              <a:t>modelo</a:t>
            </a:r>
            <a:r>
              <a:rPr lang="fr-FR" sz="2800" dirty="0"/>
              <a:t> de </a:t>
            </a:r>
            <a:r>
              <a:rPr lang="fr-FR" sz="2800" dirty="0" err="1"/>
              <a:t>Felkin</a:t>
            </a:r>
            <a:r>
              <a:rPr lang="fr-FR" sz="2800" dirty="0"/>
              <a:t>-</a:t>
            </a:r>
            <a:r>
              <a:rPr lang="fr-FR" sz="2800" dirty="0" err="1"/>
              <a:t>Ahn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560236" y="940658"/>
            <a:ext cx="2427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Estados</a:t>
            </a:r>
            <a:r>
              <a:rPr lang="fr-FR" sz="2000" b="1" dirty="0">
                <a:solidFill>
                  <a:srgbClr val="2508FE"/>
                </a:solidFill>
              </a:rPr>
              <a:t> de </a:t>
            </a:r>
            <a:r>
              <a:rPr lang="fr-FR" sz="2000" b="1" dirty="0" err="1">
                <a:solidFill>
                  <a:srgbClr val="2508FE"/>
                </a:solidFill>
              </a:rPr>
              <a:t>transição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4500482" name="Object 2"/>
          <p:cNvGraphicFramePr>
            <a:graphicFrameLocks noChangeAspect="1"/>
          </p:cNvGraphicFramePr>
          <p:nvPr/>
        </p:nvGraphicFramePr>
        <p:xfrm>
          <a:off x="3381375" y="1766888"/>
          <a:ext cx="127952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914185" imgH="714464" progId="ChemDraw.Document.6.0">
                  <p:embed/>
                </p:oleObj>
              </mc:Choice>
              <mc:Fallback>
                <p:oleObj name="CS ChemDraw Drawing" r:id="rId4" imgW="914185" imgH="714464" progId="ChemDraw.Document.6.0">
                  <p:embed/>
                  <p:pic>
                    <p:nvPicPr>
                      <p:cNvPr id="450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1766888"/>
                        <a:ext cx="1279525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0483" name="Object 3"/>
          <p:cNvGraphicFramePr>
            <a:graphicFrameLocks noChangeAspect="1"/>
          </p:cNvGraphicFramePr>
          <p:nvPr/>
        </p:nvGraphicFramePr>
        <p:xfrm>
          <a:off x="5060950" y="1268413"/>
          <a:ext cx="9191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56609" imgH="670118" progId="ChemDraw.Document.6.0">
                  <p:embed/>
                </p:oleObj>
              </mc:Choice>
              <mc:Fallback>
                <p:oleObj name="CS ChemDraw Drawing" r:id="rId6" imgW="656609" imgH="670118" progId="ChemDraw.Document.6.0">
                  <p:embed/>
                  <p:pic>
                    <p:nvPicPr>
                      <p:cNvPr id="450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950" y="1268413"/>
                        <a:ext cx="9191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0484" name="Object 4"/>
          <p:cNvGraphicFramePr>
            <a:graphicFrameLocks noChangeAspect="1"/>
          </p:cNvGraphicFramePr>
          <p:nvPr/>
        </p:nvGraphicFramePr>
        <p:xfrm>
          <a:off x="3424238" y="3852863"/>
          <a:ext cx="1220787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877459" imgH="694626" progId="ChemDraw.Document.6.0">
                  <p:embed/>
                </p:oleObj>
              </mc:Choice>
              <mc:Fallback>
                <p:oleObj name="CS ChemDraw Drawing" r:id="rId8" imgW="877459" imgH="694626" progId="ChemDraw.Document.6.0">
                  <p:embed/>
                  <p:pic>
                    <p:nvPicPr>
                      <p:cNvPr id="450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3852863"/>
                        <a:ext cx="1220787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0485" name="Object 5"/>
          <p:cNvGraphicFramePr>
            <a:graphicFrameLocks noChangeAspect="1"/>
          </p:cNvGraphicFramePr>
          <p:nvPr/>
        </p:nvGraphicFramePr>
        <p:xfrm>
          <a:off x="5078413" y="3430588"/>
          <a:ext cx="10223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729608" imgH="670118" progId="ChemDraw.Document.6.0">
                  <p:embed/>
                </p:oleObj>
              </mc:Choice>
              <mc:Fallback>
                <p:oleObj name="CS ChemDraw Drawing" r:id="rId10" imgW="729608" imgH="670118" progId="ChemDraw.Document.6.0">
                  <p:embed/>
                  <p:pic>
                    <p:nvPicPr>
                      <p:cNvPr id="450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3430588"/>
                        <a:ext cx="102235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323528" y="558924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R</a:t>
            </a:r>
            <a:r>
              <a:rPr lang="fr-FR" baseline="30000" dirty="0"/>
              <a:t>G</a:t>
            </a:r>
            <a:r>
              <a:rPr lang="fr-FR" dirty="0"/>
              <a:t> = </a:t>
            </a:r>
            <a:r>
              <a:rPr lang="fr-FR" dirty="0" err="1"/>
              <a:t>grupo</a:t>
            </a:r>
            <a:r>
              <a:rPr lang="fr-FR" dirty="0"/>
              <a:t> grande ou polar (X) </a:t>
            </a:r>
            <a:r>
              <a:rPr lang="fr-FR" dirty="0" err="1"/>
              <a:t>deve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</a:t>
            </a:r>
            <a:r>
              <a:rPr lang="fr-FR" dirty="0" err="1"/>
              <a:t>posicionado</a:t>
            </a:r>
            <a:r>
              <a:rPr lang="fr-FR" dirty="0"/>
              <a:t> </a:t>
            </a:r>
            <a:r>
              <a:rPr lang="fr-FR" dirty="0" err="1"/>
              <a:t>perpendicular</a:t>
            </a:r>
            <a:r>
              <a:rPr lang="fr-FR" dirty="0"/>
              <a:t> a </a:t>
            </a:r>
            <a:r>
              <a:rPr lang="fr-FR" dirty="0" err="1"/>
              <a:t>carbonila</a:t>
            </a:r>
            <a:endParaRPr lang="fr-FR" baseline="30000" dirty="0"/>
          </a:p>
        </p:txBody>
      </p:sp>
      <p:graphicFrame>
        <p:nvGraphicFramePr>
          <p:cNvPr id="4500489" name="Object 9"/>
          <p:cNvGraphicFramePr>
            <a:graphicFrameLocks noChangeAspect="1"/>
          </p:cNvGraphicFramePr>
          <p:nvPr/>
        </p:nvGraphicFramePr>
        <p:xfrm>
          <a:off x="4864100" y="5308600"/>
          <a:ext cx="1141413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754012" imgH="693036" progId="ChemDraw.Document.6.0">
                  <p:embed/>
                </p:oleObj>
              </mc:Choice>
              <mc:Fallback>
                <p:oleObj name="CS ChemDraw Drawing" r:id="rId12" imgW="754012" imgH="693036" progId="ChemDraw.Document.6.0">
                  <p:embed/>
                  <p:pic>
                    <p:nvPicPr>
                      <p:cNvPr id="45004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5308600"/>
                        <a:ext cx="1141413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5796136" y="602128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X = OR, NR</a:t>
            </a:r>
            <a:r>
              <a:rPr lang="fr-FR" b="1" baseline="-25000" dirty="0"/>
              <a:t>2</a:t>
            </a:r>
            <a:r>
              <a:rPr lang="fr-FR" b="1" dirty="0"/>
              <a:t>, Hal.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97468"/>
            <a:ext cx="7069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Indução</a:t>
            </a:r>
            <a:r>
              <a:rPr lang="fr-FR" sz="2800" dirty="0"/>
              <a:t> </a:t>
            </a:r>
            <a:r>
              <a:rPr lang="fr-FR" sz="2800" dirty="0" err="1"/>
              <a:t>Assimétrica</a:t>
            </a:r>
            <a:r>
              <a:rPr lang="fr-FR" sz="2800" dirty="0"/>
              <a:t> 1,2: </a:t>
            </a:r>
            <a:r>
              <a:rPr lang="fr-FR" sz="2800" dirty="0" err="1"/>
              <a:t>modelo</a:t>
            </a:r>
            <a:r>
              <a:rPr lang="fr-FR" sz="2800" dirty="0"/>
              <a:t> </a:t>
            </a:r>
            <a:r>
              <a:rPr lang="fr-FR" sz="2800" dirty="0" err="1"/>
              <a:t>Cram</a:t>
            </a:r>
            <a:r>
              <a:rPr lang="fr-FR" sz="2800" dirty="0"/>
              <a:t>-</a:t>
            </a:r>
            <a:r>
              <a:rPr lang="fr-FR" sz="2800" dirty="0" err="1"/>
              <a:t>Quelato</a:t>
            </a:r>
            <a:endParaRPr lang="fr-FR" sz="2800" dirty="0"/>
          </a:p>
        </p:txBody>
      </p:sp>
      <p:graphicFrame>
        <p:nvGraphicFramePr>
          <p:cNvPr id="4499457" name="Object 1"/>
          <p:cNvGraphicFramePr>
            <a:graphicFrameLocks noChangeAspect="1"/>
          </p:cNvGraphicFramePr>
          <p:nvPr/>
        </p:nvGraphicFramePr>
        <p:xfrm>
          <a:off x="1620838" y="1044575"/>
          <a:ext cx="5876925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193448" imgH="925960" progId="ChemDraw.Document.6.0">
                  <p:embed/>
                </p:oleObj>
              </mc:Choice>
              <mc:Fallback>
                <p:oleObj name="CS ChemDraw Drawing" r:id="rId2" imgW="4193448" imgH="925960" progId="ChemDraw.Document.6.0">
                  <p:embed/>
                  <p:pic>
                    <p:nvPicPr>
                      <p:cNvPr id="44994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1044575"/>
                        <a:ext cx="5876925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9458" name="Object 2"/>
          <p:cNvGraphicFramePr>
            <a:graphicFrameLocks noChangeAspect="1"/>
          </p:cNvGraphicFramePr>
          <p:nvPr/>
        </p:nvGraphicFramePr>
        <p:xfrm>
          <a:off x="1397000" y="2916238"/>
          <a:ext cx="61976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431356" imgH="796333" progId="ChemDraw.Document.6.0">
                  <p:embed/>
                </p:oleObj>
              </mc:Choice>
              <mc:Fallback>
                <p:oleObj name="CS ChemDraw Drawing" r:id="rId4" imgW="4431356" imgH="796333" progId="ChemDraw.Document.6.0">
                  <p:embed/>
                  <p:pic>
                    <p:nvPicPr>
                      <p:cNvPr id="449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2916238"/>
                        <a:ext cx="619760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9459" name="Object 3"/>
          <p:cNvGraphicFramePr>
            <a:graphicFrameLocks noChangeAspect="1"/>
          </p:cNvGraphicFramePr>
          <p:nvPr/>
        </p:nvGraphicFramePr>
        <p:xfrm>
          <a:off x="1765300" y="4762500"/>
          <a:ext cx="6022975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294058" imgH="1069611" progId="ChemDraw.Document.6.0">
                  <p:embed/>
                </p:oleObj>
              </mc:Choice>
              <mc:Fallback>
                <p:oleObj name="CS ChemDraw Drawing" r:id="rId6" imgW="4294058" imgH="1069611" progId="ChemDraw.Document.6.0">
                  <p:embed/>
                  <p:pic>
                    <p:nvPicPr>
                      <p:cNvPr id="449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4762500"/>
                        <a:ext cx="6022975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9460" name="Object 4"/>
          <p:cNvGraphicFramePr>
            <a:graphicFrameLocks noChangeAspect="1"/>
          </p:cNvGraphicFramePr>
          <p:nvPr/>
        </p:nvGraphicFramePr>
        <p:xfrm>
          <a:off x="467544" y="4437112"/>
          <a:ext cx="828092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934160" imgH="127440" progId="ChemDraw.Document.6.0">
                  <p:embed/>
                </p:oleObj>
              </mc:Choice>
              <mc:Fallback>
                <p:oleObj name="CS ChemDraw Drawing" r:id="rId8" imgW="4934160" imgH="127440" progId="ChemDraw.Document.6.0">
                  <p:embed/>
                  <p:pic>
                    <p:nvPicPr>
                      <p:cNvPr id="449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437112"/>
                        <a:ext cx="8280920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3240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Barreiras</a:t>
            </a:r>
            <a:r>
              <a:rPr lang="fr-FR" sz="2800" dirty="0"/>
              <a:t> </a:t>
            </a:r>
            <a:r>
              <a:rPr lang="fr-FR" sz="2800" dirty="0" err="1"/>
              <a:t>Rotacionais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92696"/>
            <a:ext cx="2013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Etano</a:t>
            </a:r>
            <a:r>
              <a:rPr lang="fr-FR" sz="2000" b="1" dirty="0">
                <a:solidFill>
                  <a:srgbClr val="2508FE"/>
                </a:solidFill>
              </a:rPr>
              <a:t> e </a:t>
            </a:r>
            <a:r>
              <a:rPr lang="fr-FR" sz="2000" b="1" dirty="0" err="1">
                <a:solidFill>
                  <a:srgbClr val="2508FE"/>
                </a:solidFill>
              </a:rPr>
              <a:t>propano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308115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Para </a:t>
            </a:r>
            <a:r>
              <a:rPr lang="fr-FR" sz="2000" dirty="0" err="1"/>
              <a:t>efeitos</a:t>
            </a:r>
            <a:r>
              <a:rPr lang="fr-FR" sz="2000" dirty="0"/>
              <a:t> de </a:t>
            </a:r>
            <a:r>
              <a:rPr lang="fr-FR" sz="2000" dirty="0" err="1"/>
              <a:t>comparação</a:t>
            </a:r>
            <a:r>
              <a:rPr lang="fr-FR" sz="2000" dirty="0"/>
              <a:t>, </a:t>
            </a:r>
            <a:r>
              <a:rPr lang="fr-FR" sz="2000" dirty="0" err="1"/>
              <a:t>cada</a:t>
            </a:r>
            <a:r>
              <a:rPr lang="fr-FR" sz="2000" dirty="0"/>
              <a:t> </a:t>
            </a:r>
            <a:r>
              <a:rPr lang="fr-FR" sz="2000" dirty="0" err="1"/>
              <a:t>confôrmero</a:t>
            </a:r>
            <a:r>
              <a:rPr lang="fr-FR" sz="2000" dirty="0"/>
              <a:t> </a:t>
            </a:r>
            <a:r>
              <a:rPr lang="fr-FR" sz="2000" dirty="0" err="1"/>
              <a:t>eclipsado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ter suas </a:t>
            </a:r>
            <a:r>
              <a:rPr lang="fr-FR" sz="2000" dirty="0" err="1"/>
              <a:t>interações</a:t>
            </a:r>
            <a:r>
              <a:rPr lang="fr-FR" sz="2000" dirty="0"/>
              <a:t> </a:t>
            </a:r>
            <a:r>
              <a:rPr lang="fr-FR" sz="2000" dirty="0" err="1"/>
              <a:t>analisadas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suas </a:t>
            </a:r>
            <a:r>
              <a:rPr lang="fr-FR" sz="2000" dirty="0" err="1"/>
              <a:t>interações</a:t>
            </a:r>
            <a:r>
              <a:rPr lang="fr-FR" sz="2000" dirty="0"/>
              <a:t> </a:t>
            </a:r>
            <a:r>
              <a:rPr lang="fr-FR" sz="2000" dirty="0" err="1"/>
              <a:t>desestabilizantes</a:t>
            </a:r>
            <a:r>
              <a:rPr lang="fr-FR" sz="2000" dirty="0"/>
              <a:t>: 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403648" y="414908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Estrutura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Átomos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eclipsados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latin typeface="Symbol" pitchFamily="18" charset="2"/>
                        </a:rPr>
                        <a:t>d</a:t>
                      </a:r>
                      <a:r>
                        <a:rPr lang="fr-FR" dirty="0" err="1"/>
                        <a:t>E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kcal.mol</a:t>
                      </a:r>
                      <a:r>
                        <a:rPr lang="fr-FR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Etano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(H       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Propano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(H       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 (H       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187138" name="Object 2"/>
          <p:cNvGraphicFramePr>
            <a:graphicFrameLocks noChangeAspect="1"/>
          </p:cNvGraphicFramePr>
          <p:nvPr/>
        </p:nvGraphicFramePr>
        <p:xfrm>
          <a:off x="4283968" y="4653136"/>
          <a:ext cx="432048" cy="10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96280" imgH="108000" progId="ChemDraw.Document.6.0">
                  <p:embed/>
                </p:oleObj>
              </mc:Choice>
              <mc:Fallback>
                <p:oleObj name="CS ChemDraw Drawing" r:id="rId2" imgW="296280" imgH="108000" progId="ChemDraw.Document.6.0">
                  <p:embed/>
                  <p:pic>
                    <p:nvPicPr>
                      <p:cNvPr id="41871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653136"/>
                        <a:ext cx="432048" cy="10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7139" name="Object 3"/>
          <p:cNvGraphicFramePr>
            <a:graphicFrameLocks noChangeAspect="1"/>
          </p:cNvGraphicFramePr>
          <p:nvPr/>
        </p:nvGraphicFramePr>
        <p:xfrm>
          <a:off x="4283968" y="5049242"/>
          <a:ext cx="431800" cy="10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96280" imgH="108000" progId="ChemDraw.Document.6.0">
                  <p:embed/>
                </p:oleObj>
              </mc:Choice>
              <mc:Fallback>
                <p:oleObj name="CS ChemDraw Drawing" r:id="rId2" imgW="296280" imgH="108000" progId="ChemDraw.Document.6.0">
                  <p:embed/>
                  <p:pic>
                    <p:nvPicPr>
                      <p:cNvPr id="41871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049242"/>
                        <a:ext cx="431800" cy="10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7140" name="Object 4"/>
          <p:cNvGraphicFramePr>
            <a:graphicFrameLocks noChangeAspect="1"/>
          </p:cNvGraphicFramePr>
          <p:nvPr/>
        </p:nvGraphicFramePr>
        <p:xfrm>
          <a:off x="4211960" y="5409282"/>
          <a:ext cx="431800" cy="10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96280" imgH="108000" progId="ChemDraw.Document.6.0">
                  <p:embed/>
                </p:oleObj>
              </mc:Choice>
              <mc:Fallback>
                <p:oleObj name="CS ChemDraw Drawing" r:id="rId2" imgW="296280" imgH="108000" progId="ChemDraw.Document.6.0">
                  <p:embed/>
                  <p:pic>
                    <p:nvPicPr>
                      <p:cNvPr id="41871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5409282"/>
                        <a:ext cx="431800" cy="10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7141" name="Object 5"/>
          <p:cNvGraphicFramePr>
            <a:graphicFrameLocks noChangeAspect="1"/>
          </p:cNvGraphicFramePr>
          <p:nvPr/>
        </p:nvGraphicFramePr>
        <p:xfrm>
          <a:off x="3779912" y="4869160"/>
          <a:ext cx="11112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11600" imgH="446760" progId="ChemDraw.Document.6.0">
                  <p:embed/>
                </p:oleObj>
              </mc:Choice>
              <mc:Fallback>
                <p:oleObj name="CS ChemDraw Drawing" r:id="rId5" imgW="111600" imgH="446760" progId="ChemDraw.Document.6.0">
                  <p:embed/>
                  <p:pic>
                    <p:nvPicPr>
                      <p:cNvPr id="41871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869160"/>
                        <a:ext cx="111125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7142" name="Object 6"/>
          <p:cNvGraphicFramePr>
            <a:graphicFrameLocks noChangeAspect="1"/>
          </p:cNvGraphicFramePr>
          <p:nvPr/>
        </p:nvGraphicFramePr>
        <p:xfrm>
          <a:off x="2233613" y="1398588"/>
          <a:ext cx="4887912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3573527" imgH="970306" progId="ChemDraw.Document.6.0">
                  <p:embed/>
                </p:oleObj>
              </mc:Choice>
              <mc:Fallback>
                <p:oleObj name="CS ChemDraw Drawing" r:id="rId7" imgW="3573527" imgH="970306" progId="ChemDraw.Document.6.0">
                  <p:embed/>
                  <p:pic>
                    <p:nvPicPr>
                      <p:cNvPr id="41871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3" y="1398588"/>
                        <a:ext cx="4887912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709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Indução</a:t>
            </a:r>
            <a:r>
              <a:rPr lang="fr-FR" sz="2800" dirty="0"/>
              <a:t> </a:t>
            </a:r>
            <a:r>
              <a:rPr lang="fr-FR" sz="2800" dirty="0" err="1"/>
              <a:t>Assimétrica</a:t>
            </a:r>
            <a:r>
              <a:rPr lang="fr-FR" sz="2800" dirty="0"/>
              <a:t> 1,2: </a:t>
            </a:r>
            <a:r>
              <a:rPr lang="fr-FR" sz="2800" dirty="0" err="1"/>
              <a:t>Modelo</a:t>
            </a:r>
            <a:r>
              <a:rPr lang="fr-FR" sz="2800" dirty="0"/>
              <a:t> </a:t>
            </a:r>
            <a:r>
              <a:rPr lang="fr-FR" sz="2800" dirty="0" err="1"/>
              <a:t>Cram</a:t>
            </a:r>
            <a:r>
              <a:rPr lang="fr-FR" sz="2800" dirty="0"/>
              <a:t>-</a:t>
            </a:r>
            <a:r>
              <a:rPr lang="fr-FR" sz="2800" dirty="0" err="1"/>
              <a:t>Quelato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764704"/>
            <a:ext cx="2427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Estados</a:t>
            </a:r>
            <a:r>
              <a:rPr lang="fr-FR" sz="2000" b="1" dirty="0">
                <a:solidFill>
                  <a:srgbClr val="2508FE"/>
                </a:solidFill>
              </a:rPr>
              <a:t> de </a:t>
            </a:r>
            <a:r>
              <a:rPr lang="fr-FR" sz="2000" b="1" dirty="0" err="1">
                <a:solidFill>
                  <a:srgbClr val="2508FE"/>
                </a:solidFill>
              </a:rPr>
              <a:t>transição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4498433" name="Object 1"/>
          <p:cNvGraphicFramePr>
            <a:graphicFrameLocks noChangeAspect="1"/>
          </p:cNvGraphicFramePr>
          <p:nvPr/>
        </p:nvGraphicFramePr>
        <p:xfrm>
          <a:off x="850900" y="1760538"/>
          <a:ext cx="6742113" cy="339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17151" imgH="2422734" progId="ChemDraw.Document.6.0">
                  <p:embed/>
                </p:oleObj>
              </mc:Choice>
              <mc:Fallback>
                <p:oleObj name="CS ChemDraw Drawing" r:id="rId2" imgW="4817151" imgH="2422734" progId="ChemDraw.Document.6.0">
                  <p:embed/>
                  <p:pic>
                    <p:nvPicPr>
                      <p:cNvPr id="449843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760538"/>
                        <a:ext cx="6742113" cy="339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8434" name="Object 2"/>
          <p:cNvGraphicFramePr>
            <a:graphicFrameLocks noChangeAspect="1"/>
          </p:cNvGraphicFramePr>
          <p:nvPr/>
        </p:nvGraphicFramePr>
        <p:xfrm>
          <a:off x="3479800" y="1728788"/>
          <a:ext cx="1282700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915541" imgH="839340" progId="ChemDraw.Document.6.0">
                  <p:embed/>
                </p:oleObj>
              </mc:Choice>
              <mc:Fallback>
                <p:oleObj name="CS ChemDraw Drawing" r:id="rId4" imgW="915541" imgH="839340" progId="ChemDraw.Document.6.0">
                  <p:embed/>
                  <p:pic>
                    <p:nvPicPr>
                      <p:cNvPr id="4498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1728788"/>
                        <a:ext cx="1282700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8435" name="Object 3"/>
          <p:cNvGraphicFramePr>
            <a:graphicFrameLocks noChangeAspect="1"/>
          </p:cNvGraphicFramePr>
          <p:nvPr/>
        </p:nvGraphicFramePr>
        <p:xfrm>
          <a:off x="5172075" y="1322388"/>
          <a:ext cx="9175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55096" imgH="670118" progId="ChemDraw.Document.6.0">
                  <p:embed/>
                </p:oleObj>
              </mc:Choice>
              <mc:Fallback>
                <p:oleObj name="CS ChemDraw Drawing" r:id="rId6" imgW="655096" imgH="670118" progId="ChemDraw.Document.6.0">
                  <p:embed/>
                  <p:pic>
                    <p:nvPicPr>
                      <p:cNvPr id="4498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1322388"/>
                        <a:ext cx="91757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8437" name="Object 5"/>
          <p:cNvGraphicFramePr>
            <a:graphicFrameLocks noChangeAspect="1"/>
          </p:cNvGraphicFramePr>
          <p:nvPr/>
        </p:nvGraphicFramePr>
        <p:xfrm>
          <a:off x="5091113" y="3413125"/>
          <a:ext cx="9921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708049" imgH="671634" progId="ChemDraw.Document.6.0">
                  <p:embed/>
                </p:oleObj>
              </mc:Choice>
              <mc:Fallback>
                <p:oleObj name="CS ChemDraw Drawing" r:id="rId8" imgW="708049" imgH="671634" progId="ChemDraw.Document.6.0">
                  <p:embed/>
                  <p:pic>
                    <p:nvPicPr>
                      <p:cNvPr id="4498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3413125"/>
                        <a:ext cx="992187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51520" y="5661248"/>
            <a:ext cx="6218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X = </a:t>
            </a:r>
            <a:r>
              <a:rPr lang="fr-FR" sz="2000" dirty="0" err="1"/>
              <a:t>grupo</a:t>
            </a:r>
            <a:r>
              <a:rPr lang="fr-FR" sz="2000" dirty="0"/>
              <a:t> </a:t>
            </a:r>
            <a:r>
              <a:rPr lang="fr-FR" sz="2000" dirty="0" err="1"/>
              <a:t>complexante</a:t>
            </a:r>
            <a:r>
              <a:rPr lang="fr-FR" sz="2000" dirty="0"/>
              <a:t>, </a:t>
            </a:r>
            <a:r>
              <a:rPr lang="fr-FR" sz="2000" dirty="0" err="1"/>
              <a:t>tipicamente</a:t>
            </a:r>
            <a:r>
              <a:rPr lang="fr-FR" sz="2000" dirty="0"/>
              <a:t> polar (</a:t>
            </a:r>
            <a:r>
              <a:rPr lang="fr-FR" sz="2000" dirty="0" err="1"/>
              <a:t>Cram</a:t>
            </a:r>
            <a:r>
              <a:rPr lang="fr-FR" sz="2000" dirty="0"/>
              <a:t>-</a:t>
            </a:r>
            <a:r>
              <a:rPr lang="fr-FR" sz="2000" dirty="0" err="1"/>
              <a:t>Quelato</a:t>
            </a:r>
            <a:r>
              <a:rPr lang="fr-FR" sz="2000" dirty="0"/>
              <a:t>)</a:t>
            </a:r>
          </a:p>
        </p:txBody>
      </p:sp>
      <p:graphicFrame>
        <p:nvGraphicFramePr>
          <p:cNvPr id="4498439" name="Object 7"/>
          <p:cNvGraphicFramePr>
            <a:graphicFrameLocks noChangeAspect="1"/>
          </p:cNvGraphicFramePr>
          <p:nvPr/>
        </p:nvGraphicFramePr>
        <p:xfrm>
          <a:off x="3429000" y="3906838"/>
          <a:ext cx="13001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927801" imgH="706883" progId="ChemDraw.Document.6.0">
                  <p:embed/>
                </p:oleObj>
              </mc:Choice>
              <mc:Fallback>
                <p:oleObj name="CS ChemDraw Drawing" r:id="rId10" imgW="927801" imgH="706883" progId="ChemDraw.Document.6.0">
                  <p:embed/>
                  <p:pic>
                    <p:nvPicPr>
                      <p:cNvPr id="44984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906838"/>
                        <a:ext cx="13001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6125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Indução</a:t>
            </a:r>
            <a:r>
              <a:rPr lang="fr-FR" sz="2800" dirty="0"/>
              <a:t> 1,2: </a:t>
            </a:r>
            <a:r>
              <a:rPr lang="fr-FR" sz="2800" dirty="0" err="1"/>
              <a:t>Cram</a:t>
            </a:r>
            <a:r>
              <a:rPr lang="fr-FR" sz="2800" dirty="0"/>
              <a:t>-</a:t>
            </a:r>
            <a:r>
              <a:rPr lang="fr-FR" sz="2800" dirty="0" err="1"/>
              <a:t>Quelato</a:t>
            </a:r>
            <a:r>
              <a:rPr lang="fr-FR" sz="2800" dirty="0"/>
              <a:t> vs </a:t>
            </a:r>
            <a:r>
              <a:rPr lang="fr-FR" sz="2800" dirty="0" err="1"/>
              <a:t>Felkin</a:t>
            </a:r>
            <a:r>
              <a:rPr lang="fr-FR" sz="2800" dirty="0"/>
              <a:t>-</a:t>
            </a:r>
            <a:r>
              <a:rPr lang="fr-FR" sz="2800" dirty="0" err="1"/>
              <a:t>Ahn</a:t>
            </a:r>
            <a:endParaRPr lang="fr-FR" sz="2800" dirty="0"/>
          </a:p>
        </p:txBody>
      </p:sp>
      <p:graphicFrame>
        <p:nvGraphicFramePr>
          <p:cNvPr id="4497409" name="Object 1"/>
          <p:cNvGraphicFramePr>
            <a:graphicFrameLocks noChangeAspect="1"/>
          </p:cNvGraphicFramePr>
          <p:nvPr/>
        </p:nvGraphicFramePr>
        <p:xfrm>
          <a:off x="504825" y="739775"/>
          <a:ext cx="8294688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940119" imgH="1221980" progId="ChemDraw.Document.6.0">
                  <p:embed/>
                </p:oleObj>
              </mc:Choice>
              <mc:Fallback>
                <p:oleObj name="CS ChemDraw Drawing" r:id="rId2" imgW="5940119" imgH="1221980" progId="ChemDraw.Document.6.0">
                  <p:embed/>
                  <p:pic>
                    <p:nvPicPr>
                      <p:cNvPr id="449740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739775"/>
                        <a:ext cx="8294688" cy="170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7410" name="Object 2"/>
          <p:cNvGraphicFramePr>
            <a:graphicFrameLocks noChangeAspect="1"/>
          </p:cNvGraphicFramePr>
          <p:nvPr/>
        </p:nvGraphicFramePr>
        <p:xfrm>
          <a:off x="251520" y="3374008"/>
          <a:ext cx="8568952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436000" imgH="127080" progId="ChemDraw.Document.6.0">
                  <p:embed/>
                </p:oleObj>
              </mc:Choice>
              <mc:Fallback>
                <p:oleObj name="CS ChemDraw Drawing" r:id="rId4" imgW="5436000" imgH="127080" progId="ChemDraw.Document.6.0">
                  <p:embed/>
                  <p:pic>
                    <p:nvPicPr>
                      <p:cNvPr id="4497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374008"/>
                        <a:ext cx="8568952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7411" name="Object 3"/>
          <p:cNvGraphicFramePr>
            <a:graphicFrameLocks noChangeAspect="1"/>
          </p:cNvGraphicFramePr>
          <p:nvPr/>
        </p:nvGraphicFramePr>
        <p:xfrm>
          <a:off x="871538" y="3636963"/>
          <a:ext cx="7912100" cy="224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655311" imgH="1607449" progId="ChemDraw.Document.6.0">
                  <p:embed/>
                </p:oleObj>
              </mc:Choice>
              <mc:Fallback>
                <p:oleObj name="CS ChemDraw Drawing" r:id="rId6" imgW="5655311" imgH="1607449" progId="ChemDraw.Document.6.0">
                  <p:embed/>
                  <p:pic>
                    <p:nvPicPr>
                      <p:cNvPr id="4497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3636963"/>
                        <a:ext cx="7912100" cy="224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7412" name="Object 4"/>
          <p:cNvGraphicFramePr>
            <a:graphicFrameLocks noChangeAspect="1"/>
          </p:cNvGraphicFramePr>
          <p:nvPr/>
        </p:nvGraphicFramePr>
        <p:xfrm>
          <a:off x="2557463" y="2774950"/>
          <a:ext cx="20272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026562" imgH="490460" progId="ChemDraw.Document.6.0">
                  <p:embed/>
                </p:oleObj>
              </mc:Choice>
              <mc:Fallback>
                <p:oleObj name="CS ChemDraw Drawing" r:id="rId8" imgW="2026562" imgH="490460" progId="ChemDraw.Document.6.0">
                  <p:embed/>
                  <p:pic>
                    <p:nvPicPr>
                      <p:cNvPr id="449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2774950"/>
                        <a:ext cx="2027237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7413" name="Object 5"/>
          <p:cNvGraphicFramePr>
            <a:graphicFrameLocks noChangeAspect="1"/>
          </p:cNvGraphicFramePr>
          <p:nvPr/>
        </p:nvGraphicFramePr>
        <p:xfrm>
          <a:off x="311150" y="2703513"/>
          <a:ext cx="21240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2124146" imgH="633731" progId="ChemDraw.Document.6.0">
                  <p:embed/>
                </p:oleObj>
              </mc:Choice>
              <mc:Fallback>
                <p:oleObj name="CS ChemDraw Drawing" r:id="rId10" imgW="2124146" imgH="633731" progId="ChemDraw.Document.6.0">
                  <p:embed/>
                  <p:pic>
                    <p:nvPicPr>
                      <p:cNvPr id="4497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2703513"/>
                        <a:ext cx="2124075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7415" name="Object 7"/>
          <p:cNvGraphicFramePr>
            <a:graphicFrameLocks noChangeAspect="1"/>
          </p:cNvGraphicFramePr>
          <p:nvPr/>
        </p:nvGraphicFramePr>
        <p:xfrm>
          <a:off x="163513" y="5656263"/>
          <a:ext cx="190023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1900233" imgH="633352" progId="ChemDraw.Document.6.0">
                  <p:embed/>
                </p:oleObj>
              </mc:Choice>
              <mc:Fallback>
                <p:oleObj name="CS ChemDraw Drawing" r:id="rId12" imgW="1900233" imgH="633352" progId="ChemDraw.Document.6.0">
                  <p:embed/>
                  <p:pic>
                    <p:nvPicPr>
                      <p:cNvPr id="44974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5656263"/>
                        <a:ext cx="1900237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79512" y="3789040"/>
            <a:ext cx="2592288" cy="187220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496392" name="Object 8"/>
          <p:cNvGraphicFramePr>
            <a:graphicFrameLocks noChangeAspect="1"/>
          </p:cNvGraphicFramePr>
          <p:nvPr/>
        </p:nvGraphicFramePr>
        <p:xfrm>
          <a:off x="971600" y="4960938"/>
          <a:ext cx="76946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497967" imgH="1132150" progId="ChemDraw.Document.6.0">
                  <p:embed/>
                </p:oleObj>
              </mc:Choice>
              <mc:Fallback>
                <p:oleObj name="CS ChemDraw Drawing" r:id="rId2" imgW="5497967" imgH="1132150" progId="ChemDraw.Document.6.0">
                  <p:embed/>
                  <p:pic>
                    <p:nvPicPr>
                      <p:cNvPr id="44963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960938"/>
                        <a:ext cx="769461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6387" name="Object 3"/>
          <p:cNvGraphicFramePr>
            <a:graphicFrameLocks noChangeAspect="1"/>
          </p:cNvGraphicFramePr>
          <p:nvPr/>
        </p:nvGraphicFramePr>
        <p:xfrm>
          <a:off x="3054350" y="3054350"/>
          <a:ext cx="5611813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007737" imgH="1130255" progId="ChemDraw.Document.6.0">
                  <p:embed/>
                </p:oleObj>
              </mc:Choice>
              <mc:Fallback>
                <p:oleObj name="CS ChemDraw Drawing" r:id="rId4" imgW="4007737" imgH="1130255" progId="ChemDraw.Document.6.0">
                  <p:embed/>
                  <p:pic>
                    <p:nvPicPr>
                      <p:cNvPr id="449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3054350"/>
                        <a:ext cx="5611813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6125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Indução</a:t>
            </a:r>
            <a:r>
              <a:rPr lang="fr-FR" sz="2800" dirty="0"/>
              <a:t> 1,2: </a:t>
            </a:r>
            <a:r>
              <a:rPr lang="fr-FR" sz="2800" dirty="0" err="1"/>
              <a:t>Cram</a:t>
            </a:r>
            <a:r>
              <a:rPr lang="fr-FR" sz="2800" dirty="0"/>
              <a:t>-</a:t>
            </a:r>
            <a:r>
              <a:rPr lang="fr-FR" sz="2800" dirty="0" err="1"/>
              <a:t>Quelato</a:t>
            </a:r>
            <a:r>
              <a:rPr lang="fr-FR" sz="2800" dirty="0"/>
              <a:t> vs </a:t>
            </a:r>
            <a:r>
              <a:rPr lang="fr-FR" sz="2800" dirty="0" err="1"/>
              <a:t>Felkin</a:t>
            </a:r>
            <a:r>
              <a:rPr lang="fr-FR" sz="2800" dirty="0"/>
              <a:t>-</a:t>
            </a:r>
            <a:r>
              <a:rPr lang="fr-FR" sz="2800" dirty="0" err="1"/>
              <a:t>Ahn</a:t>
            </a:r>
            <a:endParaRPr lang="fr-FR" sz="2800" dirty="0"/>
          </a:p>
        </p:txBody>
      </p:sp>
      <p:graphicFrame>
        <p:nvGraphicFramePr>
          <p:cNvPr id="4496385" name="Object 1"/>
          <p:cNvGraphicFramePr>
            <a:graphicFrameLocks noChangeAspect="1"/>
          </p:cNvGraphicFramePr>
          <p:nvPr/>
        </p:nvGraphicFramePr>
        <p:xfrm>
          <a:off x="328613" y="663575"/>
          <a:ext cx="617855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413201" imgH="1455080" progId="ChemDraw.Document.6.0">
                  <p:embed/>
                </p:oleObj>
              </mc:Choice>
              <mc:Fallback>
                <p:oleObj name="CS ChemDraw Drawing" r:id="rId6" imgW="4413201" imgH="1455080" progId="ChemDraw.Document.6.0">
                  <p:embed/>
                  <p:pic>
                    <p:nvPicPr>
                      <p:cNvPr id="44963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663575"/>
                        <a:ext cx="6178550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6386" name="Object 2"/>
          <p:cNvGraphicFramePr>
            <a:graphicFrameLocks noChangeAspect="1"/>
          </p:cNvGraphicFramePr>
          <p:nvPr/>
        </p:nvGraphicFramePr>
        <p:xfrm>
          <a:off x="6657975" y="1727200"/>
          <a:ext cx="20097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548100" imgH="601893" progId="ChemDraw.Document.6.0">
                  <p:embed/>
                </p:oleObj>
              </mc:Choice>
              <mc:Fallback>
                <p:oleObj name="CS ChemDraw Drawing" r:id="rId8" imgW="1548100" imgH="601893" progId="ChemDraw.Document.6.0">
                  <p:embed/>
                  <p:pic>
                    <p:nvPicPr>
                      <p:cNvPr id="449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975" y="1727200"/>
                        <a:ext cx="20097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79512" y="27809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96390" name="Object 6"/>
          <p:cNvGraphicFramePr>
            <a:graphicFrameLocks noChangeAspect="1"/>
          </p:cNvGraphicFramePr>
          <p:nvPr/>
        </p:nvGraphicFramePr>
        <p:xfrm>
          <a:off x="4077369" y="2816597"/>
          <a:ext cx="2582863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843877" imgH="900566" progId="ChemDraw.Document.6.0">
                  <p:embed/>
                </p:oleObj>
              </mc:Choice>
              <mc:Fallback>
                <p:oleObj name="CS ChemDraw Drawing" r:id="rId10" imgW="1843877" imgH="900566" progId="ChemDraw.Document.6.0">
                  <p:embed/>
                  <p:pic>
                    <p:nvPicPr>
                      <p:cNvPr id="4496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369" y="2816597"/>
                        <a:ext cx="2582863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6394" name="Object 10"/>
          <p:cNvGraphicFramePr>
            <a:graphicFrameLocks noChangeAspect="1"/>
          </p:cNvGraphicFramePr>
          <p:nvPr/>
        </p:nvGraphicFramePr>
        <p:xfrm>
          <a:off x="3148013" y="4768850"/>
          <a:ext cx="3148012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2250475" imgH="805809" progId="ChemDraw.Document.6.0">
                  <p:embed/>
                </p:oleObj>
              </mc:Choice>
              <mc:Fallback>
                <p:oleObj name="CS ChemDraw Drawing" r:id="rId12" imgW="2250475" imgH="805809" progId="ChemDraw.Document.6.0">
                  <p:embed/>
                  <p:pic>
                    <p:nvPicPr>
                      <p:cNvPr id="44963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4768850"/>
                        <a:ext cx="3148012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179512" y="3861048"/>
            <a:ext cx="26460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err="1"/>
              <a:t>Metais</a:t>
            </a:r>
            <a:r>
              <a:rPr lang="fr-FR" b="1" u="sng" dirty="0"/>
              <a:t> </a:t>
            </a:r>
            <a:r>
              <a:rPr lang="fr-FR" b="1" u="sng" dirty="0" err="1"/>
              <a:t>quelatantes</a:t>
            </a:r>
            <a:r>
              <a:rPr lang="fr-FR" b="1" u="sng" dirty="0"/>
              <a:t>:</a:t>
            </a:r>
          </a:p>
          <a:p>
            <a:r>
              <a:rPr lang="fr-FR" dirty="0"/>
              <a:t>Ti</a:t>
            </a:r>
            <a:r>
              <a:rPr lang="fr-FR" baseline="30000" dirty="0"/>
              <a:t>4+</a:t>
            </a:r>
            <a:r>
              <a:rPr lang="fr-FR" dirty="0"/>
              <a:t>, Mg</a:t>
            </a:r>
            <a:r>
              <a:rPr lang="fr-FR" baseline="30000" dirty="0"/>
              <a:t>2+</a:t>
            </a:r>
            <a:r>
              <a:rPr lang="fr-FR" dirty="0"/>
              <a:t>, Zn</a:t>
            </a:r>
            <a:r>
              <a:rPr lang="fr-FR" baseline="30000" dirty="0"/>
              <a:t>2+</a:t>
            </a:r>
            <a:r>
              <a:rPr lang="fr-FR" dirty="0"/>
              <a:t>, Ce</a:t>
            </a:r>
            <a:r>
              <a:rPr lang="fr-FR" baseline="30000" dirty="0"/>
              <a:t>3+</a:t>
            </a:r>
            <a:r>
              <a:rPr lang="fr-FR" dirty="0"/>
              <a:t>, Al</a:t>
            </a:r>
            <a:r>
              <a:rPr lang="fr-FR" baseline="30000" dirty="0"/>
              <a:t>3+</a:t>
            </a:r>
            <a:r>
              <a:rPr lang="fr-FR" dirty="0"/>
              <a:t>, </a:t>
            </a:r>
          </a:p>
          <a:p>
            <a:r>
              <a:rPr lang="fr-FR" dirty="0"/>
              <a:t>Sn</a:t>
            </a:r>
            <a:r>
              <a:rPr lang="fr-FR" baseline="30000" dirty="0"/>
              <a:t>4+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b="1" u="sng" dirty="0" err="1"/>
              <a:t>Metais</a:t>
            </a:r>
            <a:r>
              <a:rPr lang="fr-FR" b="1" u="sng" dirty="0"/>
              <a:t> </a:t>
            </a:r>
            <a:r>
              <a:rPr lang="fr-FR" b="1" u="sng" dirty="0" err="1"/>
              <a:t>não</a:t>
            </a:r>
            <a:r>
              <a:rPr lang="fr-FR" b="1" u="sng" dirty="0"/>
              <a:t>-</a:t>
            </a:r>
            <a:r>
              <a:rPr lang="fr-FR" b="1" u="sng" dirty="0" err="1"/>
              <a:t>quelatantes</a:t>
            </a:r>
            <a:r>
              <a:rPr lang="fr-FR" b="1" u="sng" dirty="0"/>
              <a:t>:</a:t>
            </a:r>
          </a:p>
          <a:p>
            <a:r>
              <a:rPr lang="fr-FR" dirty="0"/>
              <a:t>Li</a:t>
            </a:r>
            <a:r>
              <a:rPr lang="fr-FR" baseline="30000" dirty="0"/>
              <a:t>+</a:t>
            </a:r>
            <a:r>
              <a:rPr lang="fr-FR" dirty="0"/>
              <a:t>, Na</a:t>
            </a:r>
            <a:r>
              <a:rPr lang="fr-FR" baseline="30000" dirty="0"/>
              <a:t>+</a:t>
            </a:r>
            <a:r>
              <a:rPr lang="fr-FR" dirty="0"/>
              <a:t>, K</a:t>
            </a:r>
            <a:r>
              <a:rPr lang="fr-FR" baseline="30000" dirty="0"/>
              <a:t>+</a:t>
            </a:r>
            <a:r>
              <a:rPr lang="fr-FR" dirty="0"/>
              <a:t>, B (semi-</a:t>
            </a:r>
            <a:r>
              <a:rPr lang="fr-FR" dirty="0" err="1"/>
              <a:t>metal</a:t>
            </a:r>
            <a:r>
              <a:rPr lang="fr-FR" dirty="0"/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238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-27384"/>
            <a:ext cx="3109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Produtos</a:t>
            </a:r>
            <a:r>
              <a:rPr lang="fr-FR" sz="2800" dirty="0"/>
              <a:t> anti-</a:t>
            </a:r>
            <a:r>
              <a:rPr lang="fr-FR" sz="2800" dirty="0" err="1"/>
              <a:t>Felkin</a:t>
            </a:r>
            <a:endParaRPr lang="fr-FR" sz="2800" dirty="0"/>
          </a:p>
        </p:txBody>
      </p:sp>
      <p:graphicFrame>
        <p:nvGraphicFramePr>
          <p:cNvPr id="4495361" name="Object 1"/>
          <p:cNvGraphicFramePr>
            <a:graphicFrameLocks noChangeAspect="1"/>
          </p:cNvGraphicFramePr>
          <p:nvPr/>
        </p:nvGraphicFramePr>
        <p:xfrm>
          <a:off x="1836738" y="1389063"/>
          <a:ext cx="4799012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692292" imgH="1319389" progId="ChemDraw.Document.6.0">
                  <p:embed/>
                </p:oleObj>
              </mc:Choice>
              <mc:Fallback>
                <p:oleObj name="CS ChemDraw Drawing" r:id="rId2" imgW="3692292" imgH="1319389" progId="ChemDraw.Document.6.0">
                  <p:embed/>
                  <p:pic>
                    <p:nvPicPr>
                      <p:cNvPr id="449536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1389063"/>
                        <a:ext cx="4799012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364" name="Object 4"/>
          <p:cNvGraphicFramePr>
            <a:graphicFrameLocks noChangeAspect="1"/>
          </p:cNvGraphicFramePr>
          <p:nvPr/>
        </p:nvGraphicFramePr>
        <p:xfrm>
          <a:off x="357188" y="3645024"/>
          <a:ext cx="831373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394375" imgH="1406186" progId="ChemDraw.Document.6.0">
                  <p:embed/>
                </p:oleObj>
              </mc:Choice>
              <mc:Fallback>
                <p:oleObj name="CS ChemDraw Drawing" r:id="rId4" imgW="6394375" imgH="1406186" progId="ChemDraw.Document.6.0">
                  <p:embed/>
                  <p:pic>
                    <p:nvPicPr>
                      <p:cNvPr id="449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645024"/>
                        <a:ext cx="8313737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94349" name="Object 13"/>
          <p:cNvGraphicFramePr>
            <a:graphicFrameLocks noChangeAspect="1"/>
          </p:cNvGraphicFramePr>
          <p:nvPr/>
        </p:nvGraphicFramePr>
        <p:xfrm>
          <a:off x="946150" y="1498600"/>
          <a:ext cx="7329488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84098" imgH="2674407" progId="ChemDraw.Document.6.0">
                  <p:embed/>
                </p:oleObj>
              </mc:Choice>
              <mc:Fallback>
                <p:oleObj name="CS ChemDraw Drawing" r:id="rId2" imgW="4884098" imgH="2674407" progId="ChemDraw.Document.6.0">
                  <p:embed/>
                  <p:pic>
                    <p:nvPicPr>
                      <p:cNvPr id="44943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1498600"/>
                        <a:ext cx="7329488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1520" y="692696"/>
            <a:ext cx="1599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2508FE"/>
                </a:solidFill>
              </a:rPr>
              <a:t>Explicação</a:t>
            </a:r>
            <a:r>
              <a:rPr lang="fr-FR" sz="24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4494340" name="Object 4"/>
          <p:cNvGraphicFramePr>
            <a:graphicFrameLocks noChangeAspect="1"/>
          </p:cNvGraphicFramePr>
          <p:nvPr/>
        </p:nvGraphicFramePr>
        <p:xfrm>
          <a:off x="3336925" y="1616075"/>
          <a:ext cx="1198563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99710" imgH="1043529" progId="ChemDraw.Document.6.0">
                  <p:embed/>
                </p:oleObj>
              </mc:Choice>
              <mc:Fallback>
                <p:oleObj name="CS ChemDraw Drawing" r:id="rId4" imgW="799710" imgH="1043529" progId="ChemDraw.Document.6.0">
                  <p:embed/>
                  <p:pic>
                    <p:nvPicPr>
                      <p:cNvPr id="449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1616075"/>
                        <a:ext cx="1198563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4342" name="Object 6"/>
          <p:cNvGraphicFramePr>
            <a:graphicFrameLocks noChangeAspect="1"/>
          </p:cNvGraphicFramePr>
          <p:nvPr/>
        </p:nvGraphicFramePr>
        <p:xfrm>
          <a:off x="3975100" y="3344863"/>
          <a:ext cx="944563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30511" imgH="630320" progId="ChemDraw.Document.6.0">
                  <p:embed/>
                </p:oleObj>
              </mc:Choice>
              <mc:Fallback>
                <p:oleObj name="CS ChemDraw Drawing" r:id="rId6" imgW="630511" imgH="630320" progId="ChemDraw.Document.6.0">
                  <p:embed/>
                  <p:pic>
                    <p:nvPicPr>
                      <p:cNvPr id="4494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3344863"/>
                        <a:ext cx="944563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4343" name="Object 7"/>
          <p:cNvGraphicFramePr>
            <a:graphicFrameLocks noChangeAspect="1"/>
          </p:cNvGraphicFramePr>
          <p:nvPr/>
        </p:nvGraphicFramePr>
        <p:xfrm>
          <a:off x="7408863" y="3271838"/>
          <a:ext cx="94773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632024" imgH="630699" progId="ChemDraw.Document.6.0">
                  <p:embed/>
                </p:oleObj>
              </mc:Choice>
              <mc:Fallback>
                <p:oleObj name="CS ChemDraw Drawing" r:id="rId8" imgW="632024" imgH="630699" progId="ChemDraw.Document.6.0">
                  <p:embed/>
                  <p:pic>
                    <p:nvPicPr>
                      <p:cNvPr id="44943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863" y="3271838"/>
                        <a:ext cx="947737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79512" y="-27384"/>
            <a:ext cx="3109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Produtos</a:t>
            </a:r>
            <a:r>
              <a:rPr lang="fr-FR" sz="2800" dirty="0"/>
              <a:t> anti-</a:t>
            </a:r>
            <a:r>
              <a:rPr lang="fr-FR" sz="2800" dirty="0" err="1"/>
              <a:t>Felkin</a:t>
            </a:r>
            <a:endParaRPr lang="fr-FR" sz="2800" dirty="0"/>
          </a:p>
        </p:txBody>
      </p:sp>
      <p:graphicFrame>
        <p:nvGraphicFramePr>
          <p:cNvPr id="4494346" name="Object 10"/>
          <p:cNvGraphicFramePr>
            <a:graphicFrameLocks noChangeAspect="1"/>
          </p:cNvGraphicFramePr>
          <p:nvPr/>
        </p:nvGraphicFramePr>
        <p:xfrm>
          <a:off x="5580112" y="2780928"/>
          <a:ext cx="1439862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960480" imgH="670320" progId="ChemDraw.Document.6.0">
                  <p:embed/>
                </p:oleObj>
              </mc:Choice>
              <mc:Fallback>
                <p:oleObj name="CS ChemDraw Drawing" r:id="rId10" imgW="960480" imgH="670320" progId="ChemDraw.Document.6.0">
                  <p:embed/>
                  <p:pic>
                    <p:nvPicPr>
                      <p:cNvPr id="4494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780928"/>
                        <a:ext cx="1439862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6181676" y="5502747"/>
            <a:ext cx="258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(≈ </a:t>
            </a:r>
            <a:r>
              <a:rPr lang="fr-FR" dirty="0" err="1"/>
              <a:t>Cram</a:t>
            </a:r>
            <a:r>
              <a:rPr lang="fr-FR" dirty="0"/>
              <a:t>-</a:t>
            </a:r>
            <a:r>
              <a:rPr lang="fr-FR" dirty="0" err="1"/>
              <a:t>quelato</a:t>
            </a:r>
            <a:r>
              <a:rPr lang="fr-FR" dirty="0"/>
              <a:t>, </a:t>
            </a:r>
          </a:p>
          <a:p>
            <a:pPr algn="ctr"/>
            <a:r>
              <a:rPr lang="fr-FR" dirty="0"/>
              <a:t>mas </a:t>
            </a:r>
            <a:r>
              <a:rPr lang="fr-FR" dirty="0" err="1"/>
              <a:t>não</a:t>
            </a:r>
            <a:r>
              <a:rPr lang="fr-FR" dirty="0"/>
              <a:t> </a:t>
            </a:r>
            <a:r>
              <a:rPr lang="fr-FR" dirty="0" err="1"/>
              <a:t>houve</a:t>
            </a:r>
            <a:r>
              <a:rPr lang="fr-FR" dirty="0"/>
              <a:t> </a:t>
            </a:r>
            <a:r>
              <a:rPr lang="fr-FR" dirty="0" err="1"/>
              <a:t>quelação</a:t>
            </a:r>
            <a:r>
              <a:rPr lang="fr-FR" dirty="0"/>
              <a:t>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55576" y="5877272"/>
            <a:ext cx="3046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Yamamoto </a:t>
            </a:r>
            <a:r>
              <a:rPr lang="fr-FR" sz="1600" i="1" dirty="0"/>
              <a:t>et al.;</a:t>
            </a:r>
            <a:r>
              <a:rPr lang="fr-FR" sz="1600" dirty="0"/>
              <a:t> </a:t>
            </a:r>
            <a:r>
              <a:rPr lang="fr-FR" sz="1600" i="1" dirty="0"/>
              <a:t>JACS</a:t>
            </a:r>
            <a:r>
              <a:rPr lang="fr-FR" sz="1600" dirty="0"/>
              <a:t> </a:t>
            </a:r>
            <a:r>
              <a:rPr lang="fr-FR" sz="1600" b="1" dirty="0"/>
              <a:t>1985</a:t>
            </a:r>
            <a:r>
              <a:rPr lang="fr-FR" sz="1600" dirty="0"/>
              <a:t>, 4573.</a:t>
            </a:r>
          </a:p>
        </p:txBody>
      </p:sp>
      <p:graphicFrame>
        <p:nvGraphicFramePr>
          <p:cNvPr id="4494348" name="Object 12"/>
          <p:cNvGraphicFramePr>
            <a:graphicFrameLocks noChangeAspect="1"/>
          </p:cNvGraphicFramePr>
          <p:nvPr/>
        </p:nvGraphicFramePr>
        <p:xfrm>
          <a:off x="6524625" y="1631950"/>
          <a:ext cx="16637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1107534" imgH="936982" progId="ChemDraw.Document.6.0">
                  <p:embed/>
                </p:oleObj>
              </mc:Choice>
              <mc:Fallback>
                <p:oleObj name="CS ChemDraw Drawing" r:id="rId12" imgW="1107534" imgH="936982" progId="ChemDraw.Document.6.0">
                  <p:embed/>
                  <p:pic>
                    <p:nvPicPr>
                      <p:cNvPr id="44943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1631950"/>
                        <a:ext cx="16637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4350" name="Object 14"/>
          <p:cNvGraphicFramePr>
            <a:graphicFrameLocks noChangeAspect="1"/>
          </p:cNvGraphicFramePr>
          <p:nvPr/>
        </p:nvGraphicFramePr>
        <p:xfrm>
          <a:off x="7416303" y="2264098"/>
          <a:ext cx="900113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597960" imgH="534600" progId="ChemDraw.Document.6.0">
                  <p:embed/>
                </p:oleObj>
              </mc:Choice>
              <mc:Fallback>
                <p:oleObj name="CS ChemDraw Drawing" r:id="rId14" imgW="597960" imgH="534600" progId="ChemDraw.Document.6.0">
                  <p:embed/>
                  <p:pic>
                    <p:nvPicPr>
                      <p:cNvPr id="44943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303" y="2264098"/>
                        <a:ext cx="900113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831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25460"/>
            <a:ext cx="4301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Indução</a:t>
            </a:r>
            <a:r>
              <a:rPr lang="fr-FR" sz="2800" dirty="0"/>
              <a:t> 1,3 "</a:t>
            </a:r>
            <a:r>
              <a:rPr lang="fr-FR" sz="2800" dirty="0" err="1"/>
              <a:t>Cram</a:t>
            </a:r>
            <a:r>
              <a:rPr lang="fr-FR" sz="2800" dirty="0"/>
              <a:t>-</a:t>
            </a:r>
            <a:r>
              <a:rPr lang="fr-FR" sz="2800" dirty="0" err="1"/>
              <a:t>Quelato</a:t>
            </a:r>
            <a:r>
              <a:rPr lang="fr-FR" sz="2800" dirty="0"/>
              <a:t>"</a:t>
            </a:r>
          </a:p>
        </p:txBody>
      </p:sp>
      <p:graphicFrame>
        <p:nvGraphicFramePr>
          <p:cNvPr id="4493313" name="Object 1"/>
          <p:cNvGraphicFramePr>
            <a:graphicFrameLocks noChangeAspect="1"/>
          </p:cNvGraphicFramePr>
          <p:nvPr/>
        </p:nvGraphicFramePr>
        <p:xfrm>
          <a:off x="1333500" y="700088"/>
          <a:ext cx="6167438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740749" imgH="1392541" progId="ChemDraw.Document.6.0">
                  <p:embed/>
                </p:oleObj>
              </mc:Choice>
              <mc:Fallback>
                <p:oleObj name="CS ChemDraw Drawing" r:id="rId2" imgW="4740749" imgH="1392541" progId="ChemDraw.Document.6.0">
                  <p:embed/>
                  <p:pic>
                    <p:nvPicPr>
                      <p:cNvPr id="44933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700088"/>
                        <a:ext cx="6167438" cy="181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3314" name="Object 2"/>
          <p:cNvGraphicFramePr>
            <a:graphicFrameLocks noChangeAspect="1"/>
          </p:cNvGraphicFramePr>
          <p:nvPr/>
        </p:nvGraphicFramePr>
        <p:xfrm>
          <a:off x="1109663" y="2774950"/>
          <a:ext cx="67691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207486" imgH="1002524" progId="ChemDraw.Document.6.0">
                  <p:embed/>
                </p:oleObj>
              </mc:Choice>
              <mc:Fallback>
                <p:oleObj name="CS ChemDraw Drawing" r:id="rId4" imgW="5207486" imgH="1002524" progId="ChemDraw.Document.6.0">
                  <p:embed/>
                  <p:pic>
                    <p:nvPicPr>
                      <p:cNvPr id="4493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2774950"/>
                        <a:ext cx="6769100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3315" name="Object 3"/>
          <p:cNvGraphicFramePr>
            <a:graphicFrameLocks noChangeAspect="1"/>
          </p:cNvGraphicFramePr>
          <p:nvPr/>
        </p:nvGraphicFramePr>
        <p:xfrm>
          <a:off x="533400" y="4503738"/>
          <a:ext cx="7640638" cy="191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876198" imgH="1471758" progId="ChemDraw.Document.6.0">
                  <p:embed/>
                </p:oleObj>
              </mc:Choice>
              <mc:Fallback>
                <p:oleObj name="CS ChemDraw Drawing" r:id="rId6" imgW="5876198" imgH="1471758" progId="ChemDraw.Document.6.0">
                  <p:embed/>
                  <p:pic>
                    <p:nvPicPr>
                      <p:cNvPr id="4493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03738"/>
                        <a:ext cx="7640638" cy="191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3317" name="Object 5"/>
          <p:cNvGraphicFramePr>
            <a:graphicFrameLocks noChangeAspect="1"/>
          </p:cNvGraphicFramePr>
          <p:nvPr/>
        </p:nvGraphicFramePr>
        <p:xfrm>
          <a:off x="323528" y="2564904"/>
          <a:ext cx="8136904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817240" imgH="127080" progId="ChemDraw.Document.6.0">
                  <p:embed/>
                </p:oleObj>
              </mc:Choice>
              <mc:Fallback>
                <p:oleObj name="CS ChemDraw Drawing" r:id="rId8" imgW="5817240" imgH="127080" progId="ChemDraw.Document.6.0">
                  <p:embed/>
                  <p:pic>
                    <p:nvPicPr>
                      <p:cNvPr id="4493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564904"/>
                        <a:ext cx="8136904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855417" y="4005064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2508FE"/>
                </a:solidFill>
              </a:rPr>
              <a:t>Sem </a:t>
            </a:r>
            <a:r>
              <a:rPr lang="fr-FR" b="1" dirty="0" err="1">
                <a:solidFill>
                  <a:srgbClr val="2508FE"/>
                </a:solidFill>
              </a:rPr>
              <a:t>seletividade</a:t>
            </a:r>
            <a:r>
              <a:rPr lang="fr-FR" b="1" dirty="0">
                <a:solidFill>
                  <a:srgbClr val="2508FE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25460"/>
            <a:ext cx="7130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Modelo</a:t>
            </a:r>
            <a:r>
              <a:rPr lang="fr-FR" sz="2800" dirty="0"/>
              <a:t> Polar 1,3 </a:t>
            </a:r>
            <a:r>
              <a:rPr lang="fr-FR" sz="2800" dirty="0" err="1"/>
              <a:t>Revisado</a:t>
            </a:r>
            <a:r>
              <a:rPr lang="fr-FR" sz="2800" dirty="0"/>
              <a:t> vs "</a:t>
            </a:r>
            <a:r>
              <a:rPr lang="fr-FR" sz="2800" dirty="0" err="1"/>
              <a:t>Cram</a:t>
            </a:r>
            <a:r>
              <a:rPr lang="fr-FR" sz="2800" dirty="0"/>
              <a:t>-</a:t>
            </a:r>
            <a:r>
              <a:rPr lang="fr-FR" sz="2800" dirty="0" err="1"/>
              <a:t>Quelato</a:t>
            </a:r>
            <a:r>
              <a:rPr lang="fr-FR" sz="2800" dirty="0"/>
              <a:t>"  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11960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4508673" name="Object 1"/>
          <p:cNvGraphicFramePr>
            <a:graphicFrameLocks noChangeAspect="1"/>
          </p:cNvGraphicFramePr>
          <p:nvPr/>
        </p:nvGraphicFramePr>
        <p:xfrm>
          <a:off x="831850" y="1860550"/>
          <a:ext cx="7448550" cy="364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948019" imgH="2422734" progId="ChemDraw.Document.6.0">
                  <p:embed/>
                </p:oleObj>
              </mc:Choice>
              <mc:Fallback>
                <p:oleObj name="CS ChemDraw Drawing" r:id="rId2" imgW="4948019" imgH="2422734" progId="ChemDraw.Document.6.0">
                  <p:embed/>
                  <p:pic>
                    <p:nvPicPr>
                      <p:cNvPr id="45086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860550"/>
                        <a:ext cx="7448550" cy="364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674" name="Object 2"/>
          <p:cNvGraphicFramePr>
            <a:graphicFrameLocks noChangeAspect="1"/>
          </p:cNvGraphicFramePr>
          <p:nvPr/>
        </p:nvGraphicFramePr>
        <p:xfrm>
          <a:off x="3652838" y="1922463"/>
          <a:ext cx="1681162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121077" imgH="837647" progId="ChemDraw.Document.6.0">
                  <p:embed/>
                </p:oleObj>
              </mc:Choice>
              <mc:Fallback>
                <p:oleObj name="CS ChemDraw Drawing" r:id="rId4" imgW="1121077" imgH="837647" progId="ChemDraw.Document.6.0">
                  <p:embed/>
                  <p:pic>
                    <p:nvPicPr>
                      <p:cNvPr id="45086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8" y="1922463"/>
                        <a:ext cx="1681162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675" name="Object 3"/>
          <p:cNvGraphicFramePr>
            <a:graphicFrameLocks noChangeAspect="1"/>
          </p:cNvGraphicFramePr>
          <p:nvPr/>
        </p:nvGraphicFramePr>
        <p:xfrm>
          <a:off x="5656263" y="1335088"/>
          <a:ext cx="10287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85355" imgH="819454" progId="ChemDraw.Document.6.0">
                  <p:embed/>
                </p:oleObj>
              </mc:Choice>
              <mc:Fallback>
                <p:oleObj name="CS ChemDraw Drawing" r:id="rId6" imgW="685355" imgH="819454" progId="ChemDraw.Document.6.0">
                  <p:embed/>
                  <p:pic>
                    <p:nvPicPr>
                      <p:cNvPr id="450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1335088"/>
                        <a:ext cx="102870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677" name="Object 5"/>
          <p:cNvGraphicFramePr>
            <a:graphicFrameLocks noChangeAspect="1"/>
          </p:cNvGraphicFramePr>
          <p:nvPr/>
        </p:nvGraphicFramePr>
        <p:xfrm>
          <a:off x="5659438" y="3933825"/>
          <a:ext cx="97155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647153" imgH="491976" progId="ChemDraw.Document.6.0">
                  <p:embed/>
                </p:oleObj>
              </mc:Choice>
              <mc:Fallback>
                <p:oleObj name="CS ChemDraw Drawing" r:id="rId8" imgW="647153" imgH="491976" progId="ChemDraw.Document.6.0">
                  <p:embed/>
                  <p:pic>
                    <p:nvPicPr>
                      <p:cNvPr id="4508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438" y="3933825"/>
                        <a:ext cx="97155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421253" y="3212976"/>
            <a:ext cx="2302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minimização</a:t>
            </a:r>
            <a:r>
              <a:rPr lang="fr-FR" dirty="0">
                <a:solidFill>
                  <a:srgbClr val="FF0000"/>
                </a:solidFill>
              </a:rPr>
              <a:t> do </a:t>
            </a:r>
            <a:r>
              <a:rPr lang="fr-FR" dirty="0" err="1">
                <a:solidFill>
                  <a:srgbClr val="FF0000"/>
                </a:solidFill>
              </a:rPr>
              <a:t>dipolo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9512" y="6453336"/>
            <a:ext cx="293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Evans </a:t>
            </a:r>
            <a:r>
              <a:rPr lang="fr-FR" i="1" dirty="0"/>
              <a:t>et al.</a:t>
            </a:r>
            <a:r>
              <a:rPr lang="fr-FR" dirty="0"/>
              <a:t>; </a:t>
            </a:r>
            <a:r>
              <a:rPr lang="fr-FR" i="1" dirty="0"/>
              <a:t>JACS</a:t>
            </a:r>
            <a:r>
              <a:rPr lang="fr-FR" dirty="0"/>
              <a:t> </a:t>
            </a:r>
            <a:r>
              <a:rPr lang="fr-FR" b="1" dirty="0"/>
              <a:t>1996</a:t>
            </a:r>
            <a:r>
              <a:rPr lang="fr-FR" dirty="0"/>
              <a:t>, 4322.</a:t>
            </a:r>
          </a:p>
        </p:txBody>
      </p:sp>
      <p:graphicFrame>
        <p:nvGraphicFramePr>
          <p:cNvPr id="4508679" name="Object 7"/>
          <p:cNvGraphicFramePr>
            <a:graphicFrameLocks noChangeAspect="1"/>
          </p:cNvGraphicFramePr>
          <p:nvPr/>
        </p:nvGraphicFramePr>
        <p:xfrm>
          <a:off x="3787775" y="4357688"/>
          <a:ext cx="13335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888087" imgH="622740" progId="ChemDraw.Document.6.0">
                  <p:embed/>
                </p:oleObj>
              </mc:Choice>
              <mc:Fallback>
                <p:oleObj name="CS ChemDraw Drawing" r:id="rId10" imgW="888087" imgH="622740" progId="ChemDraw.Document.6.0">
                  <p:embed/>
                  <p:pic>
                    <p:nvPicPr>
                      <p:cNvPr id="4508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4357688"/>
                        <a:ext cx="1333500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10527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98629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Indução</a:t>
            </a:r>
            <a:r>
              <a:rPr lang="fr-FR" sz="2800" dirty="0"/>
              <a:t> 1,2 e 1,3 </a:t>
            </a:r>
            <a:r>
              <a:rPr lang="fr-FR" sz="2800" dirty="0" err="1"/>
              <a:t>Combinados</a:t>
            </a:r>
            <a:r>
              <a:rPr lang="fr-FR" sz="2800" dirty="0"/>
              <a:t>: </a:t>
            </a:r>
            <a:r>
              <a:rPr lang="fr-FR" sz="2800" dirty="0" err="1"/>
              <a:t>Mukaiyama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LA </a:t>
            </a:r>
            <a:r>
              <a:rPr lang="fr-FR" sz="2800" dirty="0" err="1"/>
              <a:t>não</a:t>
            </a:r>
            <a:r>
              <a:rPr lang="fr-FR" sz="2800" dirty="0"/>
              <a:t> </a:t>
            </a:r>
            <a:r>
              <a:rPr lang="fr-FR" sz="2800" dirty="0" err="1"/>
              <a:t>Quelatantes</a:t>
            </a:r>
            <a:endParaRPr lang="fr-FR" sz="2800" dirty="0"/>
          </a:p>
        </p:txBody>
      </p:sp>
      <p:graphicFrame>
        <p:nvGraphicFramePr>
          <p:cNvPr id="4509697" name="Object 1"/>
          <p:cNvGraphicFramePr>
            <a:graphicFrameLocks noChangeAspect="1"/>
          </p:cNvGraphicFramePr>
          <p:nvPr/>
        </p:nvGraphicFramePr>
        <p:xfrm>
          <a:off x="1744663" y="1196975"/>
          <a:ext cx="5662612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041021" imgH="955145" progId="ChemDraw.Document.6.0">
                  <p:embed/>
                </p:oleObj>
              </mc:Choice>
              <mc:Fallback>
                <p:oleObj name="CS ChemDraw Drawing" r:id="rId2" imgW="4041021" imgH="955145" progId="ChemDraw.Document.6.0">
                  <p:embed/>
                  <p:pic>
                    <p:nvPicPr>
                      <p:cNvPr id="450969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196975"/>
                        <a:ext cx="5662612" cy="133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699" name="Object 3"/>
          <p:cNvGraphicFramePr>
            <a:graphicFrameLocks noChangeAspect="1"/>
          </p:cNvGraphicFramePr>
          <p:nvPr/>
        </p:nvGraphicFramePr>
        <p:xfrm>
          <a:off x="2116138" y="4408488"/>
          <a:ext cx="4824412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447003" imgH="1374303" progId="ChemDraw.Document.6.0">
                  <p:embed/>
                </p:oleObj>
              </mc:Choice>
              <mc:Fallback>
                <p:oleObj name="CS ChemDraw Drawing" r:id="rId4" imgW="3447003" imgH="1374303" progId="ChemDraw.Document.6.0">
                  <p:embed/>
                  <p:pic>
                    <p:nvPicPr>
                      <p:cNvPr id="450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4408488"/>
                        <a:ext cx="4824412" cy="192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700" name="Object 4"/>
          <p:cNvGraphicFramePr>
            <a:graphicFrameLocks noChangeAspect="1"/>
          </p:cNvGraphicFramePr>
          <p:nvPr/>
        </p:nvGraphicFramePr>
        <p:xfrm>
          <a:off x="755576" y="4166096"/>
          <a:ext cx="7488832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547160" imgH="127440" progId="ChemDraw.Document.6.0">
                  <p:embed/>
                </p:oleObj>
              </mc:Choice>
              <mc:Fallback>
                <p:oleObj name="CS ChemDraw Drawing" r:id="rId6" imgW="4547160" imgH="127440" progId="ChemDraw.Document.6.0">
                  <p:embed/>
                  <p:pic>
                    <p:nvPicPr>
                      <p:cNvPr id="450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166096"/>
                        <a:ext cx="7488832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0" y="6474822"/>
            <a:ext cx="848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Evans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JACS</a:t>
            </a:r>
            <a:r>
              <a:rPr lang="fr-FR" sz="1600" dirty="0"/>
              <a:t> </a:t>
            </a:r>
            <a:r>
              <a:rPr lang="fr-FR" sz="1600" b="1" dirty="0"/>
              <a:t>1996</a:t>
            </a:r>
            <a:r>
              <a:rPr lang="fr-FR" sz="1600" dirty="0"/>
              <a:t>, 4322. </a:t>
            </a:r>
            <a:r>
              <a:rPr lang="fr-FR" sz="1600" b="1" dirty="0"/>
              <a:t>B)</a:t>
            </a:r>
            <a:r>
              <a:rPr lang="fr-FR" sz="1600" dirty="0"/>
              <a:t> </a:t>
            </a:r>
            <a:r>
              <a:rPr lang="fr-FR" sz="1600" dirty="0" err="1"/>
              <a:t>Heathcock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JACS</a:t>
            </a:r>
            <a:r>
              <a:rPr lang="fr-FR" sz="1600" dirty="0"/>
              <a:t> </a:t>
            </a:r>
            <a:r>
              <a:rPr lang="fr-FR" sz="1600" b="1" dirty="0"/>
              <a:t>1983</a:t>
            </a:r>
            <a:r>
              <a:rPr lang="fr-FR" sz="1600" dirty="0"/>
              <a:t>, 1667. </a:t>
            </a:r>
            <a:r>
              <a:rPr lang="fr-FR" sz="1600" b="1" dirty="0"/>
              <a:t>C)</a:t>
            </a:r>
            <a:r>
              <a:rPr lang="fr-FR" sz="1600" dirty="0"/>
              <a:t> Evans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TL</a:t>
            </a:r>
            <a:r>
              <a:rPr lang="fr-FR" sz="1600" dirty="0"/>
              <a:t> </a:t>
            </a:r>
            <a:r>
              <a:rPr lang="fr-FR" sz="1600" b="1" dirty="0"/>
              <a:t>1994</a:t>
            </a:r>
            <a:r>
              <a:rPr lang="fr-FR" sz="1600" dirty="0"/>
              <a:t>, 8537.</a:t>
            </a:r>
          </a:p>
        </p:txBody>
      </p:sp>
      <p:graphicFrame>
        <p:nvGraphicFramePr>
          <p:cNvPr id="4509702" name="Object 6"/>
          <p:cNvGraphicFramePr>
            <a:graphicFrameLocks noChangeAspect="1"/>
          </p:cNvGraphicFramePr>
          <p:nvPr/>
        </p:nvGraphicFramePr>
        <p:xfrm>
          <a:off x="1398588" y="2708275"/>
          <a:ext cx="5832475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888594" imgH="816422" progId="ChemDraw.Document.6.0">
                  <p:embed/>
                </p:oleObj>
              </mc:Choice>
              <mc:Fallback>
                <p:oleObj name="CS ChemDraw Drawing" r:id="rId8" imgW="3888594" imgH="816422" progId="ChemDraw.Document.6.0">
                  <p:embed/>
                  <p:pic>
                    <p:nvPicPr>
                      <p:cNvPr id="4509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2708275"/>
                        <a:ext cx="5832475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6024" y="4869160"/>
            <a:ext cx="8748464" cy="1368152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9087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Indução</a:t>
            </a:r>
            <a:r>
              <a:rPr lang="fr-FR" sz="2800" dirty="0"/>
              <a:t> 1,2 e 1,3 </a:t>
            </a:r>
            <a:r>
              <a:rPr lang="fr-FR" sz="2800" dirty="0" err="1"/>
              <a:t>Combinados</a:t>
            </a:r>
            <a:r>
              <a:rPr lang="fr-FR" sz="2800" dirty="0"/>
              <a:t>: </a:t>
            </a:r>
            <a:r>
              <a:rPr lang="fr-FR" sz="2800" dirty="0" err="1"/>
              <a:t>Mukaiyama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LA </a:t>
            </a:r>
            <a:r>
              <a:rPr lang="fr-FR" sz="2800" dirty="0" err="1"/>
              <a:t>não</a:t>
            </a:r>
            <a:r>
              <a:rPr lang="fr-FR" sz="2800" dirty="0"/>
              <a:t> </a:t>
            </a:r>
            <a:r>
              <a:rPr lang="fr-FR" sz="2800" dirty="0" err="1"/>
              <a:t>Quelatantes</a:t>
            </a:r>
            <a:endParaRPr lang="fr-FR" sz="2800" dirty="0"/>
          </a:p>
        </p:txBody>
      </p:sp>
      <p:graphicFrame>
        <p:nvGraphicFramePr>
          <p:cNvPr id="4556801" name="Object 1"/>
          <p:cNvGraphicFramePr>
            <a:graphicFrameLocks noChangeAspect="1"/>
          </p:cNvGraphicFramePr>
          <p:nvPr/>
        </p:nvGraphicFramePr>
        <p:xfrm>
          <a:off x="1400175" y="1031875"/>
          <a:ext cx="6181725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421900" imgH="2654318" progId="ChemDraw.Document.6.0">
                  <p:embed/>
                </p:oleObj>
              </mc:Choice>
              <mc:Fallback>
                <p:oleObj name="CS ChemDraw Drawing" r:id="rId2" imgW="4421900" imgH="2654318" progId="ChemDraw.Document.6.0">
                  <p:embed/>
                  <p:pic>
                    <p:nvPicPr>
                      <p:cNvPr id="455680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1031875"/>
                        <a:ext cx="6181725" cy="370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6802" name="Object 2"/>
          <p:cNvGraphicFramePr>
            <a:graphicFrameLocks noChangeAspect="1"/>
          </p:cNvGraphicFramePr>
          <p:nvPr/>
        </p:nvGraphicFramePr>
        <p:xfrm>
          <a:off x="2843808" y="2708920"/>
          <a:ext cx="900112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01920" imgH="861120" progId="ChemDraw.Document.6.0">
                  <p:embed/>
                </p:oleObj>
              </mc:Choice>
              <mc:Fallback>
                <p:oleObj name="CS ChemDraw Drawing" r:id="rId4" imgW="601920" imgH="861120" progId="ChemDraw.Document.6.0">
                  <p:embed/>
                  <p:pic>
                    <p:nvPicPr>
                      <p:cNvPr id="45568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708920"/>
                        <a:ext cx="900112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49643" y="4869160"/>
            <a:ext cx="86126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Conclusão</a:t>
            </a:r>
            <a:r>
              <a:rPr lang="fr-FR" sz="2000" b="1" dirty="0"/>
              <a:t>: </a:t>
            </a:r>
          </a:p>
          <a:p>
            <a:r>
              <a:rPr lang="fr-FR" sz="2000" dirty="0"/>
              <a:t>Me e OP anti = </a:t>
            </a:r>
            <a:r>
              <a:rPr lang="fr-FR" sz="2000" dirty="0" err="1"/>
              <a:t>efeitos</a:t>
            </a:r>
            <a:r>
              <a:rPr lang="fr-FR" sz="2000" dirty="0"/>
              <a:t> </a:t>
            </a:r>
            <a:r>
              <a:rPr lang="fr-FR" sz="2000" dirty="0" err="1"/>
              <a:t>sinerg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sticos</a:t>
            </a:r>
            <a:r>
              <a:rPr lang="fr-FR" sz="2000" dirty="0"/>
              <a:t>, </a:t>
            </a:r>
            <a:r>
              <a:rPr lang="fr-FR" sz="2000" dirty="0" err="1"/>
              <a:t>produto</a:t>
            </a:r>
            <a:r>
              <a:rPr lang="fr-FR" sz="2000" dirty="0"/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Felkin</a:t>
            </a:r>
            <a:r>
              <a:rPr lang="fr-FR" sz="2000" dirty="0"/>
              <a:t> e </a:t>
            </a:r>
            <a:r>
              <a:rPr lang="fr-FR" sz="2000" b="1" dirty="0"/>
              <a:t>1,3-anti</a:t>
            </a:r>
          </a:p>
          <a:p>
            <a:r>
              <a:rPr lang="fr-FR" sz="2000" dirty="0"/>
              <a:t>Me e OP sin = </a:t>
            </a:r>
            <a:r>
              <a:rPr lang="fr-FR" sz="2000" dirty="0" err="1"/>
              <a:t>efeitos</a:t>
            </a:r>
            <a:r>
              <a:rPr lang="fr-FR" sz="2000" dirty="0"/>
              <a:t> </a:t>
            </a:r>
            <a:r>
              <a:rPr lang="fr-FR" sz="2000" dirty="0" err="1"/>
              <a:t>contrários</a:t>
            </a:r>
            <a:r>
              <a:rPr lang="fr-FR" sz="2000" dirty="0"/>
              <a:t>, </a:t>
            </a:r>
            <a:r>
              <a:rPr lang="fr-FR" sz="2000" dirty="0" err="1"/>
              <a:t>produto</a:t>
            </a:r>
            <a:r>
              <a:rPr lang="fr-FR" sz="2000" dirty="0"/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Felkin</a:t>
            </a:r>
            <a:r>
              <a:rPr lang="fr-FR" sz="2000" dirty="0"/>
              <a:t>, se R grande e </a:t>
            </a:r>
            <a:r>
              <a:rPr lang="fr-FR" sz="2000" dirty="0" err="1"/>
              <a:t>solvente</a:t>
            </a:r>
            <a:r>
              <a:rPr lang="fr-FR" sz="2000" dirty="0"/>
              <a:t> polar</a:t>
            </a:r>
          </a:p>
          <a:p>
            <a:r>
              <a:rPr lang="fr-FR" sz="2000" dirty="0"/>
              <a:t>                                                           </a:t>
            </a:r>
            <a:r>
              <a:rPr lang="fr-FR" sz="2000" dirty="0" err="1"/>
              <a:t>produto</a:t>
            </a:r>
            <a:r>
              <a:rPr lang="fr-FR" sz="2000" dirty="0"/>
              <a:t> </a:t>
            </a:r>
            <a:r>
              <a:rPr lang="fr-FR" sz="2000" b="1" dirty="0"/>
              <a:t>1,3-anti</a:t>
            </a:r>
            <a:r>
              <a:rPr lang="fr-FR" sz="2000" dirty="0"/>
              <a:t>, se R </a:t>
            </a:r>
            <a:r>
              <a:rPr lang="fr-FR" sz="2000" dirty="0" err="1"/>
              <a:t>pequeno</a:t>
            </a:r>
            <a:r>
              <a:rPr lang="fr-FR" sz="2000" dirty="0"/>
              <a:t> e </a:t>
            </a:r>
            <a:r>
              <a:rPr lang="fr-FR" sz="2000" dirty="0" err="1"/>
              <a:t>solvente</a:t>
            </a:r>
            <a:r>
              <a:rPr lang="fr-FR" sz="2000" dirty="0"/>
              <a:t> </a:t>
            </a:r>
            <a:r>
              <a:rPr lang="fr-FR" sz="2000" dirty="0" err="1"/>
              <a:t>apolar</a:t>
            </a:r>
            <a:endParaRPr lang="fr-FR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55796" name="Object 20"/>
          <p:cNvGraphicFramePr>
            <a:graphicFrameLocks noChangeAspect="1"/>
          </p:cNvGraphicFramePr>
          <p:nvPr/>
        </p:nvGraphicFramePr>
        <p:xfrm>
          <a:off x="898525" y="3287713"/>
          <a:ext cx="7251700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33794" imgH="1503975" progId="ChemDraw.Document.6.0">
                  <p:embed/>
                </p:oleObj>
              </mc:Choice>
              <mc:Fallback>
                <p:oleObj name="CS ChemDraw Drawing" r:id="rId2" imgW="4833794" imgH="1503975" progId="ChemDraw.Document.6.0">
                  <p:embed/>
                  <p:pic>
                    <p:nvPicPr>
                      <p:cNvPr id="455579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3287713"/>
                        <a:ext cx="7251700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5780" name="Object 4"/>
          <p:cNvGraphicFramePr>
            <a:graphicFrameLocks noChangeAspect="1"/>
          </p:cNvGraphicFramePr>
          <p:nvPr/>
        </p:nvGraphicFramePr>
        <p:xfrm>
          <a:off x="5472113" y="973138"/>
          <a:ext cx="11176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98068" imgH="651925" progId="ChemDraw.Document.6.0">
                  <p:embed/>
                </p:oleObj>
              </mc:Choice>
              <mc:Fallback>
                <p:oleObj name="CS ChemDraw Drawing" r:id="rId4" imgW="798068" imgH="651925" progId="ChemDraw.Document.6.0">
                  <p:embed/>
                  <p:pic>
                    <p:nvPicPr>
                      <p:cNvPr id="45557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973138"/>
                        <a:ext cx="111760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5781" name="Object 5"/>
          <p:cNvGraphicFramePr>
            <a:graphicFrameLocks noChangeAspect="1"/>
          </p:cNvGraphicFramePr>
          <p:nvPr/>
        </p:nvGraphicFramePr>
        <p:xfrm>
          <a:off x="1168400" y="1316038"/>
          <a:ext cx="69342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620471" imgH="960073" progId="ChemDraw.Document.6.0">
                  <p:embed/>
                </p:oleObj>
              </mc:Choice>
              <mc:Fallback>
                <p:oleObj name="CS ChemDraw Drawing" r:id="rId6" imgW="4620471" imgH="960073" progId="ChemDraw.Document.6.0">
                  <p:embed/>
                  <p:pic>
                    <p:nvPicPr>
                      <p:cNvPr id="45557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1316038"/>
                        <a:ext cx="693420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8367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-27384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Indução</a:t>
            </a:r>
            <a:r>
              <a:rPr lang="fr-FR" sz="2800" dirty="0"/>
              <a:t> 1,2 e 1,3 </a:t>
            </a:r>
            <a:r>
              <a:rPr lang="fr-FR" sz="2800" dirty="0" err="1"/>
              <a:t>Combinados</a:t>
            </a:r>
            <a:r>
              <a:rPr lang="fr-FR" sz="2800" dirty="0"/>
              <a:t>: </a:t>
            </a:r>
            <a:r>
              <a:rPr lang="fr-FR" sz="2800" dirty="0" err="1"/>
              <a:t>Mukaiyama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LA </a:t>
            </a:r>
            <a:r>
              <a:rPr lang="fr-FR" sz="2800" dirty="0" err="1"/>
              <a:t>não</a:t>
            </a:r>
            <a:r>
              <a:rPr lang="fr-FR" sz="2800" dirty="0"/>
              <a:t> </a:t>
            </a:r>
            <a:r>
              <a:rPr lang="fr-FR" sz="2800" dirty="0" err="1"/>
              <a:t>Quelatantes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1012666"/>
            <a:ext cx="2427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Estados</a:t>
            </a:r>
            <a:r>
              <a:rPr lang="fr-FR" sz="2000" b="1" dirty="0">
                <a:solidFill>
                  <a:srgbClr val="2508FE"/>
                </a:solidFill>
              </a:rPr>
              <a:t> de </a:t>
            </a:r>
            <a:r>
              <a:rPr lang="fr-FR" sz="2000" b="1" dirty="0" err="1">
                <a:solidFill>
                  <a:srgbClr val="2508FE"/>
                </a:solidFill>
              </a:rPr>
              <a:t>transição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4555782" name="Object 6"/>
          <p:cNvGraphicFramePr>
            <a:graphicFrameLocks noChangeAspect="1"/>
          </p:cNvGraphicFramePr>
          <p:nvPr/>
        </p:nvGraphicFramePr>
        <p:xfrm>
          <a:off x="3716338" y="1397000"/>
          <a:ext cx="139065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994560" imgH="819620" progId="ChemDraw.Document.6.0">
                  <p:embed/>
                </p:oleObj>
              </mc:Choice>
              <mc:Fallback>
                <p:oleObj name="CS ChemDraw Drawing" r:id="rId8" imgW="994560" imgH="819620" progId="ChemDraw.Document.6.0">
                  <p:embed/>
                  <p:pic>
                    <p:nvPicPr>
                      <p:cNvPr id="45557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1397000"/>
                        <a:ext cx="139065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5798" name="Object 22"/>
          <p:cNvGraphicFramePr>
            <a:graphicFrameLocks noChangeAspect="1"/>
          </p:cNvGraphicFramePr>
          <p:nvPr/>
        </p:nvGraphicFramePr>
        <p:xfrm>
          <a:off x="2211388" y="4819650"/>
          <a:ext cx="5930900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3952893" imgH="1031329" progId="ChemDraw.Document.6.0">
                  <p:embed/>
                </p:oleObj>
              </mc:Choice>
              <mc:Fallback>
                <p:oleObj name="CS ChemDraw Drawing" r:id="rId10" imgW="3952893" imgH="1031329" progId="ChemDraw.Document.6.0">
                  <p:embed/>
                  <p:pic>
                    <p:nvPicPr>
                      <p:cNvPr id="455579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4819650"/>
                        <a:ext cx="5930900" cy="154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5799" name="Object 23"/>
          <p:cNvGraphicFramePr>
            <a:graphicFrameLocks noChangeAspect="1"/>
          </p:cNvGraphicFramePr>
          <p:nvPr/>
        </p:nvGraphicFramePr>
        <p:xfrm>
          <a:off x="3690938" y="5180013"/>
          <a:ext cx="1458912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1043748" imgH="818030" progId="ChemDraw.Document.6.0">
                  <p:embed/>
                </p:oleObj>
              </mc:Choice>
              <mc:Fallback>
                <p:oleObj name="CS ChemDraw Drawing" r:id="rId12" imgW="1043748" imgH="818030" progId="ChemDraw.Document.6.0">
                  <p:embed/>
                  <p:pic>
                    <p:nvPicPr>
                      <p:cNvPr id="455579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5180013"/>
                        <a:ext cx="1458912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6588224" y="2411596"/>
            <a:ext cx="170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2508FE"/>
                </a:solidFill>
              </a:rPr>
              <a:t>Felkin</a:t>
            </a:r>
            <a:r>
              <a:rPr lang="fr-FR" dirty="0"/>
              <a:t> e </a:t>
            </a:r>
            <a:r>
              <a:rPr lang="fr-FR" b="1" dirty="0"/>
              <a:t>1,3-anti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635949" y="4365104"/>
            <a:ext cx="160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2508FE"/>
                </a:solidFill>
              </a:rPr>
              <a:t>Felkin</a:t>
            </a:r>
            <a:r>
              <a:rPr lang="fr-FR" dirty="0"/>
              <a:t> e </a:t>
            </a:r>
            <a:r>
              <a:rPr lang="fr-FR" b="1" dirty="0"/>
              <a:t>1,3-sin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372200" y="6093296"/>
            <a:ext cx="217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2508FE"/>
                </a:solidFill>
              </a:rPr>
              <a:t>Anti-</a:t>
            </a:r>
            <a:r>
              <a:rPr lang="fr-FR" b="1" dirty="0" err="1">
                <a:solidFill>
                  <a:srgbClr val="2508FE"/>
                </a:solidFill>
              </a:rPr>
              <a:t>Felkin</a:t>
            </a:r>
            <a:r>
              <a:rPr lang="fr-FR" dirty="0"/>
              <a:t> e </a:t>
            </a:r>
            <a:r>
              <a:rPr lang="fr-FR" b="1" dirty="0"/>
              <a:t>1,3-anti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675509" y="393305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/>
              <a:t>Nucle</a:t>
            </a:r>
            <a:r>
              <a:rPr lang="fr-FR" sz="1400" b="1" i="1" dirty="0" err="1">
                <a:latin typeface="Calibri"/>
              </a:rPr>
              <a:t>ó</a:t>
            </a:r>
            <a:r>
              <a:rPr lang="fr-FR" sz="1400" b="1" i="1" dirty="0" err="1"/>
              <a:t>filo</a:t>
            </a:r>
            <a:r>
              <a:rPr lang="fr-FR" sz="1400" b="1" i="1" dirty="0"/>
              <a:t> </a:t>
            </a:r>
          </a:p>
          <a:p>
            <a:pPr algn="ctr"/>
            <a:r>
              <a:rPr lang="fr-FR" sz="1400" b="1" i="1" dirty="0"/>
              <a:t>grande</a:t>
            </a:r>
          </a:p>
        </p:txBody>
      </p:sp>
      <p:graphicFrame>
        <p:nvGraphicFramePr>
          <p:cNvPr id="4555801" name="Object 25"/>
          <p:cNvGraphicFramePr>
            <a:graphicFrameLocks noChangeAspect="1"/>
          </p:cNvGraphicFramePr>
          <p:nvPr/>
        </p:nvGraphicFramePr>
        <p:xfrm>
          <a:off x="3713163" y="3373438"/>
          <a:ext cx="1417637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1011379" imgH="857469" progId="ChemDraw.Document.6.0">
                  <p:embed/>
                </p:oleObj>
              </mc:Choice>
              <mc:Fallback>
                <p:oleObj name="CS ChemDraw Drawing" r:id="rId14" imgW="1011379" imgH="857469" progId="ChemDraw.Document.6.0">
                  <p:embed/>
                  <p:pic>
                    <p:nvPicPr>
                      <p:cNvPr id="455580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3373438"/>
                        <a:ext cx="1417637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5803" name="Object 27"/>
          <p:cNvGraphicFramePr>
            <a:graphicFrameLocks noChangeAspect="1"/>
          </p:cNvGraphicFramePr>
          <p:nvPr/>
        </p:nvGraphicFramePr>
        <p:xfrm>
          <a:off x="5441950" y="2998788"/>
          <a:ext cx="11525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822653" imgH="650408" progId="ChemDraw.Document.6.0">
                  <p:embed/>
                </p:oleObj>
              </mc:Choice>
              <mc:Fallback>
                <p:oleObj name="CS ChemDraw Drawing" r:id="rId16" imgW="822653" imgH="650408" progId="ChemDraw.Document.6.0">
                  <p:embed/>
                  <p:pic>
                    <p:nvPicPr>
                      <p:cNvPr id="455580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2998788"/>
                        <a:ext cx="1152525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5804" name="Object 28"/>
          <p:cNvGraphicFramePr>
            <a:graphicFrameLocks noChangeAspect="1"/>
          </p:cNvGraphicFramePr>
          <p:nvPr/>
        </p:nvGraphicFramePr>
        <p:xfrm>
          <a:off x="5403850" y="4816475"/>
          <a:ext cx="1154113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8" imgW="822653" imgH="651546" progId="ChemDraw.Document.6.0">
                  <p:embed/>
                </p:oleObj>
              </mc:Choice>
              <mc:Fallback>
                <p:oleObj name="CS ChemDraw Drawing" r:id="rId18" imgW="822653" imgH="651546" progId="ChemDraw.Document.6.0">
                  <p:embed/>
                  <p:pic>
                    <p:nvPicPr>
                      <p:cNvPr id="455580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50" y="4816475"/>
                        <a:ext cx="1154113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ZoneTexte 38"/>
          <p:cNvSpPr txBox="1"/>
          <p:nvPr/>
        </p:nvSpPr>
        <p:spPr>
          <a:xfrm>
            <a:off x="2675509" y="5805264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/>
              <a:t>Nucleófilo</a:t>
            </a:r>
            <a:r>
              <a:rPr lang="fr-FR" sz="1400" b="1" i="1" dirty="0"/>
              <a:t> </a:t>
            </a:r>
          </a:p>
          <a:p>
            <a:pPr algn="ctr"/>
            <a:r>
              <a:rPr lang="fr-FR" sz="1400" b="1" i="1" dirty="0" err="1"/>
              <a:t>pequeno</a:t>
            </a:r>
            <a:endParaRPr lang="fr-FR" sz="14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9512" y="692696"/>
            <a:ext cx="4228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2508FE"/>
                </a:solidFill>
              </a:rPr>
              <a:t>A </a:t>
            </a:r>
            <a:r>
              <a:rPr lang="fr-FR" sz="2000" b="1" dirty="0" err="1">
                <a:solidFill>
                  <a:srgbClr val="2508FE"/>
                </a:solidFill>
              </a:rPr>
              <a:t>barreira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rotacional</a:t>
            </a:r>
            <a:r>
              <a:rPr lang="fr-FR" sz="2000" b="1" dirty="0">
                <a:solidFill>
                  <a:srgbClr val="2508FE"/>
                </a:solidFill>
              </a:rPr>
              <a:t> do </a:t>
            </a:r>
            <a:r>
              <a:rPr lang="fr-FR" sz="2000" b="1" dirty="0" err="1">
                <a:solidFill>
                  <a:srgbClr val="2508FE"/>
                </a:solidFill>
              </a:rPr>
              <a:t>etano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por</a:t>
            </a:r>
            <a:r>
              <a:rPr lang="fr-FR" sz="2000" b="1" dirty="0">
                <a:solidFill>
                  <a:srgbClr val="2508FE"/>
                </a:solidFill>
              </a:rPr>
              <a:t> OF: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105273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Uma</a:t>
            </a:r>
            <a:r>
              <a:rPr lang="fr-FR" sz="2000" dirty="0"/>
              <a:t> outra </a:t>
            </a:r>
            <a:r>
              <a:rPr lang="fr-FR" sz="2000" dirty="0" err="1"/>
              <a:t>explicação</a:t>
            </a:r>
            <a:r>
              <a:rPr lang="fr-FR" sz="2000" dirty="0"/>
              <a:t> para a </a:t>
            </a:r>
            <a:r>
              <a:rPr lang="fr-FR" sz="2000" dirty="0" err="1"/>
              <a:t>maior</a:t>
            </a:r>
            <a:r>
              <a:rPr lang="fr-FR" sz="2000" dirty="0"/>
              <a:t> </a:t>
            </a:r>
            <a:r>
              <a:rPr lang="fr-FR" sz="2000" dirty="0" err="1"/>
              <a:t>estabilidade</a:t>
            </a:r>
            <a:r>
              <a:rPr lang="fr-FR" sz="2000" dirty="0"/>
              <a:t> da </a:t>
            </a:r>
            <a:r>
              <a:rPr lang="fr-FR" sz="2000" dirty="0" err="1"/>
              <a:t>conformação</a:t>
            </a:r>
            <a:r>
              <a:rPr lang="fr-FR" sz="2000" dirty="0"/>
              <a:t> </a:t>
            </a:r>
            <a:r>
              <a:rPr lang="fr-FR" sz="2000" dirty="0" err="1"/>
              <a:t>alternada</a:t>
            </a:r>
            <a:r>
              <a:rPr lang="fr-FR" sz="2000" dirty="0"/>
              <a:t> </a:t>
            </a:r>
            <a:r>
              <a:rPr lang="fr-FR" sz="2000" dirty="0" err="1"/>
              <a:t>frente</a:t>
            </a:r>
            <a:r>
              <a:rPr lang="fr-FR" sz="2000" dirty="0"/>
              <a:t> a </a:t>
            </a:r>
            <a:r>
              <a:rPr lang="fr-FR" sz="2000" dirty="0" err="1"/>
              <a:t>eclipsada</a:t>
            </a:r>
            <a:r>
              <a:rPr lang="fr-FR" sz="2000" dirty="0"/>
              <a:t> é a </a:t>
            </a:r>
            <a:r>
              <a:rPr lang="fr-FR" sz="2000" dirty="0" err="1"/>
              <a:t>melhor</a:t>
            </a:r>
            <a:r>
              <a:rPr lang="fr-FR" sz="2000" dirty="0"/>
              <a:t> </a:t>
            </a:r>
            <a:r>
              <a:rPr lang="fr-FR" sz="2000" dirty="0" err="1"/>
              <a:t>sobreposição</a:t>
            </a:r>
            <a:r>
              <a:rPr lang="fr-FR" sz="2000" dirty="0"/>
              <a:t> dos OM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/>
              <a:t> </a:t>
            </a:r>
            <a:r>
              <a:rPr lang="fr-FR" sz="2000" dirty="0" err="1"/>
              <a:t>envolvidos</a:t>
            </a:r>
            <a:r>
              <a:rPr lang="fr-FR" sz="2000" dirty="0"/>
              <a:t>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868144" y="2276872"/>
            <a:ext cx="2893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Conformação</a:t>
            </a:r>
            <a:r>
              <a:rPr lang="fr-FR" dirty="0"/>
              <a:t> anti-</a:t>
            </a:r>
            <a:r>
              <a:rPr lang="fr-FR" dirty="0" err="1"/>
              <a:t>periplanar</a:t>
            </a:r>
            <a:endParaRPr lang="fr-FR" dirty="0"/>
          </a:p>
          <a:p>
            <a:r>
              <a:rPr lang="fr-FR" dirty="0"/>
              <a:t>(</a:t>
            </a:r>
            <a:r>
              <a:rPr lang="fr-FR" dirty="0" err="1"/>
              <a:t>alternada</a:t>
            </a:r>
            <a:r>
              <a:rPr lang="fr-FR" dirty="0"/>
              <a:t>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868144" y="3927212"/>
            <a:ext cx="2797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Conformação</a:t>
            </a:r>
            <a:r>
              <a:rPr lang="fr-FR" dirty="0"/>
              <a:t> sin-</a:t>
            </a:r>
            <a:r>
              <a:rPr lang="fr-FR" dirty="0" err="1"/>
              <a:t>periplanar</a:t>
            </a:r>
            <a:endParaRPr lang="fr-FR" dirty="0"/>
          </a:p>
          <a:p>
            <a:r>
              <a:rPr lang="fr-FR" dirty="0"/>
              <a:t>(</a:t>
            </a:r>
            <a:r>
              <a:rPr lang="fr-FR" dirty="0" err="1"/>
              <a:t>eclipsada</a:t>
            </a:r>
            <a:r>
              <a:rPr lang="fr-FR" dirty="0"/>
              <a:t>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51520" y="5149641"/>
            <a:ext cx="87129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/>
              <a:t> A </a:t>
            </a:r>
            <a:r>
              <a:rPr lang="fr-FR" sz="2000" dirty="0" err="1"/>
              <a:t>conformação</a:t>
            </a:r>
            <a:r>
              <a:rPr lang="fr-FR" sz="2000" dirty="0"/>
              <a:t> </a:t>
            </a:r>
            <a:r>
              <a:rPr lang="fr-FR" sz="2000" dirty="0" err="1"/>
              <a:t>alternada</a:t>
            </a:r>
            <a:r>
              <a:rPr lang="fr-FR" sz="2000" dirty="0"/>
              <a:t>  tem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melhor</a:t>
            </a:r>
            <a:r>
              <a:rPr lang="fr-FR" sz="2000" dirty="0"/>
              <a:t> </a:t>
            </a:r>
            <a:r>
              <a:rPr lang="fr-FR" sz="2000" dirty="0" err="1"/>
              <a:t>combinação</a:t>
            </a:r>
            <a:r>
              <a:rPr lang="fr-FR" sz="2000" dirty="0"/>
              <a:t> de orbitais entre os </a:t>
            </a:r>
            <a:r>
              <a:rPr lang="fr-FR" sz="2000" dirty="0" err="1"/>
              <a:t>estados</a:t>
            </a:r>
            <a:r>
              <a:rPr lang="fr-FR" sz="2000" dirty="0"/>
              <a:t> </a:t>
            </a:r>
            <a:r>
              <a:rPr lang="fr-FR" sz="2000" dirty="0" err="1"/>
              <a:t>ligantes</a:t>
            </a:r>
            <a:r>
              <a:rPr lang="fr-FR" sz="2000" dirty="0"/>
              <a:t> e anti-</a:t>
            </a:r>
            <a:r>
              <a:rPr lang="fr-FR" sz="2000" dirty="0" err="1"/>
              <a:t>ligantes</a:t>
            </a:r>
            <a:r>
              <a:rPr lang="fr-FR" sz="2000" dirty="0"/>
              <a:t> </a:t>
            </a:r>
          </a:p>
          <a:p>
            <a:pPr algn="just">
              <a:buFontTx/>
              <a:buChar char="-"/>
            </a:pPr>
            <a:endParaRPr lang="fr-FR" sz="1000" dirty="0"/>
          </a:p>
          <a:p>
            <a:pPr algn="just">
              <a:buFontTx/>
              <a:buChar char="-"/>
            </a:pPr>
            <a:r>
              <a:rPr lang="fr-FR" sz="2000" dirty="0"/>
              <a:t> A </a:t>
            </a:r>
            <a:r>
              <a:rPr lang="fr-FR" sz="2000" dirty="0" err="1"/>
              <a:t>conformação</a:t>
            </a:r>
            <a:r>
              <a:rPr lang="fr-FR" sz="2000" dirty="0"/>
              <a:t> </a:t>
            </a:r>
            <a:r>
              <a:rPr lang="fr-FR" sz="2000" dirty="0" err="1"/>
              <a:t>alternada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formar</a:t>
            </a:r>
            <a:r>
              <a:rPr lang="fr-FR" sz="2000" dirty="0"/>
              <a:t> OM mais </a:t>
            </a:r>
            <a:r>
              <a:rPr lang="fr-FR" sz="2000" dirty="0" err="1"/>
              <a:t>deslocalizados</a:t>
            </a:r>
            <a:endParaRPr lang="fr-FR" sz="2000" dirty="0"/>
          </a:p>
        </p:txBody>
      </p:sp>
      <p:graphicFrame>
        <p:nvGraphicFramePr>
          <p:cNvPr id="4228100" name="Object 4"/>
          <p:cNvGraphicFramePr>
            <a:graphicFrameLocks noChangeAspect="1"/>
          </p:cNvGraphicFramePr>
          <p:nvPr/>
        </p:nvGraphicFramePr>
        <p:xfrm>
          <a:off x="617538" y="1939925"/>
          <a:ext cx="501332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55310" imgH="956661" progId="ChemDraw.Document.6.0">
                  <p:embed/>
                </p:oleObj>
              </mc:Choice>
              <mc:Fallback>
                <p:oleObj name="CS ChemDraw Drawing" r:id="rId2" imgW="3855310" imgH="956661" progId="ChemDraw.Document.6.0">
                  <p:embed/>
                  <p:pic>
                    <p:nvPicPr>
                      <p:cNvPr id="4228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1939925"/>
                        <a:ext cx="5013325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8101" name="Object 5"/>
          <p:cNvGraphicFramePr>
            <a:graphicFrameLocks noChangeAspect="1"/>
          </p:cNvGraphicFramePr>
          <p:nvPr/>
        </p:nvGraphicFramePr>
        <p:xfrm>
          <a:off x="617538" y="3597275"/>
          <a:ext cx="5019675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855688" imgH="956661" progId="ChemDraw.Document.6.0">
                  <p:embed/>
                </p:oleObj>
              </mc:Choice>
              <mc:Fallback>
                <p:oleObj name="CS ChemDraw Drawing" r:id="rId4" imgW="3855688" imgH="956661" progId="ChemDraw.Document.6.0">
                  <p:embed/>
                  <p:pic>
                    <p:nvPicPr>
                      <p:cNvPr id="4228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3597275"/>
                        <a:ext cx="5019675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51520" y="44624"/>
            <a:ext cx="3240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Barreiras</a:t>
            </a:r>
            <a:r>
              <a:rPr lang="fr-FR" sz="2800" dirty="0"/>
              <a:t> </a:t>
            </a:r>
            <a:r>
              <a:rPr lang="fr-FR" sz="2800" dirty="0" err="1"/>
              <a:t>Rotacionais</a:t>
            </a:r>
            <a:endParaRPr lang="fr-FR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9087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-27384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Indução</a:t>
            </a:r>
            <a:r>
              <a:rPr lang="fr-FR" sz="2800" dirty="0"/>
              <a:t> 1,2 e 1,3 </a:t>
            </a:r>
            <a:r>
              <a:rPr lang="fr-FR" sz="2800" dirty="0" err="1"/>
              <a:t>Combinados</a:t>
            </a:r>
            <a:r>
              <a:rPr lang="fr-FR" sz="2800" dirty="0"/>
              <a:t>: </a:t>
            </a:r>
            <a:r>
              <a:rPr lang="fr-FR" sz="2800" dirty="0" err="1"/>
              <a:t>Mukaiyama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LA </a:t>
            </a:r>
            <a:r>
              <a:rPr lang="fr-FR" sz="2800" dirty="0" err="1"/>
              <a:t>Quelatantes</a:t>
            </a:r>
            <a:endParaRPr lang="fr-FR" sz="2800" dirty="0"/>
          </a:p>
        </p:txBody>
      </p:sp>
      <p:graphicFrame>
        <p:nvGraphicFramePr>
          <p:cNvPr id="4573189" name="Object 5"/>
          <p:cNvGraphicFramePr>
            <a:graphicFrameLocks noChangeAspect="1"/>
          </p:cNvGraphicFramePr>
          <p:nvPr/>
        </p:nvGraphicFramePr>
        <p:xfrm>
          <a:off x="755650" y="4382120"/>
          <a:ext cx="7488238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547160" imgH="127440" progId="ChemDraw.Document.6.0">
                  <p:embed/>
                </p:oleObj>
              </mc:Choice>
              <mc:Fallback>
                <p:oleObj name="CS ChemDraw Drawing" r:id="rId2" imgW="4547160" imgH="127440" progId="ChemDraw.Document.6.0">
                  <p:embed/>
                  <p:pic>
                    <p:nvPicPr>
                      <p:cNvPr id="45731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382120"/>
                        <a:ext cx="7488238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3191" name="Object 7"/>
          <p:cNvGraphicFramePr>
            <a:graphicFrameLocks noChangeAspect="1"/>
          </p:cNvGraphicFramePr>
          <p:nvPr/>
        </p:nvGraphicFramePr>
        <p:xfrm>
          <a:off x="2476500" y="962025"/>
          <a:ext cx="4383088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655982" imgH="1537329" progId="ChemDraw.Document.6.0">
                  <p:embed/>
                </p:oleObj>
              </mc:Choice>
              <mc:Fallback>
                <p:oleObj name="CS ChemDraw Drawing" r:id="rId4" imgW="3655982" imgH="1537329" progId="ChemDraw.Document.6.0">
                  <p:embed/>
                  <p:pic>
                    <p:nvPicPr>
                      <p:cNvPr id="45731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962025"/>
                        <a:ext cx="4383088" cy="184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3192" name="Object 8"/>
          <p:cNvGraphicFramePr>
            <a:graphicFrameLocks noChangeAspect="1"/>
          </p:cNvGraphicFramePr>
          <p:nvPr/>
        </p:nvGraphicFramePr>
        <p:xfrm>
          <a:off x="2333625" y="2762250"/>
          <a:ext cx="4662488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879516" imgH="1336445" progId="ChemDraw.Document.6.0">
                  <p:embed/>
                </p:oleObj>
              </mc:Choice>
              <mc:Fallback>
                <p:oleObj name="CS ChemDraw Drawing" r:id="rId6" imgW="3879516" imgH="1336445" progId="ChemDraw.Document.6.0">
                  <p:embed/>
                  <p:pic>
                    <p:nvPicPr>
                      <p:cNvPr id="45731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2762250"/>
                        <a:ext cx="4662488" cy="160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3193" name="Object 9"/>
          <p:cNvGraphicFramePr>
            <a:graphicFrameLocks noChangeAspect="1"/>
          </p:cNvGraphicFramePr>
          <p:nvPr/>
        </p:nvGraphicFramePr>
        <p:xfrm>
          <a:off x="2270125" y="4537075"/>
          <a:ext cx="4775200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977478" imgH="1613513" progId="ChemDraw.Document.6.0">
                  <p:embed/>
                </p:oleObj>
              </mc:Choice>
              <mc:Fallback>
                <p:oleObj name="CS ChemDraw Drawing" r:id="rId8" imgW="3977478" imgH="1613513" progId="ChemDraw.Document.6.0">
                  <p:embed/>
                  <p:pic>
                    <p:nvPicPr>
                      <p:cNvPr id="45731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4537075"/>
                        <a:ext cx="4775200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971600" y="6093296"/>
            <a:ext cx="2732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Evans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JACS</a:t>
            </a:r>
            <a:r>
              <a:rPr lang="fr-FR" sz="1600" dirty="0"/>
              <a:t> </a:t>
            </a:r>
            <a:r>
              <a:rPr lang="fr-FR" sz="1600" b="1" dirty="0"/>
              <a:t>2001</a:t>
            </a:r>
            <a:r>
              <a:rPr lang="fr-FR" sz="1600" dirty="0"/>
              <a:t>, 10840.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10527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Indução</a:t>
            </a:r>
            <a:r>
              <a:rPr lang="fr-FR" sz="2800" dirty="0"/>
              <a:t> 1,2 e 1,3 </a:t>
            </a:r>
            <a:r>
              <a:rPr lang="fr-FR" sz="2800" dirty="0" err="1"/>
              <a:t>Combinados</a:t>
            </a:r>
            <a:r>
              <a:rPr lang="fr-FR" sz="2800" dirty="0"/>
              <a:t>: </a:t>
            </a:r>
            <a:r>
              <a:rPr lang="fr-FR" sz="2800" dirty="0" err="1"/>
              <a:t>Mukaiyama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LA </a:t>
            </a:r>
            <a:r>
              <a:rPr lang="fr-FR" sz="2800" dirty="0" err="1"/>
              <a:t>Quelatantes</a:t>
            </a:r>
            <a:endParaRPr lang="fr-FR" sz="2800" dirty="0"/>
          </a:p>
        </p:txBody>
      </p:sp>
      <p:graphicFrame>
        <p:nvGraphicFramePr>
          <p:cNvPr id="4572161" name="Object 1"/>
          <p:cNvGraphicFramePr>
            <a:graphicFrameLocks noChangeAspect="1"/>
          </p:cNvGraphicFramePr>
          <p:nvPr/>
        </p:nvGraphicFramePr>
        <p:xfrm>
          <a:off x="1054100" y="1354138"/>
          <a:ext cx="7108825" cy="321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382491" imgH="2433735" progId="ChemDraw.Document.6.0">
                  <p:embed/>
                </p:oleObj>
              </mc:Choice>
              <mc:Fallback>
                <p:oleObj name="CS ChemDraw Drawing" r:id="rId2" imgW="5382491" imgH="2433735" progId="ChemDraw.Document.6.0">
                  <p:embed/>
                  <p:pic>
                    <p:nvPicPr>
                      <p:cNvPr id="457216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354138"/>
                        <a:ext cx="7108825" cy="321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187624" y="4941168"/>
            <a:ext cx="6948264" cy="108012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221243" y="4941168"/>
            <a:ext cx="6946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Conclusão</a:t>
            </a:r>
            <a:r>
              <a:rPr lang="fr-FR" sz="2000" b="1" dirty="0"/>
              <a:t>: </a:t>
            </a:r>
          </a:p>
          <a:p>
            <a:r>
              <a:rPr lang="fr-FR" sz="2000" dirty="0"/>
              <a:t>Me e OP sin = </a:t>
            </a:r>
            <a:r>
              <a:rPr lang="fr-FR" sz="2000" dirty="0" err="1"/>
              <a:t>efeitos</a:t>
            </a:r>
            <a:r>
              <a:rPr lang="fr-FR" sz="2000" dirty="0"/>
              <a:t> </a:t>
            </a:r>
            <a:r>
              <a:rPr lang="fr-FR" sz="2000" dirty="0" err="1"/>
              <a:t>sinerg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sticos</a:t>
            </a:r>
            <a:r>
              <a:rPr lang="fr-FR" sz="2000" dirty="0"/>
              <a:t>, </a:t>
            </a:r>
            <a:r>
              <a:rPr lang="fr-FR" sz="2000" dirty="0" err="1"/>
              <a:t>produto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2508FE"/>
                </a:solidFill>
              </a:rPr>
              <a:t>Anti-</a:t>
            </a:r>
            <a:r>
              <a:rPr lang="fr-FR" sz="2000" b="1" dirty="0" err="1">
                <a:solidFill>
                  <a:srgbClr val="2508FE"/>
                </a:solidFill>
              </a:rPr>
              <a:t>Felkin</a:t>
            </a:r>
            <a:r>
              <a:rPr lang="fr-FR" sz="2000" dirty="0"/>
              <a:t> e </a:t>
            </a:r>
            <a:r>
              <a:rPr lang="fr-FR" sz="2000" b="1" dirty="0"/>
              <a:t>1,3-anti</a:t>
            </a:r>
          </a:p>
          <a:p>
            <a:r>
              <a:rPr lang="fr-FR" sz="2000" dirty="0"/>
              <a:t>Me e OP anti = </a:t>
            </a:r>
            <a:r>
              <a:rPr lang="fr-FR" sz="2000" dirty="0" err="1"/>
              <a:t>efeitos</a:t>
            </a:r>
            <a:r>
              <a:rPr lang="fr-FR" sz="2000" dirty="0"/>
              <a:t> </a:t>
            </a:r>
            <a:r>
              <a:rPr lang="fr-FR" sz="2000" dirty="0" err="1"/>
              <a:t>contrários</a:t>
            </a:r>
            <a:r>
              <a:rPr lang="fr-FR" sz="2000" dirty="0"/>
              <a:t>, </a:t>
            </a:r>
            <a:r>
              <a:rPr lang="fr-FR" sz="2000" u="sng" dirty="0" err="1"/>
              <a:t>sem</a:t>
            </a:r>
            <a:r>
              <a:rPr lang="fr-FR" sz="2000" u="sng" dirty="0"/>
              <a:t> </a:t>
            </a:r>
            <a:r>
              <a:rPr lang="fr-FR" sz="2000" u="sng" dirty="0" err="1"/>
              <a:t>seletividade</a:t>
            </a:r>
            <a:r>
              <a:rPr lang="fr-FR" sz="2000" u="sng" dirty="0"/>
              <a:t> </a:t>
            </a:r>
            <a:r>
              <a:rPr lang="fr-FR" sz="2000" u="sng" dirty="0" err="1"/>
              <a:t>marcada</a:t>
            </a:r>
            <a:r>
              <a:rPr lang="fr-FR" sz="2000" u="sng" dirty="0"/>
              <a:t>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71153" name="Object 17"/>
          <p:cNvGraphicFramePr>
            <a:graphicFrameLocks noChangeAspect="1"/>
          </p:cNvGraphicFramePr>
          <p:nvPr/>
        </p:nvGraphicFramePr>
        <p:xfrm>
          <a:off x="1473200" y="1646238"/>
          <a:ext cx="623887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795592" imgH="824381" progId="ChemDraw.Document.6.0">
                  <p:embed/>
                </p:oleObj>
              </mc:Choice>
              <mc:Fallback>
                <p:oleObj name="CS ChemDraw Drawing" r:id="rId2" imgW="4795592" imgH="824381" progId="ChemDraw.Document.6.0">
                  <p:embed/>
                  <p:pic>
                    <p:nvPicPr>
                      <p:cNvPr id="457115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646238"/>
                        <a:ext cx="623887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9807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Indução</a:t>
            </a:r>
            <a:r>
              <a:rPr lang="fr-FR" sz="2800" dirty="0"/>
              <a:t> 1,2 e 1,3 </a:t>
            </a:r>
            <a:r>
              <a:rPr lang="fr-FR" sz="2800" dirty="0" err="1"/>
              <a:t>Combinados</a:t>
            </a:r>
            <a:r>
              <a:rPr lang="fr-FR" sz="2800" dirty="0"/>
              <a:t>: </a:t>
            </a:r>
            <a:r>
              <a:rPr lang="fr-FR" sz="2800" dirty="0" err="1"/>
              <a:t>Mukaiyama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LA </a:t>
            </a:r>
            <a:r>
              <a:rPr lang="fr-FR" sz="2800" dirty="0" err="1"/>
              <a:t>Quelatantes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1012666"/>
            <a:ext cx="2427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Estados</a:t>
            </a:r>
            <a:r>
              <a:rPr lang="fr-FR" sz="2000" b="1" dirty="0">
                <a:solidFill>
                  <a:srgbClr val="2508FE"/>
                </a:solidFill>
              </a:rPr>
              <a:t> de </a:t>
            </a:r>
            <a:r>
              <a:rPr lang="fr-FR" sz="2000" b="1" dirty="0" err="1">
                <a:solidFill>
                  <a:srgbClr val="2508FE"/>
                </a:solidFill>
              </a:rPr>
              <a:t>transição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4571143" name="Object 7"/>
          <p:cNvGraphicFramePr>
            <a:graphicFrameLocks noChangeAspect="1"/>
          </p:cNvGraphicFramePr>
          <p:nvPr/>
        </p:nvGraphicFramePr>
        <p:xfrm>
          <a:off x="3695700" y="1706563"/>
          <a:ext cx="11715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898721" imgH="671726" progId="ChemDraw.Document.6.0">
                  <p:embed/>
                </p:oleObj>
              </mc:Choice>
              <mc:Fallback>
                <p:oleObj name="CS ChemDraw Drawing" r:id="rId4" imgW="898721" imgH="671726" progId="ChemDraw.Document.6.0">
                  <p:embed/>
                  <p:pic>
                    <p:nvPicPr>
                      <p:cNvPr id="45711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1706563"/>
                        <a:ext cx="11715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1144" name="Object 8"/>
          <p:cNvGraphicFramePr>
            <a:graphicFrameLocks noChangeAspect="1"/>
          </p:cNvGraphicFramePr>
          <p:nvPr/>
        </p:nvGraphicFramePr>
        <p:xfrm>
          <a:off x="5118100" y="1268413"/>
          <a:ext cx="105886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810499" imgH="680632" progId="ChemDraw.Document.6.0">
                  <p:embed/>
                </p:oleObj>
              </mc:Choice>
              <mc:Fallback>
                <p:oleObj name="CS ChemDraw Drawing" r:id="rId6" imgW="810499" imgH="680632" progId="ChemDraw.Document.6.0">
                  <p:embed/>
                  <p:pic>
                    <p:nvPicPr>
                      <p:cNvPr id="45711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1268413"/>
                        <a:ext cx="1058863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1145" name="Object 9"/>
          <p:cNvGraphicFramePr>
            <a:graphicFrameLocks noChangeAspect="1"/>
          </p:cNvGraphicFramePr>
          <p:nvPr/>
        </p:nvGraphicFramePr>
        <p:xfrm>
          <a:off x="122238" y="3573463"/>
          <a:ext cx="6904037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310743" imgH="1502459" progId="ChemDraw.Document.6.0">
                  <p:embed/>
                </p:oleObj>
              </mc:Choice>
              <mc:Fallback>
                <p:oleObj name="CS ChemDraw Drawing" r:id="rId8" imgW="5310743" imgH="1502459" progId="ChemDraw.Document.6.0">
                  <p:embed/>
                  <p:pic>
                    <p:nvPicPr>
                      <p:cNvPr id="45711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3573463"/>
                        <a:ext cx="6904037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1148" name="Object 12"/>
          <p:cNvGraphicFramePr>
            <a:graphicFrameLocks noChangeAspect="1"/>
          </p:cNvGraphicFramePr>
          <p:nvPr/>
        </p:nvGraphicFramePr>
        <p:xfrm>
          <a:off x="2638425" y="3649663"/>
          <a:ext cx="13176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012966" imgH="715935" progId="ChemDraw.Document.6.0">
                  <p:embed/>
                </p:oleObj>
              </mc:Choice>
              <mc:Fallback>
                <p:oleObj name="CS ChemDraw Drawing" r:id="rId10" imgW="1012966" imgH="715935" progId="ChemDraw.Document.6.0">
                  <p:embed/>
                  <p:pic>
                    <p:nvPicPr>
                      <p:cNvPr id="45711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3649663"/>
                        <a:ext cx="131762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1149" name="Object 13"/>
          <p:cNvGraphicFramePr>
            <a:graphicFrameLocks noChangeAspect="1"/>
          </p:cNvGraphicFramePr>
          <p:nvPr/>
        </p:nvGraphicFramePr>
        <p:xfrm>
          <a:off x="4475163" y="2989263"/>
          <a:ext cx="8905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684220" imgH="851671" progId="ChemDraw.Document.6.0">
                  <p:embed/>
                </p:oleObj>
              </mc:Choice>
              <mc:Fallback>
                <p:oleObj name="CS ChemDraw Drawing" r:id="rId12" imgW="684220" imgH="851671" progId="ChemDraw.Document.6.0">
                  <p:embed/>
                  <p:pic>
                    <p:nvPicPr>
                      <p:cNvPr id="45711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2989263"/>
                        <a:ext cx="890587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1150" name="Object 14"/>
          <p:cNvGraphicFramePr>
            <a:graphicFrameLocks noChangeAspect="1"/>
          </p:cNvGraphicFramePr>
          <p:nvPr/>
        </p:nvGraphicFramePr>
        <p:xfrm>
          <a:off x="1273175" y="4875213"/>
          <a:ext cx="575468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4428330" imgH="1031329" progId="ChemDraw.Document.6.0">
                  <p:embed/>
                </p:oleObj>
              </mc:Choice>
              <mc:Fallback>
                <p:oleObj name="CS ChemDraw Drawing" r:id="rId14" imgW="4428330" imgH="1031329" progId="ChemDraw.Document.6.0">
                  <p:embed/>
                  <p:pic>
                    <p:nvPicPr>
                      <p:cNvPr id="45711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4875213"/>
                        <a:ext cx="5754688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1151" name="Object 15"/>
          <p:cNvGraphicFramePr>
            <a:graphicFrameLocks noChangeAspect="1"/>
          </p:cNvGraphicFramePr>
          <p:nvPr/>
        </p:nvGraphicFramePr>
        <p:xfrm>
          <a:off x="2636838" y="5083175"/>
          <a:ext cx="13081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1004080" imgH="872735" progId="ChemDraw.Document.6.0">
                  <p:embed/>
                </p:oleObj>
              </mc:Choice>
              <mc:Fallback>
                <p:oleObj name="CS ChemDraw Drawing" r:id="rId16" imgW="1004080" imgH="872735" progId="ChemDraw.Document.6.0">
                  <p:embed/>
                  <p:pic>
                    <p:nvPicPr>
                      <p:cNvPr id="45711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5083175"/>
                        <a:ext cx="1308100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1152" name="Object 16"/>
          <p:cNvGraphicFramePr>
            <a:graphicFrameLocks noChangeAspect="1"/>
          </p:cNvGraphicFramePr>
          <p:nvPr/>
        </p:nvGraphicFramePr>
        <p:xfrm>
          <a:off x="4548188" y="4568825"/>
          <a:ext cx="890587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8" imgW="684220" imgH="878961" progId="ChemDraw.Document.6.0">
                  <p:embed/>
                </p:oleObj>
              </mc:Choice>
              <mc:Fallback>
                <p:oleObj name="CS ChemDraw Drawing" r:id="rId18" imgW="684220" imgH="878961" progId="ChemDraw.Document.6.0">
                  <p:embed/>
                  <p:pic>
                    <p:nvPicPr>
                      <p:cNvPr id="457115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8" y="4568825"/>
                        <a:ext cx="890587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5515827" y="4576688"/>
            <a:ext cx="1864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2508FE"/>
                </a:solidFill>
              </a:rPr>
              <a:t>Anti-</a:t>
            </a:r>
            <a:r>
              <a:rPr lang="fr-FR" sz="1600" b="1" dirty="0" err="1">
                <a:solidFill>
                  <a:srgbClr val="2508FE"/>
                </a:solidFill>
              </a:rPr>
              <a:t>Felkin</a:t>
            </a:r>
            <a:r>
              <a:rPr lang="fr-FR" sz="1600" b="1" dirty="0">
                <a:solidFill>
                  <a:srgbClr val="2508FE"/>
                </a:solidFill>
              </a:rPr>
              <a:t> </a:t>
            </a:r>
            <a:r>
              <a:rPr lang="fr-FR" sz="1600" dirty="0"/>
              <a:t>e </a:t>
            </a:r>
            <a:r>
              <a:rPr lang="fr-FR" sz="1600" b="1" dirty="0"/>
              <a:t>1,3-sin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708149" y="6016848"/>
            <a:ext cx="1535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srgbClr val="2508FE"/>
                </a:solidFill>
              </a:rPr>
              <a:t>Felkin</a:t>
            </a:r>
            <a:r>
              <a:rPr lang="fr-FR" sz="1600" b="1" dirty="0">
                <a:solidFill>
                  <a:srgbClr val="2508FE"/>
                </a:solidFill>
              </a:rPr>
              <a:t> </a:t>
            </a:r>
            <a:r>
              <a:rPr lang="fr-FR" sz="1600" dirty="0"/>
              <a:t>e </a:t>
            </a:r>
            <a:r>
              <a:rPr lang="fr-FR" sz="1600" b="1" dirty="0"/>
              <a:t>1,3-anti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196013" y="2564904"/>
            <a:ext cx="1952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2508FE"/>
                </a:solidFill>
              </a:rPr>
              <a:t>Anti-</a:t>
            </a:r>
            <a:r>
              <a:rPr lang="fr-FR" sz="1600" b="1" dirty="0" err="1">
                <a:solidFill>
                  <a:srgbClr val="2508FE"/>
                </a:solidFill>
              </a:rPr>
              <a:t>Felkin</a:t>
            </a:r>
            <a:r>
              <a:rPr lang="fr-FR" sz="1600" b="1" dirty="0">
                <a:solidFill>
                  <a:srgbClr val="2508FE"/>
                </a:solidFill>
              </a:rPr>
              <a:t> </a:t>
            </a:r>
            <a:r>
              <a:rPr lang="fr-FR" sz="1600" dirty="0"/>
              <a:t>e </a:t>
            </a:r>
            <a:r>
              <a:rPr lang="fr-FR" sz="1600" b="1" dirty="0"/>
              <a:t>1,3-anti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38974" y="6525344"/>
            <a:ext cx="2728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Evans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JACS</a:t>
            </a:r>
            <a:r>
              <a:rPr lang="fr-FR" sz="1600" dirty="0"/>
              <a:t> </a:t>
            </a:r>
            <a:r>
              <a:rPr lang="fr-FR" sz="1600" b="1" dirty="0"/>
              <a:t>2001</a:t>
            </a:r>
            <a:r>
              <a:rPr lang="fr-FR" sz="1600" dirty="0"/>
              <a:t>, 10840.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344816" y="5301208"/>
            <a:ext cx="169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err="1"/>
              <a:t>Explica</a:t>
            </a:r>
            <a:r>
              <a:rPr lang="fr-FR" b="1" dirty="0"/>
              <a:t> a </a:t>
            </a:r>
            <a:r>
              <a:rPr lang="fr-FR" b="1" dirty="0" err="1"/>
              <a:t>falta</a:t>
            </a:r>
            <a:r>
              <a:rPr lang="fr-FR" b="1" dirty="0"/>
              <a:t> </a:t>
            </a:r>
          </a:p>
          <a:p>
            <a:pPr algn="just"/>
            <a:r>
              <a:rPr lang="fr-FR" b="1" dirty="0"/>
              <a:t>de </a:t>
            </a:r>
            <a:r>
              <a:rPr lang="fr-FR" b="1" dirty="0" err="1"/>
              <a:t>seletividade</a:t>
            </a:r>
            <a:endParaRPr lang="fr-FR" b="1" dirty="0"/>
          </a:p>
          <a:p>
            <a:pPr algn="just"/>
            <a:r>
              <a:rPr lang="fr-FR" b="1" dirty="0"/>
              <a:t> </a:t>
            </a:r>
            <a:r>
              <a:rPr lang="fr-FR" b="1" dirty="0" err="1"/>
              <a:t>marcada</a:t>
            </a:r>
            <a:endParaRPr lang="fr-FR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35696" y="1916832"/>
            <a:ext cx="5472608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2804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 </a:t>
            </a:r>
            <a:r>
              <a:rPr lang="fr-FR" sz="2800" dirty="0" err="1"/>
              <a:t>Reação</a:t>
            </a:r>
            <a:r>
              <a:rPr lang="fr-FR" sz="2800" dirty="0"/>
              <a:t> de Aldol</a:t>
            </a:r>
          </a:p>
        </p:txBody>
      </p:sp>
      <p:graphicFrame>
        <p:nvGraphicFramePr>
          <p:cNvPr id="4570113" name="Object 1"/>
          <p:cNvGraphicFramePr>
            <a:graphicFrameLocks noChangeAspect="1"/>
          </p:cNvGraphicFramePr>
          <p:nvPr/>
        </p:nvGraphicFramePr>
        <p:xfrm>
          <a:off x="2124075" y="2095500"/>
          <a:ext cx="4941888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612864" imgH="1218947" progId="ChemDraw.Document.6.0">
                  <p:embed/>
                </p:oleObj>
              </mc:Choice>
              <mc:Fallback>
                <p:oleObj name="CS ChemDraw Drawing" r:id="rId2" imgW="3612864" imgH="1218947" progId="ChemDraw.Document.6.0">
                  <p:embed/>
                  <p:pic>
                    <p:nvPicPr>
                      <p:cNvPr id="45701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095500"/>
                        <a:ext cx="4941888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641566" y="4284964"/>
            <a:ext cx="4669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Etapas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elementares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são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reversíveis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27784" y="4757082"/>
            <a:ext cx="433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- A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etapa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lenta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é a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etapa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adição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71600" y="4653136"/>
            <a:ext cx="2736304" cy="1008112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34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97468"/>
            <a:ext cx="5283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 </a:t>
            </a:r>
            <a:r>
              <a:rPr lang="fr-FR" sz="2800" dirty="0" err="1"/>
              <a:t>reação</a:t>
            </a:r>
            <a:r>
              <a:rPr lang="fr-FR" sz="2800" dirty="0"/>
              <a:t> de Aldol</a:t>
            </a:r>
            <a:r>
              <a:rPr lang="fr-FR" sz="2800" dirty="0">
                <a:latin typeface="Calibri"/>
              </a:rPr>
              <a:t>: </a:t>
            </a:r>
            <a:r>
              <a:rPr lang="fr-FR" sz="2800" dirty="0" err="1">
                <a:latin typeface="Calibri"/>
              </a:rPr>
              <a:t>Enolatos</a:t>
            </a:r>
            <a:r>
              <a:rPr lang="fr-FR" sz="2800" dirty="0">
                <a:latin typeface="Calibri"/>
              </a:rPr>
              <a:t> de </a:t>
            </a:r>
            <a:r>
              <a:rPr lang="fr-FR" sz="2800" dirty="0" err="1">
                <a:latin typeface="Calibri"/>
              </a:rPr>
              <a:t>Lítio</a:t>
            </a:r>
            <a:endParaRPr lang="fr-FR" sz="2800" dirty="0"/>
          </a:p>
        </p:txBody>
      </p:sp>
      <p:graphicFrame>
        <p:nvGraphicFramePr>
          <p:cNvPr id="1606658" name="Object 2"/>
          <p:cNvGraphicFramePr>
            <a:graphicFrameLocks noChangeAspect="1"/>
          </p:cNvGraphicFramePr>
          <p:nvPr/>
        </p:nvGraphicFramePr>
        <p:xfrm>
          <a:off x="1495425" y="1208088"/>
          <a:ext cx="624046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05048" imgH="828930" progId="ChemDraw.Document.6.0">
                  <p:embed/>
                </p:oleObj>
              </mc:Choice>
              <mc:Fallback>
                <p:oleObj name="CS ChemDraw Drawing" r:id="rId2" imgW="4805048" imgH="828930" progId="ChemDraw.Document.6.0">
                  <p:embed/>
                  <p:pic>
                    <p:nvPicPr>
                      <p:cNvPr id="16066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1208088"/>
                        <a:ext cx="6240463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6659" name="Object 3"/>
          <p:cNvGraphicFramePr>
            <a:graphicFrameLocks noChangeAspect="1"/>
          </p:cNvGraphicFramePr>
          <p:nvPr/>
        </p:nvGraphicFramePr>
        <p:xfrm>
          <a:off x="1420813" y="2976563"/>
          <a:ext cx="626745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823203" imgH="965758" progId="ChemDraw.Document.6.0">
                  <p:embed/>
                </p:oleObj>
              </mc:Choice>
              <mc:Fallback>
                <p:oleObj name="CS ChemDraw Drawing" r:id="rId4" imgW="4823203" imgH="965758" progId="ChemDraw.Document.6.0">
                  <p:embed/>
                  <p:pic>
                    <p:nvPicPr>
                      <p:cNvPr id="16066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2976563"/>
                        <a:ext cx="6267450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971600" y="4653136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Mas os </a:t>
            </a:r>
            <a:r>
              <a:rPr lang="fr-FR" sz="2000" dirty="0" err="1"/>
              <a:t>grupos</a:t>
            </a:r>
            <a:r>
              <a:rPr lang="fr-FR" sz="2000" dirty="0"/>
              <a:t> </a:t>
            </a:r>
            <a:r>
              <a:rPr lang="fr-FR" sz="2000" i="1" baseline="30000" dirty="0" err="1"/>
              <a:t>t</a:t>
            </a:r>
            <a:r>
              <a:rPr lang="fr-FR" sz="2000" dirty="0" err="1"/>
              <a:t>Bu</a:t>
            </a:r>
            <a:r>
              <a:rPr lang="fr-FR" sz="2000" dirty="0"/>
              <a:t> e Mes </a:t>
            </a:r>
            <a:r>
              <a:rPr lang="fr-FR" sz="2000" b="1" i="1" u="sng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facilmente</a:t>
            </a:r>
            <a:r>
              <a:rPr lang="fr-FR" sz="2000" dirty="0"/>
              <a:t> </a:t>
            </a:r>
            <a:r>
              <a:rPr lang="fr-FR" sz="2000" dirty="0" err="1"/>
              <a:t>remov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veis</a:t>
            </a:r>
            <a:r>
              <a:rPr lang="fr-FR" sz="2000" dirty="0"/>
              <a:t>!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5496" y="623731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</a:t>
            </a:r>
            <a:r>
              <a:rPr lang="fr-FR" sz="1600" dirty="0"/>
              <a:t> </a:t>
            </a:r>
            <a:r>
              <a:rPr lang="fr-FR" sz="1600" dirty="0" err="1"/>
              <a:t>Kleschick</a:t>
            </a:r>
            <a:r>
              <a:rPr lang="fr-FR" sz="1600" dirty="0"/>
              <a:t>, W. A.; Buse, C. T.; </a:t>
            </a:r>
            <a:r>
              <a:rPr lang="fr-FR" sz="1600" dirty="0" err="1"/>
              <a:t>Heathcock</a:t>
            </a:r>
            <a:r>
              <a:rPr lang="fr-FR" sz="1600" dirty="0"/>
              <a:t>, C. H.; </a:t>
            </a:r>
            <a:r>
              <a:rPr lang="fr-FR" sz="1600" i="1" dirty="0"/>
              <a:t>JACS</a:t>
            </a:r>
            <a:r>
              <a:rPr lang="fr-FR" sz="1600" dirty="0"/>
              <a:t>, </a:t>
            </a:r>
            <a:r>
              <a:rPr lang="fr-FR" sz="1600" b="1" dirty="0"/>
              <a:t>1977</a:t>
            </a:r>
            <a:r>
              <a:rPr lang="fr-FR" sz="1600" dirty="0"/>
              <a:t>, 99, 247. </a:t>
            </a:r>
            <a:r>
              <a:rPr lang="fr-FR" sz="1600" b="1" dirty="0"/>
              <a:t>B)</a:t>
            </a:r>
            <a:r>
              <a:rPr lang="fr-FR" sz="1600" dirty="0"/>
              <a:t> </a:t>
            </a:r>
            <a:r>
              <a:rPr lang="fr-FR" sz="1600" dirty="0" err="1"/>
              <a:t>Heathcock</a:t>
            </a:r>
            <a:r>
              <a:rPr lang="fr-FR" sz="1600" dirty="0"/>
              <a:t>, C. H.;  Buse, C. T.; </a:t>
            </a:r>
            <a:r>
              <a:rPr lang="fr-FR" sz="1600" dirty="0" err="1"/>
              <a:t>Kleschick</a:t>
            </a:r>
            <a:r>
              <a:rPr lang="fr-FR" sz="1600" dirty="0"/>
              <a:t>, W. A.; </a:t>
            </a:r>
            <a:r>
              <a:rPr lang="fr-FR" sz="1600" dirty="0" err="1"/>
              <a:t>Pirrung</a:t>
            </a:r>
            <a:r>
              <a:rPr lang="fr-FR" sz="1600" dirty="0"/>
              <a:t>, M. C.; </a:t>
            </a:r>
            <a:r>
              <a:rPr lang="fr-FR" sz="1600" dirty="0" err="1"/>
              <a:t>Sohn</a:t>
            </a:r>
            <a:r>
              <a:rPr lang="fr-FR" sz="1600" dirty="0"/>
              <a:t>, J. E.; Lampe, J.; </a:t>
            </a:r>
            <a:r>
              <a:rPr lang="fr-FR" sz="1600" i="1" dirty="0"/>
              <a:t>JOC</a:t>
            </a:r>
            <a:r>
              <a:rPr lang="fr-FR" sz="1600" dirty="0"/>
              <a:t>, </a:t>
            </a:r>
            <a:r>
              <a:rPr lang="fr-FR" sz="1600" b="1" dirty="0"/>
              <a:t>1980</a:t>
            </a:r>
            <a:r>
              <a:rPr lang="fr-FR" sz="1600" dirty="0"/>
              <a:t>, 45, 1066.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8024" y="4581128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err="1"/>
              <a:t>Enolatos</a:t>
            </a:r>
            <a:r>
              <a:rPr lang="fr-FR" sz="2000" dirty="0"/>
              <a:t> de Li (e Mg)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optimais</a:t>
            </a:r>
            <a:r>
              <a:rPr lang="fr-FR" sz="2000" dirty="0"/>
              <a:t> </a:t>
            </a:r>
            <a:r>
              <a:rPr lang="fr-FR" sz="2000" dirty="0" err="1"/>
              <a:t>somente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grupos</a:t>
            </a:r>
            <a:r>
              <a:rPr lang="fr-FR" sz="2000" dirty="0"/>
              <a:t> X grandes (</a:t>
            </a:r>
            <a:r>
              <a:rPr lang="fr-FR" sz="2000" i="1" dirty="0" err="1"/>
              <a:t>e.g</a:t>
            </a:r>
            <a:r>
              <a:rPr lang="fr-FR" sz="2000" i="1" dirty="0"/>
              <a:t>.</a:t>
            </a:r>
            <a:r>
              <a:rPr lang="fr-FR" sz="2000" dirty="0"/>
              <a:t> Mes, </a:t>
            </a:r>
            <a:r>
              <a:rPr lang="fr-FR" sz="2000" i="1" baseline="30000" dirty="0" err="1"/>
              <a:t>t</a:t>
            </a:r>
            <a:r>
              <a:rPr lang="fr-FR" sz="2000" dirty="0" err="1"/>
              <a:t>Bu</a:t>
            </a:r>
            <a:r>
              <a:rPr lang="fr-FR" sz="2000" dirty="0"/>
              <a:t>, etc..)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97468"/>
            <a:ext cx="535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 </a:t>
            </a:r>
            <a:r>
              <a:rPr lang="fr-FR" sz="2800" dirty="0" err="1"/>
              <a:t>Reação</a:t>
            </a:r>
            <a:r>
              <a:rPr lang="fr-FR" sz="2800" dirty="0"/>
              <a:t> de Aldol</a:t>
            </a:r>
            <a:r>
              <a:rPr lang="fr-FR" sz="2800" dirty="0">
                <a:latin typeface="Calibri"/>
              </a:rPr>
              <a:t>: </a:t>
            </a:r>
            <a:r>
              <a:rPr lang="fr-FR" sz="2800" dirty="0" err="1">
                <a:latin typeface="Calibri"/>
              </a:rPr>
              <a:t>Enolatos</a:t>
            </a:r>
            <a:r>
              <a:rPr lang="fr-FR" sz="2800" dirty="0">
                <a:latin typeface="Calibri"/>
              </a:rPr>
              <a:t> de </a:t>
            </a:r>
            <a:r>
              <a:rPr lang="fr-FR" sz="2800" dirty="0" err="1">
                <a:latin typeface="Calibri"/>
              </a:rPr>
              <a:t>Lítio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92696"/>
            <a:ext cx="2278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Modelo</a:t>
            </a:r>
            <a:r>
              <a:rPr lang="fr-FR" sz="2000" b="1" dirty="0">
                <a:solidFill>
                  <a:srgbClr val="2508FE"/>
                </a:solidFill>
              </a:rPr>
              <a:t> de Ireland:</a:t>
            </a:r>
          </a:p>
        </p:txBody>
      </p:sp>
      <p:graphicFrame>
        <p:nvGraphicFramePr>
          <p:cNvPr id="4609031" name="Object 7"/>
          <p:cNvGraphicFramePr>
            <a:graphicFrameLocks noChangeAspect="1"/>
          </p:cNvGraphicFramePr>
          <p:nvPr/>
        </p:nvGraphicFramePr>
        <p:xfrm>
          <a:off x="323528" y="4238104"/>
          <a:ext cx="8424936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227920" imgH="127080" progId="ChemDraw.Document.6.0">
                  <p:embed/>
                </p:oleObj>
              </mc:Choice>
              <mc:Fallback>
                <p:oleObj name="CS ChemDraw Drawing" r:id="rId2" imgW="5227920" imgH="127080" progId="ChemDraw.Document.6.0">
                  <p:embed/>
                  <p:pic>
                    <p:nvPicPr>
                      <p:cNvPr id="4609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238104"/>
                        <a:ext cx="8424936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34" name="Object 10"/>
          <p:cNvGraphicFramePr>
            <a:graphicFrameLocks noChangeAspect="1"/>
          </p:cNvGraphicFramePr>
          <p:nvPr/>
        </p:nvGraphicFramePr>
        <p:xfrm>
          <a:off x="1166813" y="1260475"/>
          <a:ext cx="591185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926783" imgH="2270256" progId="ChemDraw.Document.6.0">
                  <p:embed/>
                </p:oleObj>
              </mc:Choice>
              <mc:Fallback>
                <p:oleObj name="CS ChemDraw Drawing" r:id="rId4" imgW="4926783" imgH="2270256" progId="ChemDraw.Document.6.0">
                  <p:embed/>
                  <p:pic>
                    <p:nvPicPr>
                      <p:cNvPr id="46090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1260475"/>
                        <a:ext cx="5911850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79512" y="6453336"/>
            <a:ext cx="6275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Ireland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JACS </a:t>
            </a:r>
            <a:r>
              <a:rPr lang="fr-FR" sz="1600" b="1" dirty="0"/>
              <a:t>1976</a:t>
            </a:r>
            <a:r>
              <a:rPr lang="fr-FR" sz="1600" dirty="0"/>
              <a:t>, 98, 2868. </a:t>
            </a:r>
            <a:r>
              <a:rPr lang="fr-FR" sz="1600" b="1" dirty="0"/>
              <a:t>B)</a:t>
            </a:r>
            <a:r>
              <a:rPr lang="fr-FR" sz="1600" dirty="0"/>
              <a:t> Ireland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JOC</a:t>
            </a:r>
            <a:r>
              <a:rPr lang="fr-FR" sz="1600" b="1" dirty="0"/>
              <a:t> 1991</a:t>
            </a:r>
            <a:r>
              <a:rPr lang="fr-FR" sz="1600" dirty="0"/>
              <a:t>, 56, 650.</a:t>
            </a:r>
          </a:p>
        </p:txBody>
      </p:sp>
      <p:graphicFrame>
        <p:nvGraphicFramePr>
          <p:cNvPr id="4609039" name="Object 15"/>
          <p:cNvGraphicFramePr>
            <a:graphicFrameLocks noChangeAspect="1"/>
          </p:cNvGraphicFramePr>
          <p:nvPr/>
        </p:nvGraphicFramePr>
        <p:xfrm>
          <a:off x="400050" y="4935538"/>
          <a:ext cx="506730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615889" imgH="628804" progId="ChemDraw.Document.6.0">
                  <p:embed/>
                </p:oleObj>
              </mc:Choice>
              <mc:Fallback>
                <p:oleObj name="CS ChemDraw Drawing" r:id="rId6" imgW="3615889" imgH="628804" progId="ChemDraw.Document.6.0">
                  <p:embed/>
                  <p:pic>
                    <p:nvPicPr>
                      <p:cNvPr id="46090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935538"/>
                        <a:ext cx="5067300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40" name="Object 16"/>
          <p:cNvGraphicFramePr>
            <a:graphicFrameLocks noChangeAspect="1"/>
          </p:cNvGraphicFramePr>
          <p:nvPr/>
        </p:nvGraphicFramePr>
        <p:xfrm>
          <a:off x="6465888" y="4708525"/>
          <a:ext cx="18288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267831" imgH="947565" progId="ChemDraw.Document.6.0">
                  <p:embed/>
                </p:oleObj>
              </mc:Choice>
              <mc:Fallback>
                <p:oleObj name="CS ChemDraw Drawing" r:id="rId8" imgW="1267831" imgH="947565" progId="ChemDraw.Document.6.0">
                  <p:embed/>
                  <p:pic>
                    <p:nvPicPr>
                      <p:cNvPr id="460904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4708525"/>
                        <a:ext cx="18288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796136" y="3140968"/>
            <a:ext cx="2952328" cy="144016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36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1520" y="44624"/>
            <a:ext cx="5415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 </a:t>
            </a:r>
            <a:r>
              <a:rPr lang="fr-FR" sz="2800" dirty="0" err="1"/>
              <a:t>Reação</a:t>
            </a:r>
            <a:r>
              <a:rPr lang="fr-FR" sz="2800" dirty="0"/>
              <a:t> de Aldol</a:t>
            </a:r>
            <a:r>
              <a:rPr lang="fr-FR" sz="2800" dirty="0">
                <a:latin typeface="Calibri"/>
              </a:rPr>
              <a:t>: </a:t>
            </a:r>
            <a:r>
              <a:rPr lang="fr-FR" sz="2800" dirty="0" err="1">
                <a:latin typeface="Calibri"/>
              </a:rPr>
              <a:t>Enolatos</a:t>
            </a:r>
            <a:r>
              <a:rPr lang="fr-FR" sz="2800" dirty="0">
                <a:latin typeface="Calibri"/>
              </a:rPr>
              <a:t> de </a:t>
            </a:r>
            <a:r>
              <a:rPr lang="fr-FR" sz="2800" dirty="0" err="1">
                <a:latin typeface="Calibri"/>
              </a:rPr>
              <a:t>Boro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6300609"/>
            <a:ext cx="8712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Evans, E. D.; Vogel, E.; Nelson, J. V.; </a:t>
            </a:r>
            <a:r>
              <a:rPr lang="fr-FR" sz="1600" i="1" dirty="0"/>
              <a:t>JACS</a:t>
            </a:r>
            <a:r>
              <a:rPr lang="fr-FR" sz="1600" dirty="0"/>
              <a:t> </a:t>
            </a:r>
            <a:r>
              <a:rPr lang="fr-FR" sz="1600" b="1" dirty="0"/>
              <a:t>1979</a:t>
            </a:r>
            <a:r>
              <a:rPr lang="fr-FR" sz="1600" dirty="0"/>
              <a:t>, 101, 6120. </a:t>
            </a:r>
            <a:r>
              <a:rPr lang="fr-FR" sz="1600" b="1" dirty="0"/>
              <a:t>B) </a:t>
            </a:r>
            <a:r>
              <a:rPr lang="fr-FR" sz="1600" dirty="0"/>
              <a:t>Goodman, J. M.; Paterson, </a:t>
            </a:r>
            <a:r>
              <a:rPr lang="fr-FR" sz="1600" i="1" dirty="0"/>
              <a:t>TL </a:t>
            </a:r>
            <a:r>
              <a:rPr lang="fr-FR" sz="1600" b="1" dirty="0"/>
              <a:t>1992</a:t>
            </a:r>
            <a:r>
              <a:rPr lang="fr-FR" sz="1600" dirty="0"/>
              <a:t>, 33, 7223.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1520" y="2452826"/>
            <a:ext cx="8499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O </a:t>
            </a:r>
            <a:r>
              <a:rPr lang="fr-FR" sz="2000" dirty="0" err="1"/>
              <a:t>tamanho</a:t>
            </a:r>
            <a:r>
              <a:rPr lang="fr-FR" sz="2000" dirty="0"/>
              <a:t> do </a:t>
            </a:r>
            <a:r>
              <a:rPr lang="fr-FR" sz="2000" dirty="0" err="1"/>
              <a:t>grupo</a:t>
            </a:r>
            <a:r>
              <a:rPr lang="fr-FR" sz="2000" dirty="0"/>
              <a:t> no </a:t>
            </a:r>
            <a:r>
              <a:rPr lang="fr-FR" sz="2000" dirty="0" err="1"/>
              <a:t>boro</a:t>
            </a:r>
            <a:r>
              <a:rPr lang="fr-FR" sz="2000" dirty="0"/>
              <a:t> tem </a:t>
            </a:r>
            <a:r>
              <a:rPr lang="fr-FR" sz="2000" dirty="0" err="1"/>
              <a:t>uma</a:t>
            </a:r>
            <a:r>
              <a:rPr lang="fr-FR" sz="2000" dirty="0"/>
              <a:t> grande </a:t>
            </a:r>
            <a:r>
              <a:rPr lang="fr-FR" sz="2000" dirty="0" err="1"/>
              <a:t>influência</a:t>
            </a:r>
            <a:r>
              <a:rPr lang="fr-FR" sz="2000" dirty="0"/>
              <a:t> na </a:t>
            </a:r>
            <a:r>
              <a:rPr lang="fr-FR" sz="2000" dirty="0" err="1"/>
              <a:t>estereoseletividade</a:t>
            </a:r>
            <a:r>
              <a:rPr lang="fr-FR" sz="2000" dirty="0"/>
              <a:t>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79913" y="1772816"/>
            <a:ext cx="144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err="1">
                <a:solidFill>
                  <a:srgbClr val="2508FE"/>
                </a:solidFill>
              </a:rPr>
              <a:t>Perfeito</a:t>
            </a:r>
            <a:r>
              <a:rPr lang="fr-FR" sz="1400" b="1" dirty="0">
                <a:solidFill>
                  <a:srgbClr val="2508FE"/>
                </a:solidFill>
              </a:rPr>
              <a:t> </a:t>
            </a:r>
            <a:r>
              <a:rPr lang="fr-FR" sz="1400" b="1" dirty="0" err="1">
                <a:solidFill>
                  <a:srgbClr val="2508FE"/>
                </a:solidFill>
              </a:rPr>
              <a:t>controle</a:t>
            </a:r>
            <a:r>
              <a:rPr lang="fr-FR" sz="1400" b="1" dirty="0">
                <a:solidFill>
                  <a:srgbClr val="2508FE"/>
                </a:solidFill>
              </a:rPr>
              <a:t> p/ o </a:t>
            </a:r>
            <a:r>
              <a:rPr lang="fr-FR" sz="1400" b="1" dirty="0" err="1">
                <a:solidFill>
                  <a:srgbClr val="2508FE"/>
                </a:solidFill>
              </a:rPr>
              <a:t>enolato</a:t>
            </a:r>
            <a:r>
              <a:rPr lang="fr-FR" sz="1400" b="1" dirty="0">
                <a:solidFill>
                  <a:srgbClr val="2508FE"/>
                </a:solidFill>
              </a:rPr>
              <a:t> Z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8032" y="4293096"/>
            <a:ext cx="4644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M                               SIN : ANTI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B(n-Bu)</a:t>
            </a:r>
            <a:r>
              <a:rPr lang="it-IT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it-IT" dirty="0">
                <a:latin typeface="Arial" pitchFamily="34" charset="0"/>
                <a:cs typeface="Arial" pitchFamily="34" charset="0"/>
              </a:rPr>
              <a:t>                       33 : 67                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B (c-pentila)</a:t>
            </a:r>
            <a:r>
              <a:rPr lang="it-IT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it-IT" dirty="0">
                <a:latin typeface="Arial" pitchFamily="34" charset="0"/>
                <a:cs typeface="Arial" pitchFamily="34" charset="0"/>
              </a:rPr>
              <a:t>               32 : 68</a:t>
            </a:r>
          </a:p>
          <a:p>
            <a:r>
              <a:rPr lang="it-IT" b="1" dirty="0">
                <a:latin typeface="Arial" pitchFamily="34" charset="0"/>
                <a:cs typeface="Arial" pitchFamily="34" charset="0"/>
              </a:rPr>
              <a:t>B(c-pentila)(Texila)      </a:t>
            </a:r>
            <a:r>
              <a:rPr lang="it-IT" b="1" dirty="0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4 : 96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SiMe</a:t>
            </a:r>
            <a:r>
              <a:rPr lang="it-IT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it-IT" dirty="0">
                <a:latin typeface="Arial" pitchFamily="34" charset="0"/>
                <a:cs typeface="Arial" pitchFamily="34" charset="0"/>
              </a:rPr>
              <a:t>/ TiCl</a:t>
            </a:r>
            <a:r>
              <a:rPr lang="it-IT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it-IT" dirty="0">
                <a:latin typeface="Arial" pitchFamily="34" charset="0"/>
                <a:cs typeface="Arial" pitchFamily="34" charset="0"/>
              </a:rPr>
              <a:t>                 23 : 69  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Li                                   50 : 50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AlEt</a:t>
            </a:r>
            <a:r>
              <a:rPr lang="it-IT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it-IT" dirty="0">
                <a:latin typeface="Arial" pitchFamily="34" charset="0"/>
                <a:cs typeface="Arial" pitchFamily="34" charset="0"/>
              </a:rPr>
              <a:t>                              50 : 50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07691" name="Object 11"/>
          <p:cNvGraphicFramePr>
            <a:graphicFrameLocks noChangeAspect="1"/>
          </p:cNvGraphicFramePr>
          <p:nvPr/>
        </p:nvGraphicFramePr>
        <p:xfrm>
          <a:off x="392113" y="3209925"/>
          <a:ext cx="483393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492586" imgH="659505" progId="ChemDraw.Document.6.0">
                  <p:embed/>
                </p:oleObj>
              </mc:Choice>
              <mc:Fallback>
                <p:oleObj name="CS ChemDraw Drawing" r:id="rId2" imgW="3492586" imgH="659505" progId="ChemDraw.Document.6.0">
                  <p:embed/>
                  <p:pic>
                    <p:nvPicPr>
                      <p:cNvPr id="16076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3209925"/>
                        <a:ext cx="4833937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4319464" y="4841865"/>
            <a:ext cx="4573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Ligação</a:t>
            </a:r>
            <a:r>
              <a:rPr lang="fr-FR" sz="2000" dirty="0"/>
              <a:t> B-O e B-C </a:t>
            </a:r>
            <a:r>
              <a:rPr lang="fr-FR" sz="2000" dirty="0" err="1"/>
              <a:t>são</a:t>
            </a:r>
            <a:r>
              <a:rPr lang="fr-FR" sz="2000" dirty="0"/>
              <a:t> mais </a:t>
            </a:r>
            <a:r>
              <a:rPr lang="fr-FR" sz="2000" dirty="0" err="1"/>
              <a:t>curtas</a:t>
            </a:r>
            <a:r>
              <a:rPr lang="fr-FR" sz="2000" dirty="0"/>
              <a:t>:</a:t>
            </a:r>
          </a:p>
          <a:p>
            <a:r>
              <a:rPr lang="fr-FR" sz="2000" dirty="0"/>
              <a:t>  M-O: 1.9-2.2Å/ </a:t>
            </a:r>
            <a:r>
              <a:rPr lang="fr-FR" sz="2000" dirty="0">
                <a:solidFill>
                  <a:srgbClr val="FF0000"/>
                </a:solidFill>
              </a:rPr>
              <a:t>B-O: 1.4-1.5Å  </a:t>
            </a:r>
            <a:r>
              <a:rPr lang="fr-FR" sz="2000" dirty="0"/>
              <a:t>e </a:t>
            </a:r>
          </a:p>
          <a:p>
            <a:r>
              <a:rPr lang="fr-FR" sz="2000" dirty="0"/>
              <a:t>  M-C: 2.0-2.2Å/ </a:t>
            </a:r>
            <a:r>
              <a:rPr lang="fr-FR" sz="2000" dirty="0">
                <a:solidFill>
                  <a:srgbClr val="FF0000"/>
                </a:solidFill>
              </a:rPr>
              <a:t>B-C:1.5-1.6Å </a:t>
            </a:r>
          </a:p>
          <a:p>
            <a:pPr>
              <a:buFontTx/>
              <a:buChar char="-"/>
            </a:pPr>
            <a:r>
              <a:rPr lang="fr-FR" sz="2000" dirty="0"/>
              <a:t> R’ </a:t>
            </a:r>
            <a:r>
              <a:rPr lang="fr-FR" sz="2000" dirty="0" err="1"/>
              <a:t>pode</a:t>
            </a:r>
            <a:r>
              <a:rPr lang="fr-FR" sz="2000" dirty="0"/>
              <a:t> ter </a:t>
            </a:r>
            <a:r>
              <a:rPr lang="fr-FR" sz="2000" dirty="0" err="1"/>
              <a:t>tamanho</a:t>
            </a:r>
            <a:r>
              <a:rPr lang="fr-FR" sz="2000" dirty="0"/>
              <a:t> </a:t>
            </a:r>
            <a:r>
              <a:rPr lang="fr-FR" sz="2000" dirty="0" err="1"/>
              <a:t>variável</a:t>
            </a:r>
            <a:endParaRPr lang="fr-FR" sz="2000" dirty="0"/>
          </a:p>
        </p:txBody>
      </p:sp>
      <p:graphicFrame>
        <p:nvGraphicFramePr>
          <p:cNvPr id="1607696" name="Object 16"/>
          <p:cNvGraphicFramePr>
            <a:graphicFrameLocks noChangeAspect="1"/>
          </p:cNvGraphicFramePr>
          <p:nvPr/>
        </p:nvGraphicFramePr>
        <p:xfrm>
          <a:off x="5822950" y="3154363"/>
          <a:ext cx="2876550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250475" imgH="1051039" progId="ChemDraw.Document.6.0">
                  <p:embed/>
                </p:oleObj>
              </mc:Choice>
              <mc:Fallback>
                <p:oleObj name="CS ChemDraw Drawing" r:id="rId4" imgW="2250475" imgH="1051039" progId="ChemDraw.Document.6.0">
                  <p:embed/>
                  <p:pic>
                    <p:nvPicPr>
                      <p:cNvPr id="16076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3154363"/>
                        <a:ext cx="2876550" cy="134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697" name="Object 17"/>
          <p:cNvGraphicFramePr>
            <a:graphicFrameLocks noChangeAspect="1"/>
          </p:cNvGraphicFramePr>
          <p:nvPr/>
        </p:nvGraphicFramePr>
        <p:xfrm>
          <a:off x="1154113" y="874713"/>
          <a:ext cx="6797675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220645" imgH="891182" progId="ChemDraw.Document.6.0">
                  <p:embed/>
                </p:oleObj>
              </mc:Choice>
              <mc:Fallback>
                <p:oleObj name="CS ChemDraw Drawing" r:id="rId6" imgW="5220645" imgH="891182" progId="ChemDraw.Document.6.0">
                  <p:embed/>
                  <p:pic>
                    <p:nvPicPr>
                      <p:cNvPr id="16076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874713"/>
                        <a:ext cx="6797675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76056" y="3933056"/>
            <a:ext cx="3888432" cy="144016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804248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37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626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Condensações</a:t>
            </a:r>
            <a:r>
              <a:rPr lang="fr-FR" sz="2800" dirty="0"/>
              <a:t> </a:t>
            </a:r>
            <a:r>
              <a:rPr lang="fr-FR" sz="2800" dirty="0" err="1"/>
              <a:t>Ald</a:t>
            </a:r>
            <a:r>
              <a:rPr lang="fr-FR" sz="2800" dirty="0" err="1">
                <a:latin typeface="Calibri"/>
              </a:rPr>
              <a:t>ólicas</a:t>
            </a:r>
            <a:r>
              <a:rPr lang="fr-FR" sz="2800" dirty="0">
                <a:latin typeface="Calibri"/>
              </a:rPr>
              <a:t>: </a:t>
            </a:r>
            <a:r>
              <a:rPr lang="fr-FR" sz="2800" dirty="0" err="1">
                <a:latin typeface="Calibri"/>
              </a:rPr>
              <a:t>Enolatos</a:t>
            </a:r>
            <a:r>
              <a:rPr lang="fr-FR" sz="2800" dirty="0">
                <a:latin typeface="Calibri"/>
              </a:rPr>
              <a:t> de </a:t>
            </a:r>
            <a:r>
              <a:rPr lang="fr-FR" sz="2800" dirty="0" err="1">
                <a:latin typeface="Calibri"/>
              </a:rPr>
              <a:t>Boro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692696"/>
            <a:ext cx="5167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Controle</a:t>
            </a:r>
            <a:r>
              <a:rPr lang="fr-FR" sz="2000" b="1" i="1" u="sng" dirty="0"/>
              <a:t> da </a:t>
            </a:r>
            <a:r>
              <a:rPr lang="fr-FR" sz="2000" b="1" i="1" u="sng" dirty="0" err="1"/>
              <a:t>estereoquímica</a:t>
            </a:r>
            <a:r>
              <a:rPr lang="fr-FR" sz="2000" b="1" i="1" u="sng" dirty="0"/>
              <a:t> do </a:t>
            </a:r>
            <a:r>
              <a:rPr lang="fr-FR" sz="2000" b="1" i="1" u="sng" dirty="0" err="1"/>
              <a:t>enolato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boro</a:t>
            </a:r>
            <a:endParaRPr lang="fr-FR" sz="2000" b="1" i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5076056" y="4005064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estereosseletividade</a:t>
            </a:r>
            <a:r>
              <a:rPr lang="fr-FR" sz="2000" dirty="0"/>
              <a:t> de </a:t>
            </a:r>
            <a:r>
              <a:rPr lang="fr-FR" sz="2000" dirty="0" err="1"/>
              <a:t>formação</a:t>
            </a:r>
            <a:r>
              <a:rPr lang="fr-FR" sz="2000" dirty="0"/>
              <a:t> do </a:t>
            </a:r>
            <a:r>
              <a:rPr lang="fr-FR" sz="2000" dirty="0" err="1"/>
              <a:t>enolato</a:t>
            </a:r>
            <a:r>
              <a:rPr lang="fr-FR" sz="2000" dirty="0"/>
              <a:t> </a:t>
            </a:r>
            <a:r>
              <a:rPr lang="fr-FR" sz="2000" dirty="0" err="1"/>
              <a:t>depende</a:t>
            </a:r>
            <a:r>
              <a:rPr lang="fr-FR" sz="2000" dirty="0"/>
              <a:t> do </a:t>
            </a:r>
            <a:r>
              <a:rPr lang="fr-FR" sz="2000" dirty="0" err="1"/>
              <a:t>grupo</a:t>
            </a:r>
            <a:r>
              <a:rPr lang="fr-FR" sz="2000" dirty="0"/>
              <a:t> </a:t>
            </a:r>
            <a:r>
              <a:rPr lang="fr-FR" sz="2000" dirty="0" err="1"/>
              <a:t>alquila</a:t>
            </a:r>
            <a:r>
              <a:rPr lang="fr-FR" sz="2000" dirty="0"/>
              <a:t> no </a:t>
            </a:r>
            <a:r>
              <a:rPr lang="fr-FR" sz="2000" dirty="0" err="1"/>
              <a:t>boro</a:t>
            </a:r>
            <a:r>
              <a:rPr lang="fr-FR" sz="2000" dirty="0"/>
              <a:t>, o </a:t>
            </a:r>
            <a:r>
              <a:rPr lang="fr-FR" sz="2000" dirty="0" err="1"/>
              <a:t>grupo</a:t>
            </a:r>
            <a:r>
              <a:rPr lang="fr-FR" sz="2000" dirty="0"/>
              <a:t> de </a:t>
            </a:r>
            <a:r>
              <a:rPr lang="fr-FR" sz="2000" dirty="0" err="1"/>
              <a:t>partida</a:t>
            </a:r>
            <a:r>
              <a:rPr lang="fr-FR" sz="2000" dirty="0"/>
              <a:t> no </a:t>
            </a:r>
            <a:r>
              <a:rPr lang="fr-FR" sz="2000" dirty="0" err="1"/>
              <a:t>boro</a:t>
            </a:r>
            <a:r>
              <a:rPr lang="fr-FR" sz="2000" dirty="0"/>
              <a:t>, e a base </a:t>
            </a:r>
            <a:r>
              <a:rPr lang="fr-FR" sz="2000" dirty="0" err="1"/>
              <a:t>utilisada</a:t>
            </a:r>
            <a:r>
              <a:rPr lang="fr-FR" sz="2000" dirty="0"/>
              <a:t>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7504" y="623731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 </a:t>
            </a:r>
            <a:r>
              <a:rPr lang="fr-FR" sz="1600" dirty="0"/>
              <a:t>Brown, H. C.; </a:t>
            </a:r>
            <a:r>
              <a:rPr lang="fr-FR" sz="1600" dirty="0" err="1"/>
              <a:t>Dhar</a:t>
            </a:r>
            <a:r>
              <a:rPr lang="fr-FR" sz="1600" dirty="0"/>
              <a:t>, R. K.; </a:t>
            </a:r>
            <a:r>
              <a:rPr lang="fr-FR" sz="1600" dirty="0" err="1"/>
              <a:t>Bakshi</a:t>
            </a:r>
            <a:r>
              <a:rPr lang="fr-FR" sz="1600" dirty="0"/>
              <a:t>, R. K.; </a:t>
            </a:r>
            <a:r>
              <a:rPr lang="fr-FR" sz="1600" dirty="0" err="1"/>
              <a:t>Pandiarajan</a:t>
            </a:r>
            <a:r>
              <a:rPr lang="fr-FR" sz="1600" dirty="0"/>
              <a:t>, P. K.; </a:t>
            </a:r>
            <a:r>
              <a:rPr lang="fr-FR" sz="1600" dirty="0" err="1"/>
              <a:t>Singaram</a:t>
            </a:r>
            <a:r>
              <a:rPr lang="fr-FR" sz="1600" dirty="0"/>
              <a:t>, B.; </a:t>
            </a:r>
            <a:r>
              <a:rPr lang="fr-FR" sz="1600" i="1" dirty="0"/>
              <a:t>JACS</a:t>
            </a:r>
            <a:r>
              <a:rPr lang="fr-FR" sz="1600" dirty="0"/>
              <a:t>, </a:t>
            </a:r>
            <a:r>
              <a:rPr lang="fr-FR" sz="1600" b="1" dirty="0"/>
              <a:t>1989</a:t>
            </a:r>
            <a:r>
              <a:rPr lang="fr-FR" sz="1600" dirty="0"/>
              <a:t>, 111, 3441. </a:t>
            </a:r>
            <a:r>
              <a:rPr lang="fr-FR" sz="1600" b="1" dirty="0"/>
              <a:t>B) </a:t>
            </a:r>
            <a:r>
              <a:rPr lang="fr-FR" sz="1600" dirty="0"/>
              <a:t> Brown, H. C.; </a:t>
            </a:r>
            <a:r>
              <a:rPr lang="fr-FR" sz="1600" dirty="0" err="1"/>
              <a:t>Ganesan</a:t>
            </a:r>
            <a:r>
              <a:rPr lang="fr-FR" sz="1600" dirty="0"/>
              <a:t>, K.; </a:t>
            </a:r>
            <a:r>
              <a:rPr lang="fr-FR" sz="1600" dirty="0" err="1"/>
              <a:t>Dhar</a:t>
            </a:r>
            <a:r>
              <a:rPr lang="fr-FR" sz="1600" dirty="0"/>
              <a:t>, R. K.; </a:t>
            </a:r>
            <a:r>
              <a:rPr lang="fr-FR" sz="1600" i="1" dirty="0"/>
              <a:t>JOC</a:t>
            </a:r>
            <a:r>
              <a:rPr lang="fr-FR" sz="1600" dirty="0"/>
              <a:t>, </a:t>
            </a:r>
            <a:r>
              <a:rPr lang="fr-FR" sz="1600" b="1" dirty="0"/>
              <a:t>1993</a:t>
            </a:r>
            <a:r>
              <a:rPr lang="fr-FR" sz="1600" dirty="0"/>
              <a:t>, 58, 147.</a:t>
            </a:r>
          </a:p>
        </p:txBody>
      </p:sp>
      <p:graphicFrame>
        <p:nvGraphicFramePr>
          <p:cNvPr id="4605958" name="Object 6"/>
          <p:cNvGraphicFramePr>
            <a:graphicFrameLocks noChangeAspect="1"/>
          </p:cNvGraphicFramePr>
          <p:nvPr/>
        </p:nvGraphicFramePr>
        <p:xfrm>
          <a:off x="538163" y="1204913"/>
          <a:ext cx="7783512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004041" imgH="1568030" progId="ChemDraw.Document.6.0">
                  <p:embed/>
                </p:oleObj>
              </mc:Choice>
              <mc:Fallback>
                <p:oleObj name="CS ChemDraw Drawing" r:id="rId2" imgW="6004041" imgH="1568030" progId="ChemDraw.Document.6.0">
                  <p:embed/>
                  <p:pic>
                    <p:nvPicPr>
                      <p:cNvPr id="46059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204913"/>
                        <a:ext cx="7783512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5959" name="Object 7"/>
          <p:cNvGraphicFramePr>
            <a:graphicFrameLocks noChangeAspect="1"/>
          </p:cNvGraphicFramePr>
          <p:nvPr/>
        </p:nvGraphicFramePr>
        <p:xfrm>
          <a:off x="149673" y="3929062"/>
          <a:ext cx="4854375" cy="1516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021353" imgH="1255334" progId="ChemDraw.Document.6.0">
                  <p:embed/>
                </p:oleObj>
              </mc:Choice>
              <mc:Fallback>
                <p:oleObj name="CS ChemDraw Drawing" r:id="rId4" imgW="4021353" imgH="1255334" progId="ChemDraw.Document.6.0">
                  <p:embed/>
                  <p:pic>
                    <p:nvPicPr>
                      <p:cNvPr id="46059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73" y="3929062"/>
                        <a:ext cx="4854375" cy="1516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8BA6-52B4-4278-80BB-BB556A89C1B8}" type="slidenum">
              <a:rPr lang="pt-BR" smtClean="0"/>
              <a:pPr/>
              <a:t>38</a:t>
            </a:fld>
            <a:endParaRPr lang="pt-BR"/>
          </a:p>
        </p:txBody>
      </p:sp>
      <p:cxnSp>
        <p:nvCxnSpPr>
          <p:cNvPr id="6" name="Connecteur droit 5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251520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1520" y="-46548"/>
            <a:ext cx="626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Condensações</a:t>
            </a:r>
            <a:r>
              <a:rPr lang="fr-FR" sz="2800" dirty="0"/>
              <a:t> </a:t>
            </a:r>
            <a:r>
              <a:rPr lang="fr-FR" sz="2800" dirty="0" err="1"/>
              <a:t>Ald</a:t>
            </a:r>
            <a:r>
              <a:rPr lang="fr-FR" sz="2800" dirty="0" err="1">
                <a:latin typeface="Calibri"/>
              </a:rPr>
              <a:t>ólicas</a:t>
            </a:r>
            <a:r>
              <a:rPr lang="fr-FR" sz="2800" dirty="0">
                <a:latin typeface="Calibri"/>
              </a:rPr>
              <a:t>: </a:t>
            </a:r>
            <a:r>
              <a:rPr lang="fr-FR" sz="2800" dirty="0" err="1">
                <a:latin typeface="Calibri"/>
              </a:rPr>
              <a:t>Enolatos</a:t>
            </a:r>
            <a:r>
              <a:rPr lang="fr-FR" sz="2800" dirty="0">
                <a:latin typeface="Calibri"/>
              </a:rPr>
              <a:t> de </a:t>
            </a:r>
            <a:r>
              <a:rPr lang="fr-FR" sz="2800" dirty="0" err="1">
                <a:latin typeface="Calibri"/>
              </a:rPr>
              <a:t>Boro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179512" y="6453336"/>
            <a:ext cx="3945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Goodman, J. M.; Paterson, </a:t>
            </a:r>
            <a:r>
              <a:rPr lang="fr-FR" sz="1600" i="1" dirty="0"/>
              <a:t>TL </a:t>
            </a:r>
            <a:r>
              <a:rPr lang="fr-FR" sz="1600" b="1" dirty="0"/>
              <a:t>1992</a:t>
            </a:r>
            <a:r>
              <a:rPr lang="fr-FR" sz="1600" dirty="0"/>
              <a:t>, 33, 7223.</a:t>
            </a: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542553" y="1989138"/>
          <a:ext cx="7989887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687418" imgH="1436508" progId="ChemDraw.Document.6.0">
                  <p:embed/>
                </p:oleObj>
              </mc:Choice>
              <mc:Fallback>
                <p:oleObj name="CS ChemDraw Drawing" r:id="rId2" imgW="4687418" imgH="1436508" progId="ChemDraw.Document.6.0">
                  <p:embed/>
                  <p:pic>
                    <p:nvPicPr>
                      <p:cNvPr id="491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553" y="1989138"/>
                        <a:ext cx="7989887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-46548"/>
            <a:ext cx="626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Condensações</a:t>
            </a:r>
            <a:r>
              <a:rPr lang="fr-FR" sz="2800" dirty="0"/>
              <a:t> </a:t>
            </a:r>
            <a:r>
              <a:rPr lang="fr-FR" sz="2800" dirty="0" err="1"/>
              <a:t>Ald</a:t>
            </a:r>
            <a:r>
              <a:rPr lang="fr-FR" sz="2800" dirty="0" err="1">
                <a:latin typeface="Calibri"/>
              </a:rPr>
              <a:t>ólicas</a:t>
            </a:r>
            <a:r>
              <a:rPr lang="fr-FR" sz="2800" dirty="0">
                <a:latin typeface="Calibri"/>
              </a:rPr>
              <a:t>: </a:t>
            </a:r>
            <a:r>
              <a:rPr lang="fr-FR" sz="2800" dirty="0" err="1">
                <a:latin typeface="Calibri"/>
              </a:rPr>
              <a:t>Enolatos</a:t>
            </a:r>
            <a:r>
              <a:rPr lang="fr-FR" sz="2800" dirty="0">
                <a:latin typeface="Calibri"/>
              </a:rPr>
              <a:t> de </a:t>
            </a:r>
            <a:r>
              <a:rPr lang="fr-FR" sz="2800" dirty="0" err="1">
                <a:latin typeface="Calibri"/>
              </a:rPr>
              <a:t>Boro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508610"/>
            <a:ext cx="5167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Controle</a:t>
            </a:r>
            <a:r>
              <a:rPr lang="fr-FR" sz="2000" b="1" i="1" u="sng" dirty="0"/>
              <a:t> da </a:t>
            </a:r>
            <a:r>
              <a:rPr lang="fr-FR" sz="2000" b="1" i="1" u="sng" dirty="0" err="1"/>
              <a:t>Estereoquímica</a:t>
            </a:r>
            <a:r>
              <a:rPr lang="fr-FR" sz="2000" b="1" i="1" u="sng" dirty="0"/>
              <a:t> do </a:t>
            </a:r>
            <a:r>
              <a:rPr lang="fr-FR" sz="2000" b="1" i="1" u="sng" dirty="0" err="1"/>
              <a:t>Enolato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Boro</a:t>
            </a:r>
            <a:endParaRPr lang="fr-FR" sz="2000" b="1" i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1124744"/>
            <a:ext cx="1370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err="1">
                <a:solidFill>
                  <a:srgbClr val="2508FE"/>
                </a:solidFill>
              </a:rPr>
              <a:t>Explicação</a:t>
            </a:r>
            <a:r>
              <a:rPr lang="fr-FR" sz="2000" b="1" i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67545" y="524197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● </a:t>
            </a:r>
            <a:r>
              <a:rPr lang="fr-FR" dirty="0" err="1"/>
              <a:t>Boranas</a:t>
            </a:r>
            <a:r>
              <a:rPr lang="fr-FR" dirty="0"/>
              <a:t>: L  grande (</a:t>
            </a:r>
            <a:r>
              <a:rPr lang="fr-FR" i="1" dirty="0" err="1"/>
              <a:t>e.g</a:t>
            </a:r>
            <a:r>
              <a:rPr lang="fr-FR" i="1" dirty="0"/>
              <a:t>.</a:t>
            </a:r>
            <a:r>
              <a:rPr lang="fr-FR" dirty="0"/>
              <a:t> </a:t>
            </a:r>
            <a:r>
              <a:rPr lang="fr-FR" dirty="0" err="1"/>
              <a:t>Cy</a:t>
            </a:r>
            <a:r>
              <a:rPr lang="fr-FR" dirty="0"/>
              <a:t>) e </a:t>
            </a:r>
            <a:r>
              <a:rPr lang="fr-FR" dirty="0" err="1"/>
              <a:t>grupos</a:t>
            </a:r>
            <a:r>
              <a:rPr lang="fr-FR" dirty="0"/>
              <a:t> de </a:t>
            </a:r>
            <a:r>
              <a:rPr lang="fr-FR" dirty="0" err="1"/>
              <a:t>partida</a:t>
            </a:r>
            <a:r>
              <a:rPr lang="fr-FR" dirty="0"/>
              <a:t> </a:t>
            </a:r>
            <a:r>
              <a:rPr lang="fr-FR" dirty="0" err="1"/>
              <a:t>ruins</a:t>
            </a:r>
            <a:r>
              <a:rPr lang="fr-FR" dirty="0"/>
              <a:t> (</a:t>
            </a:r>
            <a:r>
              <a:rPr lang="fr-FR" i="1" dirty="0" err="1"/>
              <a:t>e.g</a:t>
            </a:r>
            <a:r>
              <a:rPr lang="fr-FR" i="1" dirty="0"/>
              <a:t>. </a:t>
            </a:r>
            <a:r>
              <a:rPr lang="fr-FR" dirty="0"/>
              <a:t>Cl, </a:t>
            </a:r>
            <a:r>
              <a:rPr lang="fr-FR" dirty="0" err="1"/>
              <a:t>OMs</a:t>
            </a:r>
            <a:r>
              <a:rPr lang="fr-FR" dirty="0"/>
              <a:t>, </a:t>
            </a:r>
            <a:r>
              <a:rPr lang="fr-FR" dirty="0" err="1"/>
              <a:t>OTs</a:t>
            </a:r>
            <a:r>
              <a:rPr lang="fr-FR" dirty="0"/>
              <a:t>)</a:t>
            </a:r>
          </a:p>
          <a:p>
            <a:r>
              <a:rPr lang="fr-FR" dirty="0"/>
              <a:t>● Bases </a:t>
            </a:r>
            <a:r>
              <a:rPr lang="fr-FR" dirty="0" err="1"/>
              <a:t>pequenas</a:t>
            </a:r>
            <a:r>
              <a:rPr lang="fr-FR" dirty="0"/>
              <a:t> (</a:t>
            </a:r>
            <a:r>
              <a:rPr lang="fr-FR" i="1" dirty="0" err="1"/>
              <a:t>e.g</a:t>
            </a:r>
            <a:r>
              <a:rPr lang="fr-FR" i="1" dirty="0"/>
              <a:t>.</a:t>
            </a:r>
            <a:r>
              <a:rPr lang="fr-FR" dirty="0"/>
              <a:t> Et</a:t>
            </a:r>
            <a:r>
              <a:rPr lang="fr-FR" baseline="-25000" dirty="0"/>
              <a:t>3</a:t>
            </a:r>
            <a:r>
              <a:rPr lang="fr-FR" dirty="0"/>
              <a:t>N, Me</a:t>
            </a:r>
            <a:r>
              <a:rPr lang="fr-FR" baseline="-25000" dirty="0"/>
              <a:t>2</a:t>
            </a:r>
            <a:r>
              <a:rPr lang="fr-FR" dirty="0"/>
              <a:t>NEt)</a:t>
            </a:r>
          </a:p>
          <a:p>
            <a:r>
              <a:rPr lang="fr-FR" dirty="0"/>
              <a:t>● R </a:t>
            </a:r>
            <a:r>
              <a:rPr lang="fr-FR" dirty="0" err="1"/>
              <a:t>pequeno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860033" y="530120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● </a:t>
            </a:r>
            <a:r>
              <a:rPr lang="fr-FR" dirty="0" err="1"/>
              <a:t>Boranas</a:t>
            </a:r>
            <a:r>
              <a:rPr lang="fr-FR" dirty="0"/>
              <a:t>: L </a:t>
            </a:r>
            <a:r>
              <a:rPr lang="fr-FR" dirty="0" err="1"/>
              <a:t>pequeno</a:t>
            </a:r>
            <a:r>
              <a:rPr lang="fr-FR" dirty="0"/>
              <a:t> (</a:t>
            </a:r>
            <a:r>
              <a:rPr lang="fr-FR" i="1" dirty="0" err="1"/>
              <a:t>e.g</a:t>
            </a:r>
            <a:r>
              <a:rPr lang="fr-FR" i="1" dirty="0"/>
              <a:t>.</a:t>
            </a:r>
            <a:r>
              <a:rPr lang="fr-FR" dirty="0"/>
              <a:t> </a:t>
            </a:r>
            <a:r>
              <a:rPr lang="fr-FR" i="1" dirty="0"/>
              <a:t>n</a:t>
            </a:r>
            <a:r>
              <a:rPr lang="fr-FR" dirty="0"/>
              <a:t>-Bu, 9-BBN) e bons </a:t>
            </a:r>
            <a:r>
              <a:rPr lang="fr-FR" dirty="0" err="1"/>
              <a:t>grupos</a:t>
            </a:r>
            <a:r>
              <a:rPr lang="fr-FR" dirty="0"/>
              <a:t> de </a:t>
            </a:r>
            <a:r>
              <a:rPr lang="fr-FR" dirty="0" err="1"/>
              <a:t>partida</a:t>
            </a:r>
            <a:r>
              <a:rPr lang="fr-FR" dirty="0"/>
              <a:t> (</a:t>
            </a:r>
            <a:r>
              <a:rPr lang="fr-FR" i="1" dirty="0" err="1"/>
              <a:t>e.g</a:t>
            </a:r>
            <a:r>
              <a:rPr lang="fr-FR" dirty="0"/>
              <a:t>. </a:t>
            </a:r>
            <a:r>
              <a:rPr lang="fr-FR" dirty="0" err="1"/>
              <a:t>OTf</a:t>
            </a:r>
            <a:r>
              <a:rPr lang="fr-FR" dirty="0"/>
              <a:t>, I)</a:t>
            </a:r>
          </a:p>
          <a:p>
            <a:r>
              <a:rPr lang="fr-FR" dirty="0"/>
              <a:t>● Bases </a:t>
            </a:r>
            <a:r>
              <a:rPr lang="fr-FR" dirty="0" err="1"/>
              <a:t>volumosas</a:t>
            </a:r>
            <a:r>
              <a:rPr lang="fr-FR" dirty="0"/>
              <a:t> (</a:t>
            </a:r>
            <a:r>
              <a:rPr lang="fr-FR" i="1" dirty="0" err="1"/>
              <a:t>e.g</a:t>
            </a:r>
            <a:r>
              <a:rPr lang="fr-FR" i="1" dirty="0"/>
              <a:t>.</a:t>
            </a:r>
            <a:r>
              <a:rPr lang="fr-FR" dirty="0"/>
              <a:t> </a:t>
            </a:r>
            <a:r>
              <a:rPr lang="fr-FR" i="1" baseline="30000" dirty="0"/>
              <a:t>i</a:t>
            </a:r>
            <a:r>
              <a:rPr lang="fr-FR" dirty="0"/>
              <a:t>PrNEt</a:t>
            </a:r>
            <a:r>
              <a:rPr lang="fr-FR" baseline="-25000" dirty="0"/>
              <a:t>2</a:t>
            </a:r>
            <a:r>
              <a:rPr lang="fr-FR" dirty="0"/>
              <a:t>)</a:t>
            </a:r>
          </a:p>
          <a:p>
            <a:r>
              <a:rPr lang="fr-FR" dirty="0"/>
              <a:t>● R grande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51520" y="4941168"/>
            <a:ext cx="147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>
                <a:solidFill>
                  <a:srgbClr val="2508FE"/>
                </a:solidFill>
              </a:rPr>
              <a:t>Tipicamente</a:t>
            </a:r>
            <a:r>
              <a:rPr lang="fr-FR" b="1" i="1" dirty="0">
                <a:solidFill>
                  <a:srgbClr val="2508FE"/>
                </a:solidFill>
              </a:rPr>
              <a:t>:</a:t>
            </a:r>
            <a:r>
              <a:rPr lang="fr-FR" dirty="0"/>
              <a:t> 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9512" y="6453336"/>
            <a:ext cx="3945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Goodman, J. M.; Paterson, </a:t>
            </a:r>
            <a:r>
              <a:rPr lang="fr-FR" sz="1600" i="1" dirty="0"/>
              <a:t>TL </a:t>
            </a:r>
            <a:r>
              <a:rPr lang="fr-FR" sz="1600" b="1" dirty="0"/>
              <a:t>1992</a:t>
            </a:r>
            <a:r>
              <a:rPr lang="fr-FR" sz="1600" dirty="0"/>
              <a:t>, 33, 7223.</a:t>
            </a:r>
          </a:p>
        </p:txBody>
      </p:sp>
      <p:graphicFrame>
        <p:nvGraphicFramePr>
          <p:cNvPr id="4606981" name="Object 5"/>
          <p:cNvGraphicFramePr>
            <a:graphicFrameLocks noChangeAspect="1"/>
          </p:cNvGraphicFramePr>
          <p:nvPr/>
        </p:nvGraphicFramePr>
        <p:xfrm>
          <a:off x="4149725" y="981075"/>
          <a:ext cx="8207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85465" imgH="423327" progId="ChemDraw.Document.6.0">
                  <p:embed/>
                </p:oleObj>
              </mc:Choice>
              <mc:Fallback>
                <p:oleObj name="CS ChemDraw Drawing" r:id="rId2" imgW="685465" imgH="423327" progId="ChemDraw.Document.6.0">
                  <p:embed/>
                  <p:pic>
                    <p:nvPicPr>
                      <p:cNvPr id="46069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981075"/>
                        <a:ext cx="820738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6982" name="Object 6"/>
          <p:cNvGraphicFramePr>
            <a:graphicFrameLocks noChangeAspect="1"/>
          </p:cNvGraphicFramePr>
          <p:nvPr/>
        </p:nvGraphicFramePr>
        <p:xfrm>
          <a:off x="77788" y="1201738"/>
          <a:ext cx="4062412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384486" imgH="3094966" progId="ChemDraw.Document.6.0">
                  <p:embed/>
                </p:oleObj>
              </mc:Choice>
              <mc:Fallback>
                <p:oleObj name="CS ChemDraw Drawing" r:id="rId4" imgW="3384486" imgH="3094966" progId="ChemDraw.Document.6.0">
                  <p:embed/>
                  <p:pic>
                    <p:nvPicPr>
                      <p:cNvPr id="46069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1201738"/>
                        <a:ext cx="4062412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6983" name="Object 7"/>
          <p:cNvGraphicFramePr>
            <a:graphicFrameLocks noChangeAspect="1"/>
          </p:cNvGraphicFramePr>
          <p:nvPr/>
        </p:nvGraphicFramePr>
        <p:xfrm>
          <a:off x="4524375" y="1185863"/>
          <a:ext cx="4489450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736421" imgH="3335731" progId="ChemDraw.Document.6.0">
                  <p:embed/>
                </p:oleObj>
              </mc:Choice>
              <mc:Fallback>
                <p:oleObj name="CS ChemDraw Drawing" r:id="rId6" imgW="3736421" imgH="3335731" progId="ChemDraw.Document.6.0">
                  <p:embed/>
                  <p:pic>
                    <p:nvPicPr>
                      <p:cNvPr id="46069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1185863"/>
                        <a:ext cx="4489450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237127" y="3645024"/>
            <a:ext cx="1944216" cy="108012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692696"/>
            <a:ext cx="1025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Butano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4427984" y="764704"/>
          <a:ext cx="41517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Átomos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eclipsados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latin typeface="Symbol" pitchFamily="18" charset="2"/>
                        </a:rPr>
                        <a:t>d</a:t>
                      </a:r>
                      <a:r>
                        <a:rPr lang="fr-FR" dirty="0" err="1"/>
                        <a:t>E</a:t>
                      </a:r>
                      <a:r>
                        <a:rPr lang="fr-FR" dirty="0"/>
                        <a:t> (</a:t>
                      </a:r>
                      <a:r>
                        <a:rPr lang="fr-FR" dirty="0" err="1"/>
                        <a:t>kcal.mol</a:t>
                      </a:r>
                      <a:r>
                        <a:rPr lang="fr-FR" baseline="30000" dirty="0"/>
                        <a:t>-1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(H       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+ 1.0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(H        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+ 2.8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244482" name="Object 2"/>
          <p:cNvGraphicFramePr>
            <a:graphicFrameLocks noChangeAspect="1"/>
          </p:cNvGraphicFramePr>
          <p:nvPr/>
        </p:nvGraphicFramePr>
        <p:xfrm>
          <a:off x="5292080" y="1268760"/>
          <a:ext cx="431800" cy="10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96280" imgH="108000" progId="ChemDraw.Document.6.0">
                  <p:embed/>
                </p:oleObj>
              </mc:Choice>
              <mc:Fallback>
                <p:oleObj name="CS ChemDraw Drawing" r:id="rId2" imgW="296280" imgH="108000" progId="ChemDraw.Document.6.0">
                  <p:embed/>
                  <p:pic>
                    <p:nvPicPr>
                      <p:cNvPr id="4244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268760"/>
                        <a:ext cx="431800" cy="10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4483" name="Object 3"/>
          <p:cNvGraphicFramePr>
            <a:graphicFrameLocks noChangeAspect="1"/>
          </p:cNvGraphicFramePr>
          <p:nvPr/>
        </p:nvGraphicFramePr>
        <p:xfrm>
          <a:off x="5292328" y="1628800"/>
          <a:ext cx="431800" cy="10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96280" imgH="108000" progId="ChemDraw.Document.6.0">
                  <p:embed/>
                </p:oleObj>
              </mc:Choice>
              <mc:Fallback>
                <p:oleObj name="CS ChemDraw Drawing" r:id="rId2" imgW="296280" imgH="108000" progId="ChemDraw.Document.6.0">
                  <p:embed/>
                  <p:pic>
                    <p:nvPicPr>
                      <p:cNvPr id="4244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328" y="1628800"/>
                        <a:ext cx="431800" cy="10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580112" y="1916832"/>
            <a:ext cx="220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Symbol" pitchFamily="18" charset="2"/>
              </a:rPr>
              <a:t>D</a:t>
            </a:r>
            <a:r>
              <a:rPr lang="fr-FR" dirty="0" err="1"/>
              <a:t>E</a:t>
            </a:r>
            <a:r>
              <a:rPr lang="fr-FR" baseline="-25000" dirty="0" err="1"/>
              <a:t>est</a:t>
            </a:r>
            <a:r>
              <a:rPr lang="fr-FR" dirty="0"/>
              <a:t> = +3.8 </a:t>
            </a:r>
            <a:r>
              <a:rPr lang="fr-FR" dirty="0" err="1"/>
              <a:t>kcal.mol</a:t>
            </a:r>
            <a:r>
              <a:rPr lang="fr-FR" baseline="30000" dirty="0"/>
              <a:t>-1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355976" y="2286164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  valor </a:t>
            </a:r>
            <a:r>
              <a:rPr lang="en-US" sz="1400" dirty="0" err="1"/>
              <a:t>estimado</a:t>
            </a:r>
            <a:r>
              <a:rPr lang="en-US" sz="1400" dirty="0"/>
              <a:t> +3.8 </a:t>
            </a:r>
            <a:r>
              <a:rPr lang="en-US" sz="1400" dirty="0" err="1"/>
              <a:t>concorda</a:t>
            </a:r>
            <a:r>
              <a:rPr lang="en-US" sz="1400" dirty="0"/>
              <a:t> </a:t>
            </a:r>
            <a:r>
              <a:rPr lang="en-US" sz="1400" dirty="0" err="1"/>
              <a:t>bastante</a:t>
            </a:r>
            <a:r>
              <a:rPr lang="en-US" sz="1400" dirty="0"/>
              <a:t> </a:t>
            </a:r>
            <a:r>
              <a:rPr lang="en-US" sz="1400" dirty="0" err="1"/>
              <a:t>bem</a:t>
            </a:r>
            <a:r>
              <a:rPr lang="en-US" sz="1400" dirty="0"/>
              <a:t> com o valor de  +3.6 </a:t>
            </a:r>
            <a:r>
              <a:rPr lang="en-US" sz="1400" dirty="0" err="1"/>
              <a:t>descrito</a:t>
            </a:r>
            <a:r>
              <a:rPr lang="en-US" sz="1400" dirty="0"/>
              <a:t> </a:t>
            </a:r>
            <a:r>
              <a:rPr lang="en-US" sz="1400" dirty="0" err="1"/>
              <a:t>por</a:t>
            </a:r>
            <a:r>
              <a:rPr lang="en-US" sz="1400" dirty="0"/>
              <a:t> </a:t>
            </a:r>
            <a:r>
              <a:rPr lang="en-US" sz="1400" dirty="0" err="1"/>
              <a:t>Allinger</a:t>
            </a:r>
            <a:r>
              <a:rPr lang="en-US" sz="1400" dirty="0"/>
              <a:t> </a:t>
            </a:r>
            <a:r>
              <a:rPr lang="en-US" sz="1400" i="1" dirty="0"/>
              <a:t>et al.;</a:t>
            </a:r>
            <a:r>
              <a:rPr lang="en-US" sz="1400" dirty="0"/>
              <a:t> </a:t>
            </a:r>
            <a:r>
              <a:rPr lang="en-US" sz="1400" i="1" dirty="0"/>
              <a:t>J. Comp. Chem.</a:t>
            </a:r>
            <a:r>
              <a:rPr lang="en-US" sz="1400" dirty="0"/>
              <a:t> </a:t>
            </a:r>
            <a:r>
              <a:rPr lang="en-US" sz="1400" b="1" dirty="0"/>
              <a:t>1980</a:t>
            </a:r>
            <a:r>
              <a:rPr lang="en-US" sz="1400" dirty="0"/>
              <a:t>, 1, 181.</a:t>
            </a:r>
            <a:endParaRPr lang="fr-FR" sz="1400" dirty="0"/>
          </a:p>
        </p:txBody>
      </p:sp>
      <p:graphicFrame>
        <p:nvGraphicFramePr>
          <p:cNvPr id="4244485" name="Object 5"/>
          <p:cNvGraphicFramePr>
            <a:graphicFrameLocks noChangeAspect="1"/>
          </p:cNvGraphicFramePr>
          <p:nvPr/>
        </p:nvGraphicFramePr>
        <p:xfrm>
          <a:off x="247650" y="1160463"/>
          <a:ext cx="3708400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849593" imgH="986983" progId="ChemDraw.Document.6.0">
                  <p:embed/>
                </p:oleObj>
              </mc:Choice>
              <mc:Fallback>
                <p:oleObj name="CS ChemDraw Drawing" r:id="rId4" imgW="2849593" imgH="986983" progId="ChemDraw.Document.6.0">
                  <p:embed/>
                  <p:pic>
                    <p:nvPicPr>
                      <p:cNvPr id="4244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160463"/>
                        <a:ext cx="3708400" cy="128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6237127" y="3635732"/>
            <a:ext cx="20072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1 (Me       </a:t>
            </a:r>
            <a:r>
              <a:rPr lang="fr-FR" sz="2000" b="1" dirty="0" err="1"/>
              <a:t>Me</a:t>
            </a:r>
            <a:r>
              <a:rPr lang="fr-FR" sz="2000" b="1" dirty="0"/>
              <a:t>) =</a:t>
            </a:r>
          </a:p>
          <a:p>
            <a:r>
              <a:rPr lang="fr-FR" sz="2000" dirty="0"/>
              <a:t>5.1 – 2 (H       H) =</a:t>
            </a:r>
          </a:p>
          <a:p>
            <a:r>
              <a:rPr lang="fr-FR" sz="2000" b="1" dirty="0"/>
              <a:t>3.1 </a:t>
            </a:r>
            <a:r>
              <a:rPr lang="fr-FR" sz="2000" b="1" dirty="0" err="1"/>
              <a:t>kcal.mol</a:t>
            </a:r>
            <a:r>
              <a:rPr lang="fr-FR" sz="2000" b="1" baseline="30000" dirty="0"/>
              <a:t>-1</a:t>
            </a:r>
          </a:p>
        </p:txBody>
      </p:sp>
      <p:graphicFrame>
        <p:nvGraphicFramePr>
          <p:cNvPr id="4244488" name="Object 8"/>
          <p:cNvGraphicFramePr>
            <a:graphicFrameLocks noChangeAspect="1"/>
          </p:cNvGraphicFramePr>
          <p:nvPr/>
        </p:nvGraphicFramePr>
        <p:xfrm>
          <a:off x="6957455" y="3779748"/>
          <a:ext cx="431800" cy="10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96280" imgH="108000" progId="ChemDraw.Document.6.0">
                  <p:embed/>
                </p:oleObj>
              </mc:Choice>
              <mc:Fallback>
                <p:oleObj name="CS ChemDraw Drawing" r:id="rId2" imgW="296280" imgH="108000" progId="ChemDraw.Document.6.0">
                  <p:embed/>
                  <p:pic>
                    <p:nvPicPr>
                      <p:cNvPr id="4244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7455" y="3779748"/>
                        <a:ext cx="431800" cy="10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4489" name="Object 9"/>
          <p:cNvGraphicFramePr>
            <a:graphicFrameLocks noChangeAspect="1"/>
          </p:cNvGraphicFramePr>
          <p:nvPr/>
        </p:nvGraphicFramePr>
        <p:xfrm>
          <a:off x="7317495" y="4113138"/>
          <a:ext cx="431800" cy="10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96280" imgH="108000" progId="ChemDraw.Document.6.0">
                  <p:embed/>
                </p:oleObj>
              </mc:Choice>
              <mc:Fallback>
                <p:oleObj name="CS ChemDraw Drawing" r:id="rId2" imgW="296280" imgH="108000" progId="ChemDraw.Document.6.0">
                  <p:embed/>
                  <p:pic>
                    <p:nvPicPr>
                      <p:cNvPr id="42444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7495" y="4113138"/>
                        <a:ext cx="431800" cy="10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251520" y="44624"/>
            <a:ext cx="3240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Barreiras</a:t>
            </a:r>
            <a:r>
              <a:rPr lang="fr-FR" sz="2800" dirty="0"/>
              <a:t> </a:t>
            </a:r>
            <a:r>
              <a:rPr lang="fr-FR" sz="2800" dirty="0" err="1"/>
              <a:t>Rotacionais</a:t>
            </a:r>
            <a:endParaRPr lang="fr-FR" sz="2800" dirty="0"/>
          </a:p>
        </p:txBody>
      </p:sp>
      <p:graphicFrame>
        <p:nvGraphicFramePr>
          <p:cNvPr id="4244490" name="Object 10"/>
          <p:cNvGraphicFramePr>
            <a:graphicFrameLocks noChangeAspect="1"/>
          </p:cNvGraphicFramePr>
          <p:nvPr/>
        </p:nvGraphicFramePr>
        <p:xfrm>
          <a:off x="700088" y="3155950"/>
          <a:ext cx="4864100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292923" imgH="1822357" progId="ChemDraw.Document.6.0">
                  <p:embed/>
                </p:oleObj>
              </mc:Choice>
              <mc:Fallback>
                <p:oleObj name="CS ChemDraw Drawing" r:id="rId6" imgW="4292923" imgH="1822357" progId="ChemDraw.Document.6.0">
                  <p:embed/>
                  <p:pic>
                    <p:nvPicPr>
                      <p:cNvPr id="42444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3155950"/>
                        <a:ext cx="4864100" cy="206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4492" name="Object 12"/>
          <p:cNvGraphicFramePr>
            <a:graphicFrameLocks noChangeAspect="1"/>
          </p:cNvGraphicFramePr>
          <p:nvPr/>
        </p:nvGraphicFramePr>
        <p:xfrm>
          <a:off x="4475163" y="5229225"/>
          <a:ext cx="431165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291367" imgH="939984" progId="ChemDraw.Document.6.0">
                  <p:embed/>
                </p:oleObj>
              </mc:Choice>
              <mc:Fallback>
                <p:oleObj name="CS ChemDraw Drawing" r:id="rId8" imgW="3291367" imgH="939984" progId="ChemDraw.Document.6.0">
                  <p:embed/>
                  <p:pic>
                    <p:nvPicPr>
                      <p:cNvPr id="42444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5229225"/>
                        <a:ext cx="431165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323528" y="5740673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Estimativas</a:t>
            </a:r>
            <a:r>
              <a:rPr lang="fr-FR" b="1" dirty="0"/>
              <a:t> de </a:t>
            </a:r>
            <a:r>
              <a:rPr lang="fr-FR" b="1" dirty="0" err="1"/>
              <a:t>interações</a:t>
            </a:r>
            <a:r>
              <a:rPr lang="fr-FR" b="1" dirty="0"/>
              <a:t> 1,3 (Me     </a:t>
            </a:r>
            <a:r>
              <a:rPr lang="fr-FR" b="1" dirty="0" err="1"/>
              <a:t>Me</a:t>
            </a:r>
            <a:r>
              <a:rPr lang="fr-FR" b="1" dirty="0"/>
              <a:t>) no plano</a:t>
            </a: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3563888" y="5884689"/>
          <a:ext cx="302581" cy="144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332280" imgH="108360" progId="ChemDraw.Document.6.0">
                  <p:embed/>
                </p:oleObj>
              </mc:Choice>
              <mc:Fallback>
                <p:oleObj name="CS ChemDraw Drawing" r:id="rId10" imgW="332280" imgH="108360" progId="ChemDraw.Document.6.0">
                  <p:embed/>
                  <p:pic>
                    <p:nvPicPr>
                      <p:cNvPr id="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5884689"/>
                        <a:ext cx="302581" cy="144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32240" y="1988840"/>
            <a:ext cx="2232248" cy="165618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40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6989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Condensações</a:t>
            </a:r>
            <a:r>
              <a:rPr lang="fr-FR" sz="2800" dirty="0"/>
              <a:t> </a:t>
            </a:r>
            <a:r>
              <a:rPr lang="fr-FR" sz="2800" dirty="0" err="1"/>
              <a:t>Ald</a:t>
            </a:r>
            <a:r>
              <a:rPr lang="fr-FR" sz="2800" dirty="0" err="1">
                <a:latin typeface="Calibri"/>
              </a:rPr>
              <a:t>ólicas</a:t>
            </a:r>
            <a:r>
              <a:rPr lang="fr-FR" sz="2800" dirty="0">
                <a:latin typeface="Calibri"/>
              </a:rPr>
              <a:t> de </a:t>
            </a:r>
            <a:r>
              <a:rPr lang="fr-FR" sz="2800" dirty="0" err="1">
                <a:latin typeface="Calibri"/>
              </a:rPr>
              <a:t>uma</a:t>
            </a:r>
            <a:r>
              <a:rPr lang="fr-FR" sz="2800" dirty="0">
                <a:latin typeface="Calibri"/>
              </a:rPr>
              <a:t> </a:t>
            </a:r>
            <a:r>
              <a:rPr lang="fr-FR" sz="2800" dirty="0" err="1">
                <a:latin typeface="Calibri"/>
              </a:rPr>
              <a:t>Maneira</a:t>
            </a:r>
            <a:r>
              <a:rPr lang="fr-FR" sz="2800" dirty="0">
                <a:latin typeface="Calibri"/>
              </a:rPr>
              <a:t> Geral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732240" y="1988840"/>
            <a:ext cx="21602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u="sng" dirty="0" err="1"/>
              <a:t>estereoqu</a:t>
            </a:r>
            <a:r>
              <a:rPr lang="fr-FR" sz="2000" u="sng" dirty="0" err="1">
                <a:latin typeface="Calibri"/>
              </a:rPr>
              <a:t>í</a:t>
            </a:r>
            <a:r>
              <a:rPr lang="fr-FR" sz="2000" u="sng" dirty="0" err="1"/>
              <a:t>mica</a:t>
            </a:r>
            <a:r>
              <a:rPr lang="fr-FR" sz="2000" u="sng" dirty="0"/>
              <a:t> </a:t>
            </a:r>
            <a:r>
              <a:rPr lang="fr-FR" sz="2000" u="sng" dirty="0" err="1"/>
              <a:t>relativa</a:t>
            </a:r>
            <a:r>
              <a:rPr lang="fr-FR" sz="2000" dirty="0"/>
              <a:t> do OH e Me </a:t>
            </a:r>
            <a:r>
              <a:rPr lang="fr-FR" sz="2000" dirty="0" err="1"/>
              <a:t>depende</a:t>
            </a:r>
            <a:r>
              <a:rPr lang="fr-FR" sz="2000" dirty="0"/>
              <a:t> da </a:t>
            </a:r>
            <a:r>
              <a:rPr lang="fr-FR" sz="2000" dirty="0" err="1"/>
              <a:t>geometria</a:t>
            </a:r>
            <a:r>
              <a:rPr lang="fr-FR" sz="2000" dirty="0"/>
              <a:t> do </a:t>
            </a:r>
            <a:r>
              <a:rPr lang="fr-FR" sz="2000" dirty="0" err="1"/>
              <a:t>enolato</a:t>
            </a:r>
            <a:r>
              <a:rPr lang="fr-FR" sz="2000" dirty="0"/>
              <a:t>.</a:t>
            </a:r>
          </a:p>
        </p:txBody>
      </p:sp>
      <p:graphicFrame>
        <p:nvGraphicFramePr>
          <p:cNvPr id="1799173" name="Object 5"/>
          <p:cNvGraphicFramePr>
            <a:graphicFrameLocks noChangeAspect="1"/>
          </p:cNvGraphicFramePr>
          <p:nvPr/>
        </p:nvGraphicFramePr>
        <p:xfrm>
          <a:off x="114300" y="696913"/>
          <a:ext cx="6278563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41358" imgH="2141117" progId="ChemDraw.Document.6.0">
                  <p:embed/>
                </p:oleObj>
              </mc:Choice>
              <mc:Fallback>
                <p:oleObj name="CS ChemDraw Drawing" r:id="rId2" imgW="4841358" imgH="2141117" progId="ChemDraw.Document.6.0">
                  <p:embed/>
                  <p:pic>
                    <p:nvPicPr>
                      <p:cNvPr id="1799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696913"/>
                        <a:ext cx="6278563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9174" name="Object 6"/>
          <p:cNvGraphicFramePr>
            <a:graphicFrameLocks noChangeAspect="1"/>
          </p:cNvGraphicFramePr>
          <p:nvPr/>
        </p:nvGraphicFramePr>
        <p:xfrm>
          <a:off x="185738" y="3649663"/>
          <a:ext cx="6278562" cy="28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835306" imgH="2158932" progId="ChemDraw.Document.6.0">
                  <p:embed/>
                </p:oleObj>
              </mc:Choice>
              <mc:Fallback>
                <p:oleObj name="CS ChemDraw Drawing" r:id="rId4" imgW="4835306" imgH="2158932" progId="ChemDraw.Document.6.0">
                  <p:embed/>
                  <p:pic>
                    <p:nvPicPr>
                      <p:cNvPr id="1799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3649663"/>
                        <a:ext cx="6278562" cy="280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804249" y="4077072"/>
            <a:ext cx="20882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Como</a:t>
            </a:r>
            <a:r>
              <a:rPr lang="fr-FR" dirty="0"/>
              <a:t> </a:t>
            </a:r>
            <a:r>
              <a:rPr lang="fr-FR" dirty="0" err="1"/>
              <a:t>definir</a:t>
            </a:r>
            <a:r>
              <a:rPr lang="fr-FR" dirty="0"/>
              <a:t> a </a:t>
            </a:r>
            <a:r>
              <a:rPr lang="fr-FR" u="sng" dirty="0" err="1"/>
              <a:t>esteroqu</a:t>
            </a:r>
            <a:r>
              <a:rPr lang="fr-FR" u="sng" dirty="0" err="1">
                <a:latin typeface="Calibri"/>
              </a:rPr>
              <a:t>í</a:t>
            </a:r>
            <a:r>
              <a:rPr lang="fr-FR" u="sng" dirty="0" err="1"/>
              <a:t>mica</a:t>
            </a:r>
            <a:r>
              <a:rPr lang="fr-FR" u="sng" dirty="0"/>
              <a:t> </a:t>
            </a:r>
            <a:r>
              <a:rPr lang="fr-FR" u="sng" dirty="0" err="1"/>
              <a:t>absoluta</a:t>
            </a:r>
            <a:r>
              <a:rPr lang="fr-FR" u="sng" dirty="0"/>
              <a:t> </a:t>
            </a:r>
            <a:r>
              <a:rPr lang="fr-FR" dirty="0"/>
              <a:t>do </a:t>
            </a:r>
            <a:r>
              <a:rPr lang="fr-FR" dirty="0" err="1"/>
              <a:t>produto</a:t>
            </a:r>
            <a:r>
              <a:rPr lang="fr-FR" dirty="0"/>
              <a:t> no </a:t>
            </a:r>
            <a:r>
              <a:rPr lang="fr-FR" dirty="0" err="1"/>
              <a:t>caso</a:t>
            </a:r>
            <a:r>
              <a:rPr lang="fr-FR" dirty="0"/>
              <a:t> de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centro</a:t>
            </a:r>
            <a:r>
              <a:rPr lang="fr-FR" dirty="0"/>
              <a:t> </a:t>
            </a:r>
            <a:r>
              <a:rPr lang="fr-FR" dirty="0" err="1"/>
              <a:t>quiral</a:t>
            </a:r>
            <a:r>
              <a:rPr lang="fr-FR" dirty="0"/>
              <a:t> </a:t>
            </a:r>
            <a:r>
              <a:rPr lang="fr-FR" dirty="0" err="1"/>
              <a:t>já</a:t>
            </a:r>
            <a:r>
              <a:rPr lang="fr-FR" dirty="0"/>
              <a:t> </a:t>
            </a:r>
            <a:r>
              <a:rPr lang="fr-FR" dirty="0" err="1"/>
              <a:t>estar</a:t>
            </a:r>
            <a:r>
              <a:rPr lang="fr-FR" dirty="0"/>
              <a:t> </a:t>
            </a:r>
            <a:r>
              <a:rPr lang="fr-FR" dirty="0" err="1"/>
              <a:t>presente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dos </a:t>
            </a:r>
            <a:r>
              <a:rPr lang="fr-FR" dirty="0" err="1"/>
              <a:t>parceiros</a:t>
            </a:r>
            <a:r>
              <a:rPr lang="fr-FR" dirty="0"/>
              <a:t>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86872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41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440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60152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51520" y="97468"/>
            <a:ext cx="603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Indução</a:t>
            </a:r>
            <a:r>
              <a:rPr lang="fr-FR" sz="2800" dirty="0"/>
              <a:t> da </a:t>
            </a:r>
            <a:r>
              <a:rPr lang="fr-FR" sz="2800" dirty="0" err="1"/>
              <a:t>Estereoqu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mica</a:t>
            </a:r>
            <a:r>
              <a:rPr lang="fr-FR" sz="2800" dirty="0"/>
              <a:t> </a:t>
            </a:r>
            <a:r>
              <a:rPr lang="fr-FR" sz="2800" dirty="0" err="1"/>
              <a:t>pelo</a:t>
            </a:r>
            <a:r>
              <a:rPr lang="fr-FR" sz="2800" dirty="0"/>
              <a:t> </a:t>
            </a:r>
            <a:r>
              <a:rPr lang="fr-FR" sz="2800" dirty="0" err="1"/>
              <a:t>Enolato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6516052"/>
            <a:ext cx="6212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Evans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JACS</a:t>
            </a:r>
            <a:r>
              <a:rPr lang="fr-FR" sz="1600" dirty="0"/>
              <a:t> </a:t>
            </a:r>
            <a:r>
              <a:rPr lang="fr-FR" sz="1600" b="1" dirty="0"/>
              <a:t>1991</a:t>
            </a:r>
            <a:r>
              <a:rPr lang="fr-FR" sz="1600" dirty="0"/>
              <a:t>, 1047. </a:t>
            </a:r>
            <a:r>
              <a:rPr lang="fr-FR" sz="1600" b="1" dirty="0"/>
              <a:t>B)</a:t>
            </a:r>
            <a:r>
              <a:rPr lang="fr-FR" sz="1600" dirty="0"/>
              <a:t> Evans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 err="1"/>
              <a:t>Tetrahedron</a:t>
            </a:r>
            <a:r>
              <a:rPr lang="fr-FR" sz="1600" dirty="0"/>
              <a:t> </a:t>
            </a:r>
            <a:r>
              <a:rPr lang="fr-FR" sz="1600" b="1" dirty="0"/>
              <a:t>1992</a:t>
            </a:r>
            <a:r>
              <a:rPr lang="fr-FR" sz="1600" dirty="0"/>
              <a:t>, 2127.</a:t>
            </a:r>
          </a:p>
        </p:txBody>
      </p:sp>
      <p:graphicFrame>
        <p:nvGraphicFramePr>
          <p:cNvPr id="4619281" name="Object 17"/>
          <p:cNvGraphicFramePr>
            <a:graphicFrameLocks noChangeAspect="1"/>
          </p:cNvGraphicFramePr>
          <p:nvPr/>
        </p:nvGraphicFramePr>
        <p:xfrm>
          <a:off x="7772400" y="1550988"/>
          <a:ext cx="11334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841186" imgH="618191" progId="ChemDraw.Document.6.0">
                  <p:embed/>
                </p:oleObj>
              </mc:Choice>
              <mc:Fallback>
                <p:oleObj name="CS ChemDraw Drawing" r:id="rId2" imgW="841186" imgH="618191" progId="ChemDraw.Document.6.0">
                  <p:embed/>
                  <p:pic>
                    <p:nvPicPr>
                      <p:cNvPr id="461928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550988"/>
                        <a:ext cx="113347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9282" name="Object 18"/>
          <p:cNvGraphicFramePr>
            <a:graphicFrameLocks noChangeAspect="1"/>
          </p:cNvGraphicFramePr>
          <p:nvPr/>
        </p:nvGraphicFramePr>
        <p:xfrm>
          <a:off x="7777485" y="4542954"/>
          <a:ext cx="104298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69322" imgH="612127" progId="ChemDraw.Document.6.0">
                  <p:embed/>
                </p:oleObj>
              </mc:Choice>
              <mc:Fallback>
                <p:oleObj name="CS ChemDraw Drawing" r:id="rId4" imgW="769322" imgH="612127" progId="ChemDraw.Document.6.0">
                  <p:embed/>
                  <p:pic>
                    <p:nvPicPr>
                      <p:cNvPr id="46192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7485" y="4542954"/>
                        <a:ext cx="1042987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9293" name="Object 29"/>
          <p:cNvGraphicFramePr>
            <a:graphicFrameLocks noChangeAspect="1"/>
          </p:cNvGraphicFramePr>
          <p:nvPr/>
        </p:nvGraphicFramePr>
        <p:xfrm>
          <a:off x="3878263" y="4173538"/>
          <a:ext cx="12287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944419" imgH="665683" progId="ChemDraw.Document.6.0">
                  <p:embed/>
                </p:oleObj>
              </mc:Choice>
              <mc:Fallback>
                <p:oleObj name="CS ChemDraw Drawing" r:id="rId6" imgW="944419" imgH="665683" progId="ChemDraw.Document.6.0">
                  <p:embed/>
                  <p:pic>
                    <p:nvPicPr>
                      <p:cNvPr id="461929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3" y="4173538"/>
                        <a:ext cx="12287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9294" name="Object 30"/>
          <p:cNvGraphicFramePr>
            <a:graphicFrameLocks noChangeAspect="1"/>
          </p:cNvGraphicFramePr>
          <p:nvPr/>
        </p:nvGraphicFramePr>
        <p:xfrm>
          <a:off x="204788" y="1495425"/>
          <a:ext cx="352583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713808" imgH="671634" progId="ChemDraw.Document.6.0">
                  <p:embed/>
                </p:oleObj>
              </mc:Choice>
              <mc:Fallback>
                <p:oleObj name="CS ChemDraw Drawing" r:id="rId8" imgW="2713808" imgH="671634" progId="ChemDraw.Document.6.0">
                  <p:embed/>
                  <p:pic>
                    <p:nvPicPr>
                      <p:cNvPr id="461929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1495425"/>
                        <a:ext cx="3525837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9295" name="Object 31"/>
          <p:cNvGraphicFramePr>
            <a:graphicFrameLocks noChangeAspect="1"/>
          </p:cNvGraphicFramePr>
          <p:nvPr/>
        </p:nvGraphicFramePr>
        <p:xfrm>
          <a:off x="204788" y="4592638"/>
          <a:ext cx="354012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2718347" imgH="659505" progId="ChemDraw.Document.6.0">
                  <p:embed/>
                </p:oleObj>
              </mc:Choice>
              <mc:Fallback>
                <p:oleObj name="CS ChemDraw Drawing" r:id="rId10" imgW="2718347" imgH="659505" progId="ChemDraw.Document.6.0">
                  <p:embed/>
                  <p:pic>
                    <p:nvPicPr>
                      <p:cNvPr id="461929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4592638"/>
                        <a:ext cx="3540125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ZoneTexte 37"/>
          <p:cNvSpPr txBox="1"/>
          <p:nvPr/>
        </p:nvSpPr>
        <p:spPr>
          <a:xfrm>
            <a:off x="179512" y="692696"/>
            <a:ext cx="2462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err="1"/>
              <a:t>Centros</a:t>
            </a:r>
            <a:r>
              <a:rPr lang="fr-FR" sz="2000" b="1" u="sng" dirty="0"/>
              <a:t> </a:t>
            </a:r>
            <a:r>
              <a:rPr lang="fr-FR" sz="2000" b="1" u="sng" dirty="0" err="1"/>
              <a:t>quirais</a:t>
            </a:r>
            <a:r>
              <a:rPr lang="fr-FR" sz="2000" b="1" u="sng" dirty="0"/>
              <a:t> </a:t>
            </a:r>
            <a:r>
              <a:rPr lang="fr-FR" sz="2000" b="1" u="sng" dirty="0" err="1"/>
              <a:t>em</a:t>
            </a:r>
            <a:r>
              <a:rPr lang="fr-FR" sz="2000" b="1" u="sng" dirty="0"/>
              <a:t> </a:t>
            </a:r>
            <a:r>
              <a:rPr lang="fr-FR" sz="2000" b="1" u="sng" dirty="0">
                <a:latin typeface="Symbol" pitchFamily="18" charset="2"/>
              </a:rPr>
              <a:t>a</a:t>
            </a:r>
            <a:r>
              <a:rPr lang="fr-FR" sz="2000" b="1" u="sng" dirty="0"/>
              <a:t>:</a:t>
            </a:r>
          </a:p>
        </p:txBody>
      </p:sp>
      <p:graphicFrame>
        <p:nvGraphicFramePr>
          <p:cNvPr id="4619299" name="Object 35"/>
          <p:cNvGraphicFramePr>
            <a:graphicFrameLocks noChangeAspect="1"/>
          </p:cNvGraphicFramePr>
          <p:nvPr/>
        </p:nvGraphicFramePr>
        <p:xfrm>
          <a:off x="4953000" y="3576638"/>
          <a:ext cx="290195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2230807" imgH="2100941" progId="ChemDraw.Document.6.0">
                  <p:embed/>
                </p:oleObj>
              </mc:Choice>
              <mc:Fallback>
                <p:oleObj name="CS ChemDraw Drawing" r:id="rId12" imgW="2230807" imgH="2100941" progId="ChemDraw.Document.6.0">
                  <p:embed/>
                  <p:pic>
                    <p:nvPicPr>
                      <p:cNvPr id="461929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576638"/>
                        <a:ext cx="2901950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9300" name="Object 36"/>
          <p:cNvGraphicFramePr>
            <a:graphicFrameLocks noChangeAspect="1"/>
          </p:cNvGraphicFramePr>
          <p:nvPr/>
        </p:nvGraphicFramePr>
        <p:xfrm>
          <a:off x="5021263" y="622300"/>
          <a:ext cx="2673350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1909311" imgH="2055457" progId="ChemDraw.Document.6.0">
                  <p:embed/>
                </p:oleObj>
              </mc:Choice>
              <mc:Fallback>
                <p:oleObj name="CS ChemDraw Drawing" r:id="rId14" imgW="1909311" imgH="2055457" progId="ChemDraw.Document.6.0">
                  <p:embed/>
                  <p:pic>
                    <p:nvPicPr>
                      <p:cNvPr id="461930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263" y="622300"/>
                        <a:ext cx="2673350" cy="287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9301" name="Object 37"/>
          <p:cNvGraphicFramePr>
            <a:graphicFrameLocks noChangeAspect="1"/>
          </p:cNvGraphicFramePr>
          <p:nvPr/>
        </p:nvGraphicFramePr>
        <p:xfrm>
          <a:off x="3867150" y="1087438"/>
          <a:ext cx="1322388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944419" imgH="690173" progId="ChemDraw.Document.6.0">
                  <p:embed/>
                </p:oleObj>
              </mc:Choice>
              <mc:Fallback>
                <p:oleObj name="CS ChemDraw Drawing" r:id="rId16" imgW="944419" imgH="690173" progId="ChemDraw.Document.6.0">
                  <p:embed/>
                  <p:pic>
                    <p:nvPicPr>
                      <p:cNvPr id="461930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1087438"/>
                        <a:ext cx="1322388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91798" y="1763524"/>
            <a:ext cx="1440160" cy="72008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603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Indução</a:t>
            </a:r>
            <a:r>
              <a:rPr lang="fr-FR" sz="2800" dirty="0"/>
              <a:t> da </a:t>
            </a:r>
            <a:r>
              <a:rPr lang="fr-FR" sz="2800" dirty="0" err="1"/>
              <a:t>Estereoqu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mica</a:t>
            </a:r>
            <a:r>
              <a:rPr lang="fr-FR" sz="2800" dirty="0"/>
              <a:t> </a:t>
            </a:r>
            <a:r>
              <a:rPr lang="fr-FR" sz="2800" dirty="0" err="1"/>
              <a:t>pelo</a:t>
            </a:r>
            <a:r>
              <a:rPr lang="fr-FR" sz="2800" dirty="0"/>
              <a:t> </a:t>
            </a:r>
            <a:r>
              <a:rPr lang="fr-FR" sz="2800" dirty="0" err="1"/>
              <a:t>Enolato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692696"/>
            <a:ext cx="2441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err="1"/>
              <a:t>Centros</a:t>
            </a:r>
            <a:r>
              <a:rPr lang="fr-FR" sz="2000" b="1" u="sng" dirty="0"/>
              <a:t> </a:t>
            </a:r>
            <a:r>
              <a:rPr lang="fr-FR" sz="2000" b="1" u="sng" dirty="0" err="1"/>
              <a:t>quirais</a:t>
            </a:r>
            <a:r>
              <a:rPr lang="fr-FR" sz="2000" b="1" u="sng" dirty="0"/>
              <a:t> </a:t>
            </a:r>
            <a:r>
              <a:rPr lang="fr-FR" sz="2000" b="1" u="sng" dirty="0" err="1"/>
              <a:t>em</a:t>
            </a:r>
            <a:r>
              <a:rPr lang="fr-FR" sz="2000" b="1" u="sng" dirty="0"/>
              <a:t> </a:t>
            </a:r>
            <a:r>
              <a:rPr lang="fr-FR" sz="2000" b="1" u="sng" dirty="0">
                <a:latin typeface="Symbol" pitchFamily="18" charset="2"/>
              </a:rPr>
              <a:t>b</a:t>
            </a:r>
            <a:r>
              <a:rPr lang="fr-FR" sz="2000" b="1" u="sng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347864" y="692696"/>
            <a:ext cx="3857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Pouca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influência</a:t>
            </a:r>
            <a:r>
              <a:rPr lang="fr-FR" sz="2000" b="1" dirty="0">
                <a:solidFill>
                  <a:srgbClr val="2508FE"/>
                </a:solidFill>
              </a:rPr>
              <a:t> no </a:t>
            </a:r>
            <a:r>
              <a:rPr lang="fr-FR" sz="2000" b="1" dirty="0" err="1">
                <a:solidFill>
                  <a:srgbClr val="2508FE"/>
                </a:solidFill>
              </a:rPr>
              <a:t>resultado</a:t>
            </a:r>
            <a:r>
              <a:rPr lang="fr-FR" sz="2000" b="1" dirty="0">
                <a:solidFill>
                  <a:srgbClr val="2508FE"/>
                </a:solidFill>
              </a:rPr>
              <a:t> final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891798" y="1763524"/>
            <a:ext cx="14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Ambos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</a:p>
          <a:p>
            <a:pPr algn="ctr"/>
            <a:r>
              <a:rPr lang="fr-FR" sz="2000" dirty="0" err="1"/>
              <a:t>dr</a:t>
            </a:r>
            <a:r>
              <a:rPr lang="fr-FR" sz="2000" dirty="0"/>
              <a:t> 95:5</a:t>
            </a:r>
          </a:p>
        </p:txBody>
      </p:sp>
      <p:graphicFrame>
        <p:nvGraphicFramePr>
          <p:cNvPr id="4618244" name="Object 4"/>
          <p:cNvGraphicFramePr>
            <a:graphicFrameLocks noChangeAspect="1"/>
          </p:cNvGraphicFramePr>
          <p:nvPr/>
        </p:nvGraphicFramePr>
        <p:xfrm>
          <a:off x="760413" y="1268760"/>
          <a:ext cx="5621337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003198" imgH="685279" progId="ChemDraw.Document.6.0">
                  <p:embed/>
                </p:oleObj>
              </mc:Choice>
              <mc:Fallback>
                <p:oleObj name="CS ChemDraw Drawing" r:id="rId2" imgW="4003198" imgH="685279" progId="ChemDraw.Document.6.0">
                  <p:embed/>
                  <p:pic>
                    <p:nvPicPr>
                      <p:cNvPr id="4618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1268760"/>
                        <a:ext cx="5621337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245" name="Object 5"/>
          <p:cNvGraphicFramePr>
            <a:graphicFrameLocks noChangeAspect="1"/>
          </p:cNvGraphicFramePr>
          <p:nvPr/>
        </p:nvGraphicFramePr>
        <p:xfrm>
          <a:off x="760413" y="2319338"/>
          <a:ext cx="56134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003198" imgH="712569" progId="ChemDraw.Document.6.0">
                  <p:embed/>
                </p:oleObj>
              </mc:Choice>
              <mc:Fallback>
                <p:oleObj name="CS ChemDraw Drawing" r:id="rId4" imgW="4003198" imgH="712569" progId="ChemDraw.Document.6.0">
                  <p:embed/>
                  <p:pic>
                    <p:nvPicPr>
                      <p:cNvPr id="4618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2319338"/>
                        <a:ext cx="56134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79512" y="6402814"/>
            <a:ext cx="3038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Evans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JACS</a:t>
            </a:r>
            <a:r>
              <a:rPr lang="fr-FR" sz="1600" dirty="0"/>
              <a:t> </a:t>
            </a:r>
            <a:r>
              <a:rPr lang="fr-FR" sz="1600" b="1" dirty="0"/>
              <a:t>1991</a:t>
            </a:r>
            <a:r>
              <a:rPr lang="fr-FR" sz="1600" dirty="0"/>
              <a:t>, 113, 1047.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819790" y="2555612"/>
            <a:ext cx="164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(Via </a:t>
            </a:r>
            <a:r>
              <a:rPr lang="fr-FR" dirty="0" err="1"/>
              <a:t>enolatos</a:t>
            </a:r>
            <a:r>
              <a:rPr lang="fr-FR" dirty="0"/>
              <a:t> Z)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179512" y="357301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18246" name="Object 6"/>
          <p:cNvGraphicFramePr>
            <a:graphicFrameLocks noChangeAspect="1"/>
          </p:cNvGraphicFramePr>
          <p:nvPr/>
        </p:nvGraphicFramePr>
        <p:xfrm>
          <a:off x="833438" y="5200650"/>
          <a:ext cx="534511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818621" imgH="672013" progId="ChemDraw.Document.6.0">
                  <p:embed/>
                </p:oleObj>
              </mc:Choice>
              <mc:Fallback>
                <p:oleObj name="CS ChemDraw Drawing" r:id="rId6" imgW="3818621" imgH="672013" progId="ChemDraw.Document.6.0">
                  <p:embed/>
                  <p:pic>
                    <p:nvPicPr>
                      <p:cNvPr id="46182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5200650"/>
                        <a:ext cx="5345112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247" name="Object 7"/>
          <p:cNvGraphicFramePr>
            <a:graphicFrameLocks noChangeAspect="1"/>
          </p:cNvGraphicFramePr>
          <p:nvPr/>
        </p:nvGraphicFramePr>
        <p:xfrm>
          <a:off x="803275" y="3789363"/>
          <a:ext cx="5345113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818621" imgH="680731" progId="ChemDraw.Document.6.0">
                  <p:embed/>
                </p:oleObj>
              </mc:Choice>
              <mc:Fallback>
                <p:oleObj name="CS ChemDraw Drawing" r:id="rId8" imgW="3818621" imgH="680731" progId="ChemDraw.Document.6.0">
                  <p:embed/>
                  <p:pic>
                    <p:nvPicPr>
                      <p:cNvPr id="46182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3789363"/>
                        <a:ext cx="5345113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6876256" y="4407867"/>
            <a:ext cx="1440160" cy="72008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876256" y="4407867"/>
            <a:ext cx="14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Ambos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</a:p>
          <a:p>
            <a:pPr algn="ctr"/>
            <a:r>
              <a:rPr lang="fr-FR" sz="2000" dirty="0" err="1"/>
              <a:t>dr</a:t>
            </a:r>
            <a:r>
              <a:rPr lang="fr-FR" sz="2000" dirty="0"/>
              <a:t> 96:4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804248" y="5199955"/>
            <a:ext cx="164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(Via </a:t>
            </a:r>
            <a:r>
              <a:rPr lang="fr-FR" dirty="0" err="1"/>
              <a:t>enolatos</a:t>
            </a:r>
            <a:r>
              <a:rPr lang="fr-FR" dirty="0"/>
              <a:t> E)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7544" y="2204864"/>
            <a:ext cx="7848872" cy="216024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603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Indução</a:t>
            </a:r>
            <a:r>
              <a:rPr lang="fr-FR" sz="2800" dirty="0"/>
              <a:t> da </a:t>
            </a:r>
            <a:r>
              <a:rPr lang="fr-FR" sz="2800" dirty="0" err="1"/>
              <a:t>Estereoqu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mica</a:t>
            </a:r>
            <a:r>
              <a:rPr lang="fr-FR" sz="2800" dirty="0"/>
              <a:t> </a:t>
            </a:r>
            <a:r>
              <a:rPr lang="fr-FR" sz="2800" dirty="0" err="1"/>
              <a:t>pelo</a:t>
            </a:r>
            <a:r>
              <a:rPr lang="fr-FR" sz="2800" dirty="0"/>
              <a:t> </a:t>
            </a:r>
            <a:r>
              <a:rPr lang="fr-FR" sz="2800" dirty="0" err="1"/>
              <a:t>Enolato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868650"/>
            <a:ext cx="2114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Auxiliares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Quirais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4617218" name="Object 2"/>
          <p:cNvGraphicFramePr>
            <a:graphicFrameLocks noChangeAspect="1"/>
          </p:cNvGraphicFramePr>
          <p:nvPr/>
        </p:nvGraphicFramePr>
        <p:xfrm>
          <a:off x="848121" y="2577455"/>
          <a:ext cx="7180263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906792" imgH="1074159" progId="ChemDraw.Document.6.0">
                  <p:embed/>
                </p:oleObj>
              </mc:Choice>
              <mc:Fallback>
                <p:oleObj name="CS ChemDraw Drawing" r:id="rId2" imgW="4906792" imgH="1074159" progId="ChemDraw.Document.6.0">
                  <p:embed/>
                  <p:pic>
                    <p:nvPicPr>
                      <p:cNvPr id="4617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121" y="2577455"/>
                        <a:ext cx="7180263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116632"/>
            <a:ext cx="5742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Os </a:t>
            </a:r>
            <a:r>
              <a:rPr lang="fr-FR" sz="2800" dirty="0" err="1"/>
              <a:t>Auxiliares</a:t>
            </a:r>
            <a:r>
              <a:rPr lang="fr-FR" sz="2800" dirty="0"/>
              <a:t> de Evans: </a:t>
            </a:r>
            <a:r>
              <a:rPr lang="fr-FR" sz="2800" dirty="0" err="1"/>
              <a:t>Oxazolidinonas</a:t>
            </a:r>
            <a:endParaRPr lang="fr-FR" sz="2800" dirty="0"/>
          </a:p>
        </p:txBody>
      </p:sp>
      <p:graphicFrame>
        <p:nvGraphicFramePr>
          <p:cNvPr id="4616194" name="Object 2"/>
          <p:cNvGraphicFramePr>
            <a:graphicFrameLocks noChangeAspect="1"/>
          </p:cNvGraphicFramePr>
          <p:nvPr/>
        </p:nvGraphicFramePr>
        <p:xfrm>
          <a:off x="635000" y="4635500"/>
          <a:ext cx="7918888" cy="152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008579" imgH="1160956" progId="ChemDraw.Document.6.0">
                  <p:embed/>
                </p:oleObj>
              </mc:Choice>
              <mc:Fallback>
                <p:oleObj name="CS ChemDraw Drawing" r:id="rId2" imgW="6008579" imgH="1160956" progId="ChemDraw.Document.6.0">
                  <p:embed/>
                  <p:pic>
                    <p:nvPicPr>
                      <p:cNvPr id="4616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4635500"/>
                        <a:ext cx="7918888" cy="1529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71600" y="5877272"/>
            <a:ext cx="2685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Evans </a:t>
            </a:r>
            <a:r>
              <a:rPr lang="fr-FR" sz="1400" i="1" dirty="0"/>
              <a:t>et al.</a:t>
            </a:r>
            <a:r>
              <a:rPr lang="fr-FR" sz="1400" dirty="0"/>
              <a:t>; </a:t>
            </a:r>
            <a:r>
              <a:rPr lang="fr-FR" sz="1400" i="1" dirty="0"/>
              <a:t>JACS</a:t>
            </a:r>
            <a:r>
              <a:rPr lang="fr-FR" sz="1400" dirty="0"/>
              <a:t> </a:t>
            </a:r>
            <a:r>
              <a:rPr lang="fr-FR" sz="1400" b="1" dirty="0"/>
              <a:t>1982</a:t>
            </a:r>
            <a:r>
              <a:rPr lang="fr-FR" sz="1400" dirty="0"/>
              <a:t>, 104, 1737.</a:t>
            </a:r>
          </a:p>
        </p:txBody>
      </p:sp>
      <p:graphicFrame>
        <p:nvGraphicFramePr>
          <p:cNvPr id="4616195" name="Object 3"/>
          <p:cNvGraphicFramePr>
            <a:graphicFrameLocks noChangeAspect="1"/>
          </p:cNvGraphicFramePr>
          <p:nvPr/>
        </p:nvGraphicFramePr>
        <p:xfrm>
          <a:off x="469900" y="793750"/>
          <a:ext cx="802005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168571" imgH="1208335" progId="ChemDraw.Document.6.0">
                  <p:embed/>
                </p:oleObj>
              </mc:Choice>
              <mc:Fallback>
                <p:oleObj name="CS ChemDraw Drawing" r:id="rId4" imgW="6168571" imgH="1208335" progId="ChemDraw.Document.6.0">
                  <p:embed/>
                  <p:pic>
                    <p:nvPicPr>
                      <p:cNvPr id="4616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793750"/>
                        <a:ext cx="8020050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539552" y="2348880"/>
            <a:ext cx="2685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Evans et al.; </a:t>
            </a:r>
            <a:r>
              <a:rPr lang="fr-FR" sz="1400" i="1" dirty="0"/>
              <a:t>JACS</a:t>
            </a:r>
            <a:r>
              <a:rPr lang="fr-FR" sz="1400" dirty="0"/>
              <a:t> </a:t>
            </a:r>
            <a:r>
              <a:rPr lang="fr-FR" sz="1400" b="1" dirty="0"/>
              <a:t>1981</a:t>
            </a:r>
            <a:r>
              <a:rPr lang="fr-FR" sz="1400" dirty="0"/>
              <a:t>, 103, 2127.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9512" y="2805896"/>
            <a:ext cx="8964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- </a:t>
            </a:r>
            <a:r>
              <a:rPr lang="fr-FR" sz="2000" dirty="0" err="1"/>
              <a:t>Reações</a:t>
            </a:r>
            <a:r>
              <a:rPr lang="fr-FR" sz="2000" dirty="0"/>
              <a:t> </a:t>
            </a:r>
            <a:r>
              <a:rPr lang="fr-FR" sz="2000" dirty="0" err="1"/>
              <a:t>altamente</a:t>
            </a:r>
            <a:r>
              <a:rPr lang="fr-FR" sz="2000" dirty="0"/>
              <a:t> </a:t>
            </a:r>
            <a:r>
              <a:rPr lang="fr-FR" sz="2000" dirty="0" err="1"/>
              <a:t>diastereoseletivas</a:t>
            </a:r>
            <a:r>
              <a:rPr lang="fr-FR" sz="2000" dirty="0"/>
              <a:t> para </a:t>
            </a:r>
            <a:r>
              <a:rPr lang="fr-FR" sz="2000" dirty="0" err="1"/>
              <a:t>propionatos</a:t>
            </a:r>
            <a:r>
              <a:rPr lang="fr-FR" sz="2000" dirty="0"/>
              <a:t> (</a:t>
            </a:r>
            <a:r>
              <a:rPr lang="fr-FR" sz="2000" dirty="0" err="1"/>
              <a:t>dr</a:t>
            </a:r>
            <a:r>
              <a:rPr lang="fr-FR" sz="2000" dirty="0"/>
              <a:t> de 141:1 para 500:1)</a:t>
            </a:r>
          </a:p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Reação</a:t>
            </a:r>
            <a:r>
              <a:rPr lang="fr-FR" sz="2000" dirty="0"/>
              <a:t> </a:t>
            </a:r>
            <a:r>
              <a:rPr lang="fr-FR" sz="2000" dirty="0" err="1"/>
              <a:t>tolerante</a:t>
            </a:r>
            <a:r>
              <a:rPr lang="fr-FR" sz="2000" dirty="0"/>
              <a:t> a </a:t>
            </a:r>
            <a:r>
              <a:rPr lang="fr-FR" sz="2000" dirty="0" err="1"/>
              <a:t>inúmeros</a:t>
            </a:r>
            <a:r>
              <a:rPr lang="fr-FR" sz="2000" dirty="0"/>
              <a:t> </a:t>
            </a:r>
            <a:r>
              <a:rPr lang="fr-FR" sz="2000" dirty="0" err="1"/>
              <a:t>alde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dos</a:t>
            </a:r>
            <a:r>
              <a:rPr lang="fr-FR" sz="2000" dirty="0"/>
              <a:t>, R = </a:t>
            </a:r>
            <a:r>
              <a:rPr lang="fr-FR" sz="2000" dirty="0" err="1"/>
              <a:t>alquila</a:t>
            </a:r>
            <a:r>
              <a:rPr lang="fr-FR" sz="2000" dirty="0"/>
              <a:t>, </a:t>
            </a:r>
            <a:r>
              <a:rPr lang="fr-FR" sz="2000" dirty="0" err="1"/>
              <a:t>arila</a:t>
            </a:r>
            <a:r>
              <a:rPr lang="fr-FR" sz="2000" dirty="0"/>
              <a:t>, </a:t>
            </a:r>
            <a:r>
              <a:rPr lang="fr-FR" sz="2000" dirty="0" err="1"/>
              <a:t>volumosos</a:t>
            </a:r>
            <a:r>
              <a:rPr lang="fr-FR" sz="2000" dirty="0"/>
              <a:t>, </a:t>
            </a:r>
            <a:r>
              <a:rPr lang="fr-FR" sz="2000" dirty="0" err="1"/>
              <a:t>pouco</a:t>
            </a:r>
            <a:r>
              <a:rPr lang="fr-FR" sz="2000" dirty="0"/>
              <a:t> </a:t>
            </a:r>
            <a:r>
              <a:rPr lang="fr-FR" sz="2000" dirty="0" err="1"/>
              <a:t>volumosos</a:t>
            </a:r>
            <a:r>
              <a:rPr lang="fr-FR" sz="2000" dirty="0"/>
              <a:t>, etc..</a:t>
            </a:r>
          </a:p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reações</a:t>
            </a:r>
            <a:r>
              <a:rPr lang="fr-FR" sz="2000" dirty="0"/>
              <a:t> mais </a:t>
            </a:r>
            <a:r>
              <a:rPr lang="fr-FR" sz="2000" dirty="0" err="1"/>
              <a:t>confiáveis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qu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mica</a:t>
            </a:r>
            <a:r>
              <a:rPr lang="fr-FR" sz="2000" dirty="0"/>
              <a:t> </a:t>
            </a:r>
            <a:r>
              <a:rPr lang="fr-FR" sz="2000" dirty="0" err="1"/>
              <a:t>orgânica</a:t>
            </a:r>
            <a:r>
              <a:rPr lang="fr-FR" sz="2000" dirty="0"/>
              <a:t>, 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demonstrada</a:t>
            </a:r>
            <a:r>
              <a:rPr lang="fr-FR" sz="2000" dirty="0"/>
              <a:t> </a:t>
            </a:r>
            <a:r>
              <a:rPr lang="fr-FR" sz="2000" dirty="0" err="1"/>
              <a:t>utilidade</a:t>
            </a:r>
            <a:r>
              <a:rPr lang="fr-FR" sz="2000" dirty="0"/>
              <a:t> </a:t>
            </a:r>
            <a:r>
              <a:rPr lang="fr-FR" sz="2000" dirty="0" err="1"/>
              <a:t>industrial</a:t>
            </a:r>
            <a:r>
              <a:rPr lang="fr-FR" sz="2000" dirty="0"/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5178" name="Object 10"/>
          <p:cNvGraphicFramePr>
            <a:graphicFrameLocks noChangeAspect="1"/>
          </p:cNvGraphicFramePr>
          <p:nvPr/>
        </p:nvGraphicFramePr>
        <p:xfrm>
          <a:off x="1533525" y="3733800"/>
          <a:ext cx="7210425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149238" imgH="1483886" progId="ChemDraw.Document.6.0">
                  <p:embed/>
                </p:oleObj>
              </mc:Choice>
              <mc:Fallback>
                <p:oleObj name="CS ChemDraw Drawing" r:id="rId2" imgW="5149238" imgH="1483886" progId="ChemDraw.Document.6.0">
                  <p:embed/>
                  <p:pic>
                    <p:nvPicPr>
                      <p:cNvPr id="46151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3733800"/>
                        <a:ext cx="7210425" cy="207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95536" y="5949280"/>
            <a:ext cx="8280920" cy="43204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308304" y="2852936"/>
            <a:ext cx="1325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Produto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"</a:t>
            </a:r>
            <a:r>
              <a:rPr lang="fr-FR" dirty="0" err="1"/>
              <a:t>não</a:t>
            </a:r>
            <a:r>
              <a:rPr lang="fr-FR" dirty="0"/>
              <a:t>-Evans"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45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116632"/>
            <a:ext cx="5742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Os </a:t>
            </a:r>
            <a:r>
              <a:rPr lang="fr-FR" sz="2800" dirty="0" err="1"/>
              <a:t>Auxiliares</a:t>
            </a:r>
            <a:r>
              <a:rPr lang="fr-FR" sz="2800" dirty="0"/>
              <a:t> de Evans: </a:t>
            </a:r>
            <a:r>
              <a:rPr lang="fr-FR" sz="2800" dirty="0" err="1"/>
              <a:t>Oxazolidinonas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05606" y="836712"/>
            <a:ext cx="210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Modelo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proposto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4615169" name="Object 1"/>
          <p:cNvGraphicFramePr>
            <a:graphicFrameLocks noChangeAspect="1"/>
          </p:cNvGraphicFramePr>
          <p:nvPr/>
        </p:nvGraphicFramePr>
        <p:xfrm>
          <a:off x="330200" y="2493963"/>
          <a:ext cx="1390650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993235" imgH="1200754" progId="ChemDraw.Document.6.0">
                  <p:embed/>
                </p:oleObj>
              </mc:Choice>
              <mc:Fallback>
                <p:oleObj name="CS ChemDraw Drawing" r:id="rId4" imgW="993235" imgH="1200754" progId="ChemDraw.Document.6.0">
                  <p:embed/>
                  <p:pic>
                    <p:nvPicPr>
                      <p:cNvPr id="46151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2493963"/>
                        <a:ext cx="1390650" cy="167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7452320" y="5086925"/>
            <a:ext cx="99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Produto</a:t>
            </a:r>
            <a:r>
              <a:rPr lang="fr-FR" dirty="0"/>
              <a:t> </a:t>
            </a:r>
          </a:p>
          <a:p>
            <a:r>
              <a:rPr lang="fr-FR" dirty="0"/>
              <a:t>"Evans"</a:t>
            </a:r>
          </a:p>
        </p:txBody>
      </p:sp>
      <p:graphicFrame>
        <p:nvGraphicFramePr>
          <p:cNvPr id="4615174" name="Object 6"/>
          <p:cNvGraphicFramePr>
            <a:graphicFrameLocks noChangeAspect="1"/>
          </p:cNvGraphicFramePr>
          <p:nvPr/>
        </p:nvGraphicFramePr>
        <p:xfrm>
          <a:off x="2627784" y="2996952"/>
          <a:ext cx="204341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21680" imgH="361080" progId="ChemDraw.Document.6.0">
                  <p:embed/>
                </p:oleObj>
              </mc:Choice>
              <mc:Fallback>
                <p:oleObj name="CS ChemDraw Drawing" r:id="rId6" imgW="121680" imgH="361080" progId="ChemDraw.Document.6.0">
                  <p:embed/>
                  <p:pic>
                    <p:nvPicPr>
                      <p:cNvPr id="4615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996952"/>
                        <a:ext cx="204341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482225" y="5949280"/>
            <a:ext cx="8122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A </a:t>
            </a:r>
            <a:r>
              <a:rPr lang="fr-FR" sz="2000" dirty="0" err="1"/>
              <a:t>adição</a:t>
            </a:r>
            <a:r>
              <a:rPr lang="fr-FR" sz="2000" dirty="0"/>
              <a:t> de </a:t>
            </a:r>
            <a:r>
              <a:rPr lang="fr-FR" sz="2000" dirty="0" err="1"/>
              <a:t>LAs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inverter</a:t>
            </a:r>
            <a:r>
              <a:rPr lang="fr-FR" sz="2000" dirty="0"/>
              <a:t> </a:t>
            </a:r>
            <a:r>
              <a:rPr lang="fr-FR" sz="2000" dirty="0" err="1"/>
              <a:t>essa</a:t>
            </a:r>
            <a:r>
              <a:rPr lang="fr-FR" sz="2000" dirty="0"/>
              <a:t> </a:t>
            </a:r>
            <a:r>
              <a:rPr lang="fr-FR" sz="2000" dirty="0" err="1"/>
              <a:t>preferência</a:t>
            </a:r>
            <a:r>
              <a:rPr lang="fr-FR" sz="2000" dirty="0"/>
              <a:t> (</a:t>
            </a:r>
            <a:r>
              <a:rPr lang="fr-FR" sz="2000" i="1" dirty="0"/>
              <a:t>cf.:</a:t>
            </a:r>
            <a:r>
              <a:rPr lang="fr-FR" sz="2000" dirty="0"/>
              <a:t> </a:t>
            </a:r>
            <a:r>
              <a:rPr lang="fr-FR" sz="2000" dirty="0" err="1"/>
              <a:t>Heathcock</a:t>
            </a:r>
            <a:r>
              <a:rPr lang="fr-FR" sz="2000" dirty="0"/>
              <a:t>, </a:t>
            </a:r>
            <a:r>
              <a:rPr lang="fr-FR" sz="2000" dirty="0" err="1"/>
              <a:t>Crimmins</a:t>
            </a:r>
            <a:r>
              <a:rPr lang="fr-FR" sz="2000" dirty="0"/>
              <a:t>,…) </a:t>
            </a:r>
          </a:p>
        </p:txBody>
      </p:sp>
      <p:graphicFrame>
        <p:nvGraphicFramePr>
          <p:cNvPr id="4615179" name="Object 11"/>
          <p:cNvGraphicFramePr>
            <a:graphicFrameLocks noChangeAspect="1"/>
          </p:cNvGraphicFramePr>
          <p:nvPr/>
        </p:nvGraphicFramePr>
        <p:xfrm>
          <a:off x="1463675" y="1092200"/>
          <a:ext cx="7202488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142808" imgH="1465693" progId="ChemDraw.Document.6.0">
                  <p:embed/>
                </p:oleObj>
              </mc:Choice>
              <mc:Fallback>
                <p:oleObj name="CS ChemDraw Drawing" r:id="rId8" imgW="5142808" imgH="1465693" progId="ChemDraw.Document.6.0">
                  <p:embed/>
                  <p:pic>
                    <p:nvPicPr>
                      <p:cNvPr id="46151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1092200"/>
                        <a:ext cx="7202488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75656" y="3068960"/>
            <a:ext cx="7344816" cy="151216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46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07504" y="9807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5496" y="44624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Modificação</a:t>
            </a:r>
            <a:r>
              <a:rPr lang="fr-FR" sz="2800" dirty="0"/>
              <a:t> do </a:t>
            </a:r>
            <a:r>
              <a:rPr lang="fr-FR" sz="2800" dirty="0" err="1"/>
              <a:t>Protocolo</a:t>
            </a:r>
            <a:r>
              <a:rPr lang="fr-FR" sz="2800" dirty="0"/>
              <a:t> de Evans: a </a:t>
            </a:r>
            <a:r>
              <a:rPr lang="fr-FR" sz="2800" dirty="0" err="1"/>
              <a:t>Alternativa</a:t>
            </a:r>
            <a:r>
              <a:rPr lang="fr-FR" sz="2800" dirty="0"/>
              <a:t> de </a:t>
            </a:r>
            <a:r>
              <a:rPr lang="fr-FR" sz="2800" dirty="0" err="1"/>
              <a:t>Heathcock</a:t>
            </a:r>
            <a:endParaRPr lang="fr-FR" sz="2800" dirty="0"/>
          </a:p>
        </p:txBody>
      </p:sp>
      <p:graphicFrame>
        <p:nvGraphicFramePr>
          <p:cNvPr id="4614145" name="Object 1"/>
          <p:cNvGraphicFramePr>
            <a:graphicFrameLocks noChangeAspect="1"/>
          </p:cNvGraphicFramePr>
          <p:nvPr/>
        </p:nvGraphicFramePr>
        <p:xfrm>
          <a:off x="831850" y="1447800"/>
          <a:ext cx="338137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816121" imgH="1238813" progId="ChemDraw.Document.6.0">
                  <p:embed/>
                </p:oleObj>
              </mc:Choice>
              <mc:Fallback>
                <p:oleObj name="CS ChemDraw Drawing" r:id="rId2" imgW="2816121" imgH="1238813" progId="ChemDraw.Document.6.0">
                  <p:embed/>
                  <p:pic>
                    <p:nvPicPr>
                      <p:cNvPr id="46141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447800"/>
                        <a:ext cx="3381375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4147" name="Object 3"/>
          <p:cNvGraphicFramePr>
            <a:graphicFrameLocks noChangeAspect="1"/>
          </p:cNvGraphicFramePr>
          <p:nvPr/>
        </p:nvGraphicFramePr>
        <p:xfrm>
          <a:off x="4499992" y="1412776"/>
          <a:ext cx="127000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27440" imgH="1238760" progId="ChemDraw.Document.6.0">
                  <p:embed/>
                </p:oleObj>
              </mc:Choice>
              <mc:Fallback>
                <p:oleObj name="CS ChemDraw Drawing" r:id="rId4" imgW="127440" imgH="1238760" progId="ChemDraw.Document.6.0">
                  <p:embed/>
                  <p:pic>
                    <p:nvPicPr>
                      <p:cNvPr id="4614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412776"/>
                        <a:ext cx="127000" cy="151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07504" y="980728"/>
            <a:ext cx="333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Inicialmente</a:t>
            </a:r>
            <a:r>
              <a:rPr lang="fr-FR" sz="2000" dirty="0"/>
              <a:t> </a:t>
            </a:r>
            <a:r>
              <a:rPr lang="fr-FR" sz="2000" dirty="0" err="1"/>
              <a:t>observou</a:t>
            </a:r>
            <a:r>
              <a:rPr lang="fr-FR" sz="2000" dirty="0"/>
              <a:t>-se que:</a:t>
            </a:r>
          </a:p>
        </p:txBody>
      </p:sp>
      <p:graphicFrame>
        <p:nvGraphicFramePr>
          <p:cNvPr id="4614148" name="Object 4"/>
          <p:cNvGraphicFramePr>
            <a:graphicFrameLocks noChangeAspect="1"/>
          </p:cNvGraphicFramePr>
          <p:nvPr/>
        </p:nvGraphicFramePr>
        <p:xfrm>
          <a:off x="4813300" y="1423988"/>
          <a:ext cx="379412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160121" imgH="1087804" progId="ChemDraw.Document.6.0">
                  <p:embed/>
                </p:oleObj>
              </mc:Choice>
              <mc:Fallback>
                <p:oleObj name="CS ChemDraw Drawing" r:id="rId6" imgW="3160121" imgH="1087804" progId="ChemDraw.Document.6.0">
                  <p:embed/>
                  <p:pic>
                    <p:nvPicPr>
                      <p:cNvPr id="4614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1423988"/>
                        <a:ext cx="3794125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4149" name="Object 5"/>
          <p:cNvGraphicFramePr>
            <a:graphicFrameLocks noChangeAspect="1"/>
          </p:cNvGraphicFramePr>
          <p:nvPr/>
        </p:nvGraphicFramePr>
        <p:xfrm>
          <a:off x="1587500" y="3155950"/>
          <a:ext cx="710565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923099" imgH="1107514" progId="ChemDraw.Document.6.0">
                  <p:embed/>
                </p:oleObj>
              </mc:Choice>
              <mc:Fallback>
                <p:oleObj name="CS ChemDraw Drawing" r:id="rId8" imgW="5923099" imgH="1107514" progId="ChemDraw.Document.6.0">
                  <p:embed/>
                  <p:pic>
                    <p:nvPicPr>
                      <p:cNvPr id="4614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3155950"/>
                        <a:ext cx="7105650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467544" y="4869160"/>
          <a:ext cx="633670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Equiv</a:t>
                      </a:r>
                      <a:r>
                        <a:rPr lang="fr-FR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Sin : 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Evans : </a:t>
                      </a:r>
                      <a:r>
                        <a:rPr lang="fr-FR" dirty="0" err="1"/>
                        <a:t>Não</a:t>
                      </a:r>
                      <a:r>
                        <a:rPr lang="fr-FR" dirty="0"/>
                        <a:t>-Evans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30000" dirty="0" err="1"/>
                        <a:t>t</a:t>
                      </a:r>
                      <a:r>
                        <a:rPr lang="fr-FR" dirty="0" err="1"/>
                        <a:t>Bu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baseline="30000" dirty="0" err="1"/>
                        <a:t>i</a:t>
                      </a:r>
                      <a:r>
                        <a:rPr lang="fr-FR" dirty="0" err="1"/>
                        <a:t>Pr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TiCl</a:t>
                      </a:r>
                      <a:r>
                        <a:rPr lang="fr-FR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94 :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: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i="1" baseline="30000" dirty="0" err="1"/>
                        <a:t>t</a:t>
                      </a:r>
                      <a:r>
                        <a:rPr lang="fr-FR" dirty="0" err="1"/>
                        <a:t>Bu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30000" dirty="0" err="1"/>
                        <a:t>i</a:t>
                      </a:r>
                      <a:r>
                        <a:rPr lang="fr-FR" dirty="0" err="1"/>
                        <a:t>Pr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SnCl</a:t>
                      </a:r>
                      <a:r>
                        <a:rPr lang="fr-FR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93 :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: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30000" dirty="0" err="1"/>
                        <a:t>i</a:t>
                      </a:r>
                      <a:r>
                        <a:rPr lang="fr-FR" dirty="0" err="1"/>
                        <a:t>Pr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30000" dirty="0" err="1"/>
                        <a:t>i</a:t>
                      </a:r>
                      <a:r>
                        <a:rPr lang="fr-FR" dirty="0" err="1"/>
                        <a:t>Pr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Et</a:t>
                      </a:r>
                      <a:r>
                        <a:rPr lang="fr-FR" baseline="-25000" dirty="0"/>
                        <a:t>2</a:t>
                      </a:r>
                      <a:r>
                        <a:rPr lang="fr-FR" dirty="0"/>
                        <a:t>AlCl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 : 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: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7164288" y="524197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O </a:t>
            </a:r>
            <a:r>
              <a:rPr lang="fr-FR" dirty="0" err="1"/>
              <a:t>tamanho</a:t>
            </a:r>
            <a:r>
              <a:rPr lang="fr-FR" dirty="0"/>
              <a:t> do LA </a:t>
            </a:r>
            <a:r>
              <a:rPr lang="fr-FR" dirty="0" err="1"/>
              <a:t>afeta</a:t>
            </a:r>
            <a:r>
              <a:rPr lang="fr-FR" dirty="0"/>
              <a:t> a </a:t>
            </a:r>
            <a:r>
              <a:rPr lang="fr-FR" dirty="0" err="1"/>
              <a:t>seletividade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7712" y="3358733"/>
            <a:ext cx="1387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Assim</a:t>
            </a:r>
            <a:r>
              <a:rPr lang="fr-FR" dirty="0"/>
              <a:t>, </a:t>
            </a:r>
          </a:p>
          <a:p>
            <a:r>
              <a:rPr lang="fr-FR" dirty="0"/>
              <a:t>foi </a:t>
            </a:r>
            <a:r>
              <a:rPr lang="fr-FR" dirty="0" err="1"/>
              <a:t>proposto</a:t>
            </a:r>
            <a:r>
              <a:rPr lang="fr-FR" dirty="0"/>
              <a:t>: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9807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7504" y="0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 err="1"/>
              <a:t>Modificação</a:t>
            </a:r>
            <a:r>
              <a:rPr lang="fr-FR" sz="2800" dirty="0"/>
              <a:t> do </a:t>
            </a:r>
            <a:r>
              <a:rPr lang="fr-FR" sz="2800" dirty="0" err="1"/>
              <a:t>Protocolo</a:t>
            </a:r>
            <a:r>
              <a:rPr lang="fr-FR" sz="2800" dirty="0"/>
              <a:t> de Evans: a </a:t>
            </a:r>
            <a:r>
              <a:rPr lang="fr-FR" sz="2800" dirty="0" err="1"/>
              <a:t>Alternativa</a:t>
            </a:r>
            <a:r>
              <a:rPr lang="fr-FR" sz="2800" dirty="0"/>
              <a:t> de </a:t>
            </a:r>
            <a:r>
              <a:rPr lang="fr-FR" sz="2800" dirty="0" err="1"/>
              <a:t>Crimmins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1196752"/>
            <a:ext cx="2758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A </a:t>
            </a:r>
            <a:r>
              <a:rPr lang="fr-FR" sz="2000" dirty="0" err="1"/>
              <a:t>proposta</a:t>
            </a:r>
            <a:r>
              <a:rPr lang="fr-FR" sz="2000" dirty="0"/>
              <a:t> de </a:t>
            </a:r>
            <a:r>
              <a:rPr lang="fr-FR" sz="2000" dirty="0" err="1"/>
              <a:t>Crimmins</a:t>
            </a:r>
            <a:r>
              <a:rPr lang="fr-FR" sz="2000" dirty="0"/>
              <a:t>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580112" y="3140968"/>
            <a:ext cx="3121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Knowles</a:t>
            </a:r>
            <a:r>
              <a:rPr lang="fr-FR" sz="1400" dirty="0"/>
              <a:t> </a:t>
            </a:r>
            <a:r>
              <a:rPr lang="fr-FR" sz="1400" i="1" dirty="0"/>
              <a:t>et al.</a:t>
            </a:r>
            <a:r>
              <a:rPr lang="fr-FR" sz="1400" dirty="0"/>
              <a:t>; </a:t>
            </a:r>
            <a:r>
              <a:rPr lang="fr-FR" sz="1400" i="1" dirty="0"/>
              <a:t>J.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1971</a:t>
            </a:r>
            <a:r>
              <a:rPr lang="fr-FR" sz="1400" dirty="0"/>
              <a:t>, 1920.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92080" y="3717032"/>
            <a:ext cx="3564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/>
              </a:rPr>
              <a:t>=˃</a:t>
            </a:r>
            <a:r>
              <a:rPr lang="fr-FR" sz="2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Se X = S, a </a:t>
            </a:r>
            <a:r>
              <a:rPr lang="fr-FR" sz="2000" b="1" dirty="0" err="1">
                <a:solidFill>
                  <a:srgbClr val="FF0000"/>
                </a:solidFill>
              </a:rPr>
              <a:t>quelação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com</a:t>
            </a:r>
            <a:r>
              <a:rPr lang="fr-FR" sz="2000" b="1" dirty="0">
                <a:solidFill>
                  <a:srgbClr val="FF0000"/>
                </a:solidFill>
              </a:rPr>
              <a:t> Ti é </a:t>
            </a:r>
          </a:p>
          <a:p>
            <a:r>
              <a:rPr lang="fr-FR" sz="2000" b="1" dirty="0" err="1">
                <a:solidFill>
                  <a:srgbClr val="FF0000"/>
                </a:solidFill>
              </a:rPr>
              <a:t>preferencial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613124" name="Object 4"/>
          <p:cNvGraphicFramePr>
            <a:graphicFrameLocks noChangeAspect="1"/>
          </p:cNvGraphicFramePr>
          <p:nvPr/>
        </p:nvGraphicFramePr>
        <p:xfrm>
          <a:off x="6040438" y="1624013"/>
          <a:ext cx="217805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814753" imgH="1279970" progId="ChemDraw.Document.6.0">
                  <p:embed/>
                </p:oleObj>
              </mc:Choice>
              <mc:Fallback>
                <p:oleObj name="CS ChemDraw Drawing" r:id="rId2" imgW="1814753" imgH="1279970" progId="ChemDraw.Document.6.0">
                  <p:embed/>
                  <p:pic>
                    <p:nvPicPr>
                      <p:cNvPr id="4613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1624013"/>
                        <a:ext cx="217805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51520" y="522920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caminho</a:t>
            </a:r>
            <a:r>
              <a:rPr lang="fr-FR" sz="2000" dirty="0"/>
              <a:t> </a:t>
            </a:r>
            <a:r>
              <a:rPr lang="fr-FR" sz="2000" dirty="0" err="1"/>
              <a:t>reacional</a:t>
            </a:r>
            <a:r>
              <a:rPr lang="fr-FR" sz="2000" dirty="0"/>
              <a:t>  para </a:t>
            </a:r>
            <a:r>
              <a:rPr lang="fr-FR" sz="2000" dirty="0" err="1"/>
              <a:t>formação</a:t>
            </a:r>
            <a:r>
              <a:rPr lang="fr-FR" sz="2000" dirty="0"/>
              <a:t> de </a:t>
            </a:r>
            <a:r>
              <a:rPr lang="fr-FR" sz="2000" dirty="0" err="1"/>
              <a:t>produtos</a:t>
            </a:r>
            <a:r>
              <a:rPr lang="fr-FR" sz="2000" dirty="0"/>
              <a:t> Evans ou </a:t>
            </a:r>
            <a:r>
              <a:rPr lang="fr-FR" sz="2000" dirty="0" err="1"/>
              <a:t>não</a:t>
            </a:r>
            <a:r>
              <a:rPr lang="fr-FR" sz="2000" dirty="0"/>
              <a:t>-Evans é </a:t>
            </a:r>
            <a:r>
              <a:rPr lang="fr-FR" sz="2000" dirty="0" err="1"/>
              <a:t>ditado</a:t>
            </a:r>
            <a:r>
              <a:rPr lang="fr-FR" sz="2000" dirty="0"/>
              <a:t> </a:t>
            </a:r>
            <a:r>
              <a:rPr lang="fr-FR" sz="2000" dirty="0" err="1"/>
              <a:t>pelo</a:t>
            </a:r>
            <a:r>
              <a:rPr lang="fr-FR" sz="2000" dirty="0"/>
              <a:t> </a:t>
            </a:r>
            <a:r>
              <a:rPr lang="fr-FR" sz="2000" dirty="0" err="1"/>
              <a:t>auxiliar</a:t>
            </a:r>
            <a:r>
              <a:rPr lang="fr-FR" sz="2000" dirty="0"/>
              <a:t> e a </a:t>
            </a:r>
            <a:r>
              <a:rPr lang="fr-FR" sz="2000" dirty="0" err="1"/>
              <a:t>estequiometria</a:t>
            </a:r>
            <a:r>
              <a:rPr lang="fr-FR" sz="2000" dirty="0"/>
              <a:t> da </a:t>
            </a:r>
            <a:r>
              <a:rPr lang="fr-FR" sz="2000" dirty="0" err="1"/>
              <a:t>amina</a:t>
            </a:r>
            <a:r>
              <a:rPr lang="fr-FR" sz="2000" dirty="0"/>
              <a:t> </a:t>
            </a:r>
            <a:r>
              <a:rPr lang="fr-FR" sz="2000" dirty="0" err="1"/>
              <a:t>empregada</a:t>
            </a:r>
            <a:r>
              <a:rPr lang="fr-FR" sz="2000" dirty="0"/>
              <a:t> </a:t>
            </a:r>
            <a:r>
              <a:rPr lang="fr-FR" sz="2000" dirty="0" err="1"/>
              <a:t>como</a:t>
            </a:r>
            <a:r>
              <a:rPr lang="fr-FR" sz="2000" dirty="0"/>
              <a:t> base.</a:t>
            </a:r>
          </a:p>
          <a:p>
            <a:pPr algn="r"/>
            <a:r>
              <a:rPr lang="fr-FR" sz="2000" i="1" dirty="0"/>
              <a:t>JOC </a:t>
            </a:r>
            <a:r>
              <a:rPr lang="fr-FR" sz="2000" b="1" dirty="0"/>
              <a:t>2001</a:t>
            </a:r>
            <a:r>
              <a:rPr lang="fr-FR" sz="2000" dirty="0"/>
              <a:t>, 66, 894.</a:t>
            </a:r>
          </a:p>
        </p:txBody>
      </p:sp>
      <p:graphicFrame>
        <p:nvGraphicFramePr>
          <p:cNvPr id="4613126" name="Object 6"/>
          <p:cNvGraphicFramePr>
            <a:graphicFrameLocks noChangeAspect="1"/>
          </p:cNvGraphicFramePr>
          <p:nvPr/>
        </p:nvGraphicFramePr>
        <p:xfrm>
          <a:off x="666750" y="1700213"/>
          <a:ext cx="4379913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263895" imgH="2535830" progId="ChemDraw.Document.6.0">
                  <p:embed/>
                </p:oleObj>
              </mc:Choice>
              <mc:Fallback>
                <p:oleObj name="CS ChemDraw Drawing" r:id="rId4" imgW="3263895" imgH="2535830" progId="ChemDraw.Document.6.0">
                  <p:embed/>
                  <p:pic>
                    <p:nvPicPr>
                      <p:cNvPr id="4613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700213"/>
                        <a:ext cx="4379913" cy="340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48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1653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188640"/>
            <a:ext cx="8106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Manipulações</a:t>
            </a:r>
            <a:r>
              <a:rPr lang="fr-FR" sz="2800" dirty="0"/>
              <a:t> </a:t>
            </a:r>
            <a:r>
              <a:rPr lang="fr-FR" sz="2800" dirty="0" err="1"/>
              <a:t>Posteriores</a:t>
            </a:r>
            <a:r>
              <a:rPr lang="fr-FR" sz="2800" dirty="0"/>
              <a:t> </a:t>
            </a:r>
            <a:r>
              <a:rPr lang="fr-FR" sz="2800" dirty="0" err="1"/>
              <a:t>Empregando</a:t>
            </a:r>
            <a:r>
              <a:rPr lang="fr-FR" sz="2800" dirty="0"/>
              <a:t> </a:t>
            </a:r>
            <a:r>
              <a:rPr lang="fr-FR" sz="2800" dirty="0" err="1"/>
              <a:t>Oxazolidinonas</a:t>
            </a:r>
            <a:endParaRPr lang="fr-FR" sz="2800" dirty="0"/>
          </a:p>
        </p:txBody>
      </p:sp>
      <p:graphicFrame>
        <p:nvGraphicFramePr>
          <p:cNvPr id="4612098" name="Object 2"/>
          <p:cNvGraphicFramePr>
            <a:graphicFrameLocks noChangeAspect="1"/>
          </p:cNvGraphicFramePr>
          <p:nvPr/>
        </p:nvGraphicFramePr>
        <p:xfrm>
          <a:off x="503238" y="2058988"/>
          <a:ext cx="79502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591390" imgH="1874283" progId="ChemDraw.Document.6.0">
                  <p:embed/>
                </p:oleObj>
              </mc:Choice>
              <mc:Fallback>
                <p:oleObj name="CS ChemDraw Drawing" r:id="rId2" imgW="5591390" imgH="1874283" progId="ChemDraw.Document.6.0">
                  <p:embed/>
                  <p:pic>
                    <p:nvPicPr>
                      <p:cNvPr id="4612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058988"/>
                        <a:ext cx="79502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07504" y="6239053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A)</a:t>
            </a:r>
            <a:r>
              <a:rPr lang="fr-FR" dirty="0"/>
              <a:t> Evans </a:t>
            </a:r>
            <a:r>
              <a:rPr lang="fr-FR" i="1" dirty="0"/>
              <a:t>et al.</a:t>
            </a:r>
            <a:r>
              <a:rPr lang="fr-FR" dirty="0"/>
              <a:t>; </a:t>
            </a:r>
            <a:r>
              <a:rPr lang="fr-FR" i="1" dirty="0"/>
              <a:t>JACS</a:t>
            </a:r>
            <a:r>
              <a:rPr lang="fr-FR" dirty="0"/>
              <a:t>, </a:t>
            </a:r>
            <a:r>
              <a:rPr lang="fr-FR" b="1" dirty="0"/>
              <a:t>1981</a:t>
            </a:r>
            <a:r>
              <a:rPr lang="fr-FR" dirty="0"/>
              <a:t>, 2127. B) Evans </a:t>
            </a:r>
            <a:r>
              <a:rPr lang="fr-FR" i="1" dirty="0"/>
              <a:t>et al.</a:t>
            </a:r>
            <a:r>
              <a:rPr lang="fr-FR" dirty="0"/>
              <a:t>; </a:t>
            </a:r>
            <a:r>
              <a:rPr lang="fr-FR" i="1" dirty="0"/>
              <a:t>Top </a:t>
            </a:r>
            <a:r>
              <a:rPr lang="fr-FR" i="1" dirty="0" err="1"/>
              <a:t>Stereochem</a:t>
            </a:r>
            <a:r>
              <a:rPr lang="fr-FR" i="1" dirty="0"/>
              <a:t>.</a:t>
            </a:r>
            <a:r>
              <a:rPr lang="fr-FR" dirty="0"/>
              <a:t> </a:t>
            </a:r>
            <a:r>
              <a:rPr lang="fr-FR" b="1" dirty="0"/>
              <a:t>1982</a:t>
            </a:r>
            <a:r>
              <a:rPr lang="fr-FR" dirty="0"/>
              <a:t>, 13, 1. </a:t>
            </a:r>
            <a:r>
              <a:rPr lang="fr-FR" b="1" dirty="0"/>
              <a:t>C)</a:t>
            </a:r>
            <a:r>
              <a:rPr lang="fr-FR" dirty="0"/>
              <a:t> Evans </a:t>
            </a:r>
            <a:r>
              <a:rPr lang="fr-FR" i="1" dirty="0"/>
              <a:t>et al.</a:t>
            </a:r>
            <a:r>
              <a:rPr lang="fr-FR" dirty="0"/>
              <a:t>;</a:t>
            </a:r>
            <a:r>
              <a:rPr lang="fr-FR" i="1" dirty="0"/>
              <a:t> </a:t>
            </a:r>
            <a:r>
              <a:rPr lang="fr-FR" i="1" dirty="0" err="1"/>
              <a:t>Org</a:t>
            </a:r>
            <a:r>
              <a:rPr lang="fr-FR" i="1" dirty="0"/>
              <a:t>. </a:t>
            </a:r>
            <a:r>
              <a:rPr lang="fr-FR" i="1" dirty="0" err="1"/>
              <a:t>Synth</a:t>
            </a:r>
            <a:r>
              <a:rPr lang="fr-FR" i="1" dirty="0"/>
              <a:t>.</a:t>
            </a:r>
            <a:r>
              <a:rPr lang="fr-FR" dirty="0"/>
              <a:t> </a:t>
            </a:r>
            <a:r>
              <a:rPr lang="fr-FR" b="1" dirty="0"/>
              <a:t>1989</a:t>
            </a:r>
            <a:r>
              <a:rPr lang="fr-FR" dirty="0"/>
              <a:t>, 83.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49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07504" y="25460"/>
            <a:ext cx="2671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Outros</a:t>
            </a:r>
            <a:r>
              <a:rPr lang="fr-FR" sz="2800" dirty="0"/>
              <a:t> </a:t>
            </a:r>
            <a:r>
              <a:rPr lang="fr-FR" sz="2800" dirty="0" err="1"/>
              <a:t>Auxiliares</a:t>
            </a:r>
            <a:endParaRPr lang="fr-FR" sz="2800" dirty="0"/>
          </a:p>
        </p:txBody>
      </p:sp>
      <p:graphicFrame>
        <p:nvGraphicFramePr>
          <p:cNvPr id="4648962" name="Object 2"/>
          <p:cNvGraphicFramePr>
            <a:graphicFrameLocks noChangeAspect="1"/>
          </p:cNvGraphicFramePr>
          <p:nvPr/>
        </p:nvGraphicFramePr>
        <p:xfrm>
          <a:off x="2051050" y="622300"/>
          <a:ext cx="6567488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067162" imgH="2035748" progId="ChemDraw.Document.6.0">
                  <p:embed/>
                </p:oleObj>
              </mc:Choice>
              <mc:Fallback>
                <p:oleObj name="CS ChemDraw Drawing" r:id="rId2" imgW="5067162" imgH="2035748" progId="ChemDraw.Document.6.0">
                  <p:embed/>
                  <p:pic>
                    <p:nvPicPr>
                      <p:cNvPr id="46489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622300"/>
                        <a:ext cx="6567488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23528" y="836712"/>
            <a:ext cx="1281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Oppolzer</a:t>
            </a:r>
            <a:r>
              <a:rPr lang="fr-FR" sz="2000" b="1" dirty="0">
                <a:solidFill>
                  <a:srgbClr val="2508FE"/>
                </a:solidFill>
              </a:rPr>
              <a:t>: </a:t>
            </a:r>
          </a:p>
          <a:p>
            <a:r>
              <a:rPr lang="fr-FR" sz="2000" b="1" dirty="0" err="1">
                <a:solidFill>
                  <a:srgbClr val="2508FE"/>
                </a:solidFill>
              </a:rPr>
              <a:t>Sultamas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251520" y="342900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51520" y="3573016"/>
            <a:ext cx="2304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Masamune</a:t>
            </a:r>
            <a:r>
              <a:rPr lang="fr-FR" sz="2000" b="1" dirty="0">
                <a:solidFill>
                  <a:srgbClr val="2508FE"/>
                </a:solidFill>
              </a:rPr>
              <a:t> e </a:t>
            </a:r>
            <a:r>
              <a:rPr lang="fr-FR" sz="2000" b="1" dirty="0" err="1">
                <a:solidFill>
                  <a:srgbClr val="2508FE"/>
                </a:solidFill>
              </a:rPr>
              <a:t>Abiko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  <a:p>
            <a:r>
              <a:rPr lang="fr-FR" sz="2000" b="1" dirty="0" err="1">
                <a:solidFill>
                  <a:srgbClr val="2508FE"/>
                </a:solidFill>
              </a:rPr>
              <a:t>Norefedrina</a:t>
            </a:r>
            <a:endParaRPr lang="fr-FR" sz="2000" b="1" dirty="0">
              <a:solidFill>
                <a:srgbClr val="2508F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544" y="2996952"/>
            <a:ext cx="3505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A)</a:t>
            </a:r>
            <a:r>
              <a:rPr lang="fr-FR" sz="1400" dirty="0"/>
              <a:t> </a:t>
            </a:r>
            <a:r>
              <a:rPr lang="fr-FR" sz="1400" i="1" dirty="0"/>
              <a:t>JACS</a:t>
            </a:r>
            <a:r>
              <a:rPr lang="fr-FR" sz="1400" dirty="0"/>
              <a:t> </a:t>
            </a:r>
            <a:r>
              <a:rPr lang="fr-FR" sz="1400" b="1" dirty="0"/>
              <a:t>1990</a:t>
            </a:r>
            <a:r>
              <a:rPr lang="fr-FR" sz="1400" dirty="0"/>
              <a:t>, 112, 2767. </a:t>
            </a:r>
            <a:r>
              <a:rPr lang="fr-FR" sz="1400" b="1" dirty="0"/>
              <a:t>B)</a:t>
            </a:r>
            <a:r>
              <a:rPr lang="fr-FR" sz="1400" dirty="0"/>
              <a:t> </a:t>
            </a:r>
            <a:r>
              <a:rPr lang="fr-FR" sz="1400" i="1" dirty="0"/>
              <a:t>TL</a:t>
            </a:r>
            <a:r>
              <a:rPr lang="fr-FR" sz="1400" dirty="0"/>
              <a:t> </a:t>
            </a:r>
            <a:r>
              <a:rPr lang="fr-FR" sz="1400" b="1" dirty="0"/>
              <a:t>1992</a:t>
            </a:r>
            <a:r>
              <a:rPr lang="fr-FR" sz="1400" dirty="0"/>
              <a:t>, 33, 2442</a:t>
            </a:r>
          </a:p>
        </p:txBody>
      </p:sp>
      <p:graphicFrame>
        <p:nvGraphicFramePr>
          <p:cNvPr id="4648963" name="Object 3"/>
          <p:cNvGraphicFramePr>
            <a:graphicFrameLocks noChangeAspect="1"/>
          </p:cNvGraphicFramePr>
          <p:nvPr/>
        </p:nvGraphicFramePr>
        <p:xfrm>
          <a:off x="1765300" y="4005263"/>
          <a:ext cx="70580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449554" imgH="1898541" progId="ChemDraw.Document.6.0">
                  <p:embed/>
                </p:oleObj>
              </mc:Choice>
              <mc:Fallback>
                <p:oleObj name="CS ChemDraw Drawing" r:id="rId4" imgW="5449554" imgH="1898541" progId="ChemDraw.Document.6.0">
                  <p:embed/>
                  <p:pic>
                    <p:nvPicPr>
                      <p:cNvPr id="4648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4005263"/>
                        <a:ext cx="7058025" cy="245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23528" y="6093296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Abiko, A.; Liu, J.- F.; Masamune, S.; </a:t>
            </a:r>
            <a:r>
              <a:rPr lang="de-DE" sz="1400" i="1" dirty="0"/>
              <a:t>JACS</a:t>
            </a:r>
            <a:r>
              <a:rPr lang="de-DE" sz="1400" dirty="0"/>
              <a:t> </a:t>
            </a:r>
            <a:r>
              <a:rPr lang="de-DE" sz="1400" b="1" dirty="0"/>
              <a:t>1997</a:t>
            </a:r>
            <a:r>
              <a:rPr lang="de-DE" sz="1400" dirty="0"/>
              <a:t>, 119, 2586</a:t>
            </a:r>
            <a:endParaRPr lang="fr-FR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635896" y="2564904"/>
            <a:ext cx="2088232" cy="50405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9512" y="97468"/>
            <a:ext cx="376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 </a:t>
            </a:r>
            <a:r>
              <a:rPr lang="fr-FR" sz="2800" dirty="0" err="1"/>
              <a:t>Relação</a:t>
            </a:r>
            <a:r>
              <a:rPr lang="fr-FR" sz="2800" dirty="0"/>
              <a:t> entre </a:t>
            </a:r>
            <a:r>
              <a:rPr lang="fr-FR" sz="2800" dirty="0">
                <a:latin typeface="Symbol" pitchFamily="18" charset="2"/>
              </a:rPr>
              <a:t>D</a:t>
            </a:r>
            <a:r>
              <a:rPr lang="fr-FR" sz="2800" dirty="0"/>
              <a:t>G e </a:t>
            </a:r>
            <a:r>
              <a:rPr lang="fr-FR" sz="2800" dirty="0" err="1"/>
              <a:t>K</a:t>
            </a:r>
            <a:r>
              <a:rPr lang="fr-FR" sz="2800" baseline="-25000" dirty="0" err="1"/>
              <a:t>eq</a:t>
            </a:r>
            <a:endParaRPr lang="fr-FR" sz="2800" baseline="-25000" dirty="0"/>
          </a:p>
        </p:txBody>
      </p:sp>
      <p:sp>
        <p:nvSpPr>
          <p:cNvPr id="4229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229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" y="1141884"/>
            <a:ext cx="4200525" cy="381000"/>
          </a:xfrm>
          <a:prstGeom prst="rect">
            <a:avLst/>
          </a:prstGeom>
          <a:noFill/>
        </p:spPr>
      </p:pic>
      <p:sp>
        <p:nvSpPr>
          <p:cNvPr id="4229123" name="Rectangle 3"/>
          <p:cNvSpPr>
            <a:spLocks noChangeArrowheads="1"/>
          </p:cNvSpPr>
          <p:nvPr/>
        </p:nvSpPr>
        <p:spPr bwMode="auto">
          <a:xfrm>
            <a:off x="0" y="121538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29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229126" name="Rectangle 6"/>
          <p:cNvSpPr>
            <a:spLocks noChangeArrowheads="1"/>
          </p:cNvSpPr>
          <p:nvPr/>
        </p:nvSpPr>
        <p:spPr bwMode="auto">
          <a:xfrm>
            <a:off x="0" y="117728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29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22912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0137" y="1484784"/>
            <a:ext cx="1152525" cy="342900"/>
          </a:xfrm>
          <a:prstGeom prst="rect">
            <a:avLst/>
          </a:prstGeom>
          <a:noFill/>
        </p:spPr>
      </p:pic>
      <p:sp>
        <p:nvSpPr>
          <p:cNvPr id="4229129" name="Rectangle 9"/>
          <p:cNvSpPr>
            <a:spLocks noChangeArrowheads="1"/>
          </p:cNvSpPr>
          <p:nvPr/>
        </p:nvSpPr>
        <p:spPr bwMode="auto">
          <a:xfrm>
            <a:off x="0" y="117728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291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229130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141884"/>
            <a:ext cx="3400425" cy="342900"/>
          </a:xfrm>
          <a:prstGeom prst="rect">
            <a:avLst/>
          </a:prstGeom>
          <a:noFill/>
        </p:spPr>
      </p:pic>
      <p:sp>
        <p:nvSpPr>
          <p:cNvPr id="4229132" name="Rectangle 12"/>
          <p:cNvSpPr>
            <a:spLocks noChangeArrowheads="1"/>
          </p:cNvSpPr>
          <p:nvPr/>
        </p:nvSpPr>
        <p:spPr bwMode="auto">
          <a:xfrm>
            <a:off x="0" y="117728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229133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573932"/>
            <a:ext cx="4305300" cy="342900"/>
          </a:xfrm>
          <a:prstGeom prst="rect">
            <a:avLst/>
          </a:prstGeom>
          <a:noFill/>
        </p:spPr>
      </p:pic>
      <p:sp>
        <p:nvSpPr>
          <p:cNvPr id="4229135" name="Rectangle 15"/>
          <p:cNvSpPr>
            <a:spLocks noChangeArrowheads="1"/>
          </p:cNvSpPr>
          <p:nvPr/>
        </p:nvSpPr>
        <p:spPr bwMode="auto">
          <a:xfrm>
            <a:off x="0" y="117728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291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395536" y="3789040"/>
            <a:ext cx="5750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Assim</a:t>
            </a:r>
            <a:r>
              <a:rPr lang="fr-FR" sz="2000" dirty="0"/>
              <a:t>, a </a:t>
            </a:r>
            <a:r>
              <a:rPr lang="fr-FR" sz="2000" dirty="0" err="1"/>
              <a:t>energia</a:t>
            </a:r>
            <a:r>
              <a:rPr lang="fr-FR" sz="2000" dirty="0"/>
              <a:t> livre é </a:t>
            </a:r>
            <a:r>
              <a:rPr lang="fr-FR" sz="2000" dirty="0" err="1"/>
              <a:t>proporcional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pK</a:t>
            </a:r>
            <a:r>
              <a:rPr lang="fr-FR" sz="2000" dirty="0"/>
              <a:t> da </a:t>
            </a:r>
            <a:r>
              <a:rPr lang="fr-FR" sz="2000" dirty="0" err="1"/>
              <a:t>reação</a:t>
            </a:r>
            <a:r>
              <a:rPr lang="fr-FR" sz="2000" dirty="0"/>
              <a:t>:</a:t>
            </a:r>
          </a:p>
        </p:txBody>
      </p:sp>
      <p:sp>
        <p:nvSpPr>
          <p:cNvPr id="42291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229138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636912"/>
            <a:ext cx="1885950" cy="390525"/>
          </a:xfrm>
          <a:prstGeom prst="rect">
            <a:avLst/>
          </a:prstGeom>
          <a:noFill/>
        </p:spPr>
      </p:pic>
      <p:graphicFrame>
        <p:nvGraphicFramePr>
          <p:cNvPr id="28" name="Tableau 27"/>
          <p:cNvGraphicFramePr>
            <a:graphicFrameLocks noGrp="1"/>
          </p:cNvGraphicFramePr>
          <p:nvPr/>
        </p:nvGraphicFramePr>
        <p:xfrm>
          <a:off x="1547664" y="443711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K</a:t>
                      </a:r>
                      <a:r>
                        <a:rPr lang="fr-FR" baseline="-25000" dirty="0" err="1"/>
                        <a:t>eq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pK</a:t>
                      </a:r>
                      <a:r>
                        <a:rPr lang="fr-FR" baseline="-25000" dirty="0" err="1"/>
                        <a:t>eq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D</a:t>
                      </a:r>
                      <a:r>
                        <a:rPr lang="fr-FR" dirty="0"/>
                        <a:t>G</a:t>
                      </a:r>
                      <a:r>
                        <a:rPr lang="fr-FR" baseline="30000" dirty="0"/>
                        <a:t>0 </a:t>
                      </a:r>
                      <a:r>
                        <a:rPr lang="fr-FR" baseline="-25000" dirty="0"/>
                        <a:t>298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-1.4 </a:t>
                      </a:r>
                      <a:r>
                        <a:rPr lang="fr-FR" dirty="0" err="1"/>
                        <a:t>kcal.mol</a:t>
                      </a:r>
                      <a:r>
                        <a:rPr lang="fr-FR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-2.8 </a:t>
                      </a:r>
                      <a:r>
                        <a:rPr lang="fr-FR" dirty="0" err="1"/>
                        <a:t>kcal.mol</a:t>
                      </a:r>
                      <a:r>
                        <a:rPr lang="fr-FR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50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9735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4217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Aldol </a:t>
            </a:r>
            <a:r>
              <a:rPr lang="fr-FR" sz="2800" dirty="0" err="1"/>
              <a:t>Catal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ticas</a:t>
            </a:r>
            <a:endParaRPr lang="fr-FR" sz="2800" dirty="0"/>
          </a:p>
        </p:txBody>
      </p:sp>
      <p:graphicFrame>
        <p:nvGraphicFramePr>
          <p:cNvPr id="4713475" name="Object 3"/>
          <p:cNvGraphicFramePr>
            <a:graphicFrameLocks noChangeAspect="1"/>
          </p:cNvGraphicFramePr>
          <p:nvPr/>
        </p:nvGraphicFramePr>
        <p:xfrm>
          <a:off x="323850" y="979488"/>
          <a:ext cx="54927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712003" imgH="680731" progId="ChemDraw.Document.6.0">
                  <p:embed/>
                </p:oleObj>
              </mc:Choice>
              <mc:Fallback>
                <p:oleObj name="CS ChemDraw Drawing" r:id="rId2" imgW="4712003" imgH="680731" progId="ChemDraw.Document.6.0">
                  <p:embed/>
                  <p:pic>
                    <p:nvPicPr>
                      <p:cNvPr id="47134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79488"/>
                        <a:ext cx="5492750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79512" y="580618"/>
            <a:ext cx="515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Desafios</a:t>
            </a:r>
            <a:r>
              <a:rPr lang="fr-FR" sz="2000" b="1" dirty="0">
                <a:solidFill>
                  <a:srgbClr val="2508FE"/>
                </a:solidFill>
              </a:rPr>
              <a:t> da </a:t>
            </a:r>
            <a:r>
              <a:rPr lang="fr-FR" sz="2000" b="1" dirty="0" err="1">
                <a:solidFill>
                  <a:srgbClr val="2508FE"/>
                </a:solidFill>
              </a:rPr>
              <a:t>reação</a:t>
            </a:r>
            <a:r>
              <a:rPr lang="fr-FR" sz="2000" b="1" dirty="0">
                <a:solidFill>
                  <a:srgbClr val="2508FE"/>
                </a:solidFill>
              </a:rPr>
              <a:t> aldol </a:t>
            </a:r>
            <a:r>
              <a:rPr lang="fr-FR" sz="2000" b="1" dirty="0" err="1">
                <a:solidFill>
                  <a:srgbClr val="2508FE"/>
                </a:solidFill>
              </a:rPr>
              <a:t>catalisada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por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metais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00192" y="69269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produto</a:t>
            </a:r>
            <a:r>
              <a:rPr lang="fr-FR" sz="2000" dirty="0"/>
              <a:t> é mais </a:t>
            </a:r>
            <a:r>
              <a:rPr lang="fr-FR" sz="2000" dirty="0" err="1"/>
              <a:t>básico</a:t>
            </a:r>
            <a:r>
              <a:rPr lang="fr-FR" sz="2000" dirty="0"/>
              <a:t> que o </a:t>
            </a:r>
            <a:r>
              <a:rPr lang="fr-FR" sz="2000" dirty="0" err="1"/>
              <a:t>material</a:t>
            </a:r>
            <a:r>
              <a:rPr lang="fr-FR" sz="2000" dirty="0"/>
              <a:t> de </a:t>
            </a:r>
            <a:r>
              <a:rPr lang="fr-FR" sz="2000" dirty="0" err="1"/>
              <a:t>partida</a:t>
            </a:r>
            <a:endParaRPr lang="fr-FR" sz="2000" dirty="0"/>
          </a:p>
        </p:txBody>
      </p:sp>
      <p:graphicFrame>
        <p:nvGraphicFramePr>
          <p:cNvPr id="4713476" name="Object 4"/>
          <p:cNvGraphicFramePr>
            <a:graphicFrameLocks noChangeAspect="1"/>
          </p:cNvGraphicFramePr>
          <p:nvPr/>
        </p:nvGraphicFramePr>
        <p:xfrm>
          <a:off x="6804248" y="1616026"/>
          <a:ext cx="1440160" cy="51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164960" imgH="414360" progId="ChemDraw.Document.6.0">
                  <p:embed/>
                </p:oleObj>
              </mc:Choice>
              <mc:Fallback>
                <p:oleObj name="CS ChemDraw Drawing" r:id="rId4" imgW="1164960" imgH="414360" progId="ChemDraw.Document.6.0">
                  <p:embed/>
                  <p:pic>
                    <p:nvPicPr>
                      <p:cNvPr id="47134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1616026"/>
                        <a:ext cx="1440160" cy="51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51520" y="2177231"/>
            <a:ext cx="598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2508FE"/>
                </a:solidFill>
              </a:rPr>
              <a:t>Soluções</a:t>
            </a:r>
            <a:r>
              <a:rPr lang="fr-FR" b="1" dirty="0">
                <a:solidFill>
                  <a:srgbClr val="2508FE"/>
                </a:solidFill>
              </a:rPr>
              <a:t> </a:t>
            </a:r>
            <a:r>
              <a:rPr lang="fr-FR" b="1" dirty="0" err="1">
                <a:solidFill>
                  <a:srgbClr val="2508FE"/>
                </a:solidFill>
              </a:rPr>
              <a:t>ao</a:t>
            </a:r>
            <a:r>
              <a:rPr lang="fr-FR" b="1" dirty="0">
                <a:solidFill>
                  <a:srgbClr val="2508FE"/>
                </a:solidFill>
              </a:rPr>
              <a:t> </a:t>
            </a:r>
            <a:r>
              <a:rPr lang="fr-FR" b="1" dirty="0" err="1">
                <a:solidFill>
                  <a:srgbClr val="2508FE"/>
                </a:solidFill>
              </a:rPr>
              <a:t>problema</a:t>
            </a:r>
            <a:r>
              <a:rPr lang="fr-FR" b="1" dirty="0">
                <a:solidFill>
                  <a:srgbClr val="2508FE"/>
                </a:solidFill>
              </a:rPr>
              <a:t>: </a:t>
            </a:r>
            <a:r>
              <a:rPr lang="fr-FR" b="1" dirty="0" err="1">
                <a:solidFill>
                  <a:srgbClr val="2508FE"/>
                </a:solidFill>
              </a:rPr>
              <a:t>Como</a:t>
            </a:r>
            <a:r>
              <a:rPr lang="fr-FR" b="1" dirty="0">
                <a:solidFill>
                  <a:srgbClr val="2508FE"/>
                </a:solidFill>
              </a:rPr>
              <a:t> </a:t>
            </a:r>
            <a:r>
              <a:rPr lang="fr-FR" b="1" dirty="0" err="1">
                <a:solidFill>
                  <a:srgbClr val="2508FE"/>
                </a:solidFill>
              </a:rPr>
              <a:t>realizar</a:t>
            </a:r>
            <a:r>
              <a:rPr lang="fr-FR" b="1" dirty="0">
                <a:solidFill>
                  <a:srgbClr val="2508FE"/>
                </a:solidFill>
              </a:rPr>
              <a:t> o </a:t>
            </a:r>
            <a:r>
              <a:rPr lang="fr-FR" b="1" dirty="0" err="1">
                <a:solidFill>
                  <a:srgbClr val="2508FE"/>
                </a:solidFill>
              </a:rPr>
              <a:t>quench</a:t>
            </a:r>
            <a:r>
              <a:rPr lang="fr-FR" b="1" dirty="0">
                <a:solidFill>
                  <a:srgbClr val="2508FE"/>
                </a:solidFill>
              </a:rPr>
              <a:t> de </a:t>
            </a:r>
            <a:r>
              <a:rPr lang="fr-FR" b="1" dirty="0" err="1">
                <a:solidFill>
                  <a:srgbClr val="2508FE"/>
                </a:solidFill>
              </a:rPr>
              <a:t>alc</a:t>
            </a:r>
            <a:r>
              <a:rPr lang="fr-FR" b="1" dirty="0" err="1">
                <a:solidFill>
                  <a:srgbClr val="2508FE"/>
                </a:solidFill>
                <a:latin typeface="Calibri"/>
              </a:rPr>
              <a:t>ó</a:t>
            </a:r>
            <a:r>
              <a:rPr lang="fr-FR" b="1" dirty="0" err="1">
                <a:solidFill>
                  <a:srgbClr val="2508FE"/>
                </a:solidFill>
              </a:rPr>
              <a:t>xidos</a:t>
            </a:r>
            <a:r>
              <a:rPr lang="fr-FR" b="1" dirty="0">
                <a:solidFill>
                  <a:srgbClr val="2508FE"/>
                </a:solidFill>
              </a:rPr>
              <a:t>?</a:t>
            </a:r>
          </a:p>
        </p:txBody>
      </p:sp>
      <p:graphicFrame>
        <p:nvGraphicFramePr>
          <p:cNvPr id="4713477" name="Object 5"/>
          <p:cNvGraphicFramePr>
            <a:graphicFrameLocks noChangeAspect="1"/>
          </p:cNvGraphicFramePr>
          <p:nvPr/>
        </p:nvGraphicFramePr>
        <p:xfrm>
          <a:off x="1614488" y="2908300"/>
          <a:ext cx="5697537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750204" imgH="860768" progId="ChemDraw.Document.6.0">
                  <p:embed/>
                </p:oleObj>
              </mc:Choice>
              <mc:Fallback>
                <p:oleObj name="CS ChemDraw Drawing" r:id="rId6" imgW="4750204" imgH="860768" progId="ChemDraw.Document.6.0">
                  <p:embed/>
                  <p:pic>
                    <p:nvPicPr>
                      <p:cNvPr id="47134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2908300"/>
                        <a:ext cx="5697537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323528" y="2537271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- </a:t>
            </a:r>
            <a:r>
              <a:rPr lang="fr-FR" sz="1600" dirty="0" err="1"/>
              <a:t>Construir</a:t>
            </a:r>
            <a:r>
              <a:rPr lang="fr-FR" sz="1600" dirty="0"/>
              <a:t> </a:t>
            </a:r>
            <a:r>
              <a:rPr lang="fr-FR" sz="1600" dirty="0" err="1"/>
              <a:t>um</a:t>
            </a:r>
            <a:r>
              <a:rPr lang="fr-FR" sz="1600" dirty="0"/>
              <a:t> </a:t>
            </a:r>
            <a:r>
              <a:rPr lang="fr-FR" sz="1600" dirty="0" err="1"/>
              <a:t>trapeamento</a:t>
            </a:r>
            <a:r>
              <a:rPr lang="fr-FR" sz="1600" dirty="0"/>
              <a:t> </a:t>
            </a:r>
            <a:r>
              <a:rPr lang="fr-FR" sz="1600" dirty="0" err="1"/>
              <a:t>intramolecular</a:t>
            </a:r>
            <a:r>
              <a:rPr lang="fr-FR" sz="1600" dirty="0"/>
              <a:t> para o </a:t>
            </a:r>
            <a:r>
              <a:rPr lang="fr-FR" sz="1600" dirty="0" err="1"/>
              <a:t>alc</a:t>
            </a:r>
            <a:r>
              <a:rPr lang="fr-FR" sz="1600" dirty="0" err="1">
                <a:latin typeface="Calibri"/>
              </a:rPr>
              <a:t>ó</a:t>
            </a:r>
            <a:r>
              <a:rPr lang="fr-FR" sz="1600" dirty="0" err="1"/>
              <a:t>xido</a:t>
            </a:r>
            <a:r>
              <a:rPr lang="fr-FR" sz="1600" dirty="0"/>
              <a:t> </a:t>
            </a:r>
            <a:r>
              <a:rPr lang="fr-FR" sz="1600" dirty="0" err="1"/>
              <a:t>nascente</a:t>
            </a:r>
            <a:r>
              <a:rPr lang="fr-FR" sz="1600" dirty="0"/>
              <a:t> (</a:t>
            </a:r>
            <a:r>
              <a:rPr lang="fr-FR" sz="1600" i="1" dirty="0" err="1"/>
              <a:t>e.g</a:t>
            </a:r>
            <a:r>
              <a:rPr lang="fr-FR" sz="1600" i="1" dirty="0"/>
              <a:t>. </a:t>
            </a:r>
            <a:r>
              <a:rPr lang="fr-FR" sz="1600" dirty="0"/>
              <a:t>Aldol de </a:t>
            </a:r>
            <a:r>
              <a:rPr lang="fr-FR" sz="1600" dirty="0" err="1"/>
              <a:t>Ito</a:t>
            </a:r>
            <a:r>
              <a:rPr lang="fr-FR" sz="1600" dirty="0"/>
              <a:t>-</a:t>
            </a:r>
            <a:r>
              <a:rPr lang="fr-FR" sz="1600" dirty="0" err="1"/>
              <a:t>Hayashi</a:t>
            </a:r>
            <a:r>
              <a:rPr lang="fr-FR" sz="1600" dirty="0"/>
              <a:t> </a:t>
            </a:r>
            <a:r>
              <a:rPr lang="fr-FR" sz="1600" dirty="0" err="1"/>
              <a:t>usando</a:t>
            </a:r>
            <a:r>
              <a:rPr lang="fr-FR" sz="1600" dirty="0"/>
              <a:t> Au)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23528" y="3926909"/>
            <a:ext cx="6208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- </a:t>
            </a:r>
            <a:r>
              <a:rPr lang="fr-FR" sz="1600" dirty="0" err="1"/>
              <a:t>Incorporar</a:t>
            </a:r>
            <a:r>
              <a:rPr lang="fr-FR" sz="1600" dirty="0"/>
              <a:t> </a:t>
            </a:r>
            <a:r>
              <a:rPr lang="fr-FR" sz="1600" dirty="0" err="1"/>
              <a:t>um</a:t>
            </a:r>
            <a:r>
              <a:rPr lang="fr-FR" sz="1600" dirty="0"/>
              <a:t> </a:t>
            </a:r>
            <a:r>
              <a:rPr lang="fr-FR" sz="1600" dirty="0" err="1"/>
              <a:t>ve</a:t>
            </a:r>
            <a:r>
              <a:rPr lang="fr-FR" sz="1600" dirty="0" err="1">
                <a:latin typeface="Calibri"/>
              </a:rPr>
              <a:t>í</a:t>
            </a:r>
            <a:r>
              <a:rPr lang="fr-FR" sz="1600" dirty="0" err="1"/>
              <a:t>culo</a:t>
            </a:r>
            <a:r>
              <a:rPr lang="fr-FR" sz="1600" dirty="0"/>
              <a:t> de </a:t>
            </a:r>
            <a:r>
              <a:rPr lang="fr-FR" sz="1600" dirty="0" err="1"/>
              <a:t>pr</a:t>
            </a:r>
            <a:r>
              <a:rPr lang="fr-FR" sz="1600" dirty="0" err="1">
                <a:latin typeface="Calibri"/>
              </a:rPr>
              <a:t>ó</a:t>
            </a:r>
            <a:r>
              <a:rPr lang="fr-FR" sz="1600" dirty="0" err="1"/>
              <a:t>ton</a:t>
            </a:r>
            <a:r>
              <a:rPr lang="fr-FR" sz="1600" dirty="0"/>
              <a:t> no </a:t>
            </a:r>
            <a:r>
              <a:rPr lang="fr-FR" sz="1600" dirty="0" err="1"/>
              <a:t>catalisador</a:t>
            </a:r>
            <a:r>
              <a:rPr lang="fr-FR" sz="1600" dirty="0"/>
              <a:t> (</a:t>
            </a:r>
            <a:r>
              <a:rPr lang="fr-FR" sz="1600" i="1" dirty="0" err="1"/>
              <a:t>e.g</a:t>
            </a:r>
            <a:r>
              <a:rPr lang="fr-FR" sz="1600" i="1" dirty="0"/>
              <a:t>. </a:t>
            </a:r>
            <a:r>
              <a:rPr lang="fr-FR" sz="1600" dirty="0" err="1"/>
              <a:t>Shibasaki</a:t>
            </a:r>
            <a:r>
              <a:rPr lang="fr-FR" sz="1600" dirty="0"/>
              <a:t> e </a:t>
            </a:r>
            <a:r>
              <a:rPr lang="fr-FR" sz="1600" dirty="0" err="1"/>
              <a:t>Trost</a:t>
            </a:r>
            <a:r>
              <a:rPr lang="fr-FR" sz="1600" dirty="0"/>
              <a:t>)</a:t>
            </a:r>
          </a:p>
        </p:txBody>
      </p:sp>
      <p:graphicFrame>
        <p:nvGraphicFramePr>
          <p:cNvPr id="4713478" name="Object 6"/>
          <p:cNvGraphicFramePr>
            <a:graphicFrameLocks noChangeAspect="1"/>
          </p:cNvGraphicFramePr>
          <p:nvPr/>
        </p:nvGraphicFramePr>
        <p:xfrm>
          <a:off x="1547664" y="4265613"/>
          <a:ext cx="558165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650730" imgH="657989" progId="ChemDraw.Document.6.0">
                  <p:embed/>
                </p:oleObj>
              </mc:Choice>
              <mc:Fallback>
                <p:oleObj name="CS ChemDraw Drawing" r:id="rId8" imgW="4650730" imgH="657989" progId="ChemDraw.Document.6.0">
                  <p:embed/>
                  <p:pic>
                    <p:nvPicPr>
                      <p:cNvPr id="47134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265613"/>
                        <a:ext cx="558165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323528" y="5201567"/>
            <a:ext cx="2620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- </a:t>
            </a:r>
            <a:r>
              <a:rPr lang="fr-FR" sz="1600" dirty="0" err="1"/>
              <a:t>Sililar</a:t>
            </a:r>
            <a:r>
              <a:rPr lang="fr-FR" sz="1600" dirty="0"/>
              <a:t> o </a:t>
            </a:r>
            <a:r>
              <a:rPr lang="fr-FR" sz="1600" dirty="0" err="1"/>
              <a:t>aldolato</a:t>
            </a:r>
            <a:r>
              <a:rPr lang="fr-FR" sz="1600" dirty="0"/>
              <a:t> (</a:t>
            </a:r>
            <a:r>
              <a:rPr lang="fr-FR" sz="1600" i="1" dirty="0" err="1"/>
              <a:t>e.g</a:t>
            </a:r>
            <a:r>
              <a:rPr lang="fr-FR" sz="1600" i="1" dirty="0"/>
              <a:t>. </a:t>
            </a:r>
            <a:r>
              <a:rPr lang="fr-FR" sz="1600" dirty="0"/>
              <a:t>Evans)</a:t>
            </a:r>
          </a:p>
        </p:txBody>
      </p:sp>
      <p:graphicFrame>
        <p:nvGraphicFramePr>
          <p:cNvPr id="4713479" name="Object 7"/>
          <p:cNvGraphicFramePr>
            <a:graphicFrameLocks noChangeAspect="1"/>
          </p:cNvGraphicFramePr>
          <p:nvPr/>
        </p:nvGraphicFramePr>
        <p:xfrm>
          <a:off x="179512" y="5634038"/>
          <a:ext cx="29908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2485357" imgH="517749" progId="ChemDraw.Document.6.0">
                  <p:embed/>
                </p:oleObj>
              </mc:Choice>
              <mc:Fallback>
                <p:oleObj name="CS ChemDraw Drawing" r:id="rId10" imgW="2485357" imgH="517749" progId="ChemDraw.Document.6.0">
                  <p:embed/>
                  <p:pic>
                    <p:nvPicPr>
                      <p:cNvPr id="47134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634038"/>
                        <a:ext cx="29908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3384993" y="5201567"/>
            <a:ext cx="4969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1600" dirty="0"/>
              <a:t> </a:t>
            </a:r>
            <a:r>
              <a:rPr lang="fr-FR" sz="1600" dirty="0" err="1"/>
              <a:t>Evitar</a:t>
            </a:r>
            <a:r>
              <a:rPr lang="fr-FR" sz="1600" dirty="0"/>
              <a:t> </a:t>
            </a:r>
            <a:r>
              <a:rPr lang="fr-FR" sz="1600" dirty="0" err="1"/>
              <a:t>completamente</a:t>
            </a:r>
            <a:r>
              <a:rPr lang="fr-FR" sz="1600" dirty="0"/>
              <a:t> os </a:t>
            </a:r>
            <a:r>
              <a:rPr lang="fr-FR" sz="1600" dirty="0" err="1"/>
              <a:t>alc</a:t>
            </a:r>
            <a:r>
              <a:rPr lang="fr-FR" sz="1600" dirty="0" err="1">
                <a:latin typeface="Calibri"/>
              </a:rPr>
              <a:t>ó</a:t>
            </a:r>
            <a:r>
              <a:rPr lang="fr-FR" sz="1600" dirty="0" err="1"/>
              <a:t>xidos</a:t>
            </a:r>
            <a:r>
              <a:rPr lang="fr-FR" sz="1600" dirty="0"/>
              <a:t> </a:t>
            </a:r>
            <a:r>
              <a:rPr lang="fr-FR" sz="1600" dirty="0" err="1"/>
              <a:t>empregando</a:t>
            </a:r>
            <a:r>
              <a:rPr lang="fr-FR" sz="1600" dirty="0"/>
              <a:t> </a:t>
            </a:r>
            <a:r>
              <a:rPr lang="fr-FR" sz="1600" dirty="0" err="1"/>
              <a:t>aminas</a:t>
            </a:r>
            <a:r>
              <a:rPr lang="fr-FR" sz="1600" dirty="0"/>
              <a:t> </a:t>
            </a:r>
          </a:p>
          <a:p>
            <a:r>
              <a:rPr lang="fr-FR" sz="1600" dirty="0"/>
              <a:t>  </a:t>
            </a:r>
            <a:r>
              <a:rPr lang="fr-FR" sz="1600" dirty="0" err="1"/>
              <a:t>secundárias</a:t>
            </a:r>
            <a:r>
              <a:rPr lang="fr-FR" sz="1600" dirty="0"/>
              <a:t> (</a:t>
            </a:r>
            <a:r>
              <a:rPr lang="fr-FR" sz="1600" i="1" dirty="0" err="1"/>
              <a:t>e.g</a:t>
            </a:r>
            <a:r>
              <a:rPr lang="fr-FR" sz="1600" i="1" dirty="0"/>
              <a:t>. </a:t>
            </a:r>
            <a:r>
              <a:rPr lang="fr-FR" sz="1600" dirty="0" err="1"/>
              <a:t>prolina</a:t>
            </a:r>
            <a:r>
              <a:rPr lang="fr-FR" sz="1600" dirty="0"/>
              <a:t>, </a:t>
            </a:r>
            <a:r>
              <a:rPr lang="fr-FR" sz="1600" dirty="0" err="1"/>
              <a:t>enzimas</a:t>
            </a:r>
            <a:r>
              <a:rPr lang="fr-FR" sz="1600" dirty="0"/>
              <a:t>, …)</a:t>
            </a:r>
          </a:p>
        </p:txBody>
      </p:sp>
      <p:graphicFrame>
        <p:nvGraphicFramePr>
          <p:cNvPr id="4713480" name="Object 8"/>
          <p:cNvGraphicFramePr>
            <a:graphicFrameLocks noChangeAspect="1"/>
          </p:cNvGraphicFramePr>
          <p:nvPr/>
        </p:nvGraphicFramePr>
        <p:xfrm>
          <a:off x="6660232" y="5589240"/>
          <a:ext cx="12049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1003825" imgH="758810" progId="ChemDraw.Document.6.0">
                  <p:embed/>
                </p:oleObj>
              </mc:Choice>
              <mc:Fallback>
                <p:oleObj name="CS ChemDraw Drawing" r:id="rId12" imgW="1003825" imgH="758810" progId="ChemDraw.Document.6.0">
                  <p:embed/>
                  <p:pic>
                    <p:nvPicPr>
                      <p:cNvPr id="47134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5589240"/>
                        <a:ext cx="120491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093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116632"/>
            <a:ext cx="4509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Repulsões</a:t>
            </a:r>
            <a:r>
              <a:rPr lang="fr-FR" sz="2800" dirty="0"/>
              <a:t> </a:t>
            </a:r>
            <a:r>
              <a:rPr lang="fr-FR" sz="2800" dirty="0" err="1"/>
              <a:t>Al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licas</a:t>
            </a:r>
            <a:r>
              <a:rPr lang="fr-FR" sz="2800" dirty="0"/>
              <a:t> (1,2) e (1,3)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496" y="6167045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A)</a:t>
            </a:r>
            <a:r>
              <a:rPr lang="en-US" dirty="0"/>
              <a:t> Johnson, F.; </a:t>
            </a:r>
            <a:r>
              <a:rPr lang="en-US" i="1" dirty="0"/>
              <a:t>Chem. Rev.</a:t>
            </a:r>
            <a:r>
              <a:rPr lang="en-US" dirty="0"/>
              <a:t> </a:t>
            </a:r>
            <a:r>
              <a:rPr lang="en-US" b="1" dirty="0"/>
              <a:t>1968</a:t>
            </a:r>
            <a:r>
              <a:rPr lang="en-US" dirty="0"/>
              <a:t>, 68, 375.</a:t>
            </a:r>
            <a:r>
              <a:rPr lang="en-US" b="1" dirty="0"/>
              <a:t> B) </a:t>
            </a:r>
            <a:r>
              <a:rPr lang="de-DE" dirty="0"/>
              <a:t>Hoffmann, R. W.; </a:t>
            </a:r>
            <a:r>
              <a:rPr lang="de-DE" i="1" dirty="0"/>
              <a:t>Chem. </a:t>
            </a:r>
            <a:r>
              <a:rPr lang="de-DE" i="1" dirty="0" err="1"/>
              <a:t>Rev</a:t>
            </a:r>
            <a:r>
              <a:rPr lang="de-DE" i="1" dirty="0"/>
              <a:t>.</a:t>
            </a:r>
            <a:r>
              <a:rPr lang="de-DE" dirty="0"/>
              <a:t> </a:t>
            </a:r>
            <a:r>
              <a:rPr lang="de-DE" b="1" dirty="0"/>
              <a:t>1989</a:t>
            </a:r>
            <a:r>
              <a:rPr lang="de-DE" dirty="0"/>
              <a:t>, 89, 1841. </a:t>
            </a:r>
            <a:r>
              <a:rPr lang="de-DE" b="1" dirty="0"/>
              <a:t>C)</a:t>
            </a:r>
            <a:r>
              <a:rPr lang="de-DE" dirty="0"/>
              <a:t> </a:t>
            </a:r>
            <a:r>
              <a:rPr lang="fr-FR" dirty="0" err="1"/>
              <a:t>Houk</a:t>
            </a:r>
            <a:r>
              <a:rPr lang="fr-FR" dirty="0"/>
              <a:t>, K. N.; Hoffmann </a:t>
            </a:r>
            <a:r>
              <a:rPr lang="fr-FR" i="1" dirty="0"/>
              <a:t>J. Am. </a:t>
            </a:r>
            <a:r>
              <a:rPr lang="fr-FR" i="1" dirty="0" err="1"/>
              <a:t>Chem</a:t>
            </a:r>
            <a:r>
              <a:rPr lang="fr-FR" i="1" dirty="0"/>
              <a:t>. Soc.</a:t>
            </a:r>
            <a:r>
              <a:rPr lang="fr-FR" dirty="0"/>
              <a:t> </a:t>
            </a:r>
            <a:r>
              <a:rPr lang="fr-FR" b="1" dirty="0"/>
              <a:t>1991</a:t>
            </a:r>
            <a:r>
              <a:rPr lang="fr-FR" dirty="0"/>
              <a:t>, 113, 5006.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105273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Considere</a:t>
            </a:r>
            <a:r>
              <a:rPr lang="fr-FR" sz="2000" dirty="0"/>
              <a:t> a </a:t>
            </a:r>
            <a:r>
              <a:rPr lang="fr-FR" sz="2000" dirty="0" err="1"/>
              <a:t>estrutura</a:t>
            </a:r>
            <a:r>
              <a:rPr lang="fr-FR" sz="2000" dirty="0"/>
              <a:t> </a:t>
            </a:r>
            <a:r>
              <a:rPr lang="fr-FR" sz="2000" dirty="0" err="1"/>
              <a:t>geral</a:t>
            </a:r>
            <a:r>
              <a:rPr lang="fr-FR" sz="2000" dirty="0"/>
              <a:t> </a:t>
            </a:r>
            <a:r>
              <a:rPr lang="fr-FR" sz="2000" dirty="0" err="1"/>
              <a:t>ilustrada</a:t>
            </a:r>
            <a:r>
              <a:rPr lang="fr-FR" sz="2000" dirty="0"/>
              <a:t> onde X e Y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permutações</a:t>
            </a:r>
            <a:r>
              <a:rPr lang="fr-FR" sz="2000" dirty="0"/>
              <a:t> de C, N e O: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1520" y="2708920"/>
            <a:ext cx="1329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4953362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Os </a:t>
            </a:r>
            <a:r>
              <a:rPr lang="en-US" sz="2000" dirty="0" err="1"/>
              <a:t>estereocentros</a:t>
            </a:r>
            <a:r>
              <a:rPr lang="en-US" sz="2000" dirty="0"/>
              <a:t> </a:t>
            </a:r>
            <a:r>
              <a:rPr lang="en-US" sz="2000" dirty="0" err="1"/>
              <a:t>al</a:t>
            </a:r>
            <a:r>
              <a:rPr lang="en-US" sz="2000" dirty="0" err="1">
                <a:latin typeface="Calibri"/>
              </a:rPr>
              <a:t>í</a:t>
            </a:r>
            <a:r>
              <a:rPr lang="en-US" sz="2000" dirty="0" err="1"/>
              <a:t>licos</a:t>
            </a:r>
            <a:r>
              <a:rPr lang="en-US" sz="2000" dirty="0"/>
              <a:t> e </a:t>
            </a:r>
            <a:r>
              <a:rPr lang="en-US" sz="2000" dirty="0" err="1"/>
              <a:t>seus</a:t>
            </a:r>
            <a:r>
              <a:rPr lang="en-US" sz="2000" dirty="0"/>
              <a:t> </a:t>
            </a:r>
            <a:r>
              <a:rPr lang="en-US" sz="2000" dirty="0" err="1"/>
              <a:t>substituintes</a:t>
            </a:r>
            <a:r>
              <a:rPr lang="en-US" sz="2000" dirty="0"/>
              <a:t> </a:t>
            </a:r>
            <a:r>
              <a:rPr lang="en-US" sz="2000" dirty="0" err="1"/>
              <a:t>associados</a:t>
            </a:r>
            <a:r>
              <a:rPr lang="en-US" sz="2000" dirty="0"/>
              <a:t> </a:t>
            </a:r>
            <a:r>
              <a:rPr lang="en-US" sz="2000" dirty="0" err="1"/>
              <a:t>frequentemente</a:t>
            </a:r>
            <a:r>
              <a:rPr lang="en-US" sz="2000" dirty="0"/>
              <a:t> </a:t>
            </a:r>
            <a:r>
              <a:rPr lang="en-US" sz="2000" dirty="0" err="1"/>
              <a:t>implicam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influência</a:t>
            </a:r>
            <a:r>
              <a:rPr lang="en-US" sz="2000" dirty="0"/>
              <a:t> </a:t>
            </a:r>
            <a:r>
              <a:rPr lang="en-US" sz="2000" dirty="0" err="1"/>
              <a:t>pronunciada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reações</a:t>
            </a:r>
            <a:r>
              <a:rPr lang="en-US" sz="2000" dirty="0"/>
              <a:t> </a:t>
            </a:r>
            <a:r>
              <a:rPr lang="en-US" sz="2000" dirty="0" err="1"/>
              <a:t>ocorrendo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ligação</a:t>
            </a:r>
            <a:r>
              <a:rPr lang="en-US" sz="2000" dirty="0"/>
              <a:t> 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.</a:t>
            </a:r>
            <a:endParaRPr lang="fr-FR" sz="2000" dirty="0"/>
          </a:p>
        </p:txBody>
      </p:sp>
      <p:graphicFrame>
        <p:nvGraphicFramePr>
          <p:cNvPr id="4227078" name="Object 6"/>
          <p:cNvGraphicFramePr>
            <a:graphicFrameLocks noChangeAspect="1"/>
          </p:cNvGraphicFramePr>
          <p:nvPr/>
        </p:nvGraphicFramePr>
        <p:xfrm>
          <a:off x="1260475" y="3135313"/>
          <a:ext cx="6561138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053168" imgH="1034362" progId="ChemDraw.Document.6.0">
                  <p:embed/>
                </p:oleObj>
              </mc:Choice>
              <mc:Fallback>
                <p:oleObj name="CS ChemDraw Drawing" r:id="rId2" imgW="5053168" imgH="1034362" progId="ChemDraw.Document.6.0">
                  <p:embed/>
                  <p:pic>
                    <p:nvPicPr>
                      <p:cNvPr id="4227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3135313"/>
                        <a:ext cx="6561138" cy="134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7079" name="Object 7"/>
          <p:cNvGraphicFramePr>
            <a:graphicFrameLocks noChangeAspect="1"/>
          </p:cNvGraphicFramePr>
          <p:nvPr/>
        </p:nvGraphicFramePr>
        <p:xfrm>
          <a:off x="6450013" y="985838"/>
          <a:ext cx="2176462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555665" imgH="1031329" progId="ChemDraw.Document.6.0">
                  <p:embed/>
                </p:oleObj>
              </mc:Choice>
              <mc:Fallback>
                <p:oleObj name="CS ChemDraw Drawing" r:id="rId4" imgW="1555665" imgH="1031329" progId="ChemDraw.Document.6.0">
                  <p:embed/>
                  <p:pic>
                    <p:nvPicPr>
                      <p:cNvPr id="4227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985838"/>
                        <a:ext cx="2176462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23728" y="764704"/>
            <a:ext cx="6696744" cy="165618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97468"/>
            <a:ext cx="4509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Repulsões</a:t>
            </a:r>
            <a:r>
              <a:rPr lang="fr-FR" sz="2800" dirty="0"/>
              <a:t> </a:t>
            </a:r>
            <a:r>
              <a:rPr lang="fr-FR" sz="2800" dirty="0" err="1"/>
              <a:t>Al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licas</a:t>
            </a:r>
            <a:r>
              <a:rPr lang="fr-FR" sz="2800" dirty="0"/>
              <a:t> (1,2) e (1,3)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2204864"/>
            <a:ext cx="1665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Conformação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</a:p>
          <a:p>
            <a:r>
              <a:rPr lang="fr-FR" sz="2000" b="1" dirty="0" err="1">
                <a:solidFill>
                  <a:srgbClr val="2508FE"/>
                </a:solidFill>
              </a:rPr>
              <a:t>preferencial</a:t>
            </a:r>
            <a:r>
              <a:rPr lang="fr-FR" sz="2000" b="1" dirty="0">
                <a:solidFill>
                  <a:srgbClr val="2508FE"/>
                </a:solidFill>
              </a:rPr>
              <a:t>?</a:t>
            </a:r>
          </a:p>
        </p:txBody>
      </p:sp>
      <p:graphicFrame>
        <p:nvGraphicFramePr>
          <p:cNvPr id="4258820" name="Object 4"/>
          <p:cNvGraphicFramePr>
            <a:graphicFrameLocks noChangeAspect="1"/>
          </p:cNvGraphicFramePr>
          <p:nvPr/>
        </p:nvGraphicFramePr>
        <p:xfrm>
          <a:off x="182562" y="847725"/>
          <a:ext cx="1869157" cy="1225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585923" imgH="1031329" progId="ChemDraw.Document.6.0">
                  <p:embed/>
                </p:oleObj>
              </mc:Choice>
              <mc:Fallback>
                <p:oleObj name="CS ChemDraw Drawing" r:id="rId2" imgW="1585923" imgH="1031329" progId="ChemDraw.Document.6.0">
                  <p:embed/>
                  <p:pic>
                    <p:nvPicPr>
                      <p:cNvPr id="4258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" y="847725"/>
                        <a:ext cx="1869157" cy="1225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8827" name="Object 11"/>
          <p:cNvGraphicFramePr>
            <a:graphicFrameLocks noChangeAspect="1"/>
          </p:cNvGraphicFramePr>
          <p:nvPr/>
        </p:nvGraphicFramePr>
        <p:xfrm>
          <a:off x="682625" y="3390900"/>
          <a:ext cx="8023225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144364" imgH="1090837" progId="ChemDraw.Document.6.0">
                  <p:embed/>
                </p:oleObj>
              </mc:Choice>
              <mc:Fallback>
                <p:oleObj name="CS ChemDraw Drawing" r:id="rId4" imgW="6144364" imgH="1090837" progId="ChemDraw.Document.6.0">
                  <p:embed/>
                  <p:pic>
                    <p:nvPicPr>
                      <p:cNvPr id="42588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3390900"/>
                        <a:ext cx="8023225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8828" name="Object 12"/>
          <p:cNvGraphicFramePr>
            <a:graphicFrameLocks noChangeAspect="1"/>
          </p:cNvGraphicFramePr>
          <p:nvPr/>
        </p:nvGraphicFramePr>
        <p:xfrm>
          <a:off x="2339975" y="804863"/>
          <a:ext cx="6329363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867456" imgH="1220463" progId="ChemDraw.Document.6.0">
                  <p:embed/>
                </p:oleObj>
              </mc:Choice>
              <mc:Fallback>
                <p:oleObj name="CS ChemDraw Drawing" r:id="rId6" imgW="4867456" imgH="1220463" progId="ChemDraw.Document.6.0">
                  <p:embed/>
                  <p:pic>
                    <p:nvPicPr>
                      <p:cNvPr id="42588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804863"/>
                        <a:ext cx="6329363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8831" name="Object 15"/>
          <p:cNvGraphicFramePr>
            <a:graphicFrameLocks noChangeAspect="1"/>
          </p:cNvGraphicFramePr>
          <p:nvPr/>
        </p:nvGraphicFramePr>
        <p:xfrm>
          <a:off x="827584" y="4941168"/>
          <a:ext cx="792088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6170400" imgH="127440" progId="ChemDraw.Document.6.0">
                  <p:embed/>
                </p:oleObj>
              </mc:Choice>
              <mc:Fallback>
                <p:oleObj name="CS ChemDraw Drawing" r:id="rId8" imgW="6170400" imgH="127440" progId="ChemDraw.Document.6.0">
                  <p:embed/>
                  <p:pic>
                    <p:nvPicPr>
                      <p:cNvPr id="42588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941168"/>
                        <a:ext cx="7920880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8832" name="Object 16"/>
          <p:cNvGraphicFramePr>
            <a:graphicFrameLocks noChangeAspect="1"/>
          </p:cNvGraphicFramePr>
          <p:nvPr/>
        </p:nvGraphicFramePr>
        <p:xfrm>
          <a:off x="966788" y="5149850"/>
          <a:ext cx="75882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5836484" imgH="841058" progId="ChemDraw.Document.6.0">
                  <p:embed/>
                </p:oleObj>
              </mc:Choice>
              <mc:Fallback>
                <p:oleObj name="CS ChemDraw Drawing" r:id="rId10" imgW="5836484" imgH="841058" progId="ChemDraw.Document.6.0">
                  <p:embed/>
                  <p:pic>
                    <p:nvPicPr>
                      <p:cNvPr id="42588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5149850"/>
                        <a:ext cx="758825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051720" y="2492896"/>
            <a:ext cx="6863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u="sng" dirty="0" err="1"/>
              <a:t>Lembre</a:t>
            </a:r>
            <a:r>
              <a:rPr lang="fr-FR" sz="1600" u="sng" dirty="0"/>
              <a:t> aula 9:</a:t>
            </a:r>
            <a:r>
              <a:rPr lang="fr-FR" sz="1600" dirty="0"/>
              <a:t> </a:t>
            </a:r>
            <a:r>
              <a:rPr lang="fr-FR" sz="1600" dirty="0" err="1"/>
              <a:t>Caso</a:t>
            </a:r>
            <a:r>
              <a:rPr lang="fr-FR" sz="1600" dirty="0"/>
              <a:t> </a:t>
            </a:r>
            <a:r>
              <a:rPr lang="fr-FR" sz="1600" dirty="0" err="1"/>
              <a:t>especial</a:t>
            </a:r>
            <a:r>
              <a:rPr lang="fr-FR" sz="1600" dirty="0"/>
              <a:t> do </a:t>
            </a:r>
            <a:r>
              <a:rPr lang="fr-FR" sz="1600" dirty="0" err="1"/>
              <a:t>Propeno</a:t>
            </a:r>
            <a:r>
              <a:rPr lang="fr-FR" sz="1600" dirty="0"/>
              <a:t>: é mais </a:t>
            </a:r>
            <a:r>
              <a:rPr lang="fr-FR" sz="1600" dirty="0" err="1"/>
              <a:t>estável</a:t>
            </a:r>
            <a:r>
              <a:rPr lang="fr-FR" sz="1600" dirty="0"/>
              <a:t> na </a:t>
            </a:r>
            <a:r>
              <a:rPr lang="fr-FR" sz="1600" dirty="0" err="1"/>
              <a:t>conformação</a:t>
            </a:r>
            <a:r>
              <a:rPr lang="fr-FR" sz="1600" dirty="0"/>
              <a:t> </a:t>
            </a:r>
            <a:r>
              <a:rPr lang="fr-FR" sz="1600" dirty="0" err="1"/>
              <a:t>eclipsada</a:t>
            </a:r>
            <a:r>
              <a:rPr lang="fr-FR" sz="1600" dirty="0"/>
              <a:t> (~ 2 </a:t>
            </a:r>
            <a:r>
              <a:rPr lang="fr-FR" sz="1600" dirty="0" err="1"/>
              <a:t>kcal.mol</a:t>
            </a:r>
            <a:r>
              <a:rPr lang="fr-FR" sz="1600" baseline="30000" dirty="0"/>
              <a:t>-1</a:t>
            </a:r>
            <a:r>
              <a:rPr lang="fr-FR" sz="1600" dirty="0"/>
              <a:t>) do que na </a:t>
            </a:r>
            <a:r>
              <a:rPr lang="fr-FR" sz="1600" dirty="0" err="1"/>
              <a:t>alternada</a:t>
            </a:r>
            <a:r>
              <a:rPr lang="fr-FR" sz="1600" dirty="0"/>
              <a:t>/gauche.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97468"/>
            <a:ext cx="4509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Repulsões</a:t>
            </a:r>
            <a:r>
              <a:rPr lang="fr-FR" sz="2800" dirty="0"/>
              <a:t> </a:t>
            </a:r>
            <a:r>
              <a:rPr lang="fr-FR" sz="2800" dirty="0" err="1"/>
              <a:t>Al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licas</a:t>
            </a:r>
            <a:r>
              <a:rPr lang="fr-FR" sz="2800" dirty="0"/>
              <a:t> (1,2) e (1,3)</a:t>
            </a:r>
          </a:p>
        </p:txBody>
      </p:sp>
      <p:graphicFrame>
        <p:nvGraphicFramePr>
          <p:cNvPr id="4259841" name="Object 1"/>
          <p:cNvGraphicFramePr>
            <a:graphicFrameLocks noChangeAspect="1"/>
          </p:cNvGraphicFramePr>
          <p:nvPr/>
        </p:nvGraphicFramePr>
        <p:xfrm>
          <a:off x="1138238" y="766763"/>
          <a:ext cx="468471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616268" imgH="872897" progId="ChemDraw.Document.6.0">
                  <p:embed/>
                </p:oleObj>
              </mc:Choice>
              <mc:Fallback>
                <p:oleObj name="CS ChemDraw Drawing" r:id="rId2" imgW="3616268" imgH="872897" progId="ChemDraw.Document.6.0">
                  <p:embed/>
                  <p:pic>
                    <p:nvPicPr>
                      <p:cNvPr id="425984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766763"/>
                        <a:ext cx="468471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350235" y="908720"/>
            <a:ext cx="1822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/>
              <a:t>Estereoqu</a:t>
            </a:r>
            <a:r>
              <a:rPr lang="fr-FR" sz="2000" b="1" dirty="0" err="1">
                <a:latin typeface="Calibri"/>
              </a:rPr>
              <a:t>í</a:t>
            </a:r>
            <a:r>
              <a:rPr lang="fr-FR" sz="2000" b="1" dirty="0" err="1"/>
              <a:t>mica</a:t>
            </a:r>
            <a:endParaRPr lang="fr-FR" sz="2000" b="1" dirty="0"/>
          </a:p>
          <a:p>
            <a:pPr algn="ctr"/>
            <a:r>
              <a:rPr lang="fr-FR" sz="2000" b="1" dirty="0" err="1"/>
              <a:t>relativa</a:t>
            </a:r>
            <a:r>
              <a:rPr lang="fr-FR" sz="2000" b="1" dirty="0"/>
              <a:t>?</a:t>
            </a:r>
          </a:p>
        </p:txBody>
      </p:sp>
      <p:graphicFrame>
        <p:nvGraphicFramePr>
          <p:cNvPr id="4259842" name="Object 2"/>
          <p:cNvGraphicFramePr>
            <a:graphicFrameLocks noChangeAspect="1"/>
          </p:cNvGraphicFramePr>
          <p:nvPr/>
        </p:nvGraphicFramePr>
        <p:xfrm>
          <a:off x="539552" y="1916832"/>
          <a:ext cx="7848872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274640" imgH="127440" progId="ChemDraw.Document.6.0">
                  <p:embed/>
                </p:oleObj>
              </mc:Choice>
              <mc:Fallback>
                <p:oleObj name="CS ChemDraw Drawing" r:id="rId4" imgW="4274640" imgH="127440" progId="ChemDraw.Document.6.0">
                  <p:embed/>
                  <p:pic>
                    <p:nvPicPr>
                      <p:cNvPr id="42598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16832"/>
                        <a:ext cx="7848872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79512" y="2123564"/>
            <a:ext cx="1158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2508FE"/>
                </a:solidFill>
              </a:rPr>
              <a:t>Exemplos</a:t>
            </a:r>
            <a:r>
              <a:rPr lang="fr-FR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100392" y="5949280"/>
            <a:ext cx="675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Etc</a:t>
            </a:r>
            <a:r>
              <a:rPr lang="fr-FR" sz="2000" dirty="0"/>
              <a:t>…</a:t>
            </a:r>
          </a:p>
        </p:txBody>
      </p:sp>
      <p:graphicFrame>
        <p:nvGraphicFramePr>
          <p:cNvPr id="4259847" name="Object 7"/>
          <p:cNvGraphicFramePr>
            <a:graphicFrameLocks noChangeAspect="1"/>
          </p:cNvGraphicFramePr>
          <p:nvPr/>
        </p:nvGraphicFramePr>
        <p:xfrm>
          <a:off x="1598613" y="2192338"/>
          <a:ext cx="65309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441989" imgH="680731" progId="ChemDraw.Document.6.0">
                  <p:embed/>
                </p:oleObj>
              </mc:Choice>
              <mc:Fallback>
                <p:oleObj name="CS ChemDraw Drawing" r:id="rId6" imgW="5441989" imgH="680731" progId="ChemDraw.Document.6.0">
                  <p:embed/>
                  <p:pic>
                    <p:nvPicPr>
                      <p:cNvPr id="42598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2192338"/>
                        <a:ext cx="653097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9848" name="Object 8"/>
          <p:cNvGraphicFramePr>
            <a:graphicFrameLocks noChangeAspect="1"/>
          </p:cNvGraphicFramePr>
          <p:nvPr/>
        </p:nvGraphicFramePr>
        <p:xfrm>
          <a:off x="1682750" y="3275013"/>
          <a:ext cx="61626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138648" imgH="607579" progId="ChemDraw.Document.6.0">
                  <p:embed/>
                </p:oleObj>
              </mc:Choice>
              <mc:Fallback>
                <p:oleObj name="CS ChemDraw Drawing" r:id="rId8" imgW="5138648" imgH="607579" progId="ChemDraw.Document.6.0">
                  <p:embed/>
                  <p:pic>
                    <p:nvPicPr>
                      <p:cNvPr id="42598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3275013"/>
                        <a:ext cx="616267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9852" name="Object 12"/>
          <p:cNvGraphicFramePr>
            <a:graphicFrameLocks noChangeAspect="1"/>
          </p:cNvGraphicFramePr>
          <p:nvPr/>
        </p:nvGraphicFramePr>
        <p:xfrm>
          <a:off x="1631950" y="4210050"/>
          <a:ext cx="67325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5594038" imgH="712569" progId="ChemDraw.Document.6.0">
                  <p:embed/>
                </p:oleObj>
              </mc:Choice>
              <mc:Fallback>
                <p:oleObj name="CS ChemDraw Drawing" r:id="rId10" imgW="5594038" imgH="712569" progId="ChemDraw.Document.6.0">
                  <p:embed/>
                  <p:pic>
                    <p:nvPicPr>
                      <p:cNvPr id="42598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4210050"/>
                        <a:ext cx="673258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9853" name="Object 13"/>
          <p:cNvGraphicFramePr>
            <a:graphicFrameLocks noChangeAspect="1"/>
          </p:cNvGraphicFramePr>
          <p:nvPr/>
        </p:nvGraphicFramePr>
        <p:xfrm>
          <a:off x="1511300" y="5446713"/>
          <a:ext cx="6405563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5344027" imgH="723181" progId="ChemDraw.Document.6.0">
                  <p:embed/>
                </p:oleObj>
              </mc:Choice>
              <mc:Fallback>
                <p:oleObj name="CS ChemDraw Drawing" r:id="rId12" imgW="5344027" imgH="723181" progId="ChemDraw.Document.6.0">
                  <p:embed/>
                  <p:pic>
                    <p:nvPicPr>
                      <p:cNvPr id="42598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5446713"/>
                        <a:ext cx="6405563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60876" name="Object 12"/>
          <p:cNvGraphicFramePr>
            <a:graphicFrameLocks noChangeAspect="1"/>
          </p:cNvGraphicFramePr>
          <p:nvPr/>
        </p:nvGraphicFramePr>
        <p:xfrm>
          <a:off x="515938" y="981075"/>
          <a:ext cx="8010525" cy="322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720745" imgH="2302582" progId="ChemDraw.Document.6.0">
                  <p:embed/>
                </p:oleObj>
              </mc:Choice>
              <mc:Fallback>
                <p:oleObj name="CS ChemDraw Drawing" r:id="rId2" imgW="5720745" imgH="2302582" progId="ChemDraw.Document.6.0">
                  <p:embed/>
                  <p:pic>
                    <p:nvPicPr>
                      <p:cNvPr id="42608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981075"/>
                        <a:ext cx="8010525" cy="322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720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97468"/>
            <a:ext cx="2165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Hidroboração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457730" y="4581128"/>
            <a:ext cx="61073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- </a:t>
            </a:r>
            <a:r>
              <a:rPr lang="fr-FR" sz="2000" dirty="0" err="1"/>
              <a:t>R</a:t>
            </a:r>
            <a:r>
              <a:rPr lang="fr-FR" sz="2000" baseline="-25000" dirty="0" err="1"/>
              <a:t>grande</a:t>
            </a:r>
            <a:r>
              <a:rPr lang="fr-FR" sz="2000" dirty="0"/>
              <a:t> </a:t>
            </a:r>
            <a:r>
              <a:rPr lang="fr-FR" sz="2000" dirty="0" err="1"/>
              <a:t>deve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perpendicular</a:t>
            </a:r>
            <a:r>
              <a:rPr lang="fr-FR" sz="2000" dirty="0"/>
              <a:t> à </a:t>
            </a:r>
            <a:r>
              <a:rPr lang="fr-FR" sz="2000" dirty="0" err="1"/>
              <a:t>ligação</a:t>
            </a:r>
            <a:r>
              <a:rPr lang="fr-FR" sz="2000" dirty="0"/>
              <a:t> </a:t>
            </a:r>
            <a:r>
              <a:rPr lang="fr-FR" sz="2000" dirty="0" err="1"/>
              <a:t>dupla</a:t>
            </a:r>
            <a:endParaRPr lang="fr-FR" sz="2000" dirty="0"/>
          </a:p>
          <a:p>
            <a:pPr>
              <a:buFontTx/>
              <a:buChar char="-"/>
            </a:pPr>
            <a:r>
              <a:rPr lang="fr-FR" sz="2000" dirty="0"/>
              <a:t> O </a:t>
            </a:r>
            <a:r>
              <a:rPr lang="fr-FR" sz="2000" dirty="0" err="1"/>
              <a:t>ataque</a:t>
            </a:r>
            <a:r>
              <a:rPr lang="fr-FR" sz="2000" dirty="0"/>
              <a:t> da </a:t>
            </a:r>
            <a:r>
              <a:rPr lang="fr-FR" sz="2000" dirty="0" err="1"/>
              <a:t>borana</a:t>
            </a:r>
            <a:r>
              <a:rPr lang="fr-FR" sz="2000" dirty="0"/>
              <a:t> </a:t>
            </a:r>
            <a:r>
              <a:rPr lang="fr-FR" sz="2000" dirty="0" err="1"/>
              <a:t>deve</a:t>
            </a:r>
            <a:r>
              <a:rPr lang="fr-FR" sz="2000" dirty="0"/>
              <a:t> </a:t>
            </a:r>
            <a:r>
              <a:rPr lang="fr-FR" sz="2000" dirty="0" err="1"/>
              <a:t>ocorrer</a:t>
            </a:r>
            <a:r>
              <a:rPr lang="fr-FR" sz="2000" dirty="0"/>
              <a:t> anti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grupo</a:t>
            </a:r>
            <a:r>
              <a:rPr lang="fr-FR" sz="2000" dirty="0"/>
              <a:t> </a:t>
            </a:r>
            <a:r>
              <a:rPr lang="fr-FR" sz="2000" dirty="0" err="1"/>
              <a:t>R</a:t>
            </a:r>
            <a:r>
              <a:rPr lang="fr-FR" sz="2000" baseline="-25000" dirty="0" err="1"/>
              <a:t>grande</a:t>
            </a:r>
            <a:endParaRPr lang="fr-FR" sz="2000" baseline="-25000" dirty="0"/>
          </a:p>
          <a:p>
            <a:pPr>
              <a:buFontTx/>
              <a:buChar char="-"/>
            </a:pPr>
            <a:r>
              <a:rPr lang="fr-FR" sz="2000" dirty="0"/>
              <a:t> O </a:t>
            </a:r>
            <a:r>
              <a:rPr lang="fr-FR" sz="2000" dirty="0" err="1"/>
              <a:t>boro</a:t>
            </a:r>
            <a:r>
              <a:rPr lang="fr-FR" sz="2000" dirty="0"/>
              <a:t> se </a:t>
            </a:r>
            <a:r>
              <a:rPr lang="fr-FR" sz="2000" dirty="0" err="1"/>
              <a:t>adiciona</a:t>
            </a:r>
            <a:r>
              <a:rPr lang="fr-FR" sz="2000" dirty="0"/>
              <a:t> sobre o </a:t>
            </a:r>
            <a:r>
              <a:rPr lang="fr-FR" sz="2000" dirty="0" err="1"/>
              <a:t>carbono</a:t>
            </a:r>
            <a:r>
              <a:rPr lang="fr-FR" sz="2000" dirty="0"/>
              <a:t> </a:t>
            </a:r>
            <a:r>
              <a:rPr lang="fr-FR" sz="2000" dirty="0" err="1"/>
              <a:t>menos</a:t>
            </a:r>
            <a:r>
              <a:rPr lang="fr-FR" sz="2000" dirty="0"/>
              <a:t> </a:t>
            </a:r>
            <a:r>
              <a:rPr lang="fr-FR" sz="2000" dirty="0" err="1"/>
              <a:t>substituído</a:t>
            </a:r>
            <a:endParaRPr lang="fr-FR" sz="2000" dirty="0"/>
          </a:p>
          <a:p>
            <a:pPr>
              <a:buFontTx/>
              <a:buChar char="-"/>
            </a:pPr>
            <a:r>
              <a:rPr lang="fr-FR" sz="2000" dirty="0"/>
              <a:t> Deve-se </a:t>
            </a:r>
            <a:r>
              <a:rPr lang="fr-FR" sz="2000" dirty="0" err="1"/>
              <a:t>minimizar</a:t>
            </a:r>
            <a:r>
              <a:rPr lang="fr-FR" sz="2000" dirty="0"/>
              <a:t> a </a:t>
            </a:r>
            <a:r>
              <a:rPr lang="fr-FR" sz="2000" dirty="0" err="1"/>
              <a:t>repulsão</a:t>
            </a:r>
            <a:r>
              <a:rPr lang="fr-FR" sz="2000" dirty="0"/>
              <a:t> </a:t>
            </a:r>
            <a:r>
              <a:rPr lang="fr-FR" sz="2000" dirty="0" err="1"/>
              <a:t>al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lica</a:t>
            </a:r>
            <a:endParaRPr lang="fr-FR" sz="2000" baseline="-25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6444044"/>
            <a:ext cx="8325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</a:t>
            </a:r>
            <a:r>
              <a:rPr lang="fr-FR" sz="1600" dirty="0" err="1"/>
              <a:t>Houk</a:t>
            </a:r>
            <a:r>
              <a:rPr lang="fr-FR" sz="1600" dirty="0"/>
              <a:t>, K. N.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dirty="0"/>
              <a:t> </a:t>
            </a:r>
            <a:r>
              <a:rPr lang="fr-FR" sz="1600" b="1" dirty="0"/>
              <a:t>1982</a:t>
            </a:r>
            <a:r>
              <a:rPr lang="fr-FR" sz="1600" dirty="0"/>
              <a:t>, 7162. </a:t>
            </a:r>
            <a:r>
              <a:rPr lang="fr-FR" sz="1600" b="1" dirty="0"/>
              <a:t>b)</a:t>
            </a:r>
            <a:r>
              <a:rPr lang="fr-FR" sz="1600" dirty="0"/>
              <a:t> </a:t>
            </a:r>
            <a:r>
              <a:rPr lang="fr-FR" sz="1600" dirty="0" err="1"/>
              <a:t>Houk</a:t>
            </a:r>
            <a:r>
              <a:rPr lang="fr-FR" sz="1600" dirty="0"/>
              <a:t>, K. N. </a:t>
            </a:r>
            <a:r>
              <a:rPr lang="fr-FR" sz="1600" i="1" dirty="0"/>
              <a:t>et al.; Science</a:t>
            </a:r>
            <a:r>
              <a:rPr lang="fr-FR" sz="1600" dirty="0"/>
              <a:t> </a:t>
            </a:r>
            <a:r>
              <a:rPr lang="fr-FR" sz="1600" b="1" dirty="0"/>
              <a:t>1984</a:t>
            </a:r>
            <a:r>
              <a:rPr lang="fr-FR" sz="1600" dirty="0"/>
              <a:t>, 231, 1108.</a:t>
            </a:r>
            <a:r>
              <a:rPr lang="fr-FR" dirty="0"/>
              <a:t> </a:t>
            </a:r>
          </a:p>
        </p:txBody>
      </p:sp>
      <p:graphicFrame>
        <p:nvGraphicFramePr>
          <p:cNvPr id="4260871" name="Object 7"/>
          <p:cNvGraphicFramePr>
            <a:graphicFrameLocks noChangeAspect="1"/>
          </p:cNvGraphicFramePr>
          <p:nvPr/>
        </p:nvGraphicFramePr>
        <p:xfrm>
          <a:off x="903288" y="2063750"/>
          <a:ext cx="12969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924775" imgH="525330" progId="ChemDraw.Document.6.0">
                  <p:embed/>
                </p:oleObj>
              </mc:Choice>
              <mc:Fallback>
                <p:oleObj name="CS ChemDraw Drawing" r:id="rId4" imgW="924775" imgH="525330" progId="ChemDraw.Document.6.0">
                  <p:embed/>
                  <p:pic>
                    <p:nvPicPr>
                      <p:cNvPr id="42608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2063750"/>
                        <a:ext cx="129698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60872" name="Object 8"/>
          <p:cNvGraphicFramePr>
            <a:graphicFrameLocks noChangeAspect="1"/>
          </p:cNvGraphicFramePr>
          <p:nvPr/>
        </p:nvGraphicFramePr>
        <p:xfrm>
          <a:off x="3930650" y="982663"/>
          <a:ext cx="156845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122968" imgH="843712" progId="ChemDraw.Document.6.0">
                  <p:embed/>
                </p:oleObj>
              </mc:Choice>
              <mc:Fallback>
                <p:oleObj name="CS ChemDraw Drawing" r:id="rId6" imgW="1122968" imgH="843712" progId="ChemDraw.Document.6.0">
                  <p:embed/>
                  <p:pic>
                    <p:nvPicPr>
                      <p:cNvPr id="4260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982663"/>
                        <a:ext cx="156845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60873" name="Object 9"/>
          <p:cNvGraphicFramePr>
            <a:graphicFrameLocks noChangeAspect="1"/>
          </p:cNvGraphicFramePr>
          <p:nvPr/>
        </p:nvGraphicFramePr>
        <p:xfrm>
          <a:off x="3924300" y="2925763"/>
          <a:ext cx="153352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099896" imgH="891090" progId="ChemDraw.Document.6.0">
                  <p:embed/>
                </p:oleObj>
              </mc:Choice>
              <mc:Fallback>
                <p:oleObj name="CS ChemDraw Drawing" r:id="rId8" imgW="1099896" imgH="891090" progId="ChemDraw.Document.6.0">
                  <p:embed/>
                  <p:pic>
                    <p:nvPicPr>
                      <p:cNvPr id="42608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925763"/>
                        <a:ext cx="1533525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2806</Words>
  <Application>Microsoft Office PowerPoint</Application>
  <PresentationFormat>Apresentação na tela (4:3)</PresentationFormat>
  <Paragraphs>334</Paragraphs>
  <Slides>50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5" baseType="lpstr">
      <vt:lpstr>Arial</vt:lpstr>
      <vt:lpstr>Calibri</vt:lpstr>
      <vt:lpstr>Symbol</vt:lpstr>
      <vt:lpstr>Thème Office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Igor</dc:creator>
  <cp:lastModifiedBy>Igor Jurberg</cp:lastModifiedBy>
  <cp:revision>3</cp:revision>
  <dcterms:created xsi:type="dcterms:W3CDTF">2018-07-23T00:18:56Z</dcterms:created>
  <dcterms:modified xsi:type="dcterms:W3CDTF">2025-09-03T14:11:15Z</dcterms:modified>
</cp:coreProperties>
</file>