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3:35:56.630" v="8" actId="1036"/>
      <pc:docMkLst>
        <pc:docMk/>
      </pc:docMkLst>
      <pc:sldChg chg="modSp mod">
        <pc:chgData name="Igor Jurberg" userId="15c90205aab73206" providerId="LiveId" clId="{41030D99-0E33-41E6-9B3E-EB2E613DDEE4}" dt="2025-09-03T13:35:56.630" v="8" actId="1036"/>
        <pc:sldMkLst>
          <pc:docMk/>
          <pc:sldMk cId="0" sldId="256"/>
        </pc:sldMkLst>
        <pc:spChg chg="mod">
          <ac:chgData name="Igor Jurberg" userId="15c90205aab73206" providerId="LiveId" clId="{41030D99-0E33-41E6-9B3E-EB2E613DDEE4}" dt="2025-09-03T13:35:47.222" v="4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Igor Jurberg" userId="15c90205aab73206" providerId="LiveId" clId="{41030D99-0E33-41E6-9B3E-EB2E613DDEE4}" dt="2025-09-03T13:35:56.630" v="8" actId="1036"/>
          <ac:spMkLst>
            <pc:docMk/>
            <pc:sldMk cId="0" sldId="256"/>
            <ac:spMk id="8" creationId="{00000000-0000-0000-0000-000000000000}"/>
          </ac:spMkLst>
        </pc:spChg>
        <pc:spChg chg="mod">
          <ac:chgData name="Igor Jurberg" userId="15c90205aab73206" providerId="LiveId" clId="{41030D99-0E33-41E6-9B3E-EB2E613DDEE4}" dt="2025-09-03T13:35:56.630" v="8" actId="1036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4FF1-716D-4A18-B177-D1994D4B7E57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4821-98C1-4DA1-B513-E0B3F0FB429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wmf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.w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75856" y="2348880"/>
            <a:ext cx="2497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Parte 8</a:t>
            </a:r>
          </a:p>
          <a:p>
            <a:pPr algn="ctr"/>
            <a:r>
              <a:rPr lang="fr-FR" sz="3600" dirty="0" err="1"/>
              <a:t>Cicloadições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557065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u="sng" dirty="0" err="1"/>
              <a:t>Artigos</a:t>
            </a:r>
            <a:r>
              <a:rPr lang="fr-FR" sz="1400" u="sng" dirty="0"/>
              <a:t> de </a:t>
            </a:r>
            <a:r>
              <a:rPr lang="fr-FR" sz="1400" u="sng" dirty="0" err="1"/>
              <a:t>revisão</a:t>
            </a:r>
            <a:r>
              <a:rPr lang="fr-FR" sz="1400" u="sng" dirty="0"/>
              <a:t>:</a:t>
            </a:r>
            <a:r>
              <a:rPr lang="fr-FR" sz="1400" dirty="0"/>
              <a:t> </a:t>
            </a:r>
            <a:r>
              <a:rPr lang="fr-FR" sz="1400" b="1" dirty="0"/>
              <a:t>A) </a:t>
            </a:r>
            <a:r>
              <a:rPr lang="fr-FR" sz="1400" dirty="0" err="1"/>
              <a:t>Nicolaou</a:t>
            </a:r>
            <a:r>
              <a:rPr lang="fr-FR" sz="1400" dirty="0"/>
              <a:t>, K. C.;  </a:t>
            </a:r>
            <a:r>
              <a:rPr lang="fr-FR" sz="1400" dirty="0" err="1"/>
              <a:t>Snider</a:t>
            </a:r>
            <a:r>
              <a:rPr lang="fr-FR" sz="1400" dirty="0"/>
              <a:t>, S. A.; </a:t>
            </a:r>
            <a:r>
              <a:rPr lang="fr-FR" sz="1400" dirty="0" err="1"/>
              <a:t>Montagnon</a:t>
            </a:r>
            <a:r>
              <a:rPr lang="fr-FR" sz="1400" dirty="0"/>
              <a:t>, T.;  </a:t>
            </a:r>
            <a:r>
              <a:rPr lang="fr-FR" sz="1400" dirty="0" err="1"/>
              <a:t>Visilligiakonnakis</a:t>
            </a:r>
            <a:r>
              <a:rPr lang="fr-FR" sz="1400" dirty="0"/>
              <a:t>, G.;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 </a:t>
            </a:r>
            <a:r>
              <a:rPr lang="fr-FR" sz="1400" b="1" dirty="0"/>
              <a:t>2002</a:t>
            </a:r>
            <a:r>
              <a:rPr lang="fr-FR" sz="1400" dirty="0"/>
              <a:t>, 41, 1668. </a:t>
            </a:r>
            <a:r>
              <a:rPr lang="fr-FR" sz="1400" b="1" dirty="0"/>
              <a:t>B) </a:t>
            </a:r>
            <a:r>
              <a:rPr lang="fr-FR" sz="1400" dirty="0"/>
              <a:t>Corey, E. J.;</a:t>
            </a:r>
            <a:r>
              <a:rPr lang="fr-FR" sz="1400" i="1" dirty="0"/>
              <a:t>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</a:t>
            </a:r>
            <a:r>
              <a:rPr lang="fr-FR" sz="1400" dirty="0"/>
              <a:t> </a:t>
            </a:r>
            <a:r>
              <a:rPr lang="fr-FR" sz="1400" b="1" dirty="0"/>
              <a:t>2002</a:t>
            </a:r>
            <a:r>
              <a:rPr lang="fr-FR" sz="1400" dirty="0"/>
              <a:t>, 41, 1650. </a:t>
            </a:r>
            <a:r>
              <a:rPr lang="fr-FR" sz="1400" b="1" dirty="0"/>
              <a:t>C) </a:t>
            </a:r>
            <a:r>
              <a:rPr lang="fr-FR" sz="1400" dirty="0" err="1"/>
              <a:t>Stocking</a:t>
            </a:r>
            <a:r>
              <a:rPr lang="fr-FR" sz="1400" dirty="0"/>
              <a:t>, E. M.; Williams, R. M.;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 </a:t>
            </a:r>
            <a:r>
              <a:rPr lang="fr-FR" sz="1400" b="1" dirty="0"/>
              <a:t>2003</a:t>
            </a:r>
            <a:r>
              <a:rPr lang="fr-FR" sz="1400" dirty="0"/>
              <a:t>, 42, 3078. </a:t>
            </a:r>
            <a:r>
              <a:rPr lang="fr-FR" sz="1400" b="1" dirty="0"/>
              <a:t>E)</a:t>
            </a:r>
            <a:r>
              <a:rPr lang="fr-FR" sz="1400" dirty="0"/>
              <a:t> </a:t>
            </a:r>
            <a:r>
              <a:rPr lang="fr-FR" sz="1400" dirty="0" err="1"/>
              <a:t>Deslongchamps</a:t>
            </a:r>
            <a:r>
              <a:rPr lang="fr-FR" sz="1400" dirty="0"/>
              <a:t>, P.;</a:t>
            </a:r>
            <a:r>
              <a:rPr lang="fr-FR" sz="1400" i="1" dirty="0"/>
              <a:t> </a:t>
            </a:r>
            <a:r>
              <a:rPr lang="fr-FR" sz="1400" i="1" dirty="0" err="1"/>
              <a:t>Tetrahedron</a:t>
            </a:r>
            <a:r>
              <a:rPr lang="fr-FR" sz="1400" dirty="0"/>
              <a:t> </a:t>
            </a:r>
            <a:r>
              <a:rPr lang="fr-FR" sz="1400" b="1" dirty="0"/>
              <a:t>2001</a:t>
            </a:r>
            <a:r>
              <a:rPr lang="fr-FR" sz="1400" dirty="0"/>
              <a:t>, 57, 4243.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7544" y="407707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Livros</a:t>
            </a:r>
            <a:r>
              <a:rPr lang="fr-FR" sz="1600" u="sng" dirty="0"/>
              <a:t>:</a:t>
            </a:r>
            <a:r>
              <a:rPr lang="fr-FR" sz="1600" dirty="0"/>
              <a:t>  </a:t>
            </a:r>
            <a:r>
              <a:rPr lang="fr-FR" sz="1600" b="1" dirty="0"/>
              <a:t>A)</a:t>
            </a:r>
            <a:r>
              <a:rPr lang="fr-FR" sz="1600" dirty="0"/>
              <a:t> Jean, Y.; </a:t>
            </a:r>
            <a:r>
              <a:rPr lang="fr-FR" sz="1600" dirty="0" err="1"/>
              <a:t>Volatron</a:t>
            </a:r>
            <a:r>
              <a:rPr lang="fr-FR" sz="1600" dirty="0"/>
              <a:t>, F.; (</a:t>
            </a:r>
            <a:r>
              <a:rPr lang="fr-FR" sz="1600" dirty="0" err="1"/>
              <a:t>traduzido</a:t>
            </a:r>
            <a:r>
              <a:rPr lang="fr-FR" sz="1600" dirty="0"/>
              <a:t> e </a:t>
            </a:r>
            <a:r>
              <a:rPr lang="fr-FR" sz="1600" dirty="0" err="1"/>
              <a:t>editado</a:t>
            </a:r>
            <a:r>
              <a:rPr lang="fr-FR" sz="1600" dirty="0"/>
              <a:t> </a:t>
            </a:r>
            <a:r>
              <a:rPr lang="fr-FR" sz="1600" dirty="0" err="1"/>
              <a:t>por</a:t>
            </a:r>
            <a:r>
              <a:rPr lang="fr-FR" sz="1600" dirty="0"/>
              <a:t> </a:t>
            </a:r>
            <a:r>
              <a:rPr lang="fr-FR" sz="1600" dirty="0" err="1"/>
              <a:t>Burdett</a:t>
            </a:r>
            <a:r>
              <a:rPr lang="fr-FR" sz="1600" dirty="0"/>
              <a:t>, J.) "An Introduction to </a:t>
            </a:r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" Oxford </a:t>
            </a:r>
            <a:r>
              <a:rPr lang="fr-FR" sz="1600" dirty="0" err="1"/>
              <a:t>University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: New York, </a:t>
            </a:r>
            <a:r>
              <a:rPr lang="fr-FR" sz="1600" b="1" dirty="0"/>
              <a:t>1993</a:t>
            </a:r>
            <a:r>
              <a:rPr lang="fr-FR" sz="1600" dirty="0"/>
              <a:t>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Ahn</a:t>
            </a:r>
            <a:r>
              <a:rPr lang="fr-FR" sz="1600" dirty="0"/>
              <a:t>, N. T.; "</a:t>
            </a:r>
            <a:r>
              <a:rPr lang="fr-FR" sz="1600" dirty="0" err="1"/>
              <a:t>Frontier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: A </a:t>
            </a:r>
            <a:r>
              <a:rPr lang="fr-FR" sz="1600" dirty="0" err="1"/>
              <a:t>practical</a:t>
            </a:r>
            <a:r>
              <a:rPr lang="fr-FR" sz="1600" dirty="0"/>
              <a:t> </a:t>
            </a:r>
            <a:r>
              <a:rPr lang="fr-FR" sz="1600" dirty="0" err="1"/>
              <a:t>Manual</a:t>
            </a:r>
            <a:r>
              <a:rPr lang="fr-FR" sz="1600" dirty="0"/>
              <a:t>"   John </a:t>
            </a:r>
            <a:r>
              <a:rPr lang="fr-FR" sz="1600" dirty="0" err="1"/>
              <a:t>Wiley</a:t>
            </a:r>
            <a:r>
              <a:rPr lang="fr-FR" sz="1600" dirty="0"/>
              <a:t> &amp; Sons: Chichester, </a:t>
            </a:r>
            <a:r>
              <a:rPr lang="fr-FR" sz="1600" b="1" dirty="0"/>
              <a:t>2007</a:t>
            </a:r>
            <a:r>
              <a:rPr lang="fr-FR" sz="1600" dirty="0"/>
              <a:t>.</a:t>
            </a:r>
            <a:r>
              <a:rPr lang="fr-FR" sz="1600" b="1" dirty="0"/>
              <a:t> </a:t>
            </a:r>
            <a:r>
              <a:rPr lang="fr-FR" sz="1600" dirty="0"/>
              <a:t>  </a:t>
            </a:r>
            <a:r>
              <a:rPr lang="fr-FR" sz="1600" b="1" dirty="0"/>
              <a:t>C) </a:t>
            </a:r>
            <a:r>
              <a:rPr lang="fr-FR" sz="1600" dirty="0" err="1"/>
              <a:t>Leforestier</a:t>
            </a:r>
            <a:r>
              <a:rPr lang="fr-FR" sz="1600" dirty="0"/>
              <a:t>, C.; "Introduction à la Chimie Quantique" </a:t>
            </a:r>
            <a:r>
              <a:rPr lang="fr-FR" sz="1600" dirty="0" err="1"/>
              <a:t>Dunod</a:t>
            </a:r>
            <a:r>
              <a:rPr lang="fr-FR" sz="1600" dirty="0"/>
              <a:t>: Paris, </a:t>
            </a:r>
            <a:r>
              <a:rPr lang="fr-FR" sz="1600" b="1" dirty="0"/>
              <a:t>2005</a:t>
            </a:r>
            <a:r>
              <a:rPr lang="fr-FR" sz="1600" dirty="0"/>
              <a:t>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"Modern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r>
              <a:rPr lang="fr-FR" sz="1600" dirty="0"/>
              <a:t>"</a:t>
            </a:r>
            <a:r>
              <a:rPr lang="fr-FR" sz="1600" b="1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dirty="0" err="1"/>
              <a:t>Herndon</a:t>
            </a:r>
            <a:r>
              <a:rPr lang="fr-FR" sz="1600" dirty="0"/>
              <a:t>, </a:t>
            </a:r>
            <a:r>
              <a:rPr lang="fr-FR" sz="1600" b="1" dirty="0"/>
              <a:t>2006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graphicFrame>
        <p:nvGraphicFramePr>
          <p:cNvPr id="780289" name="Object 1"/>
          <p:cNvGraphicFramePr>
            <a:graphicFrameLocks noChangeAspect="1"/>
          </p:cNvGraphicFramePr>
          <p:nvPr/>
        </p:nvGraphicFramePr>
        <p:xfrm>
          <a:off x="1691680" y="2420888"/>
          <a:ext cx="6984776" cy="391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66840" imgH="2729520" progId="ChemDraw.Document.6.0">
                  <p:embed/>
                </p:oleObj>
              </mc:Choice>
              <mc:Fallback>
                <p:oleObj name="CS ChemDraw Drawing" r:id="rId2" imgW="4866840" imgH="2729520" progId="ChemDraw.Document.6.0">
                  <p:embed/>
                  <p:pic>
                    <p:nvPicPr>
                      <p:cNvPr id="7802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20888"/>
                        <a:ext cx="6984776" cy="3916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512" y="776898"/>
            <a:ext cx="3740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Regras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seleção</a:t>
            </a:r>
            <a:r>
              <a:rPr lang="fr-FR" sz="2000" b="1" i="1" u="sng" dirty="0"/>
              <a:t>:</a:t>
            </a:r>
          </a:p>
          <a:p>
            <a:r>
              <a:rPr lang="fr-FR" sz="2000" b="1" i="1" u="sng" dirty="0"/>
              <a:t> </a:t>
            </a:r>
            <a:r>
              <a:rPr lang="fr-FR" sz="2000" b="1" i="1" u="sng" dirty="0" err="1"/>
              <a:t>diagramas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correlação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OMs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5148064" y="980728"/>
            <a:ext cx="3613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térmico</a:t>
            </a:r>
            <a:r>
              <a:rPr lang="fr-FR" sz="2000" dirty="0"/>
              <a:t>: </a:t>
            </a:r>
            <a:r>
              <a:rPr lang="fr-FR" sz="2000" b="1" dirty="0" err="1">
                <a:solidFill>
                  <a:srgbClr val="FF0000"/>
                </a:solidFill>
              </a:rPr>
              <a:t>proibido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fotoquimico</a:t>
            </a:r>
            <a:r>
              <a:rPr lang="fr-FR" sz="2000" dirty="0"/>
              <a:t>: </a:t>
            </a:r>
            <a:r>
              <a:rPr lang="fr-FR" sz="2000" b="1" dirty="0" err="1">
                <a:solidFill>
                  <a:srgbClr val="00FF00"/>
                </a:solidFill>
              </a:rPr>
              <a:t>permitido</a:t>
            </a:r>
            <a:endParaRPr lang="fr-FR" sz="2000" b="1" dirty="0">
              <a:solidFill>
                <a:srgbClr val="00FF00"/>
              </a:solidFill>
            </a:endParaRPr>
          </a:p>
        </p:txBody>
      </p:sp>
      <p:graphicFrame>
        <p:nvGraphicFramePr>
          <p:cNvPr id="780292" name="Object 4"/>
          <p:cNvGraphicFramePr>
            <a:graphicFrameLocks noChangeAspect="1"/>
          </p:cNvGraphicFramePr>
          <p:nvPr/>
        </p:nvGraphicFramePr>
        <p:xfrm>
          <a:off x="251520" y="1628800"/>
          <a:ext cx="3600400" cy="9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20040" imgH="803880" progId="ChemDraw.Document.6.0">
                  <p:embed/>
                </p:oleObj>
              </mc:Choice>
              <mc:Fallback>
                <p:oleObj name="CS ChemDraw Drawing" r:id="rId4" imgW="3020040" imgH="803880" progId="ChemDraw.Document.6.0">
                  <p:embed/>
                  <p:pic>
                    <p:nvPicPr>
                      <p:cNvPr id="780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28800"/>
                        <a:ext cx="3600400" cy="957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851920" y="1988840"/>
            <a:ext cx="224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Processo</a:t>
            </a:r>
            <a:r>
              <a:rPr lang="fr-FR" dirty="0"/>
              <a:t> supra-supra: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72200" y="2132856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491880" y="2132856"/>
            <a:ext cx="2088232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1600" y="2276872"/>
            <a:ext cx="1008112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980847" y="228991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Térmico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63888" y="2145903"/>
            <a:ext cx="1958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Fotoqu</a:t>
            </a:r>
            <a:r>
              <a:rPr lang="fr-FR" dirty="0" err="1">
                <a:latin typeface="Calibri"/>
              </a:rPr>
              <a:t>í</a:t>
            </a:r>
            <a:r>
              <a:rPr lang="fr-FR" dirty="0" err="1"/>
              <a:t>mico</a:t>
            </a:r>
            <a:r>
              <a:rPr lang="fr-FR" dirty="0"/>
              <a:t> </a:t>
            </a:r>
          </a:p>
          <a:p>
            <a:r>
              <a:rPr lang="fr-FR" dirty="0" err="1"/>
              <a:t>excitando</a:t>
            </a:r>
            <a:r>
              <a:rPr lang="fr-FR" dirty="0"/>
              <a:t> 1 </a:t>
            </a:r>
            <a:r>
              <a:rPr lang="fr-FR" dirty="0" err="1"/>
              <a:t>olefina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372200" y="2145903"/>
            <a:ext cx="230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Fotoqu</a:t>
            </a:r>
            <a:r>
              <a:rPr lang="fr-FR" dirty="0" err="1">
                <a:latin typeface="Calibri"/>
              </a:rPr>
              <a:t>í</a:t>
            </a:r>
            <a:r>
              <a:rPr lang="fr-FR" dirty="0" err="1"/>
              <a:t>mico</a:t>
            </a:r>
            <a:r>
              <a:rPr lang="fr-FR" dirty="0"/>
              <a:t> </a:t>
            </a:r>
          </a:p>
          <a:p>
            <a:r>
              <a:rPr lang="fr-FR" dirty="0" err="1"/>
              <a:t>excitando</a:t>
            </a:r>
            <a:r>
              <a:rPr lang="fr-FR" dirty="0"/>
              <a:t> as 2 </a:t>
            </a:r>
            <a:r>
              <a:rPr lang="fr-FR" dirty="0" err="1"/>
              <a:t>olefinas</a:t>
            </a:r>
            <a:endParaRPr lang="fr-FR" dirty="0"/>
          </a:p>
        </p:txBody>
      </p:sp>
      <p:graphicFrame>
        <p:nvGraphicFramePr>
          <p:cNvPr id="779269" name="Object 5"/>
          <p:cNvGraphicFramePr>
            <a:graphicFrameLocks noChangeAspect="1"/>
          </p:cNvGraphicFramePr>
          <p:nvPr/>
        </p:nvGraphicFramePr>
        <p:xfrm>
          <a:off x="539552" y="3012529"/>
          <a:ext cx="21082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22880" imgH="2426400" progId="ChemDraw.Document.6.0">
                  <p:embed/>
                </p:oleObj>
              </mc:Choice>
              <mc:Fallback>
                <p:oleObj name="CS ChemDraw Drawing" r:id="rId2" imgW="1622880" imgH="2426400" progId="ChemDraw.Document.6.0">
                  <p:embed/>
                  <p:pic>
                    <p:nvPicPr>
                      <p:cNvPr id="779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012529"/>
                        <a:ext cx="2108200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270" name="Object 6"/>
          <p:cNvGraphicFramePr>
            <a:graphicFrameLocks noChangeAspect="1"/>
          </p:cNvGraphicFramePr>
          <p:nvPr/>
        </p:nvGraphicFramePr>
        <p:xfrm>
          <a:off x="3491880" y="3068960"/>
          <a:ext cx="21082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22880" imgH="2426400" progId="ChemDraw.Document.6.0">
                  <p:embed/>
                </p:oleObj>
              </mc:Choice>
              <mc:Fallback>
                <p:oleObj name="CS ChemDraw Drawing" r:id="rId4" imgW="1622880" imgH="2426400" progId="ChemDraw.Document.6.0">
                  <p:embed/>
                  <p:pic>
                    <p:nvPicPr>
                      <p:cNvPr id="779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068960"/>
                        <a:ext cx="2108200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271" name="Object 7"/>
          <p:cNvGraphicFramePr>
            <a:graphicFrameLocks noChangeAspect="1"/>
          </p:cNvGraphicFramePr>
          <p:nvPr/>
        </p:nvGraphicFramePr>
        <p:xfrm>
          <a:off x="6444208" y="3068960"/>
          <a:ext cx="21082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622880" imgH="2426040" progId="ChemDraw.Document.6.0">
                  <p:embed/>
                </p:oleObj>
              </mc:Choice>
              <mc:Fallback>
                <p:oleObj name="CS ChemDraw Drawing" r:id="rId6" imgW="1622880" imgH="2426040" progId="ChemDraw.Document.6.0">
                  <p:embed/>
                  <p:pic>
                    <p:nvPicPr>
                      <p:cNvPr id="779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068960"/>
                        <a:ext cx="2108200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9272" name="Object 8"/>
          <p:cNvGraphicFramePr>
            <a:graphicFrameLocks noChangeAspect="1"/>
          </p:cNvGraphicFramePr>
          <p:nvPr/>
        </p:nvGraphicFramePr>
        <p:xfrm>
          <a:off x="2699792" y="765175"/>
          <a:ext cx="44735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193920" imgH="680400" progId="ChemDraw.Document.6.0">
                  <p:embed/>
                </p:oleObj>
              </mc:Choice>
              <mc:Fallback>
                <p:oleObj name="CS ChemDraw Drawing" r:id="rId8" imgW="3193920" imgH="680400" progId="ChemDraw.Document.6.0">
                  <p:embed/>
                  <p:pic>
                    <p:nvPicPr>
                      <p:cNvPr id="779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765175"/>
                        <a:ext cx="44735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61583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267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Seletividade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endo</a:t>
            </a:r>
            <a:r>
              <a:rPr lang="fr-FR" sz="2000" b="1" i="1" u="sng" dirty="0"/>
              <a:t>/ exo:</a:t>
            </a:r>
          </a:p>
        </p:txBody>
      </p:sp>
      <p:sp>
        <p:nvSpPr>
          <p:cNvPr id="77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520" y="4139788"/>
            <a:ext cx="8524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As </a:t>
            </a:r>
            <a:r>
              <a:rPr lang="fr-FR" sz="2000" dirty="0" err="1"/>
              <a:t>interações</a:t>
            </a:r>
            <a:r>
              <a:rPr lang="fr-FR" sz="2000" dirty="0"/>
              <a:t> HOMO-LUMO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explicar</a:t>
            </a:r>
            <a:r>
              <a:rPr lang="fr-FR" sz="2000" dirty="0"/>
              <a:t> </a:t>
            </a:r>
            <a:r>
              <a:rPr lang="fr-FR" sz="2000" dirty="0" err="1"/>
              <a:t>igualmente</a:t>
            </a:r>
            <a:r>
              <a:rPr lang="fr-FR" sz="2000" dirty="0"/>
              <a:t> a </a:t>
            </a:r>
            <a:r>
              <a:rPr lang="fr-FR" sz="2000" dirty="0" err="1"/>
              <a:t>seletividade</a:t>
            </a:r>
            <a:r>
              <a:rPr lang="fr-FR" sz="2000" dirty="0"/>
              <a:t> </a:t>
            </a:r>
            <a:r>
              <a:rPr lang="fr-FR" sz="2000" dirty="0" err="1"/>
              <a:t>endo</a:t>
            </a:r>
            <a:r>
              <a:rPr lang="fr-FR" sz="2000" dirty="0"/>
              <a:t>/exo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3717032"/>
            <a:ext cx="6785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No </a:t>
            </a:r>
            <a:r>
              <a:rPr lang="fr-FR" sz="2000" dirty="0" err="1"/>
              <a:t>caso</a:t>
            </a:r>
            <a:r>
              <a:rPr lang="fr-FR" sz="2000" dirty="0"/>
              <a:t> da </a:t>
            </a:r>
            <a:r>
              <a:rPr lang="fr-FR" sz="2000" dirty="0" err="1"/>
              <a:t>dimerização</a:t>
            </a:r>
            <a:r>
              <a:rPr lang="fr-FR" sz="2000" dirty="0"/>
              <a:t> do </a:t>
            </a:r>
            <a:r>
              <a:rPr lang="fr-FR" sz="2000" dirty="0" err="1"/>
              <a:t>butadieno</a:t>
            </a:r>
            <a:r>
              <a:rPr lang="fr-FR" sz="2000" dirty="0"/>
              <a:t>: </a:t>
            </a:r>
            <a:r>
              <a:rPr lang="fr-FR" sz="2000" dirty="0" err="1"/>
              <a:t>ataque</a:t>
            </a:r>
            <a:r>
              <a:rPr lang="fr-FR" sz="2000" dirty="0"/>
              <a:t> </a:t>
            </a:r>
            <a:r>
              <a:rPr lang="fr-FR" sz="2000" b="1" i="1" dirty="0" err="1"/>
              <a:t>endo</a:t>
            </a:r>
            <a:r>
              <a:rPr lang="fr-FR" sz="2000" dirty="0"/>
              <a:t> </a:t>
            </a:r>
            <a:r>
              <a:rPr lang="fr-FR" sz="2000" dirty="0" err="1"/>
              <a:t>preferencial</a:t>
            </a:r>
            <a:endParaRPr lang="fr-FR" sz="2000" dirty="0"/>
          </a:p>
        </p:txBody>
      </p:sp>
      <p:graphicFrame>
        <p:nvGraphicFramePr>
          <p:cNvPr id="777221" name="Object 5"/>
          <p:cNvGraphicFramePr>
            <a:graphicFrameLocks noChangeAspect="1"/>
          </p:cNvGraphicFramePr>
          <p:nvPr/>
        </p:nvGraphicFramePr>
        <p:xfrm>
          <a:off x="2627784" y="4775435"/>
          <a:ext cx="3813397" cy="138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70920" imgH="1009440" progId="ChemDraw.Document.6.0">
                  <p:embed/>
                </p:oleObj>
              </mc:Choice>
              <mc:Fallback>
                <p:oleObj name="CS ChemDraw Drawing" r:id="rId2" imgW="2770920" imgH="1009440" progId="ChemDraw.Document.6.0">
                  <p:embed/>
                  <p:pic>
                    <p:nvPicPr>
                      <p:cNvPr id="777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775435"/>
                        <a:ext cx="3813397" cy="1389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6433591"/>
            <a:ext cx="3296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L. Salem</a:t>
            </a:r>
            <a:r>
              <a:rPr lang="fr-FR" sz="1400" i="1" dirty="0"/>
              <a:t>, 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1968</a:t>
            </a:r>
            <a:r>
              <a:rPr lang="fr-FR" sz="1400" dirty="0"/>
              <a:t>, 90, 543.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38723" y="537321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Salem:</a:t>
            </a:r>
          </a:p>
        </p:txBody>
      </p:sp>
      <p:graphicFrame>
        <p:nvGraphicFramePr>
          <p:cNvPr id="777222" name="Object 6"/>
          <p:cNvGraphicFramePr>
            <a:graphicFrameLocks noChangeAspect="1"/>
          </p:cNvGraphicFramePr>
          <p:nvPr/>
        </p:nvGraphicFramePr>
        <p:xfrm>
          <a:off x="179512" y="1340768"/>
          <a:ext cx="4149725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61360" imgH="1450800" progId="ChemDraw.Document.6.0">
                  <p:embed/>
                </p:oleObj>
              </mc:Choice>
              <mc:Fallback>
                <p:oleObj name="CS ChemDraw Drawing" r:id="rId4" imgW="2961360" imgH="1450800" progId="ChemDraw.Document.6.0">
                  <p:embed/>
                  <p:pic>
                    <p:nvPicPr>
                      <p:cNvPr id="777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4149725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7223" name="Object 7"/>
          <p:cNvGraphicFramePr>
            <a:graphicFrameLocks noChangeAspect="1"/>
          </p:cNvGraphicFramePr>
          <p:nvPr/>
        </p:nvGraphicFramePr>
        <p:xfrm>
          <a:off x="4499992" y="1196752"/>
          <a:ext cx="4249737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035160" imgH="1728360" progId="ChemDraw.Document.6.0">
                  <p:embed/>
                </p:oleObj>
              </mc:Choice>
              <mc:Fallback>
                <p:oleObj name="CS ChemDraw Drawing" r:id="rId6" imgW="3035160" imgH="1728360" progId="ChemDraw.Document.6.0">
                  <p:embed/>
                  <p:pic>
                    <p:nvPicPr>
                      <p:cNvPr id="777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196752"/>
                        <a:ext cx="4249737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8062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0559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620688"/>
            <a:ext cx="267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Seletividade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endo</a:t>
            </a:r>
            <a:r>
              <a:rPr lang="fr-FR" sz="2000" b="1" i="1" u="sng" dirty="0"/>
              <a:t>/ exo: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graphicFrame>
        <p:nvGraphicFramePr>
          <p:cNvPr id="776194" name="Object 2"/>
          <p:cNvGraphicFramePr>
            <a:graphicFrameLocks noChangeAspect="1"/>
          </p:cNvGraphicFramePr>
          <p:nvPr/>
        </p:nvGraphicFramePr>
        <p:xfrm>
          <a:off x="5868144" y="1224853"/>
          <a:ext cx="2520280" cy="184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17440" imgH="1477080" progId="ChemDraw.Document.6.0">
                  <p:embed/>
                </p:oleObj>
              </mc:Choice>
              <mc:Fallback>
                <p:oleObj name="CS ChemDraw Drawing" r:id="rId2" imgW="2017440" imgH="1477080" progId="ChemDraw.Document.6.0">
                  <p:embed/>
                  <p:pic>
                    <p:nvPicPr>
                      <p:cNvPr id="776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224853"/>
                        <a:ext cx="2520280" cy="1844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6525344"/>
            <a:ext cx="4135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H. </a:t>
            </a:r>
            <a:r>
              <a:rPr lang="fr-FR" sz="1400" dirty="0" err="1"/>
              <a:t>Kwart</a:t>
            </a:r>
            <a:r>
              <a:rPr lang="fr-FR" sz="1400" dirty="0"/>
              <a:t>, I. </a:t>
            </a:r>
            <a:r>
              <a:rPr lang="fr-FR" sz="1400" dirty="0" err="1"/>
              <a:t>Burchuk</a:t>
            </a:r>
            <a:r>
              <a:rPr lang="fr-FR" sz="1400" i="1" dirty="0"/>
              <a:t>, 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1952</a:t>
            </a:r>
            <a:r>
              <a:rPr lang="fr-FR" sz="1400" dirty="0"/>
              <a:t>, 74, 3094.</a:t>
            </a:r>
          </a:p>
        </p:txBody>
      </p:sp>
      <p:graphicFrame>
        <p:nvGraphicFramePr>
          <p:cNvPr id="776195" name="Object 3"/>
          <p:cNvGraphicFramePr>
            <a:graphicFrameLocks noChangeAspect="1"/>
          </p:cNvGraphicFramePr>
          <p:nvPr/>
        </p:nvGraphicFramePr>
        <p:xfrm>
          <a:off x="1115616" y="3515209"/>
          <a:ext cx="6768752" cy="286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21360" imgH="2548800" progId="ChemDraw.Document.6.0">
                  <p:embed/>
                </p:oleObj>
              </mc:Choice>
              <mc:Fallback>
                <p:oleObj name="CS ChemDraw Drawing" r:id="rId4" imgW="6021360" imgH="2548800" progId="ChemDraw.Document.6.0">
                  <p:embed/>
                  <p:pic>
                    <p:nvPicPr>
                      <p:cNvPr id="776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515209"/>
                        <a:ext cx="6768752" cy="2866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328498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6196" name="Object 4"/>
          <p:cNvGraphicFramePr>
            <a:graphicFrameLocks noChangeAspect="1"/>
          </p:cNvGraphicFramePr>
          <p:nvPr/>
        </p:nvGraphicFramePr>
        <p:xfrm>
          <a:off x="251520" y="1196752"/>
          <a:ext cx="5328592" cy="196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62240" imgH="1501200" progId="ChemDraw.Document.6.0">
                  <p:embed/>
                </p:oleObj>
              </mc:Choice>
              <mc:Fallback>
                <p:oleObj name="CS ChemDraw Drawing" r:id="rId6" imgW="4062240" imgH="1501200" progId="ChemDraw.Document.6.0">
                  <p:embed/>
                  <p:pic>
                    <p:nvPicPr>
                      <p:cNvPr id="776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5328592" cy="196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2133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Regioseletividade</a:t>
            </a:r>
            <a:r>
              <a:rPr lang="fr-FR" sz="2000" b="1" i="1" u="sng" dirty="0"/>
              <a:t>:</a:t>
            </a:r>
          </a:p>
        </p:txBody>
      </p:sp>
      <p:sp>
        <p:nvSpPr>
          <p:cNvPr id="778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78243" name="Object 3"/>
          <p:cNvGraphicFramePr>
            <a:graphicFrameLocks noChangeAspect="1"/>
          </p:cNvGraphicFramePr>
          <p:nvPr/>
        </p:nvGraphicFramePr>
        <p:xfrm>
          <a:off x="2483768" y="764704"/>
          <a:ext cx="6516995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29160" imgH="1401480" progId="ChemDraw.Document.6.0">
                  <p:embed/>
                </p:oleObj>
              </mc:Choice>
              <mc:Fallback>
                <p:oleObj name="CS ChemDraw Drawing" r:id="rId2" imgW="6329160" imgH="1401480" progId="ChemDraw.Document.6.0">
                  <p:embed/>
                  <p:pic>
                    <p:nvPicPr>
                      <p:cNvPr id="778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764704"/>
                        <a:ext cx="6516995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1" y="228906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Fatores</a:t>
            </a:r>
            <a:r>
              <a:rPr lang="fr-FR" sz="2000" dirty="0"/>
              <a:t> </a:t>
            </a:r>
            <a:r>
              <a:rPr lang="fr-FR" sz="2000" dirty="0" err="1"/>
              <a:t>estéricos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importantes, mas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explicam</a:t>
            </a:r>
            <a:r>
              <a:rPr lang="fr-FR" sz="2000" dirty="0"/>
              <a:t> </a:t>
            </a:r>
            <a:r>
              <a:rPr lang="fr-FR" sz="2000" dirty="0" err="1"/>
              <a:t>muitas</a:t>
            </a:r>
            <a:r>
              <a:rPr lang="fr-FR" sz="2000" dirty="0"/>
              <a:t> </a:t>
            </a:r>
            <a:r>
              <a:rPr lang="fr-FR" sz="2000" dirty="0" err="1"/>
              <a:t>vezes</a:t>
            </a:r>
            <a:r>
              <a:rPr lang="fr-FR" sz="2000" dirty="0"/>
              <a:t> a </a:t>
            </a:r>
            <a:r>
              <a:rPr lang="fr-FR" sz="2000" dirty="0" err="1"/>
              <a:t>regioseletividade</a:t>
            </a:r>
            <a:r>
              <a:rPr lang="fr-FR" sz="2000" dirty="0"/>
              <a:t> </a:t>
            </a:r>
            <a:r>
              <a:rPr lang="fr-FR" sz="2000" dirty="0" err="1"/>
              <a:t>observada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3532946"/>
            <a:ext cx="8586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eletrônicos</a:t>
            </a:r>
            <a:r>
              <a:rPr lang="fr-FR" sz="2000" dirty="0"/>
              <a:t> </a:t>
            </a:r>
            <a:r>
              <a:rPr lang="fr-FR" sz="2000" dirty="0" err="1"/>
              <a:t>frequentemente</a:t>
            </a:r>
            <a:r>
              <a:rPr lang="fr-FR" sz="2000" dirty="0"/>
              <a:t> </a:t>
            </a:r>
            <a:r>
              <a:rPr lang="fr-FR" sz="2000" dirty="0" err="1"/>
              <a:t>superam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importância</a:t>
            </a:r>
            <a:r>
              <a:rPr lang="fr-FR" sz="2000" dirty="0"/>
              <a:t> os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estéricos</a:t>
            </a:r>
            <a:endParaRPr lang="fr-FR" sz="2000" dirty="0"/>
          </a:p>
        </p:txBody>
      </p:sp>
      <p:sp>
        <p:nvSpPr>
          <p:cNvPr id="778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1403648" y="4293096"/>
          <a:ext cx="590015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48680" imgH="1421280" progId="ChemDraw.Document.6.0">
                  <p:embed/>
                </p:oleObj>
              </mc:Choice>
              <mc:Fallback>
                <p:oleObj name="CS ChemDraw Drawing" r:id="rId4" imgW="5548680" imgH="1421280" progId="ChemDraw.Document.6.0">
                  <p:embed/>
                  <p:pic>
                    <p:nvPicPr>
                      <p:cNvPr id="778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293096"/>
                        <a:ext cx="5900156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004048" y="5949280"/>
            <a:ext cx="3354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Formação</a:t>
            </a:r>
            <a:r>
              <a:rPr lang="fr-FR" sz="1600" dirty="0"/>
              <a:t> de </a:t>
            </a:r>
            <a:r>
              <a:rPr lang="fr-FR" sz="1600" dirty="0" err="1"/>
              <a:t>ligações</a:t>
            </a:r>
            <a:r>
              <a:rPr lang="fr-FR" sz="1600" dirty="0"/>
              <a:t> </a:t>
            </a:r>
            <a:r>
              <a:rPr lang="fr-FR" sz="1600" dirty="0" err="1"/>
              <a:t>dessincronizada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223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Regiosseletividade</a:t>
            </a:r>
            <a:r>
              <a:rPr lang="fr-FR" sz="2000" b="1" i="1" u="sng" dirty="0"/>
              <a:t>:</a:t>
            </a:r>
          </a:p>
        </p:txBody>
      </p:sp>
      <p:graphicFrame>
        <p:nvGraphicFramePr>
          <p:cNvPr id="775172" name="Object 4"/>
          <p:cNvGraphicFramePr>
            <a:graphicFrameLocks noChangeAspect="1"/>
          </p:cNvGraphicFramePr>
          <p:nvPr/>
        </p:nvGraphicFramePr>
        <p:xfrm>
          <a:off x="1547664" y="1340768"/>
          <a:ext cx="607660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17040" imgH="950040" progId="ChemDraw.Document.6.0">
                  <p:embed/>
                </p:oleObj>
              </mc:Choice>
              <mc:Fallback>
                <p:oleObj name="CS ChemDraw Drawing" r:id="rId2" imgW="4217040" imgH="950040" progId="ChemDraw.Document.6.0">
                  <p:embed/>
                  <p:pic>
                    <p:nvPicPr>
                      <p:cNvPr id="775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340768"/>
                        <a:ext cx="607660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3" name="Object 5"/>
          <p:cNvGraphicFramePr>
            <a:graphicFrameLocks noChangeAspect="1"/>
          </p:cNvGraphicFramePr>
          <p:nvPr/>
        </p:nvGraphicFramePr>
        <p:xfrm>
          <a:off x="1619672" y="2996952"/>
          <a:ext cx="6120680" cy="25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32880" imgH="1753560" progId="ChemDraw.Document.6.0">
                  <p:embed/>
                </p:oleObj>
              </mc:Choice>
              <mc:Fallback>
                <p:oleObj name="CS ChemDraw Drawing" r:id="rId4" imgW="4232880" imgH="1753560" progId="ChemDraw.Document.6.0">
                  <p:embed/>
                  <p:pic>
                    <p:nvPicPr>
                      <p:cNvPr id="775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96952"/>
                        <a:ext cx="6120680" cy="253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223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Regiosseletividade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504" y="1948770"/>
            <a:ext cx="3849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Para se </a:t>
            </a:r>
            <a:r>
              <a:rPr lang="fr-FR" sz="2000" dirty="0" err="1"/>
              <a:t>convencer</a:t>
            </a:r>
            <a:r>
              <a:rPr lang="fr-FR" sz="2000" dirty="0"/>
              <a:t> </a:t>
            </a:r>
            <a:r>
              <a:rPr lang="fr-FR" sz="2000" dirty="0" err="1"/>
              <a:t>numericamente</a:t>
            </a:r>
            <a:r>
              <a:rPr lang="fr-FR" sz="2000" dirty="0"/>
              <a:t>:</a:t>
            </a:r>
          </a:p>
        </p:txBody>
      </p:sp>
      <p:sp>
        <p:nvSpPr>
          <p:cNvPr id="774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20888"/>
            <a:ext cx="2592288" cy="286265"/>
          </a:xfrm>
          <a:prstGeom prst="rect">
            <a:avLst/>
          </a:prstGeom>
          <a:noFill/>
        </p:spPr>
      </p:pic>
      <p:sp>
        <p:nvSpPr>
          <p:cNvPr id="774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780928"/>
            <a:ext cx="2520280" cy="522497"/>
          </a:xfrm>
          <a:prstGeom prst="rect">
            <a:avLst/>
          </a:prstGeom>
          <a:noFill/>
        </p:spPr>
      </p:pic>
      <p:sp>
        <p:nvSpPr>
          <p:cNvPr id="774153" name="Rectangle 9"/>
          <p:cNvSpPr>
            <a:spLocks noChangeArrowheads="1"/>
          </p:cNvSpPr>
          <p:nvPr/>
        </p:nvSpPr>
        <p:spPr bwMode="auto">
          <a:xfrm>
            <a:off x="0" y="9048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41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5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3429000"/>
            <a:ext cx="2592288" cy="521237"/>
          </a:xfrm>
          <a:prstGeom prst="rect">
            <a:avLst/>
          </a:prstGeom>
          <a:noFill/>
        </p:spPr>
      </p:pic>
      <p:sp>
        <p:nvSpPr>
          <p:cNvPr id="774159" name="Rectangle 1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41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6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6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3" y="4930625"/>
            <a:ext cx="2592288" cy="507485"/>
          </a:xfrm>
          <a:prstGeom prst="rect">
            <a:avLst/>
          </a:prstGeom>
          <a:noFill/>
        </p:spPr>
      </p:pic>
      <p:sp>
        <p:nvSpPr>
          <p:cNvPr id="77417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70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930625"/>
            <a:ext cx="2232247" cy="514599"/>
          </a:xfrm>
          <a:prstGeom prst="rect">
            <a:avLst/>
          </a:prstGeom>
          <a:noFill/>
        </p:spPr>
      </p:pic>
      <p:sp>
        <p:nvSpPr>
          <p:cNvPr id="77417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72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013176"/>
            <a:ext cx="655207" cy="298575"/>
          </a:xfrm>
          <a:prstGeom prst="rect">
            <a:avLst/>
          </a:prstGeom>
          <a:noFill/>
        </p:spPr>
      </p:pic>
      <p:sp>
        <p:nvSpPr>
          <p:cNvPr id="77417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7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7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78" name="Picture 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5877272"/>
            <a:ext cx="3816424" cy="361124"/>
          </a:xfrm>
          <a:prstGeom prst="rect">
            <a:avLst/>
          </a:prstGeom>
          <a:noFill/>
        </p:spPr>
      </p:pic>
      <p:sp>
        <p:nvSpPr>
          <p:cNvPr id="77418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4182" name="Rectangle 3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418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74183" name="Picture 3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883635"/>
            <a:ext cx="1728192" cy="353677"/>
          </a:xfrm>
          <a:prstGeom prst="rect">
            <a:avLst/>
          </a:prstGeom>
          <a:noFill/>
        </p:spPr>
      </p:pic>
      <p:graphicFrame>
        <p:nvGraphicFramePr>
          <p:cNvPr id="774147" name="Object 3"/>
          <p:cNvGraphicFramePr>
            <a:graphicFrameLocks noChangeAspect="1"/>
          </p:cNvGraphicFramePr>
          <p:nvPr/>
        </p:nvGraphicFramePr>
        <p:xfrm>
          <a:off x="5796136" y="1988840"/>
          <a:ext cx="3077921" cy="212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042720" imgH="2103840" progId="ChemDraw.Document.6.0">
                  <p:embed/>
                </p:oleObj>
              </mc:Choice>
              <mc:Fallback>
                <p:oleObj name="CS ChemDraw Drawing" r:id="rId10" imgW="3042720" imgH="2103840" progId="ChemDraw.Document.6.0">
                  <p:embed/>
                  <p:pic>
                    <p:nvPicPr>
                      <p:cNvPr id="774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988840"/>
                        <a:ext cx="3077921" cy="2127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77072"/>
            <a:ext cx="4981575" cy="619125"/>
          </a:xfrm>
          <a:prstGeom prst="rect">
            <a:avLst/>
          </a:prstGeom>
          <a:noFill/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4156" name="Object 12"/>
          <p:cNvGraphicFramePr>
            <a:graphicFrameLocks noChangeAspect="1"/>
          </p:cNvGraphicFramePr>
          <p:nvPr/>
        </p:nvGraphicFramePr>
        <p:xfrm>
          <a:off x="2411760" y="692696"/>
          <a:ext cx="4824536" cy="108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4217040" imgH="950040" progId="ChemDraw.Document.6.0">
                  <p:embed/>
                </p:oleObj>
              </mc:Choice>
              <mc:Fallback>
                <p:oleObj name="CS ChemDraw Drawing" r:id="rId13" imgW="4217040" imgH="950040" progId="ChemDraw.Document.6.0">
                  <p:embed/>
                  <p:pic>
                    <p:nvPicPr>
                      <p:cNvPr id="774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692696"/>
                        <a:ext cx="4824536" cy="1086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892675" y="4437112"/>
          <a:ext cx="307181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3071160" imgH="1666800" progId="ChemDraw.Document.6.0">
                  <p:embed/>
                </p:oleObj>
              </mc:Choice>
              <mc:Fallback>
                <p:oleObj name="CS ChemDraw Drawing" r:id="rId15" imgW="3071160" imgH="1666800" progId="ChemDraw.Document.6.0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675" y="4437112"/>
                        <a:ext cx="3071813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223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Regiosseletividade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2035" y="1268760"/>
            <a:ext cx="88004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geral</a:t>
            </a:r>
            <a:r>
              <a:rPr lang="fr-FR" sz="2000" dirty="0"/>
              <a:t>, existe </a:t>
            </a:r>
            <a:r>
              <a:rPr lang="fr-FR" sz="2000" dirty="0" err="1"/>
              <a:t>sempre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interação</a:t>
            </a:r>
            <a:r>
              <a:rPr lang="fr-FR" sz="2000" dirty="0"/>
              <a:t> HOMO-LUMO </a:t>
            </a:r>
            <a:r>
              <a:rPr lang="fr-FR" sz="2000" dirty="0" err="1"/>
              <a:t>favorecida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a outra.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vez</a:t>
            </a:r>
            <a:r>
              <a:rPr lang="fr-FR" sz="2000" dirty="0"/>
              <a:t> que se </a:t>
            </a:r>
            <a:r>
              <a:rPr lang="fr-FR" sz="2000" dirty="0" err="1"/>
              <a:t>determina</a:t>
            </a:r>
            <a:r>
              <a:rPr lang="fr-FR" sz="2000" dirty="0"/>
              <a:t> </a:t>
            </a:r>
            <a:r>
              <a:rPr lang="fr-FR" sz="2000" dirty="0" err="1"/>
              <a:t>qual</a:t>
            </a:r>
            <a:r>
              <a:rPr lang="fr-FR" sz="2000" dirty="0"/>
              <a:t> é, </a:t>
            </a:r>
            <a:r>
              <a:rPr lang="fr-FR" sz="2000" dirty="0" err="1"/>
              <a:t>deve</a:t>
            </a:r>
            <a:r>
              <a:rPr lang="fr-FR" sz="2000" dirty="0"/>
              <a:t>-se </a:t>
            </a:r>
            <a:r>
              <a:rPr lang="fr-FR" sz="2000" dirty="0" err="1"/>
              <a:t>encontrar</a:t>
            </a:r>
            <a:r>
              <a:rPr lang="fr-FR" sz="2000" dirty="0"/>
              <a:t> a </a:t>
            </a:r>
            <a:r>
              <a:rPr lang="fr-FR" sz="2000" dirty="0" err="1"/>
              <a:t>ligação</a:t>
            </a:r>
            <a:r>
              <a:rPr lang="fr-FR" sz="2000" dirty="0"/>
              <a:t> que é </a:t>
            </a:r>
            <a:r>
              <a:rPr lang="fr-FR" sz="2000" dirty="0" err="1"/>
              <a:t>formada</a:t>
            </a:r>
            <a:r>
              <a:rPr lang="fr-FR" sz="2000" dirty="0"/>
              <a:t> </a:t>
            </a:r>
            <a:r>
              <a:rPr lang="fr-FR" sz="2000" dirty="0" err="1"/>
              <a:t>primeiro</a:t>
            </a:r>
            <a:r>
              <a:rPr lang="fr-FR" sz="2000" dirty="0"/>
              <a:t> </a:t>
            </a:r>
            <a:r>
              <a:rPr lang="fr-FR" sz="2000" dirty="0" err="1"/>
              <a:t>ligando</a:t>
            </a:r>
            <a:r>
              <a:rPr lang="fr-FR" sz="2000" dirty="0"/>
              <a:t> os </a:t>
            </a:r>
            <a:r>
              <a:rPr lang="fr-FR" sz="2000" dirty="0" err="1"/>
              <a:t>átomos</a:t>
            </a:r>
            <a:r>
              <a:rPr lang="fr-FR" sz="2000" dirty="0"/>
              <a:t> que  </a:t>
            </a:r>
            <a:r>
              <a:rPr lang="fr-FR" sz="2000" dirty="0" err="1"/>
              <a:t>possuem</a:t>
            </a:r>
            <a:r>
              <a:rPr lang="fr-FR" sz="2000" dirty="0"/>
              <a:t> os </a:t>
            </a:r>
            <a:r>
              <a:rPr lang="fr-FR" sz="2000" dirty="0" err="1"/>
              <a:t>coeficientes</a:t>
            </a:r>
            <a:r>
              <a:rPr lang="fr-FR" sz="2000" dirty="0"/>
              <a:t> mais importantes.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princ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pio</a:t>
            </a:r>
            <a:r>
              <a:rPr lang="fr-FR" sz="2000" dirty="0"/>
              <a:t>, </a:t>
            </a:r>
            <a:r>
              <a:rPr lang="fr-FR" sz="2000" dirty="0" err="1"/>
              <a:t>nenhum</a:t>
            </a:r>
            <a:r>
              <a:rPr lang="fr-FR" sz="2000" dirty="0"/>
              <a:t> </a:t>
            </a:r>
            <a:r>
              <a:rPr lang="fr-FR" sz="2000" dirty="0" err="1"/>
              <a:t>cálculo</a:t>
            </a:r>
            <a:r>
              <a:rPr lang="fr-FR" sz="2000" dirty="0"/>
              <a:t> de </a:t>
            </a:r>
            <a:r>
              <a:rPr lang="fr-FR" sz="2000" dirty="0" err="1"/>
              <a:t>estabilização</a:t>
            </a:r>
            <a:r>
              <a:rPr lang="fr-FR" sz="2000" dirty="0"/>
              <a:t> é </a:t>
            </a:r>
            <a:r>
              <a:rPr lang="fr-FR" sz="2000" dirty="0" err="1"/>
              <a:t>necessário</a:t>
            </a:r>
            <a:r>
              <a:rPr lang="fr-FR" sz="2000" dirty="0"/>
              <a:t>, se as </a:t>
            </a:r>
            <a:r>
              <a:rPr lang="fr-FR" sz="2000" dirty="0" err="1"/>
              <a:t>diferenças</a:t>
            </a:r>
            <a:r>
              <a:rPr lang="fr-FR" sz="2000" dirty="0"/>
              <a:t> de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</a:t>
            </a:r>
            <a:r>
              <a:rPr lang="fr-FR" sz="2000" dirty="0" err="1"/>
              <a:t>energéticos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suficientemente</a:t>
            </a:r>
            <a:r>
              <a:rPr lang="fr-FR" sz="2000" dirty="0"/>
              <a:t> grandes.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Na </a:t>
            </a:r>
            <a:r>
              <a:rPr lang="fr-FR" sz="2000" dirty="0" err="1"/>
              <a:t>maior</a:t>
            </a:r>
            <a:r>
              <a:rPr lang="fr-FR" sz="2000" dirty="0"/>
              <a:t> parte dos </a:t>
            </a:r>
            <a:r>
              <a:rPr lang="fr-FR" sz="2000" dirty="0" err="1"/>
              <a:t>casos</a:t>
            </a:r>
            <a:r>
              <a:rPr lang="fr-FR" sz="2000" dirty="0"/>
              <a:t>, a </a:t>
            </a:r>
            <a:r>
              <a:rPr lang="fr-FR" sz="2000" dirty="0" err="1"/>
              <a:t>interação</a:t>
            </a:r>
            <a:r>
              <a:rPr lang="fr-FR" sz="2000" dirty="0"/>
              <a:t> mais </a:t>
            </a:r>
            <a:r>
              <a:rPr lang="fr-FR" sz="2000" dirty="0" err="1"/>
              <a:t>favorável</a:t>
            </a:r>
            <a:r>
              <a:rPr lang="fr-FR" sz="2000" dirty="0"/>
              <a:t> é a que </a:t>
            </a:r>
            <a:r>
              <a:rPr lang="fr-FR" sz="2000" dirty="0" err="1"/>
              <a:t>envolve</a:t>
            </a:r>
            <a:r>
              <a:rPr lang="fr-FR" sz="2000" dirty="0"/>
              <a:t> a HOMO do </a:t>
            </a:r>
            <a:r>
              <a:rPr lang="fr-FR" sz="2000" dirty="0" err="1"/>
              <a:t>dieno</a:t>
            </a:r>
            <a:r>
              <a:rPr lang="fr-FR" sz="2000" dirty="0"/>
              <a:t> e a LUMO do </a:t>
            </a:r>
            <a:r>
              <a:rPr lang="fr-FR" sz="2000" dirty="0" err="1"/>
              <a:t>din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</a:t>
            </a:r>
            <a:r>
              <a:rPr lang="fr-FR" sz="2000" dirty="0"/>
              <a:t>, que é </a:t>
            </a:r>
            <a:r>
              <a:rPr lang="fr-FR" sz="2000" dirty="0" err="1"/>
              <a:t>chamada</a:t>
            </a:r>
            <a:r>
              <a:rPr lang="fr-FR" sz="2000" dirty="0"/>
              <a:t> de </a:t>
            </a:r>
            <a:r>
              <a:rPr lang="fr-FR" sz="2000" dirty="0" err="1"/>
              <a:t>Diels</a:t>
            </a:r>
            <a:r>
              <a:rPr lang="fr-FR" sz="2000" dirty="0"/>
              <a:t>-</a:t>
            </a:r>
            <a:r>
              <a:rPr lang="fr-FR" sz="2000" dirty="0" err="1"/>
              <a:t>Alder</a:t>
            </a:r>
            <a:r>
              <a:rPr lang="fr-FR" sz="2000" dirty="0"/>
              <a:t> à demanda normal de </a:t>
            </a:r>
            <a:r>
              <a:rPr lang="fr-FR" sz="2000" dirty="0" err="1"/>
              <a:t>elétrons</a:t>
            </a:r>
            <a:r>
              <a:rPr lang="fr-FR" sz="2000" dirty="0"/>
              <a:t>.  Se a </a:t>
            </a:r>
            <a:r>
              <a:rPr lang="fr-FR" sz="2000" dirty="0" err="1"/>
              <a:t>interação</a:t>
            </a:r>
            <a:r>
              <a:rPr lang="fr-FR" sz="2000" dirty="0"/>
              <a:t> mais </a:t>
            </a:r>
            <a:r>
              <a:rPr lang="fr-FR" sz="2000" dirty="0" err="1"/>
              <a:t>favorável</a:t>
            </a:r>
            <a:r>
              <a:rPr lang="fr-FR" sz="2000" dirty="0"/>
              <a:t> </a:t>
            </a:r>
            <a:r>
              <a:rPr lang="fr-FR" sz="2000" dirty="0" err="1"/>
              <a:t>ocorre</a:t>
            </a:r>
            <a:r>
              <a:rPr lang="fr-FR" sz="2000" dirty="0"/>
              <a:t> entre a LUMO do </a:t>
            </a:r>
            <a:r>
              <a:rPr lang="fr-FR" sz="2000" dirty="0" err="1"/>
              <a:t>dieno</a:t>
            </a:r>
            <a:r>
              <a:rPr lang="fr-FR" sz="2000" dirty="0"/>
              <a:t> e a HOMO do </a:t>
            </a:r>
            <a:r>
              <a:rPr lang="fr-FR" sz="2000" dirty="0" err="1"/>
              <a:t>dienofilo</a:t>
            </a:r>
            <a:r>
              <a:rPr lang="fr-FR" sz="2000" dirty="0"/>
              <a:t>, a </a:t>
            </a:r>
            <a:r>
              <a:rPr lang="fr-FR" sz="2000" dirty="0" err="1"/>
              <a:t>cicloadição</a:t>
            </a:r>
            <a:r>
              <a:rPr lang="fr-FR" sz="2000" dirty="0"/>
              <a:t> é </a:t>
            </a:r>
            <a:r>
              <a:rPr lang="fr-FR" sz="2000" dirty="0" err="1"/>
              <a:t>dita</a:t>
            </a:r>
            <a:r>
              <a:rPr lang="fr-FR" sz="2000" dirty="0"/>
              <a:t> à demanda inversa de </a:t>
            </a:r>
            <a:r>
              <a:rPr lang="fr-FR" sz="2000" dirty="0" err="1"/>
              <a:t>elétrons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40152" y="908720"/>
            <a:ext cx="2304256" cy="57606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2645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err="1"/>
              <a:t>Regiosseletividade</a:t>
            </a:r>
            <a:r>
              <a:rPr lang="fr-FR" sz="24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2160" y="908720"/>
            <a:ext cx="220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u="sng" dirty="0" err="1"/>
              <a:t>generalização</a:t>
            </a:r>
            <a:endParaRPr lang="fr-FR" sz="2800" i="1" u="sng" dirty="0"/>
          </a:p>
        </p:txBody>
      </p:sp>
      <p:graphicFrame>
        <p:nvGraphicFramePr>
          <p:cNvPr id="773134" name="Object 14"/>
          <p:cNvGraphicFramePr>
            <a:graphicFrameLocks noChangeAspect="1"/>
          </p:cNvGraphicFramePr>
          <p:nvPr/>
        </p:nvGraphicFramePr>
        <p:xfrm>
          <a:off x="179512" y="1700808"/>
          <a:ext cx="403728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85560" imgH="3027600" progId="ChemDraw.Document.6.0">
                  <p:embed/>
                </p:oleObj>
              </mc:Choice>
              <mc:Fallback>
                <p:oleObj name="CS ChemDraw Drawing" r:id="rId2" imgW="3085560" imgH="3027600" progId="ChemDraw.Document.6.0">
                  <p:embed/>
                  <p:pic>
                    <p:nvPicPr>
                      <p:cNvPr id="773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8"/>
                        <a:ext cx="4037280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135" name="Object 15"/>
          <p:cNvGraphicFramePr>
            <a:graphicFrameLocks noChangeAspect="1"/>
          </p:cNvGraphicFramePr>
          <p:nvPr/>
        </p:nvGraphicFramePr>
        <p:xfrm>
          <a:off x="4355976" y="1700808"/>
          <a:ext cx="446510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13880" imgH="3027600" progId="ChemDraw.Document.6.0">
                  <p:embed/>
                </p:oleObj>
              </mc:Choice>
              <mc:Fallback>
                <p:oleObj name="CS ChemDraw Drawing" r:id="rId4" imgW="3413880" imgH="3027600" progId="ChemDraw.Document.6.0">
                  <p:embed/>
                  <p:pic>
                    <p:nvPicPr>
                      <p:cNvPr id="773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700808"/>
                        <a:ext cx="4465100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93393"/>
            <a:ext cx="305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As </a:t>
            </a:r>
            <a:r>
              <a:rPr lang="fr-FR" sz="2000" b="1" i="1" u="sng" dirty="0" err="1"/>
              <a:t>velocidades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das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reações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1097449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K. </a:t>
            </a:r>
            <a:r>
              <a:rPr lang="fr-FR" sz="2000" dirty="0" err="1"/>
              <a:t>Alder</a:t>
            </a:r>
            <a:r>
              <a:rPr lang="fr-FR" sz="2000" dirty="0"/>
              <a:t> </a:t>
            </a:r>
            <a:r>
              <a:rPr lang="fr-FR" sz="2000" dirty="0" err="1"/>
              <a:t>estabeleceu</a:t>
            </a:r>
            <a:r>
              <a:rPr lang="fr-FR" sz="2000" dirty="0"/>
              <a:t> que a </a:t>
            </a:r>
            <a:r>
              <a:rPr lang="fr-FR" sz="2000" dirty="0" err="1"/>
              <a:t>velocidade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cicloadição</a:t>
            </a:r>
            <a:r>
              <a:rPr lang="fr-FR" sz="2000" dirty="0"/>
              <a:t> </a:t>
            </a:r>
            <a:r>
              <a:rPr lang="fr-FR" sz="2000" dirty="0" err="1"/>
              <a:t>cresce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o </a:t>
            </a:r>
            <a:r>
              <a:rPr lang="fr-FR" sz="2000" dirty="0" err="1"/>
              <a:t>dieno</a:t>
            </a:r>
            <a:r>
              <a:rPr lang="fr-FR" sz="2000" dirty="0"/>
              <a:t> é </a:t>
            </a:r>
            <a:r>
              <a:rPr lang="fr-FR" sz="2000" dirty="0" err="1"/>
              <a:t>rico</a:t>
            </a:r>
            <a:r>
              <a:rPr lang="fr-FR" sz="2000" dirty="0"/>
              <a:t> e o </a:t>
            </a:r>
            <a:r>
              <a:rPr lang="fr-FR" sz="2000" dirty="0" err="1"/>
              <a:t>dien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</a:t>
            </a:r>
            <a:r>
              <a:rPr lang="fr-FR" sz="2000" dirty="0"/>
              <a:t> é </a:t>
            </a:r>
            <a:r>
              <a:rPr lang="fr-FR" sz="2000" dirty="0" err="1"/>
              <a:t>pobre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(demanda normal). Mas da </a:t>
            </a:r>
            <a:r>
              <a:rPr lang="fr-FR" sz="2000" dirty="0" err="1"/>
              <a:t>mesma</a:t>
            </a:r>
            <a:r>
              <a:rPr lang="fr-FR" sz="2000" dirty="0"/>
              <a:t> forma, o </a:t>
            </a:r>
            <a:r>
              <a:rPr lang="fr-FR" sz="2000" dirty="0" err="1"/>
              <a:t>inverso</a:t>
            </a:r>
            <a:r>
              <a:rPr lang="fr-FR" sz="2000" dirty="0"/>
              <a:t>,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dieno</a:t>
            </a:r>
            <a:r>
              <a:rPr lang="fr-FR" sz="2000" dirty="0"/>
              <a:t> </a:t>
            </a:r>
            <a:r>
              <a:rPr lang="fr-FR" sz="2000" dirty="0" err="1"/>
              <a:t>pobre</a:t>
            </a:r>
            <a:r>
              <a:rPr lang="fr-FR" sz="2000" dirty="0"/>
              <a:t> 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dien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</a:t>
            </a:r>
            <a:r>
              <a:rPr lang="fr-FR" sz="2000" dirty="0"/>
              <a:t> </a:t>
            </a:r>
            <a:r>
              <a:rPr lang="fr-FR" sz="2000" dirty="0" err="1"/>
              <a:t>rico</a:t>
            </a:r>
            <a:r>
              <a:rPr lang="fr-FR" sz="2000" dirty="0"/>
              <a:t> </a:t>
            </a:r>
            <a:r>
              <a:rPr lang="fr-FR" sz="2000" dirty="0" err="1"/>
              <a:t>também</a:t>
            </a:r>
            <a:r>
              <a:rPr lang="fr-FR" sz="2000" dirty="0"/>
              <a:t> </a:t>
            </a:r>
            <a:r>
              <a:rPr lang="fr-FR" sz="2000" dirty="0" err="1"/>
              <a:t>aumenta</a:t>
            </a:r>
            <a:r>
              <a:rPr lang="fr-FR" sz="2000" dirty="0"/>
              <a:t> a </a:t>
            </a:r>
            <a:r>
              <a:rPr lang="fr-FR" sz="2000" dirty="0" err="1"/>
              <a:t>velocidade</a:t>
            </a:r>
            <a:r>
              <a:rPr lang="fr-FR" sz="2000" dirty="0"/>
              <a:t> de </a:t>
            </a:r>
            <a:r>
              <a:rPr lang="fr-FR" sz="2000" dirty="0" err="1"/>
              <a:t>reação</a:t>
            </a:r>
            <a:r>
              <a:rPr lang="fr-FR" sz="2000" dirty="0"/>
              <a:t> (demanda inversa).</a:t>
            </a:r>
          </a:p>
        </p:txBody>
      </p:sp>
      <p:sp>
        <p:nvSpPr>
          <p:cNvPr id="807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5892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</a:t>
            </a:r>
            <a:r>
              <a:rPr lang="fr-FR" sz="2000" dirty="0" err="1"/>
              <a:t>aproximação</a:t>
            </a:r>
            <a:r>
              <a:rPr lang="fr-FR" sz="2000" dirty="0"/>
              <a:t> HOMO A - LUMO B é mais importante que o </a:t>
            </a:r>
            <a:r>
              <a:rPr lang="fr-FR" sz="2000" dirty="0" err="1"/>
              <a:t>afastamento</a:t>
            </a:r>
            <a:r>
              <a:rPr lang="fr-FR" sz="2000" dirty="0"/>
              <a:t> LUMO A - HOMO B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79512" y="2492896"/>
          <a:ext cx="8712968" cy="276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01840" imgH="1871280" progId="ChemDraw.Document.6.0">
                  <p:embed/>
                </p:oleObj>
              </mc:Choice>
              <mc:Fallback>
                <p:oleObj name="CS ChemDraw Drawing" r:id="rId2" imgW="5901840" imgH="187128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92896"/>
                        <a:ext cx="8712968" cy="276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72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9512" y="827420"/>
            <a:ext cx="260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Exemplos</a:t>
            </a:r>
            <a:r>
              <a:rPr lang="fr-FR" sz="2000" b="1" u="sng" dirty="0"/>
              <a:t> e </a:t>
            </a:r>
            <a:r>
              <a:rPr lang="fr-FR" sz="2000" b="1" u="sng" dirty="0" err="1"/>
              <a:t>definições</a:t>
            </a:r>
            <a:r>
              <a:rPr lang="fr-FR" sz="2000" b="1" u="sng" dirty="0"/>
              <a:t>:</a:t>
            </a:r>
          </a:p>
        </p:txBody>
      </p:sp>
      <p:sp>
        <p:nvSpPr>
          <p:cNvPr id="7229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148064" y="422108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/>
              <a:t>Balanço</a:t>
            </a:r>
            <a:r>
              <a:rPr lang="fr-FR" sz="2000" i="1" dirty="0"/>
              <a:t> da </a:t>
            </a:r>
            <a:r>
              <a:rPr lang="fr-FR" sz="2000" i="1" dirty="0" err="1"/>
              <a:t>reação</a:t>
            </a:r>
            <a:r>
              <a:rPr lang="fr-FR" sz="2000" i="1" dirty="0"/>
              <a:t>: </a:t>
            </a:r>
            <a:r>
              <a:rPr lang="fr-FR" sz="2000" dirty="0"/>
              <a:t>2 </a:t>
            </a:r>
            <a:r>
              <a:rPr lang="fr-FR" sz="2000" dirty="0" err="1"/>
              <a:t>ligações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s </a:t>
            </a:r>
            <a:r>
              <a:rPr lang="fr-FR" sz="2000" dirty="0"/>
              <a:t>se </a:t>
            </a:r>
            <a:r>
              <a:rPr lang="fr-FR" sz="2000" dirty="0" err="1"/>
              <a:t>formam</a:t>
            </a:r>
            <a:r>
              <a:rPr lang="fr-FR" sz="2000" dirty="0"/>
              <a:t>, 2 </a:t>
            </a:r>
            <a:r>
              <a:rPr lang="fr-FR" sz="2000" dirty="0" err="1"/>
              <a:t>ligações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p </a:t>
            </a:r>
            <a:r>
              <a:rPr lang="fr-FR" sz="2000" dirty="0" err="1"/>
              <a:t>desaparecem</a:t>
            </a:r>
            <a:endParaRPr lang="fr-FR" sz="2000" dirty="0"/>
          </a:p>
        </p:txBody>
      </p:sp>
      <p:graphicFrame>
        <p:nvGraphicFramePr>
          <p:cNvPr id="722953" name="Object 9"/>
          <p:cNvGraphicFramePr>
            <a:graphicFrameLocks noChangeAspect="1"/>
          </p:cNvGraphicFramePr>
          <p:nvPr/>
        </p:nvGraphicFramePr>
        <p:xfrm>
          <a:off x="949299" y="3861048"/>
          <a:ext cx="3838725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88920" imgH="1256400" progId="ChemDraw.Document.6.0">
                  <p:embed/>
                </p:oleObj>
              </mc:Choice>
              <mc:Fallback>
                <p:oleObj name="CS ChemDraw Drawing" r:id="rId2" imgW="2788920" imgH="1256400" progId="ChemDraw.Document.6.0">
                  <p:embed/>
                  <p:pic>
                    <p:nvPicPr>
                      <p:cNvPr id="722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299" y="3861048"/>
                        <a:ext cx="3838725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54" name="Object 10"/>
          <p:cNvGraphicFramePr>
            <a:graphicFrameLocks noChangeAspect="1"/>
          </p:cNvGraphicFramePr>
          <p:nvPr/>
        </p:nvGraphicFramePr>
        <p:xfrm>
          <a:off x="129505" y="1988840"/>
          <a:ext cx="23542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83720" imgH="720000" progId="ChemDraw.Document.6.0">
                  <p:embed/>
                </p:oleObj>
              </mc:Choice>
              <mc:Fallback>
                <p:oleObj name="CS ChemDraw Drawing" r:id="rId4" imgW="1683720" imgH="720000" progId="ChemDraw.Document.6.0">
                  <p:embed/>
                  <p:pic>
                    <p:nvPicPr>
                      <p:cNvPr id="7229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05" y="1988840"/>
                        <a:ext cx="23542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55" name="Object 11"/>
          <p:cNvGraphicFramePr>
            <a:graphicFrameLocks noChangeAspect="1"/>
          </p:cNvGraphicFramePr>
          <p:nvPr/>
        </p:nvGraphicFramePr>
        <p:xfrm>
          <a:off x="2483768" y="1916832"/>
          <a:ext cx="2925762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087280" imgH="1089360" progId="ChemDraw.Document.6.0">
                  <p:embed/>
                </p:oleObj>
              </mc:Choice>
              <mc:Fallback>
                <p:oleObj name="CS ChemDraw Drawing" r:id="rId6" imgW="2087280" imgH="1089360" progId="ChemDraw.Document.6.0">
                  <p:embed/>
                  <p:pic>
                    <p:nvPicPr>
                      <p:cNvPr id="7229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916832"/>
                        <a:ext cx="2925762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56" name="Object 12"/>
          <p:cNvGraphicFramePr>
            <a:graphicFrameLocks noChangeAspect="1"/>
          </p:cNvGraphicFramePr>
          <p:nvPr/>
        </p:nvGraphicFramePr>
        <p:xfrm>
          <a:off x="5364088" y="1916832"/>
          <a:ext cx="373856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671200" imgH="1089360" progId="ChemDraw.Document.6.0">
                  <p:embed/>
                </p:oleObj>
              </mc:Choice>
              <mc:Fallback>
                <p:oleObj name="CS ChemDraw Drawing" r:id="rId8" imgW="2671200" imgH="1089360" progId="ChemDraw.Document.6.0">
                  <p:embed/>
                  <p:pic>
                    <p:nvPicPr>
                      <p:cNvPr id="7229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16832"/>
                        <a:ext cx="3738562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92696"/>
            <a:ext cx="3222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Catálise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com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ácidos</a:t>
            </a:r>
            <a:r>
              <a:rPr lang="fr-FR" sz="2000" b="1" i="1" u="sng" dirty="0"/>
              <a:t> de Lewis</a:t>
            </a:r>
          </a:p>
        </p:txBody>
      </p:sp>
      <p:graphicFrame>
        <p:nvGraphicFramePr>
          <p:cNvPr id="806913" name="Object 1"/>
          <p:cNvGraphicFramePr>
            <a:graphicFrameLocks noChangeAspect="1"/>
          </p:cNvGraphicFramePr>
          <p:nvPr/>
        </p:nvGraphicFramePr>
        <p:xfrm>
          <a:off x="1547663" y="1268760"/>
          <a:ext cx="6077525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48000" imgH="855360" progId="ChemDraw.Document.6.0">
                  <p:embed/>
                </p:oleObj>
              </mc:Choice>
              <mc:Fallback>
                <p:oleObj name="CS ChemDraw Drawing" r:id="rId2" imgW="4248000" imgH="855360" progId="ChemDraw.Document.6.0">
                  <p:embed/>
                  <p:pic>
                    <p:nvPicPr>
                      <p:cNvPr id="8069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3" y="1268760"/>
                        <a:ext cx="6077525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95536" y="15475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1960:</a:t>
            </a:r>
          </a:p>
        </p:txBody>
      </p:sp>
      <p:graphicFrame>
        <p:nvGraphicFramePr>
          <p:cNvPr id="806917" name="Object 5"/>
          <p:cNvGraphicFramePr>
            <a:graphicFrameLocks noChangeAspect="1"/>
          </p:cNvGraphicFramePr>
          <p:nvPr/>
        </p:nvGraphicFramePr>
        <p:xfrm>
          <a:off x="323528" y="3789040"/>
          <a:ext cx="40020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59840" imgH="979200" progId="ChemDraw.Document.6.0">
                  <p:embed/>
                </p:oleObj>
              </mc:Choice>
              <mc:Fallback>
                <p:oleObj name="CS ChemDraw Drawing" r:id="rId4" imgW="2859840" imgH="979200" progId="ChemDraw.Document.6.0">
                  <p:embed/>
                  <p:pic>
                    <p:nvPicPr>
                      <p:cNvPr id="806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89040"/>
                        <a:ext cx="40020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6918" name="Object 6"/>
          <p:cNvGraphicFramePr>
            <a:graphicFrameLocks noChangeAspect="1"/>
          </p:cNvGraphicFramePr>
          <p:nvPr/>
        </p:nvGraphicFramePr>
        <p:xfrm>
          <a:off x="4522788" y="3252788"/>
          <a:ext cx="4165600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974409" imgH="1720020" progId="ChemDraw.Document.6.0">
                  <p:embed/>
                </p:oleObj>
              </mc:Choice>
              <mc:Fallback>
                <p:oleObj name="CS ChemDraw Drawing" r:id="rId6" imgW="2974409" imgH="1720020" progId="ChemDraw.Document.6.0">
                  <p:embed/>
                  <p:pic>
                    <p:nvPicPr>
                      <p:cNvPr id="806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3252788"/>
                        <a:ext cx="4165600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30203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u="sng" dirty="0" err="1"/>
              <a:t>Estereoqu</a:t>
            </a:r>
            <a:r>
              <a:rPr lang="fr-FR" sz="2200" b="1" i="1" u="sng" dirty="0" err="1">
                <a:latin typeface="Calibri"/>
              </a:rPr>
              <a:t>í</a:t>
            </a:r>
            <a:r>
              <a:rPr lang="fr-FR" sz="2200" b="1" i="1" u="sng" dirty="0" err="1"/>
              <a:t>mica</a:t>
            </a:r>
            <a:r>
              <a:rPr lang="fr-FR" sz="2200" b="1" i="1" u="sng" dirty="0"/>
              <a:t> </a:t>
            </a:r>
            <a:r>
              <a:rPr lang="fr-FR" sz="2200" b="1" i="1" u="sng" dirty="0" err="1"/>
              <a:t>relativa</a:t>
            </a:r>
            <a:r>
              <a:rPr lang="fr-FR" sz="2200" b="1" i="1" u="sng" dirty="0"/>
              <a:t>:</a:t>
            </a:r>
          </a:p>
        </p:txBody>
      </p:sp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763688" y="1556792"/>
          <a:ext cx="6049962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20000" imgH="1848600" progId="ChemDraw.Document.6.0">
                  <p:embed/>
                </p:oleObj>
              </mc:Choice>
              <mc:Fallback>
                <p:oleObj name="CS ChemDraw Drawing" r:id="rId2" imgW="4320000" imgH="1848600" progId="ChemDraw.Document.6.0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556792"/>
                        <a:ext cx="6049962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87" name="Object 3"/>
          <p:cNvGraphicFramePr>
            <a:graphicFrameLocks noChangeAspect="1"/>
          </p:cNvGraphicFramePr>
          <p:nvPr/>
        </p:nvGraphicFramePr>
        <p:xfrm>
          <a:off x="1403648" y="4509120"/>
          <a:ext cx="6700838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89440" imgH="1110960" progId="ChemDraw.Document.6.0">
                  <p:embed/>
                </p:oleObj>
              </mc:Choice>
              <mc:Fallback>
                <p:oleObj name="CS ChemDraw Drawing" r:id="rId4" imgW="4789440" imgH="1110960" progId="ChemDraw.Document.6.0">
                  <p:embed/>
                  <p:pic>
                    <p:nvPicPr>
                      <p:cNvPr id="809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509120"/>
                        <a:ext cx="6700838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08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07504" y="764704"/>
            <a:ext cx="2037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u="sng" dirty="0" err="1"/>
              <a:t>Estereoqu</a:t>
            </a:r>
            <a:r>
              <a:rPr lang="fr-FR" sz="2200" b="1" i="1" u="sng" dirty="0" err="1">
                <a:latin typeface="Calibri"/>
              </a:rPr>
              <a:t>í</a:t>
            </a:r>
            <a:r>
              <a:rPr lang="fr-FR" sz="2200" b="1" i="1" u="sng" dirty="0" err="1"/>
              <a:t>mica</a:t>
            </a:r>
            <a:r>
              <a:rPr lang="fr-FR" sz="2200" b="1" i="1" u="sng" dirty="0"/>
              <a:t> </a:t>
            </a:r>
          </a:p>
          <a:p>
            <a:r>
              <a:rPr lang="fr-FR" sz="2200" b="1" i="1" u="sng" dirty="0" err="1"/>
              <a:t>relativa</a:t>
            </a:r>
            <a:r>
              <a:rPr lang="fr-FR" sz="2200" b="1" i="1" u="sng" dirty="0"/>
              <a:t>:</a:t>
            </a:r>
          </a:p>
        </p:txBody>
      </p:sp>
      <p:graphicFrame>
        <p:nvGraphicFramePr>
          <p:cNvPr id="808964" name="Object 4"/>
          <p:cNvGraphicFramePr>
            <a:graphicFrameLocks noChangeAspect="1"/>
          </p:cNvGraphicFramePr>
          <p:nvPr/>
        </p:nvGraphicFramePr>
        <p:xfrm>
          <a:off x="2200275" y="976313"/>
          <a:ext cx="6272213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26185" imgH="1837705" progId="ChemDraw.Document.6.0">
                  <p:embed/>
                </p:oleObj>
              </mc:Choice>
              <mc:Fallback>
                <p:oleObj name="CS ChemDraw Drawing" r:id="rId2" imgW="4826185" imgH="1837705" progId="ChemDraw.Document.6.0">
                  <p:embed/>
                  <p:pic>
                    <p:nvPicPr>
                      <p:cNvPr id="808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976313"/>
                        <a:ext cx="6272213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65" name="Object 5"/>
          <p:cNvGraphicFramePr>
            <a:graphicFrameLocks noChangeAspect="1"/>
          </p:cNvGraphicFramePr>
          <p:nvPr/>
        </p:nvGraphicFramePr>
        <p:xfrm>
          <a:off x="2407741" y="3459187"/>
          <a:ext cx="5908675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41400" imgH="2135880" progId="ChemDraw.Document.6.0">
                  <p:embed/>
                </p:oleObj>
              </mc:Choice>
              <mc:Fallback>
                <p:oleObj name="CS ChemDraw Drawing" r:id="rId4" imgW="4541400" imgH="2135880" progId="ChemDraw.Document.6.0">
                  <p:embed/>
                  <p:pic>
                    <p:nvPicPr>
                      <p:cNvPr id="808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741" y="3459187"/>
                        <a:ext cx="5908675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3528" y="908720"/>
            <a:ext cx="4478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Como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saber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qual</a:t>
            </a:r>
            <a:r>
              <a:rPr lang="fr-FR" sz="2000" b="1" dirty="0">
                <a:solidFill>
                  <a:srgbClr val="2508FE"/>
                </a:solidFill>
              </a:rPr>
              <a:t> é o </a:t>
            </a:r>
            <a:r>
              <a:rPr lang="fr-FR" sz="2000" b="1" dirty="0" err="1">
                <a:solidFill>
                  <a:srgbClr val="2508FE"/>
                </a:solidFill>
              </a:rPr>
              <a:t>produto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endo</a:t>
            </a:r>
            <a:r>
              <a:rPr lang="fr-FR" sz="2000" b="1" dirty="0">
                <a:solidFill>
                  <a:srgbClr val="2508FE"/>
                </a:solidFill>
              </a:rPr>
              <a:t>/exo?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2164794"/>
            <a:ext cx="2637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regra</a:t>
            </a:r>
            <a:r>
              <a:rPr lang="fr-FR" sz="2000" dirty="0"/>
              <a:t> </a:t>
            </a:r>
            <a:r>
              <a:rPr lang="fr-FR" sz="2000" dirty="0" err="1"/>
              <a:t>mnemônica</a:t>
            </a:r>
            <a:r>
              <a:rPr lang="fr-FR" sz="2000" dirty="0"/>
              <a:t>:</a:t>
            </a:r>
          </a:p>
        </p:txBody>
      </p:sp>
      <p:graphicFrame>
        <p:nvGraphicFramePr>
          <p:cNvPr id="4345858" name="Object 2"/>
          <p:cNvGraphicFramePr>
            <a:graphicFrameLocks noChangeAspect="1"/>
          </p:cNvGraphicFramePr>
          <p:nvPr/>
        </p:nvGraphicFramePr>
        <p:xfrm>
          <a:off x="1691680" y="2852738"/>
          <a:ext cx="430053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68640" imgH="960840" progId="ChemDraw.Document.6.0">
                  <p:embed/>
                </p:oleObj>
              </mc:Choice>
              <mc:Fallback>
                <p:oleObj name="CS ChemDraw Drawing" r:id="rId2" imgW="3068640" imgH="960840" progId="ChemDraw.Document.6.0">
                  <p:embed/>
                  <p:pic>
                    <p:nvPicPr>
                      <p:cNvPr id="4345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852738"/>
                        <a:ext cx="4300537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5859" name="Object 3"/>
          <p:cNvGraphicFramePr>
            <a:graphicFrameLocks noChangeAspect="1"/>
          </p:cNvGraphicFramePr>
          <p:nvPr/>
        </p:nvGraphicFramePr>
        <p:xfrm>
          <a:off x="6084664" y="2836342"/>
          <a:ext cx="1706563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18960" imgH="1092600" progId="ChemDraw.Document.6.0">
                  <p:embed/>
                </p:oleObj>
              </mc:Choice>
              <mc:Fallback>
                <p:oleObj name="CS ChemDraw Drawing" r:id="rId4" imgW="1218960" imgH="1092600" progId="ChemDraw.Document.6.0">
                  <p:embed/>
                  <p:pic>
                    <p:nvPicPr>
                      <p:cNvPr id="4345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664" y="2836342"/>
                        <a:ext cx="1706563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5860" name="Object 4"/>
          <p:cNvGraphicFramePr>
            <a:graphicFrameLocks noChangeAspect="1"/>
          </p:cNvGraphicFramePr>
          <p:nvPr/>
        </p:nvGraphicFramePr>
        <p:xfrm>
          <a:off x="4860032" y="4509120"/>
          <a:ext cx="11049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88400" imgH="870480" progId="ChemDraw.Document.6.0">
                  <p:embed/>
                </p:oleObj>
              </mc:Choice>
              <mc:Fallback>
                <p:oleObj name="CS ChemDraw Drawing" r:id="rId6" imgW="788400" imgH="870480" progId="ChemDraw.Document.6.0">
                  <p:embed/>
                  <p:pic>
                    <p:nvPicPr>
                      <p:cNvPr id="4345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509120"/>
                        <a:ext cx="110490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288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Sistemas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heteronucleares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149697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substituição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de </a:t>
            </a:r>
            <a:r>
              <a:rPr lang="fr-FR" sz="2000" dirty="0" err="1"/>
              <a:t>carbono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heteroelemento</a:t>
            </a:r>
            <a:r>
              <a:rPr lang="fr-FR" sz="2000" dirty="0"/>
              <a:t> mais </a:t>
            </a:r>
            <a:r>
              <a:rPr lang="fr-FR" sz="2000" dirty="0" err="1"/>
              <a:t>eletronegativo</a:t>
            </a:r>
            <a:r>
              <a:rPr lang="fr-FR" sz="2000" dirty="0"/>
              <a:t>  </a:t>
            </a:r>
            <a:r>
              <a:rPr lang="fr-FR" sz="2000" dirty="0" err="1"/>
              <a:t>conduz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abaixamento</a:t>
            </a:r>
            <a:r>
              <a:rPr lang="fr-FR" sz="2000" dirty="0"/>
              <a:t> dos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de </a:t>
            </a:r>
            <a:r>
              <a:rPr lang="fr-FR" sz="2000" dirty="0" err="1"/>
              <a:t>energia</a:t>
            </a:r>
            <a:r>
              <a:rPr lang="fr-FR" sz="2000" dirty="0"/>
              <a:t> dos OF.</a:t>
            </a:r>
          </a:p>
        </p:txBody>
      </p:sp>
      <p:graphicFrame>
        <p:nvGraphicFramePr>
          <p:cNvPr id="804866" name="Object 2"/>
          <p:cNvGraphicFramePr>
            <a:graphicFrameLocks noChangeAspect="1"/>
          </p:cNvGraphicFramePr>
          <p:nvPr/>
        </p:nvGraphicFramePr>
        <p:xfrm>
          <a:off x="323530" y="2957675"/>
          <a:ext cx="8496942" cy="270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17200" imgH="1978560" progId="ChemDraw.Document.6.0">
                  <p:embed/>
                </p:oleObj>
              </mc:Choice>
              <mc:Fallback>
                <p:oleObj name="CS ChemDraw Drawing" r:id="rId2" imgW="6217200" imgH="1978560" progId="ChemDraw.Document.6.0">
                  <p:embed/>
                  <p:pic>
                    <p:nvPicPr>
                      <p:cNvPr id="804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0" y="2957675"/>
                        <a:ext cx="8496942" cy="2703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92696"/>
            <a:ext cx="469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u="sng" dirty="0" err="1"/>
              <a:t>Sistemas</a:t>
            </a:r>
            <a:r>
              <a:rPr lang="fr-FR" sz="2000" i="1" u="sng" dirty="0"/>
              <a:t> </a:t>
            </a:r>
            <a:r>
              <a:rPr lang="fr-FR" sz="2000" i="1" u="sng" dirty="0" err="1"/>
              <a:t>heteronucleares</a:t>
            </a:r>
            <a:r>
              <a:rPr lang="fr-FR" sz="2000" i="1" u="sng" dirty="0"/>
              <a:t>, </a:t>
            </a:r>
            <a:r>
              <a:rPr lang="fr-FR" sz="2000" i="1" u="sng" dirty="0" err="1"/>
              <a:t>heterodien</a:t>
            </a:r>
            <a:r>
              <a:rPr lang="fr-FR" sz="2000" i="1" u="sng" dirty="0" err="1">
                <a:latin typeface="Calibri"/>
              </a:rPr>
              <a:t>ó</a:t>
            </a:r>
            <a:r>
              <a:rPr lang="fr-FR" sz="2000" i="1" u="sng" dirty="0" err="1"/>
              <a:t>filos</a:t>
            </a:r>
            <a:r>
              <a:rPr lang="fr-FR" sz="2000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412776"/>
            <a:ext cx="1230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Exemplos</a:t>
            </a:r>
            <a:r>
              <a:rPr lang="fr-FR" sz="2000" i="1" dirty="0"/>
              <a:t>: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/>
        </p:nvGraphicFramePr>
        <p:xfrm>
          <a:off x="1763688" y="1412775"/>
          <a:ext cx="6945546" cy="259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34520" imgH="1841760" progId="ChemDraw.Document.6.0">
                  <p:embed/>
                </p:oleObj>
              </mc:Choice>
              <mc:Fallback>
                <p:oleObj name="CS ChemDraw Drawing" r:id="rId2" imgW="4934520" imgH="1841760" progId="ChemDraw.Document.6.0">
                  <p:embed/>
                  <p:pic>
                    <p:nvPicPr>
                      <p:cNvPr id="803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412775"/>
                        <a:ext cx="6945546" cy="2592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2570163" y="4659313"/>
          <a:ext cx="49530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13514" imgH="923307" progId="ChemDraw.Document.6.0">
                  <p:embed/>
                </p:oleObj>
              </mc:Choice>
              <mc:Fallback>
                <p:oleObj name="CS ChemDraw Drawing" r:id="rId4" imgW="2913514" imgH="923307" progId="ChemDraw.Document.6.0">
                  <p:embed/>
                  <p:pic>
                    <p:nvPicPr>
                      <p:cNvPr id="803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4659313"/>
                        <a:ext cx="49530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3528" y="4725144"/>
            <a:ext cx="1934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Exemplos</a:t>
            </a:r>
            <a:r>
              <a:rPr lang="fr-FR" sz="2000" i="1" dirty="0"/>
              <a:t> de </a:t>
            </a:r>
          </a:p>
          <a:p>
            <a:r>
              <a:rPr lang="fr-FR" sz="2000" i="1" dirty="0" err="1"/>
              <a:t>heterodien</a:t>
            </a:r>
            <a:r>
              <a:rPr lang="fr-FR" sz="2000" i="1" dirty="0" err="1">
                <a:latin typeface="Calibri"/>
              </a:rPr>
              <a:t>ó</a:t>
            </a:r>
            <a:r>
              <a:rPr lang="fr-FR" sz="2000" i="1" dirty="0" err="1"/>
              <a:t>filos</a:t>
            </a:r>
            <a:r>
              <a:rPr lang="fr-FR" sz="2000" i="1" dirty="0"/>
              <a:t>: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42210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548680"/>
            <a:ext cx="469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u="sng" dirty="0" err="1"/>
              <a:t>Sistemas</a:t>
            </a:r>
            <a:r>
              <a:rPr lang="fr-FR" sz="2000" i="1" u="sng" dirty="0"/>
              <a:t> </a:t>
            </a:r>
            <a:r>
              <a:rPr lang="fr-FR" sz="2000" i="1" u="sng" dirty="0" err="1"/>
              <a:t>heteronucleares</a:t>
            </a:r>
            <a:r>
              <a:rPr lang="fr-FR" sz="2000" i="1" u="sng" dirty="0"/>
              <a:t>, </a:t>
            </a:r>
            <a:r>
              <a:rPr lang="fr-FR" sz="2000" i="1" u="sng" dirty="0" err="1"/>
              <a:t>heterodien</a:t>
            </a:r>
            <a:r>
              <a:rPr lang="fr-FR" sz="2000" i="1" u="sng" dirty="0" err="1">
                <a:latin typeface="Calibri"/>
              </a:rPr>
              <a:t>ó</a:t>
            </a:r>
            <a:r>
              <a:rPr lang="fr-FR" sz="2000" i="1" u="sng" dirty="0" err="1"/>
              <a:t>filos</a:t>
            </a:r>
            <a:r>
              <a:rPr lang="fr-FR" sz="2000" i="1" u="sng" dirty="0"/>
              <a:t>:</a:t>
            </a:r>
          </a:p>
        </p:txBody>
      </p:sp>
      <p:graphicFrame>
        <p:nvGraphicFramePr>
          <p:cNvPr id="802817" name="Object 1"/>
          <p:cNvGraphicFramePr>
            <a:graphicFrameLocks noChangeAspect="1"/>
          </p:cNvGraphicFramePr>
          <p:nvPr/>
        </p:nvGraphicFramePr>
        <p:xfrm>
          <a:off x="1651896" y="1340768"/>
          <a:ext cx="491765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50600" imgH="909000" progId="ChemDraw.Document.6.0">
                  <p:embed/>
                </p:oleObj>
              </mc:Choice>
              <mc:Fallback>
                <p:oleObj name="CS ChemDraw Drawing" r:id="rId2" imgW="3450600" imgH="909000" progId="ChemDraw.Document.6.0">
                  <p:embed/>
                  <p:pic>
                    <p:nvPicPr>
                      <p:cNvPr id="8028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896" y="1340768"/>
                        <a:ext cx="4917659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1196752"/>
            <a:ext cx="124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Exemplos</a:t>
            </a:r>
            <a:r>
              <a:rPr lang="fr-FR" sz="2000" dirty="0"/>
              <a:t>:</a:t>
            </a:r>
          </a:p>
        </p:txBody>
      </p:sp>
      <p:graphicFrame>
        <p:nvGraphicFramePr>
          <p:cNvPr id="802819" name="Object 3"/>
          <p:cNvGraphicFramePr>
            <a:graphicFrameLocks noChangeAspect="1"/>
          </p:cNvGraphicFramePr>
          <p:nvPr/>
        </p:nvGraphicFramePr>
        <p:xfrm>
          <a:off x="842179" y="2708920"/>
          <a:ext cx="5097973" cy="182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50040" imgH="1308600" progId="ChemDraw.Document.6.0">
                  <p:embed/>
                </p:oleObj>
              </mc:Choice>
              <mc:Fallback>
                <p:oleObj name="CS ChemDraw Drawing" r:id="rId4" imgW="3650040" imgH="1308600" progId="ChemDraw.Document.6.0">
                  <p:embed/>
                  <p:pic>
                    <p:nvPicPr>
                      <p:cNvPr id="802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79" y="2708920"/>
                        <a:ext cx="5097973" cy="1822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179512" y="27089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2822" name="Object 6"/>
          <p:cNvGraphicFramePr>
            <a:graphicFrameLocks noChangeAspect="1"/>
          </p:cNvGraphicFramePr>
          <p:nvPr/>
        </p:nvGraphicFramePr>
        <p:xfrm>
          <a:off x="6948264" y="4357342"/>
          <a:ext cx="1584175" cy="123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78280" imgH="916200" progId="ChemDraw.Document.6.0">
                  <p:embed/>
                </p:oleObj>
              </mc:Choice>
              <mc:Fallback>
                <p:oleObj name="CS ChemDraw Drawing" r:id="rId6" imgW="1178280" imgH="916200" progId="ChemDraw.Document.6.0">
                  <p:embed/>
                  <p:pic>
                    <p:nvPicPr>
                      <p:cNvPr id="802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357342"/>
                        <a:ext cx="1584175" cy="1231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876256" y="3493246"/>
            <a:ext cx="1640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Exemplos</a:t>
            </a:r>
            <a:r>
              <a:rPr lang="fr-FR" sz="2000" dirty="0"/>
              <a:t> de </a:t>
            </a:r>
          </a:p>
          <a:p>
            <a:r>
              <a:rPr lang="fr-FR" sz="2000" dirty="0" err="1"/>
              <a:t>heterodienos</a:t>
            </a:r>
            <a:r>
              <a:rPr lang="fr-FR" sz="2000" dirty="0"/>
              <a:t>:</a:t>
            </a:r>
          </a:p>
        </p:txBody>
      </p:sp>
      <p:graphicFrame>
        <p:nvGraphicFramePr>
          <p:cNvPr id="802823" name="Object 7"/>
          <p:cNvGraphicFramePr>
            <a:graphicFrameLocks noChangeAspect="1"/>
          </p:cNvGraphicFramePr>
          <p:nvPr/>
        </p:nvGraphicFramePr>
        <p:xfrm>
          <a:off x="755576" y="4635649"/>
          <a:ext cx="5618163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010400" imgH="1297080" progId="ChemDraw.Document.6.0">
                  <p:embed/>
                </p:oleObj>
              </mc:Choice>
              <mc:Fallback>
                <p:oleObj name="CS ChemDraw Drawing" r:id="rId8" imgW="4010400" imgH="1297080" progId="ChemDraw.Document.6.0">
                  <p:embed/>
                  <p:pic>
                    <p:nvPicPr>
                      <p:cNvPr id="802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635649"/>
                        <a:ext cx="5618163" cy="181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516722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Dipolos</a:t>
            </a:r>
            <a:r>
              <a:rPr lang="fr-FR" sz="2000" b="1" i="1" u="sng" dirty="0"/>
              <a:t> 1,3:</a:t>
            </a:r>
          </a:p>
        </p:txBody>
      </p:sp>
      <p:graphicFrame>
        <p:nvGraphicFramePr>
          <p:cNvPr id="801796" name="Object 4"/>
          <p:cNvGraphicFramePr>
            <a:graphicFrameLocks noChangeAspect="1"/>
          </p:cNvGraphicFramePr>
          <p:nvPr/>
        </p:nvGraphicFramePr>
        <p:xfrm>
          <a:off x="1763688" y="692696"/>
          <a:ext cx="6984776" cy="226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72720" imgH="1485000" progId="ChemDraw.Document.6.0">
                  <p:embed/>
                </p:oleObj>
              </mc:Choice>
              <mc:Fallback>
                <p:oleObj name="CS ChemDraw Drawing" r:id="rId2" imgW="4572720" imgH="1485000" progId="ChemDraw.Document.6.0">
                  <p:embed/>
                  <p:pic>
                    <p:nvPicPr>
                      <p:cNvPr id="801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692696"/>
                        <a:ext cx="6984776" cy="2267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9512" y="328498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Dipolos</a:t>
            </a:r>
            <a:r>
              <a:rPr lang="fr-FR" sz="2000" dirty="0"/>
              <a:t> 1,3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estáveis</a:t>
            </a:r>
            <a:r>
              <a:rPr lang="fr-FR" sz="2000" dirty="0"/>
              <a:t> ou </a:t>
            </a:r>
            <a:r>
              <a:rPr lang="fr-FR" sz="2000" dirty="0" err="1"/>
              <a:t>gerados</a:t>
            </a:r>
            <a:r>
              <a:rPr lang="fr-FR" sz="2000" dirty="0"/>
              <a:t> </a:t>
            </a:r>
            <a:r>
              <a:rPr lang="fr-FR" sz="2000" i="1" dirty="0"/>
              <a:t>in situ</a:t>
            </a:r>
            <a:r>
              <a:rPr lang="fr-FR" sz="2000" dirty="0"/>
              <a:t>. </a:t>
            </a:r>
            <a:r>
              <a:rPr lang="fr-FR" sz="2000" dirty="0" err="1"/>
              <a:t>Reagem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sistemas</a:t>
            </a:r>
            <a:r>
              <a:rPr lang="fr-FR" sz="2000" dirty="0"/>
              <a:t> a 2e </a:t>
            </a:r>
            <a:r>
              <a:rPr lang="fr-FR" sz="2000" dirty="0">
                <a:latin typeface="Symbol" pitchFamily="18" charset="2"/>
              </a:rPr>
              <a:t>p </a:t>
            </a:r>
            <a:r>
              <a:rPr lang="fr-FR" sz="2000" dirty="0" err="1">
                <a:latin typeface="+mj-lt"/>
              </a:rPr>
              <a:t>em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cicloadições</a:t>
            </a:r>
            <a:r>
              <a:rPr lang="fr-FR" sz="2000" dirty="0">
                <a:latin typeface="+mj-lt"/>
              </a:rPr>
              <a:t> de [3+2] para </a:t>
            </a:r>
            <a:r>
              <a:rPr lang="fr-FR" sz="2000" dirty="0" err="1">
                <a:latin typeface="+mj-lt"/>
              </a:rPr>
              <a:t>formar</a:t>
            </a:r>
            <a:r>
              <a:rPr lang="fr-FR" sz="2000" dirty="0">
                <a:latin typeface="+mj-lt"/>
              </a:rPr>
              <a:t> os </a:t>
            </a:r>
            <a:r>
              <a:rPr lang="fr-FR" sz="2000" dirty="0" err="1">
                <a:latin typeface="+mj-lt"/>
              </a:rPr>
              <a:t>heterociclos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correspondentes</a:t>
            </a:r>
            <a:r>
              <a:rPr lang="fr-FR" sz="2000" dirty="0">
                <a:latin typeface="+mj-lt"/>
              </a:rPr>
              <a:t>.</a:t>
            </a:r>
            <a:endParaRPr lang="fr-FR" sz="2000" i="1" dirty="0">
              <a:latin typeface="Symbol" pitchFamily="18" charset="2"/>
            </a:endParaRPr>
          </a:p>
        </p:txBody>
      </p:sp>
      <p:graphicFrame>
        <p:nvGraphicFramePr>
          <p:cNvPr id="801799" name="Object 7"/>
          <p:cNvGraphicFramePr>
            <a:graphicFrameLocks noChangeAspect="1"/>
          </p:cNvGraphicFramePr>
          <p:nvPr/>
        </p:nvGraphicFramePr>
        <p:xfrm>
          <a:off x="179512" y="4797152"/>
          <a:ext cx="3456384" cy="80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76080" imgH="575280" progId="ChemDraw.Document.6.0">
                  <p:embed/>
                </p:oleObj>
              </mc:Choice>
              <mc:Fallback>
                <p:oleObj name="CS ChemDraw Drawing" r:id="rId4" imgW="2476080" imgH="575280" progId="ChemDraw.Document.6.0">
                  <p:embed/>
                  <p:pic>
                    <p:nvPicPr>
                      <p:cNvPr id="801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797152"/>
                        <a:ext cx="3456384" cy="80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00" name="Object 8"/>
          <p:cNvGraphicFramePr>
            <a:graphicFrameLocks noChangeAspect="1"/>
          </p:cNvGraphicFramePr>
          <p:nvPr/>
        </p:nvGraphicFramePr>
        <p:xfrm>
          <a:off x="3707904" y="4221088"/>
          <a:ext cx="515738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784320" imgH="1479600" progId="ChemDraw.Document.6.0">
                  <p:embed/>
                </p:oleObj>
              </mc:Choice>
              <mc:Fallback>
                <p:oleObj name="CS ChemDraw Drawing" r:id="rId6" imgW="3784320" imgH="1479600" progId="ChemDraw.Document.6.0">
                  <p:embed/>
                  <p:pic>
                    <p:nvPicPr>
                      <p:cNvPr id="801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221088"/>
                        <a:ext cx="5157380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179512" y="314096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3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err="1"/>
              <a:t>Carbenos</a:t>
            </a:r>
            <a:r>
              <a:rPr lang="fr-FR" sz="2000" b="1" i="1" u="sng" dirty="0"/>
              <a:t> e a </a:t>
            </a:r>
            <a:r>
              <a:rPr lang="fr-FR" sz="2000" b="1" i="1" u="sng" dirty="0" err="1"/>
              <a:t>ciclopropanação</a:t>
            </a:r>
            <a:r>
              <a:rPr lang="fr-FR" sz="2000" b="1" i="1" u="sng" dirty="0"/>
              <a:t>:</a:t>
            </a:r>
            <a:r>
              <a:rPr lang="fr-FR" sz="2000" i="1" dirty="0"/>
              <a:t> </a:t>
            </a:r>
            <a:r>
              <a:rPr lang="fr-FR" sz="2000" dirty="0"/>
              <a:t>a </a:t>
            </a:r>
            <a:r>
              <a:rPr lang="fr-FR" sz="2000" dirty="0" err="1"/>
              <a:t>reação</a:t>
            </a:r>
            <a:r>
              <a:rPr lang="fr-FR" sz="2000" dirty="0"/>
              <a:t> de </a:t>
            </a:r>
            <a:r>
              <a:rPr lang="fr-FR" sz="2000" dirty="0" err="1"/>
              <a:t>carbenos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olefinas</a:t>
            </a:r>
            <a:r>
              <a:rPr lang="fr-FR" sz="2000" dirty="0"/>
              <a:t> </a:t>
            </a:r>
            <a:r>
              <a:rPr lang="fr-FR" sz="2000" dirty="0" err="1"/>
              <a:t>dando</a:t>
            </a:r>
            <a:r>
              <a:rPr lang="fr-FR" sz="2000" dirty="0"/>
              <a:t> </a:t>
            </a:r>
            <a:r>
              <a:rPr lang="fr-FR" sz="2000" dirty="0" err="1"/>
              <a:t>origem</a:t>
            </a:r>
            <a:r>
              <a:rPr lang="fr-FR" sz="2000" dirty="0"/>
              <a:t> a </a:t>
            </a:r>
            <a:r>
              <a:rPr lang="fr-FR" sz="2000" dirty="0" err="1"/>
              <a:t>ciclopropanos</a:t>
            </a:r>
            <a:r>
              <a:rPr lang="fr-FR" sz="2000" dirty="0"/>
              <a:t> é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reação</a:t>
            </a:r>
            <a:r>
              <a:rPr lang="fr-FR" sz="2000" dirty="0"/>
              <a:t> de </a:t>
            </a:r>
            <a:r>
              <a:rPr lang="fr-FR" sz="2000" dirty="0" err="1"/>
              <a:t>cicloadição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716016" y="200103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Carbenos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existir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dois </a:t>
            </a:r>
            <a:r>
              <a:rPr lang="fr-FR" sz="2000" dirty="0" err="1"/>
              <a:t>estados</a:t>
            </a:r>
            <a:r>
              <a:rPr lang="fr-FR" sz="2000" dirty="0"/>
              <a:t>: </a:t>
            </a:r>
            <a:r>
              <a:rPr lang="fr-FR" sz="2000" dirty="0" err="1"/>
              <a:t>singlete</a:t>
            </a:r>
            <a:r>
              <a:rPr lang="fr-FR" sz="2000" dirty="0"/>
              <a:t> e </a:t>
            </a:r>
            <a:r>
              <a:rPr lang="fr-FR" sz="2000" dirty="0" err="1"/>
              <a:t>triplete</a:t>
            </a:r>
            <a:r>
              <a:rPr lang="fr-FR" sz="2000" dirty="0"/>
              <a:t>.</a:t>
            </a:r>
          </a:p>
        </p:txBody>
      </p:sp>
      <p:graphicFrame>
        <p:nvGraphicFramePr>
          <p:cNvPr id="812035" name="Object 3"/>
          <p:cNvGraphicFramePr>
            <a:graphicFrameLocks noChangeAspect="1"/>
          </p:cNvGraphicFramePr>
          <p:nvPr/>
        </p:nvGraphicFramePr>
        <p:xfrm>
          <a:off x="3275856" y="3266065"/>
          <a:ext cx="4104456" cy="88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335400" imgH="717840" progId="ChemDraw.Document.6.0">
                  <p:embed/>
                </p:oleObj>
              </mc:Choice>
              <mc:Fallback>
                <p:oleObj name="CS ChemDraw Drawing" r:id="rId2" imgW="3335400" imgH="717840" progId="ChemDraw.Document.6.0">
                  <p:embed/>
                  <p:pic>
                    <p:nvPicPr>
                      <p:cNvPr id="81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66065"/>
                        <a:ext cx="4104456" cy="883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23528" y="3482089"/>
            <a:ext cx="287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estereoespecífica</a:t>
            </a:r>
            <a:r>
              <a:rPr lang="fr-FR" sz="2000" dirty="0"/>
              <a:t>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71600" y="458112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condições</a:t>
            </a:r>
            <a:r>
              <a:rPr lang="fr-FR" sz="2000" dirty="0"/>
              <a:t> </a:t>
            </a:r>
            <a:r>
              <a:rPr lang="fr-FR" sz="2000" dirty="0" err="1"/>
              <a:t>térmicas</a:t>
            </a:r>
            <a:r>
              <a:rPr lang="fr-FR" sz="2000" dirty="0"/>
              <a:t>,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adição</a:t>
            </a:r>
            <a:r>
              <a:rPr lang="fr-FR" sz="2000" dirty="0"/>
              <a:t> </a:t>
            </a:r>
            <a:r>
              <a:rPr lang="fr-FR" sz="2000" dirty="0" err="1"/>
              <a:t>deveria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proibida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7504" y="5733256"/>
            <a:ext cx="1368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Entretanto</a:t>
            </a:r>
            <a:r>
              <a:rPr lang="fr-FR" sz="2000" dirty="0"/>
              <a:t>: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72000" y="5877272"/>
            <a:ext cx="382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Aproximação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-</a:t>
            </a:r>
            <a:r>
              <a:rPr lang="fr-FR" sz="2000" dirty="0" err="1"/>
              <a:t>linear</a:t>
            </a:r>
            <a:r>
              <a:rPr lang="fr-FR" sz="2000" dirty="0"/>
              <a:t> é </a:t>
            </a:r>
            <a:r>
              <a:rPr lang="fr-FR" sz="2000" dirty="0" err="1"/>
              <a:t>possível</a:t>
            </a:r>
            <a:r>
              <a:rPr lang="fr-FR" sz="2000" dirty="0"/>
              <a:t>!</a:t>
            </a:r>
          </a:p>
        </p:txBody>
      </p:sp>
      <p:graphicFrame>
        <p:nvGraphicFramePr>
          <p:cNvPr id="812039" name="Object 7"/>
          <p:cNvGraphicFramePr>
            <a:graphicFrameLocks noChangeAspect="1"/>
          </p:cNvGraphicFramePr>
          <p:nvPr/>
        </p:nvGraphicFramePr>
        <p:xfrm>
          <a:off x="8340419" y="5949280"/>
          <a:ext cx="480053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4760" imgH="201600" progId="ChemDraw.Document.6.0">
                  <p:embed/>
                </p:oleObj>
              </mc:Choice>
              <mc:Fallback>
                <p:oleObj name="CS ChemDraw Drawing" r:id="rId4" imgW="284760" imgH="201600" progId="ChemDraw.Document.6.0">
                  <p:embed/>
                  <p:pic>
                    <p:nvPicPr>
                      <p:cNvPr id="812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0419" y="5949280"/>
                        <a:ext cx="480053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2041" name="Object 9"/>
          <p:cNvGraphicFramePr>
            <a:graphicFrameLocks noChangeAspect="1"/>
          </p:cNvGraphicFramePr>
          <p:nvPr/>
        </p:nvGraphicFramePr>
        <p:xfrm>
          <a:off x="1547664" y="5517232"/>
          <a:ext cx="2808312" cy="96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240640" imgH="766440" progId="ChemDraw.Document.6.0">
                  <p:embed/>
                </p:oleObj>
              </mc:Choice>
              <mc:Fallback>
                <p:oleObj name="CS ChemDraw Drawing" r:id="rId6" imgW="2240640" imgH="766440" progId="ChemDraw.Document.6.0">
                  <p:embed/>
                  <p:pic>
                    <p:nvPicPr>
                      <p:cNvPr id="812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517232"/>
                        <a:ext cx="2808312" cy="961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2042" name="Object 10"/>
          <p:cNvGraphicFramePr>
            <a:graphicFrameLocks noChangeAspect="1"/>
          </p:cNvGraphicFramePr>
          <p:nvPr/>
        </p:nvGraphicFramePr>
        <p:xfrm>
          <a:off x="4211960" y="4509120"/>
          <a:ext cx="3384376" cy="88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472480" imgH="646920" progId="ChemDraw.Document.6.0">
                  <p:embed/>
                </p:oleObj>
              </mc:Choice>
              <mc:Fallback>
                <p:oleObj name="CS ChemDraw Drawing" r:id="rId8" imgW="2472480" imgH="646920" progId="ChemDraw.Document.6.0">
                  <p:embed/>
                  <p:pic>
                    <p:nvPicPr>
                      <p:cNvPr id="812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509120"/>
                        <a:ext cx="3384376" cy="88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2043" name="Object 11"/>
          <p:cNvGraphicFramePr>
            <a:graphicFrameLocks noChangeAspect="1"/>
          </p:cNvGraphicFramePr>
          <p:nvPr/>
        </p:nvGraphicFramePr>
        <p:xfrm>
          <a:off x="755576" y="1772816"/>
          <a:ext cx="3672408" cy="12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973240" imgH="1019880" progId="ChemDraw.Document.6.0">
                  <p:embed/>
                </p:oleObj>
              </mc:Choice>
              <mc:Fallback>
                <p:oleObj name="CS ChemDraw Drawing" r:id="rId10" imgW="2973240" imgH="1019880" progId="ChemDraw.Document.6.0">
                  <p:embed/>
                  <p:pic>
                    <p:nvPicPr>
                      <p:cNvPr id="812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72816"/>
                        <a:ext cx="3672408" cy="12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4021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Teoria</a:t>
            </a:r>
            <a:r>
              <a:rPr lang="fr-FR" sz="2000" b="1" i="1" u="sng" dirty="0"/>
              <a:t> dos </a:t>
            </a:r>
            <a:r>
              <a:rPr lang="fr-FR" sz="2000" b="1" i="1" u="sng" dirty="0" err="1"/>
              <a:t>OFs</a:t>
            </a:r>
            <a:r>
              <a:rPr lang="fr-FR" sz="2000" b="1" i="1" u="sng" dirty="0"/>
              <a:t> e </a:t>
            </a:r>
            <a:r>
              <a:rPr lang="fr-FR" sz="2000" b="1" i="1" u="sng" dirty="0" err="1"/>
              <a:t>Caminho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reacional</a:t>
            </a:r>
            <a:r>
              <a:rPr lang="fr-FR" sz="2000" b="1" i="1" u="sng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12474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Como</a:t>
            </a:r>
            <a:r>
              <a:rPr lang="fr-FR" sz="2000" dirty="0"/>
              <a:t> no </a:t>
            </a:r>
            <a:r>
              <a:rPr lang="fr-FR" sz="2000" dirty="0" err="1"/>
              <a:t>caso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eletroc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clicas</a:t>
            </a:r>
            <a:r>
              <a:rPr lang="fr-FR" sz="2000" dirty="0"/>
              <a:t>,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nos </a:t>
            </a:r>
            <a:r>
              <a:rPr lang="fr-FR" sz="2000" dirty="0" err="1">
                <a:latin typeface="Calibri"/>
              </a:rPr>
              <a:t>perguntar</a:t>
            </a:r>
            <a:r>
              <a:rPr lang="fr-FR" sz="2000" dirty="0">
                <a:latin typeface="Calibri"/>
              </a:rPr>
              <a:t> sobre o limite de </a:t>
            </a:r>
            <a:r>
              <a:rPr lang="fr-FR" sz="2000" dirty="0" err="1">
                <a:latin typeface="Calibri"/>
              </a:rPr>
              <a:t>validade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teoria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OFs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>
                <a:latin typeface="Calibri"/>
              </a:rPr>
              <a:t>prever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caminho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reacional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favorável</a:t>
            </a:r>
            <a:r>
              <a:rPr lang="fr-FR" sz="2000" dirty="0">
                <a:latin typeface="Calibri"/>
              </a:rPr>
              <a:t>.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r>
              <a:rPr lang="fr-FR" sz="2000" dirty="0" err="1">
                <a:latin typeface="Calibri"/>
              </a:rPr>
              <a:t>Nós</a:t>
            </a:r>
            <a:r>
              <a:rPr lang="fr-FR" sz="2000" dirty="0">
                <a:latin typeface="Calibri"/>
              </a:rPr>
              <a:t> nos </a:t>
            </a:r>
            <a:r>
              <a:rPr lang="fr-FR" sz="2000" dirty="0" err="1">
                <a:latin typeface="Calibri"/>
              </a:rPr>
              <a:t>colocamos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vez</a:t>
            </a:r>
            <a:r>
              <a:rPr lang="fr-FR" sz="2000" dirty="0">
                <a:latin typeface="Calibri"/>
              </a:rPr>
              <a:t> no </a:t>
            </a:r>
            <a:r>
              <a:rPr lang="fr-FR" sz="2000" dirty="0" err="1">
                <a:latin typeface="Calibri"/>
              </a:rPr>
              <a:t>caso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postulado</a:t>
            </a:r>
            <a:r>
              <a:rPr lang="fr-FR" sz="2000" dirty="0">
                <a:latin typeface="Calibri"/>
              </a:rPr>
              <a:t> de Hammond: mais a </a:t>
            </a:r>
            <a:r>
              <a:rPr lang="fr-FR" sz="2000" dirty="0" err="1">
                <a:latin typeface="Calibri"/>
              </a:rPr>
              <a:t>geometria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produtos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partida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próxima</a:t>
            </a:r>
            <a:r>
              <a:rPr lang="fr-FR" sz="2000" dirty="0">
                <a:latin typeface="Calibri"/>
              </a:rPr>
              <a:t> do ET, mais a </a:t>
            </a:r>
            <a:r>
              <a:rPr lang="fr-FR" sz="2000" dirty="0" err="1">
                <a:latin typeface="Calibri"/>
              </a:rPr>
              <a:t>teoria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OFs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poderá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considerada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válida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Entretanto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encontraremos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alguns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casos</a:t>
            </a:r>
            <a:r>
              <a:rPr lang="fr-FR" sz="2000" dirty="0">
                <a:latin typeface="Calibri"/>
              </a:rPr>
              <a:t> onde o </a:t>
            </a:r>
            <a:r>
              <a:rPr lang="fr-FR" sz="2000" dirty="0" err="1">
                <a:latin typeface="Calibri"/>
              </a:rPr>
              <a:t>processo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endotérmico</a:t>
            </a:r>
            <a:r>
              <a:rPr lang="fr-FR" sz="2000" dirty="0">
                <a:latin typeface="Calibri"/>
              </a:rPr>
              <a:t> e a </a:t>
            </a:r>
            <a:r>
              <a:rPr lang="fr-FR" sz="2000" dirty="0" err="1">
                <a:latin typeface="Calibri"/>
              </a:rPr>
              <a:t>estrutura</a:t>
            </a:r>
            <a:r>
              <a:rPr lang="fr-FR" sz="2000" dirty="0">
                <a:latin typeface="Calibri"/>
              </a:rPr>
              <a:t> do ET é mais </a:t>
            </a:r>
            <a:r>
              <a:rPr lang="fr-FR" sz="2000" dirty="0" err="1">
                <a:latin typeface="Calibri"/>
              </a:rPr>
              <a:t>próxima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produtos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chegada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Assim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devemos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cautelosos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811013" name="Object 5"/>
          <p:cNvGraphicFramePr>
            <a:graphicFrameLocks noChangeAspect="1"/>
          </p:cNvGraphicFramePr>
          <p:nvPr/>
        </p:nvGraphicFramePr>
        <p:xfrm>
          <a:off x="1838325" y="4273550"/>
          <a:ext cx="510698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67304" imgH="1884777" progId="ChemDraw.Document.6.0">
                  <p:embed/>
                </p:oleObj>
              </mc:Choice>
              <mc:Fallback>
                <p:oleObj name="CS ChemDraw Drawing" r:id="rId2" imgW="4367304" imgH="1884777" progId="ChemDraw.Document.6.0">
                  <p:embed/>
                  <p:pic>
                    <p:nvPicPr>
                      <p:cNvPr id="811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4273550"/>
                        <a:ext cx="5106988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95536" y="4901098"/>
            <a:ext cx="143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Igualmente</a:t>
            </a:r>
            <a:r>
              <a:rPr lang="fr-FR" sz="200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827420"/>
            <a:ext cx="260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Exemplos</a:t>
            </a:r>
            <a:r>
              <a:rPr lang="fr-FR" sz="2000" b="1" u="sng" dirty="0"/>
              <a:t> e </a:t>
            </a:r>
            <a:r>
              <a:rPr lang="fr-FR" sz="2000" b="1" u="sng" dirty="0" err="1"/>
              <a:t>definições</a:t>
            </a:r>
            <a:r>
              <a:rPr lang="fr-FR" sz="2000" b="1" u="sng" dirty="0"/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116632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graphicFrame>
        <p:nvGraphicFramePr>
          <p:cNvPr id="723970" name="Object 2"/>
          <p:cNvGraphicFramePr>
            <a:graphicFrameLocks noChangeAspect="1"/>
          </p:cNvGraphicFramePr>
          <p:nvPr/>
        </p:nvGraphicFramePr>
        <p:xfrm>
          <a:off x="2411760" y="4211538"/>
          <a:ext cx="45847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32920" imgH="1513080" progId="ChemDraw.Document.6.0">
                  <p:embed/>
                </p:oleObj>
              </mc:Choice>
              <mc:Fallback>
                <p:oleObj name="CS ChemDraw Drawing" r:id="rId2" imgW="3832920" imgH="1513080" progId="ChemDraw.Document.6.0">
                  <p:embed/>
                  <p:pic>
                    <p:nvPicPr>
                      <p:cNvPr id="7239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211538"/>
                        <a:ext cx="45847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6" name="Object 8"/>
          <p:cNvGraphicFramePr>
            <a:graphicFrameLocks noChangeAspect="1"/>
          </p:cNvGraphicFramePr>
          <p:nvPr/>
        </p:nvGraphicFramePr>
        <p:xfrm>
          <a:off x="179388" y="1773238"/>
          <a:ext cx="2360612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812960" imgH="1400760" progId="ChemDraw.Document.6.0">
                  <p:embed/>
                </p:oleObj>
              </mc:Choice>
              <mc:Fallback>
                <p:oleObj name="CS ChemDraw Drawing" r:id="rId4" imgW="1812960" imgH="1400760" progId="ChemDraw.Document.6.0">
                  <p:embed/>
                  <p:pic>
                    <p:nvPicPr>
                      <p:cNvPr id="723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73238"/>
                        <a:ext cx="2360612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8" name="Object 10"/>
          <p:cNvGraphicFramePr>
            <a:graphicFrameLocks noChangeAspect="1"/>
          </p:cNvGraphicFramePr>
          <p:nvPr/>
        </p:nvGraphicFramePr>
        <p:xfrm>
          <a:off x="5145088" y="1495425"/>
          <a:ext cx="3652837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805331" imgH="1735293" progId="ChemDraw.Document.6.0">
                  <p:embed/>
                </p:oleObj>
              </mc:Choice>
              <mc:Fallback>
                <p:oleObj name="CS ChemDraw Drawing" r:id="rId6" imgW="2805331" imgH="1735293" progId="ChemDraw.Document.6.0">
                  <p:embed/>
                  <p:pic>
                    <p:nvPicPr>
                      <p:cNvPr id="7239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495425"/>
                        <a:ext cx="3652837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9" name="Object 11"/>
          <p:cNvGraphicFramePr>
            <a:graphicFrameLocks noChangeAspect="1"/>
          </p:cNvGraphicFramePr>
          <p:nvPr/>
        </p:nvGraphicFramePr>
        <p:xfrm>
          <a:off x="2780407" y="1484313"/>
          <a:ext cx="2079625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597320" imgH="1744200" progId="ChemDraw.Document.6.0">
                  <p:embed/>
                </p:oleObj>
              </mc:Choice>
              <mc:Fallback>
                <p:oleObj name="CS ChemDraw Drawing" r:id="rId8" imgW="1597320" imgH="1744200" progId="ChemDraw.Document.6.0">
                  <p:embed/>
                  <p:pic>
                    <p:nvPicPr>
                      <p:cNvPr id="7239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407" y="1484313"/>
                        <a:ext cx="2079625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24994" name="Object 2"/>
          <p:cNvGraphicFramePr>
            <a:graphicFrameLocks noChangeAspect="1"/>
          </p:cNvGraphicFramePr>
          <p:nvPr/>
        </p:nvGraphicFramePr>
        <p:xfrm>
          <a:off x="2771800" y="1963059"/>
          <a:ext cx="3672408" cy="269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87000" imgH="2255400" progId="ChemDraw.Document.6.0">
                  <p:embed/>
                </p:oleObj>
              </mc:Choice>
              <mc:Fallback>
                <p:oleObj name="CS ChemDraw Drawing" r:id="rId2" imgW="3087000" imgH="2255400" progId="ChemDraw.Document.6.0">
                  <p:embed/>
                  <p:pic>
                    <p:nvPicPr>
                      <p:cNvPr id="7249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963059"/>
                        <a:ext cx="3672408" cy="2690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1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u="sng" dirty="0" err="1"/>
              <a:t>Regras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seleção</a:t>
            </a:r>
            <a:r>
              <a:rPr lang="fr-FR" sz="2000" b="1" i="1" u="sng" dirty="0"/>
              <a:t>:</a:t>
            </a:r>
            <a:r>
              <a:rPr lang="fr-FR" sz="2000" b="1" i="1" dirty="0"/>
              <a:t> </a:t>
            </a:r>
            <a:r>
              <a:rPr lang="fr-FR" sz="2000" dirty="0"/>
              <a:t>as </a:t>
            </a:r>
            <a:r>
              <a:rPr lang="fr-FR" sz="2000" dirty="0" err="1"/>
              <a:t>interações</a:t>
            </a:r>
            <a:r>
              <a:rPr lang="fr-FR" sz="2000" dirty="0"/>
              <a:t> entre os OF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determinantes</a:t>
            </a:r>
            <a:r>
              <a:rPr lang="fr-FR" sz="2000" dirty="0"/>
              <a:t> pois </a:t>
            </a:r>
            <a:r>
              <a:rPr lang="fr-FR" sz="2000" dirty="0" err="1"/>
              <a:t>fornecem</a:t>
            </a:r>
            <a:r>
              <a:rPr lang="fr-FR" sz="2000" dirty="0"/>
              <a:t>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iterações</a:t>
            </a:r>
            <a:r>
              <a:rPr lang="fr-FR" sz="2000" dirty="0"/>
              <a:t> </a:t>
            </a:r>
            <a:r>
              <a:rPr lang="fr-FR" sz="2000" dirty="0" err="1"/>
              <a:t>estabilizantes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5013176"/>
            <a:ext cx="8640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interações</a:t>
            </a:r>
            <a:r>
              <a:rPr lang="fr-FR" sz="2000" dirty="0"/>
              <a:t> a 1, 2 e a 3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estabilizantes</a:t>
            </a:r>
            <a:r>
              <a:rPr lang="fr-FR" sz="2000" dirty="0"/>
              <a:t>. </a:t>
            </a:r>
            <a:r>
              <a:rPr lang="fr-FR" sz="2000" dirty="0" err="1"/>
              <a:t>Interações</a:t>
            </a:r>
            <a:r>
              <a:rPr lang="fr-FR" sz="2000" dirty="0"/>
              <a:t> à 4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repulsivas</a:t>
            </a:r>
            <a:r>
              <a:rPr lang="fr-FR" sz="2000" dirty="0"/>
              <a:t> e </a:t>
            </a:r>
            <a:r>
              <a:rPr lang="fr-FR" sz="2000" dirty="0" err="1"/>
              <a:t>interações</a:t>
            </a:r>
            <a:r>
              <a:rPr lang="fr-FR" sz="2000" dirty="0"/>
              <a:t> à 0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conduzem</a:t>
            </a:r>
            <a:r>
              <a:rPr lang="fr-FR" sz="2000" dirty="0"/>
              <a:t> à nada. </a:t>
            </a:r>
            <a:r>
              <a:rPr lang="fr-FR" sz="2000" dirty="0" err="1"/>
              <a:t>Portanto</a:t>
            </a:r>
            <a:r>
              <a:rPr lang="fr-FR" sz="2000" dirty="0"/>
              <a:t>, </a:t>
            </a:r>
            <a:r>
              <a:rPr lang="fr-FR" sz="2000" dirty="0" err="1"/>
              <a:t>estas</a:t>
            </a:r>
            <a:r>
              <a:rPr lang="fr-FR" sz="2000" dirty="0"/>
              <a:t> </a:t>
            </a:r>
            <a:r>
              <a:rPr lang="fr-FR" sz="2000" dirty="0" err="1"/>
              <a:t>interações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estabilizantes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negligenciadas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179512" y="580618"/>
            <a:ext cx="2206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/>
              <a:t>Regras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seleção</a:t>
            </a:r>
            <a:r>
              <a:rPr lang="fr-FR" sz="2000" b="1" i="1" u="sng" dirty="0"/>
              <a:t>:</a:t>
            </a:r>
            <a:r>
              <a:rPr lang="fr-FR" sz="2000" b="1" i="1" dirty="0"/>
              <a:t> </a:t>
            </a:r>
            <a:endParaRPr lang="fr-FR" sz="2000" dirty="0"/>
          </a:p>
        </p:txBody>
      </p:sp>
      <p:sp>
        <p:nvSpPr>
          <p:cNvPr id="78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85411" name="Object 3"/>
          <p:cNvGraphicFramePr>
            <a:graphicFrameLocks noChangeAspect="1"/>
          </p:cNvGraphicFramePr>
          <p:nvPr/>
        </p:nvGraphicFramePr>
        <p:xfrm>
          <a:off x="1331913" y="883097"/>
          <a:ext cx="67437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96240" imgH="1850400" progId="ChemDraw.Document.6.0">
                  <p:embed/>
                </p:oleObj>
              </mc:Choice>
              <mc:Fallback>
                <p:oleObj name="CS ChemDraw Drawing" r:id="rId2" imgW="5196240" imgH="1850400" progId="ChemDraw.Document.6.0">
                  <p:embed/>
                  <p:pic>
                    <p:nvPicPr>
                      <p:cNvPr id="785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883097"/>
                        <a:ext cx="67437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5412" name="Object 4"/>
          <p:cNvGraphicFramePr>
            <a:graphicFrameLocks noChangeAspect="1"/>
          </p:cNvGraphicFramePr>
          <p:nvPr/>
        </p:nvGraphicFramePr>
        <p:xfrm>
          <a:off x="1331913" y="3789363"/>
          <a:ext cx="6604000" cy="24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70240" imgH="1850400" progId="ChemDraw.Document.6.0">
                  <p:embed/>
                </p:oleObj>
              </mc:Choice>
              <mc:Fallback>
                <p:oleObj name="CS ChemDraw Drawing" r:id="rId4" imgW="5070240" imgH="1850400" progId="ChemDraw.Document.6.0">
                  <p:embed/>
                  <p:pic>
                    <p:nvPicPr>
                      <p:cNvPr id="785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89363"/>
                        <a:ext cx="6604000" cy="241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357301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179512" y="548680"/>
            <a:ext cx="2206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/>
              <a:t>Regras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seleção</a:t>
            </a:r>
            <a:r>
              <a:rPr lang="fr-FR" sz="2000" b="1" i="1" u="sng" dirty="0"/>
              <a:t>:</a:t>
            </a:r>
            <a:r>
              <a:rPr lang="fr-FR" sz="2000" b="1" i="1" dirty="0"/>
              <a:t> </a:t>
            </a:r>
            <a:endParaRPr lang="fr-FR" sz="2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364502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4389" name="Object 5"/>
          <p:cNvGraphicFramePr>
            <a:graphicFrameLocks noChangeAspect="1"/>
          </p:cNvGraphicFramePr>
          <p:nvPr/>
        </p:nvGraphicFramePr>
        <p:xfrm>
          <a:off x="539552" y="1052736"/>
          <a:ext cx="7504112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65040" imgH="1853640" progId="ChemDraw.Document.6.0">
                  <p:embed/>
                </p:oleObj>
              </mc:Choice>
              <mc:Fallback>
                <p:oleObj name="CS ChemDraw Drawing" r:id="rId2" imgW="5765040" imgH="1853640" progId="ChemDraw.Document.6.0">
                  <p:embed/>
                  <p:pic>
                    <p:nvPicPr>
                      <p:cNvPr id="78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7504112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390" name="Object 6"/>
          <p:cNvGraphicFramePr>
            <a:graphicFrameLocks noChangeAspect="1"/>
          </p:cNvGraphicFramePr>
          <p:nvPr/>
        </p:nvGraphicFramePr>
        <p:xfrm>
          <a:off x="539552" y="3860800"/>
          <a:ext cx="76581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889600" imgH="1853640" progId="ChemDraw.Document.6.0">
                  <p:embed/>
                </p:oleObj>
              </mc:Choice>
              <mc:Fallback>
                <p:oleObj name="CS ChemDraw Drawing" r:id="rId4" imgW="5889600" imgH="1853640" progId="ChemDraw.Document.6.0">
                  <p:embed/>
                  <p:pic>
                    <p:nvPicPr>
                      <p:cNvPr id="78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860800"/>
                        <a:ext cx="7658100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83568" y="2452826"/>
          <a:ext cx="724812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N° </a:t>
                      </a:r>
                      <a:r>
                        <a:rPr lang="fr-FR" sz="2000" dirty="0" err="1"/>
                        <a:t>elétrons</a:t>
                      </a:r>
                      <a:r>
                        <a:rPr lang="fr-FR" sz="2000" dirty="0"/>
                        <a:t>\ </a:t>
                      </a:r>
                      <a:r>
                        <a:rPr lang="fr-FR" sz="2000" dirty="0" err="1"/>
                        <a:t>processo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Térmico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Fotoquimico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4n+2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560" y="1628800"/>
            <a:ext cx="2140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err="1"/>
              <a:t>Regras</a:t>
            </a:r>
            <a:r>
              <a:rPr lang="fr-FR" sz="2000" b="1" u="sng" dirty="0"/>
              <a:t> de </a:t>
            </a:r>
            <a:r>
              <a:rPr lang="fr-FR" sz="2000" b="1" u="sng" dirty="0" err="1"/>
              <a:t>seleção</a:t>
            </a:r>
            <a:r>
              <a:rPr lang="fr-FR" sz="2000" b="1" u="sng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5576" y="396499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 = supra;   A = </a:t>
            </a:r>
            <a:r>
              <a:rPr lang="fr-FR" sz="2000" dirty="0" err="1"/>
              <a:t>antara</a:t>
            </a:r>
            <a:endParaRPr 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401221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692696"/>
            <a:ext cx="3740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Regras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seleção</a:t>
            </a:r>
            <a:r>
              <a:rPr lang="fr-FR" sz="2000" b="1" i="1" u="sng" dirty="0"/>
              <a:t>:</a:t>
            </a:r>
          </a:p>
          <a:p>
            <a:r>
              <a:rPr lang="fr-FR" sz="2000" b="1" i="1" u="sng" dirty="0"/>
              <a:t> </a:t>
            </a:r>
            <a:r>
              <a:rPr lang="fr-FR" sz="2000" b="1" i="1" u="sng" dirty="0" err="1"/>
              <a:t>diagramas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correlação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OMs</a:t>
            </a:r>
            <a:endParaRPr lang="fr-FR" sz="2000" b="1" i="1" u="sng" dirty="0"/>
          </a:p>
        </p:txBody>
      </p:sp>
      <p:graphicFrame>
        <p:nvGraphicFramePr>
          <p:cNvPr id="782340" name="Object 4"/>
          <p:cNvGraphicFramePr>
            <a:graphicFrameLocks noChangeAspect="1"/>
          </p:cNvGraphicFramePr>
          <p:nvPr/>
        </p:nvGraphicFramePr>
        <p:xfrm>
          <a:off x="107504" y="2204864"/>
          <a:ext cx="378938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20040" imgH="803880" progId="ChemDraw.Document.6.0">
                  <p:embed/>
                </p:oleObj>
              </mc:Choice>
              <mc:Fallback>
                <p:oleObj name="CS ChemDraw Drawing" r:id="rId2" imgW="3020040" imgH="803880" progId="ChemDraw.Document.6.0">
                  <p:embed/>
                  <p:pic>
                    <p:nvPicPr>
                      <p:cNvPr id="782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204864"/>
                        <a:ext cx="3789385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2341" name="Object 5"/>
          <p:cNvGraphicFramePr>
            <a:graphicFrameLocks noChangeAspect="1"/>
          </p:cNvGraphicFramePr>
          <p:nvPr/>
        </p:nvGraphicFramePr>
        <p:xfrm>
          <a:off x="4069468" y="1196752"/>
          <a:ext cx="4967028" cy="486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52280" imgH="3674880" progId="ChemDraw.Document.6.0">
                  <p:embed/>
                </p:oleObj>
              </mc:Choice>
              <mc:Fallback>
                <p:oleObj name="CS ChemDraw Drawing" r:id="rId4" imgW="3752280" imgH="3674880" progId="ChemDraw.Document.6.0">
                  <p:embed/>
                  <p:pic>
                    <p:nvPicPr>
                      <p:cNvPr id="782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468" y="1196752"/>
                        <a:ext cx="4967028" cy="4864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179512" y="3933056"/>
            <a:ext cx="34599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térmico</a:t>
            </a:r>
            <a:r>
              <a:rPr lang="fr-FR" sz="2000" dirty="0"/>
              <a:t>: </a:t>
            </a:r>
            <a:r>
              <a:rPr lang="fr-FR" sz="2000" b="1" dirty="0" err="1">
                <a:solidFill>
                  <a:srgbClr val="00FF00"/>
                </a:solidFill>
              </a:rPr>
              <a:t>permitido</a:t>
            </a:r>
            <a:r>
              <a:rPr lang="fr-FR" sz="2000" dirty="0"/>
              <a:t> </a:t>
            </a:r>
          </a:p>
          <a:p>
            <a:endParaRPr lang="fr-FR" sz="1000" b="1" dirty="0">
              <a:solidFill>
                <a:srgbClr val="FF0000"/>
              </a:solidFill>
            </a:endParaRPr>
          </a:p>
          <a:p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fotoquímico</a:t>
            </a:r>
            <a:r>
              <a:rPr lang="fr-FR" sz="2000" dirty="0"/>
              <a:t>: </a:t>
            </a:r>
            <a:r>
              <a:rPr lang="fr-FR" sz="2000" b="1" dirty="0" err="1">
                <a:solidFill>
                  <a:srgbClr val="FF0000"/>
                </a:solidFill>
              </a:rPr>
              <a:t>proibido</a:t>
            </a:r>
            <a:endParaRPr lang="fr-FR" sz="2000" b="1" dirty="0">
              <a:solidFill>
                <a:srgbClr val="00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1628800"/>
            <a:ext cx="224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Processo</a:t>
            </a:r>
            <a:r>
              <a:rPr lang="fr-FR" dirty="0"/>
              <a:t> supra-supra: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92080" y="764704"/>
            <a:ext cx="3528392" cy="158417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67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Reações</a:t>
            </a:r>
            <a:r>
              <a:rPr lang="fr-FR" sz="2800" dirty="0"/>
              <a:t> de </a:t>
            </a:r>
            <a:r>
              <a:rPr lang="fr-FR" sz="2800" dirty="0" err="1"/>
              <a:t>Cicloadição</a:t>
            </a:r>
            <a:endParaRPr lang="fr-FR" sz="2800" dirty="0"/>
          </a:p>
        </p:txBody>
      </p:sp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81313" name="Object 1"/>
          <p:cNvGraphicFramePr>
            <a:graphicFrameLocks noChangeAspect="1"/>
          </p:cNvGraphicFramePr>
          <p:nvPr/>
        </p:nvGraphicFramePr>
        <p:xfrm>
          <a:off x="219139" y="2780928"/>
          <a:ext cx="579302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30440" imgH="2144880" progId="ChemDraw.Document.6.0">
                  <p:embed/>
                </p:oleObj>
              </mc:Choice>
              <mc:Fallback>
                <p:oleObj name="CS ChemDraw Drawing" r:id="rId2" imgW="5230440" imgH="2144880" progId="ChemDraw.Document.6.0">
                  <p:embed/>
                  <p:pic>
                    <p:nvPicPr>
                      <p:cNvPr id="7813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39" y="2780928"/>
                        <a:ext cx="5793021" cy="2376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1369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i="1" u="sng" dirty="0" err="1"/>
              <a:t>Regras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seleção</a:t>
            </a:r>
            <a:r>
              <a:rPr lang="fr-FR" sz="2000" b="1" i="1" u="sng" dirty="0"/>
              <a:t>:</a:t>
            </a:r>
          </a:p>
          <a:p>
            <a:r>
              <a:rPr lang="fr-FR" sz="2000" b="1" i="1" u="sng" dirty="0"/>
              <a:t> </a:t>
            </a:r>
            <a:r>
              <a:rPr lang="fr-FR" sz="2000" b="1" i="1" u="sng" dirty="0" err="1"/>
              <a:t>diagrama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correlação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estados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5292080" y="83671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 = 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30000" dirty="0">
                <a:latin typeface="Symbol" pitchFamily="18" charset="2"/>
              </a:rPr>
              <a:t>2</a:t>
            </a:r>
            <a:r>
              <a:rPr lang="fr-FR" baseline="-25000" dirty="0"/>
              <a:t>1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30000" dirty="0">
                <a:latin typeface="Symbol" pitchFamily="18" charset="2"/>
              </a:rPr>
              <a:t>2</a:t>
            </a:r>
            <a:r>
              <a:rPr lang="fr-FR" baseline="-25000" dirty="0"/>
              <a:t>2</a:t>
            </a:r>
            <a:r>
              <a:rPr lang="fr-FR" dirty="0">
                <a:latin typeface="Symbol" pitchFamily="18" charset="2"/>
              </a:rPr>
              <a:t>f</a:t>
            </a:r>
            <a:r>
              <a:rPr lang="fr-FR" baseline="30000" dirty="0">
                <a:latin typeface="Symbol" pitchFamily="18" charset="2"/>
              </a:rPr>
              <a:t>2</a:t>
            </a:r>
            <a:r>
              <a:rPr lang="fr-FR" baseline="-25000" dirty="0"/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02908" y="1268760"/>
            <a:ext cx="3703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</a:t>
            </a:r>
            <a:r>
              <a:rPr lang="fr-FR" baseline="-25000" dirty="0"/>
              <a:t>2</a:t>
            </a:r>
            <a:r>
              <a:rPr lang="fr-FR" dirty="0"/>
              <a:t> = 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-25000" dirty="0"/>
              <a:t>1</a:t>
            </a:r>
            <a:r>
              <a:rPr lang="fr-FR" baseline="30000" dirty="0"/>
              <a:t>2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-25000" dirty="0"/>
              <a:t>2</a:t>
            </a:r>
            <a:r>
              <a:rPr lang="fr-FR" baseline="30000" dirty="0"/>
              <a:t>2</a:t>
            </a:r>
            <a:r>
              <a:rPr lang="fr-FR" dirty="0">
                <a:latin typeface="Symbol" pitchFamily="18" charset="2"/>
              </a:rPr>
              <a:t>f</a:t>
            </a:r>
            <a:r>
              <a:rPr lang="fr-FR" baseline="-25000" dirty="0"/>
              <a:t>1</a:t>
            </a:r>
            <a:r>
              <a:rPr lang="fr-FR" dirty="0">
                <a:latin typeface="Symbol" pitchFamily="18" charset="2"/>
              </a:rPr>
              <a:t>f</a:t>
            </a:r>
            <a:r>
              <a:rPr lang="fr-FR" baseline="-25000" dirty="0"/>
              <a:t>2 </a:t>
            </a:r>
            <a:r>
              <a:rPr lang="fr-FR" dirty="0">
                <a:latin typeface="Symbol" pitchFamily="18" charset="2"/>
              </a:rPr>
              <a:t> &gt;</a:t>
            </a:r>
            <a:r>
              <a:rPr lang="fr-FR" dirty="0"/>
              <a:t> 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30000" dirty="0"/>
              <a:t>2</a:t>
            </a:r>
            <a:r>
              <a:rPr lang="fr-FR" baseline="-25000" dirty="0"/>
              <a:t>1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-25000" dirty="0"/>
              <a:t>2</a:t>
            </a:r>
            <a:r>
              <a:rPr lang="fr-FR" dirty="0">
                <a:latin typeface="Symbol" pitchFamily="18" charset="2"/>
              </a:rPr>
              <a:t>Y</a:t>
            </a:r>
            <a:r>
              <a:rPr lang="fr-FR" baseline="-25000" dirty="0"/>
              <a:t>3</a:t>
            </a:r>
            <a:r>
              <a:rPr lang="fr-FR" dirty="0">
                <a:latin typeface="Symbol" pitchFamily="18" charset="2"/>
              </a:rPr>
              <a:t>f</a:t>
            </a:r>
            <a:r>
              <a:rPr lang="fr-FR" baseline="30000" dirty="0"/>
              <a:t>2</a:t>
            </a:r>
            <a:r>
              <a:rPr lang="fr-FR" baseline="-25000" dirty="0"/>
              <a:t>1 </a:t>
            </a:r>
            <a:r>
              <a:rPr lang="fr-FR" dirty="0"/>
              <a:t>= M</a:t>
            </a:r>
            <a:r>
              <a:rPr lang="fr-FR" baseline="-25000" dirty="0"/>
              <a:t>1</a:t>
            </a:r>
            <a:r>
              <a:rPr lang="fr-FR" dirty="0"/>
              <a:t> </a:t>
            </a:r>
            <a:endParaRPr lang="fr-FR" baseline="-25000" dirty="0"/>
          </a:p>
          <a:p>
            <a:endParaRPr lang="fr-FR" baseline="-25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292080" y="1630541"/>
            <a:ext cx="2649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LUMO</a:t>
            </a:r>
            <a:r>
              <a:rPr lang="fr-FR" baseline="-25000" dirty="0" err="1"/>
              <a:t>etileno</a:t>
            </a:r>
            <a:r>
              <a:rPr lang="fr-FR" baseline="-25000" dirty="0"/>
              <a:t> </a:t>
            </a:r>
            <a:r>
              <a:rPr lang="fr-FR" dirty="0"/>
              <a:t>= </a:t>
            </a:r>
            <a:r>
              <a:rPr lang="fr-FR" dirty="0">
                <a:latin typeface="Symbol" pitchFamily="18" charset="2"/>
              </a:rPr>
              <a:t>a - b</a:t>
            </a:r>
          </a:p>
          <a:p>
            <a:r>
              <a:rPr lang="fr-FR" dirty="0" err="1"/>
              <a:t>LUMO</a:t>
            </a:r>
            <a:r>
              <a:rPr lang="fr-FR" baseline="-25000" dirty="0" err="1"/>
              <a:t>butadieno</a:t>
            </a:r>
            <a:r>
              <a:rPr lang="fr-FR" baseline="-25000" dirty="0"/>
              <a:t> </a:t>
            </a:r>
            <a:r>
              <a:rPr lang="fr-FR" dirty="0"/>
              <a:t>= </a:t>
            </a:r>
            <a:r>
              <a:rPr lang="fr-FR" dirty="0">
                <a:latin typeface="Symbol" pitchFamily="18" charset="2"/>
              </a:rPr>
              <a:t>a - 0.618b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1520" y="559098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fotoqu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mico</a:t>
            </a:r>
            <a:r>
              <a:rPr lang="fr-FR" sz="2000" dirty="0"/>
              <a:t> </a:t>
            </a:r>
            <a:r>
              <a:rPr lang="fr-FR" sz="2000" dirty="0" err="1"/>
              <a:t>excitando</a:t>
            </a:r>
            <a:r>
              <a:rPr lang="fr-FR" sz="2000" dirty="0"/>
              <a:t>-se o </a:t>
            </a:r>
            <a:r>
              <a:rPr lang="fr-FR" sz="2000" dirty="0" err="1"/>
              <a:t>dieno</a:t>
            </a:r>
            <a:r>
              <a:rPr lang="fr-FR" sz="2000" dirty="0"/>
              <a:t> é </a:t>
            </a:r>
            <a:r>
              <a:rPr lang="fr-FR" sz="2000" dirty="0" err="1"/>
              <a:t>proibido</a:t>
            </a:r>
            <a:r>
              <a:rPr lang="fr-FR" sz="2000" dirty="0"/>
              <a:t> (</a:t>
            </a:r>
            <a:r>
              <a:rPr lang="fr-FR" sz="2000" dirty="0" err="1"/>
              <a:t>elevada</a:t>
            </a:r>
            <a:r>
              <a:rPr lang="fr-FR" sz="2000" dirty="0"/>
              <a:t> </a:t>
            </a:r>
            <a:r>
              <a:rPr lang="fr-FR" sz="2000" dirty="0" err="1"/>
              <a:t>barreira</a:t>
            </a:r>
            <a:r>
              <a:rPr lang="fr-FR" sz="2000" dirty="0"/>
              <a:t> </a:t>
            </a:r>
            <a:r>
              <a:rPr lang="fr-FR" sz="2000" dirty="0" err="1"/>
              <a:t>energética</a:t>
            </a:r>
            <a:r>
              <a:rPr lang="fr-FR" sz="2000" dirty="0"/>
              <a:t>). </a:t>
            </a:r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fotoquímico</a:t>
            </a:r>
            <a:r>
              <a:rPr lang="fr-FR" sz="2000" dirty="0"/>
              <a:t> </a:t>
            </a:r>
            <a:r>
              <a:rPr lang="fr-FR" sz="2000" dirty="0" err="1"/>
              <a:t>excitando</a:t>
            </a:r>
            <a:r>
              <a:rPr lang="fr-FR" sz="2000" dirty="0"/>
              <a:t>-se o </a:t>
            </a:r>
            <a:r>
              <a:rPr lang="fr-FR" sz="2000" dirty="0" err="1"/>
              <a:t>etileno</a:t>
            </a:r>
            <a:r>
              <a:rPr lang="fr-FR" sz="2000" dirty="0"/>
              <a:t> é </a:t>
            </a:r>
            <a:r>
              <a:rPr lang="fr-FR" sz="2000" dirty="0" err="1"/>
              <a:t>permitido</a:t>
            </a:r>
            <a:r>
              <a:rPr lang="fr-FR" sz="2000" dirty="0"/>
              <a:t>.</a:t>
            </a:r>
          </a:p>
        </p:txBody>
      </p:sp>
      <p:graphicFrame>
        <p:nvGraphicFramePr>
          <p:cNvPr id="781315" name="Object 3"/>
          <p:cNvGraphicFramePr>
            <a:graphicFrameLocks noChangeAspect="1"/>
          </p:cNvGraphicFramePr>
          <p:nvPr/>
        </p:nvGraphicFramePr>
        <p:xfrm>
          <a:off x="6228184" y="2636912"/>
          <a:ext cx="235315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04480" imgH="2270160" progId="ChemDraw.Document.6.0">
                  <p:embed/>
                </p:oleObj>
              </mc:Choice>
              <mc:Fallback>
                <p:oleObj name="CS ChemDraw Drawing" r:id="rId4" imgW="2004480" imgH="2270160" progId="ChemDraw.Document.6.0">
                  <p:embed/>
                  <p:pic>
                    <p:nvPicPr>
                      <p:cNvPr id="781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636912"/>
                        <a:ext cx="2353152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547664" y="2132856"/>
            <a:ext cx="224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Processo</a:t>
            </a:r>
            <a:r>
              <a:rPr lang="fr-FR" dirty="0"/>
              <a:t> supra-supra: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1113</Words>
  <Application>Microsoft Office PowerPoint</Application>
  <PresentationFormat>Apresentação na tela (4:3)</PresentationFormat>
  <Paragraphs>163</Paragraphs>
  <Slides>29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2018-07-22T00:53:19Z</dcterms:created>
  <dcterms:modified xsi:type="dcterms:W3CDTF">2025-09-03T13:36:00Z</dcterms:modified>
</cp:coreProperties>
</file>