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21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Jurberg" userId="15c90205aab73206" providerId="LiveId" clId="{41030D99-0E33-41E6-9B3E-EB2E613DDEE4}"/>
    <pc:docChg chg="modSld">
      <pc:chgData name="Igor Jurberg" userId="15c90205aab73206" providerId="LiveId" clId="{41030D99-0E33-41E6-9B3E-EB2E613DDEE4}" dt="2025-09-03T13:33:58.509" v="4" actId="20577"/>
      <pc:docMkLst>
        <pc:docMk/>
      </pc:docMkLst>
      <pc:sldChg chg="modSp mod">
        <pc:chgData name="Igor Jurberg" userId="15c90205aab73206" providerId="LiveId" clId="{41030D99-0E33-41E6-9B3E-EB2E613DDEE4}" dt="2025-09-03T13:33:58.509" v="4" actId="20577"/>
        <pc:sldMkLst>
          <pc:docMk/>
          <pc:sldMk cId="0" sldId="257"/>
        </pc:sldMkLst>
        <pc:spChg chg="mod">
          <ac:chgData name="Igor Jurberg" userId="15c90205aab73206" providerId="LiveId" clId="{41030D99-0E33-41E6-9B3E-EB2E613DDEE4}" dt="2025-09-03T13:33:58.509" v="4" actId="20577"/>
          <ac:spMkLst>
            <pc:docMk/>
            <pc:sldMk cId="0" sldId="257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D12-FB4B-4565-869F-8F311C4D2F4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BB91-F04C-455B-955C-D99CACFF94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D12-FB4B-4565-869F-8F311C4D2F4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BB91-F04C-455B-955C-D99CACFF94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D12-FB4B-4565-869F-8F311C4D2F4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BB91-F04C-455B-955C-D99CACFF94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D12-FB4B-4565-869F-8F311C4D2F4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BB91-F04C-455B-955C-D99CACFF94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D12-FB4B-4565-869F-8F311C4D2F4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BB91-F04C-455B-955C-D99CACFF94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D12-FB4B-4565-869F-8F311C4D2F4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BB91-F04C-455B-955C-D99CACFF94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D12-FB4B-4565-869F-8F311C4D2F4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BB91-F04C-455B-955C-D99CACFF94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D12-FB4B-4565-869F-8F311C4D2F4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BB91-F04C-455B-955C-D99CACFF94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D12-FB4B-4565-869F-8F311C4D2F4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BB91-F04C-455B-955C-D99CACFF94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D12-FB4B-4565-869F-8F311C4D2F4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BB91-F04C-455B-955C-D99CACFF94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D12-FB4B-4565-869F-8F311C4D2F4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BB91-F04C-455B-955C-D99CACFF94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C5D12-FB4B-4565-869F-8F311C4D2F4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1BB91-F04C-455B-955C-D99CACFF942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6.bin"/><Relationship Id="rId3" Type="http://schemas.openxmlformats.org/officeDocument/2006/relationships/image" Target="../media/image28.emf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1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25.png"/><Relationship Id="rId10" Type="http://schemas.openxmlformats.org/officeDocument/2006/relationships/image" Target="../media/image30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oleObject" Target="../embeddings/oleObject31.bin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12" Type="http://schemas.openxmlformats.org/officeDocument/2006/relationships/image" Target="../media/image30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34.w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7.png"/><Relationship Id="rId1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837299" y="2636912"/>
            <a:ext cx="52727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/>
              <a:t>Parte 6: </a:t>
            </a:r>
          </a:p>
          <a:p>
            <a:pPr algn="ctr"/>
            <a:r>
              <a:rPr lang="fr-FR" sz="3600" dirty="0" err="1"/>
              <a:t>Reações</a:t>
            </a:r>
            <a:r>
              <a:rPr lang="fr-FR" sz="3600" dirty="0"/>
              <a:t> de </a:t>
            </a:r>
            <a:r>
              <a:rPr lang="fr-FR" sz="3600" dirty="0" err="1"/>
              <a:t>Eletrociclização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4409817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u="sng" dirty="0" err="1"/>
              <a:t>Livros</a:t>
            </a:r>
            <a:r>
              <a:rPr lang="fr-FR" sz="1600" u="sng" dirty="0"/>
              <a:t>:</a:t>
            </a:r>
            <a:r>
              <a:rPr lang="fr-FR" sz="1600" dirty="0"/>
              <a:t>  </a:t>
            </a:r>
            <a:r>
              <a:rPr lang="fr-FR" sz="1600" b="1" dirty="0"/>
              <a:t>A)</a:t>
            </a:r>
            <a:r>
              <a:rPr lang="fr-FR" sz="1600" dirty="0"/>
              <a:t> Jean, Y.; </a:t>
            </a:r>
            <a:r>
              <a:rPr lang="fr-FR" sz="1600" dirty="0" err="1"/>
              <a:t>Volatron</a:t>
            </a:r>
            <a:r>
              <a:rPr lang="fr-FR" sz="1600" dirty="0"/>
              <a:t>, F.; (</a:t>
            </a:r>
            <a:r>
              <a:rPr lang="fr-FR" sz="1600" dirty="0" err="1"/>
              <a:t>traduzido</a:t>
            </a:r>
            <a:r>
              <a:rPr lang="fr-FR" sz="1600" dirty="0"/>
              <a:t> e </a:t>
            </a:r>
            <a:r>
              <a:rPr lang="fr-FR" sz="1600" dirty="0" err="1"/>
              <a:t>editado</a:t>
            </a:r>
            <a:r>
              <a:rPr lang="fr-FR" sz="1600" dirty="0"/>
              <a:t> </a:t>
            </a:r>
            <a:r>
              <a:rPr lang="fr-FR" sz="1600" dirty="0" err="1"/>
              <a:t>por</a:t>
            </a:r>
            <a:r>
              <a:rPr lang="fr-FR" sz="1600" dirty="0"/>
              <a:t> </a:t>
            </a:r>
            <a:r>
              <a:rPr lang="fr-FR" sz="1600" dirty="0" err="1"/>
              <a:t>Burdett</a:t>
            </a:r>
            <a:r>
              <a:rPr lang="fr-FR" sz="1600" dirty="0"/>
              <a:t>, J.) "An Introduction to </a:t>
            </a:r>
            <a:r>
              <a:rPr lang="fr-FR" sz="1600" dirty="0" err="1"/>
              <a:t>Molecular</a:t>
            </a:r>
            <a:r>
              <a:rPr lang="fr-FR" sz="1600" dirty="0"/>
              <a:t> </a:t>
            </a:r>
            <a:r>
              <a:rPr lang="fr-FR" sz="1600" dirty="0" err="1"/>
              <a:t>Obitals</a:t>
            </a:r>
            <a:r>
              <a:rPr lang="fr-FR" sz="1600" dirty="0"/>
              <a:t>" Oxford </a:t>
            </a:r>
            <a:r>
              <a:rPr lang="fr-FR" sz="1600" dirty="0" err="1"/>
              <a:t>University</a:t>
            </a:r>
            <a:r>
              <a:rPr lang="fr-FR" sz="1600" dirty="0"/>
              <a:t> </a:t>
            </a:r>
            <a:r>
              <a:rPr lang="fr-FR" sz="1600" dirty="0" err="1"/>
              <a:t>Press</a:t>
            </a:r>
            <a:r>
              <a:rPr lang="fr-FR" sz="1600" dirty="0"/>
              <a:t>: New York, </a:t>
            </a:r>
            <a:r>
              <a:rPr lang="fr-FR" sz="1600" b="1" dirty="0"/>
              <a:t>1993</a:t>
            </a:r>
            <a:r>
              <a:rPr lang="fr-FR" sz="1600" dirty="0"/>
              <a:t>. </a:t>
            </a:r>
            <a:r>
              <a:rPr lang="fr-FR" sz="1600" b="1" dirty="0"/>
              <a:t>B)</a:t>
            </a:r>
            <a:r>
              <a:rPr lang="fr-FR" sz="1600" dirty="0"/>
              <a:t> </a:t>
            </a:r>
            <a:r>
              <a:rPr lang="fr-FR" sz="1600" dirty="0" err="1"/>
              <a:t>Ahn</a:t>
            </a:r>
            <a:r>
              <a:rPr lang="fr-FR" sz="1600" dirty="0"/>
              <a:t>, N. T.; "</a:t>
            </a:r>
            <a:r>
              <a:rPr lang="fr-FR" sz="1600" dirty="0" err="1"/>
              <a:t>Frontier</a:t>
            </a:r>
            <a:r>
              <a:rPr lang="fr-FR" sz="1600" dirty="0"/>
              <a:t> </a:t>
            </a:r>
            <a:r>
              <a:rPr lang="fr-FR" sz="1600" dirty="0" err="1"/>
              <a:t>Orbitals</a:t>
            </a:r>
            <a:r>
              <a:rPr lang="fr-FR" sz="1600" dirty="0"/>
              <a:t>: A </a:t>
            </a:r>
            <a:r>
              <a:rPr lang="fr-FR" sz="1600" dirty="0" err="1"/>
              <a:t>practical</a:t>
            </a:r>
            <a:r>
              <a:rPr lang="fr-FR" sz="1600" dirty="0"/>
              <a:t> </a:t>
            </a:r>
            <a:r>
              <a:rPr lang="fr-FR" sz="1600" dirty="0" err="1"/>
              <a:t>Manual</a:t>
            </a:r>
            <a:r>
              <a:rPr lang="fr-FR" sz="1600" dirty="0"/>
              <a:t>"   John </a:t>
            </a:r>
            <a:r>
              <a:rPr lang="fr-FR" sz="1600" dirty="0" err="1"/>
              <a:t>Wiley</a:t>
            </a:r>
            <a:r>
              <a:rPr lang="fr-FR" sz="1600" dirty="0"/>
              <a:t> &amp; Sons: Chichester, </a:t>
            </a:r>
            <a:r>
              <a:rPr lang="fr-FR" sz="1600" b="1" dirty="0"/>
              <a:t>2007</a:t>
            </a:r>
            <a:r>
              <a:rPr lang="fr-FR" sz="1600" dirty="0"/>
              <a:t>.</a:t>
            </a:r>
            <a:r>
              <a:rPr lang="fr-FR" sz="1600" b="1" dirty="0"/>
              <a:t> </a:t>
            </a:r>
            <a:r>
              <a:rPr lang="fr-FR" sz="1600" dirty="0"/>
              <a:t>  </a:t>
            </a:r>
            <a:r>
              <a:rPr lang="fr-FR" sz="1600" b="1" dirty="0"/>
              <a:t>C) </a:t>
            </a:r>
            <a:r>
              <a:rPr lang="fr-FR" sz="1600" dirty="0" err="1"/>
              <a:t>Leforestier</a:t>
            </a:r>
            <a:r>
              <a:rPr lang="fr-FR" sz="1600" dirty="0"/>
              <a:t>, C.; "Introduction à la Chimie Quantique" </a:t>
            </a:r>
            <a:r>
              <a:rPr lang="fr-FR" sz="1600" dirty="0" err="1"/>
              <a:t>Dunod</a:t>
            </a:r>
            <a:r>
              <a:rPr lang="fr-FR" sz="1600" dirty="0"/>
              <a:t>: Paris, </a:t>
            </a:r>
            <a:r>
              <a:rPr lang="fr-FR" sz="1600" b="1" dirty="0"/>
              <a:t>2005</a:t>
            </a:r>
            <a:r>
              <a:rPr lang="fr-FR" sz="1600" dirty="0"/>
              <a:t>. </a:t>
            </a:r>
            <a:r>
              <a:rPr lang="fr-FR" sz="1600" b="1" dirty="0"/>
              <a:t>D)</a:t>
            </a:r>
            <a:r>
              <a:rPr lang="fr-FR" sz="1600" dirty="0"/>
              <a:t> </a:t>
            </a:r>
            <a:r>
              <a:rPr lang="fr-FR" sz="1600" dirty="0" err="1"/>
              <a:t>Anslyn</a:t>
            </a:r>
            <a:r>
              <a:rPr lang="fr-FR" sz="1600" dirty="0"/>
              <a:t>, E. V.; </a:t>
            </a:r>
            <a:r>
              <a:rPr lang="fr-FR" sz="1600" dirty="0" err="1"/>
              <a:t>Dougherty</a:t>
            </a:r>
            <a:r>
              <a:rPr lang="fr-FR" sz="1600" dirty="0"/>
              <a:t>, D. A.; "Modern </a:t>
            </a:r>
            <a:r>
              <a:rPr lang="fr-FR" sz="1600" dirty="0" err="1"/>
              <a:t>Physical</a:t>
            </a:r>
            <a:r>
              <a:rPr lang="fr-FR" sz="1600" dirty="0"/>
              <a:t> </a:t>
            </a:r>
            <a:r>
              <a:rPr lang="fr-FR" sz="1600" dirty="0" err="1"/>
              <a:t>Organic</a:t>
            </a:r>
            <a:r>
              <a:rPr lang="fr-FR" sz="1600" dirty="0"/>
              <a:t> </a:t>
            </a:r>
            <a:r>
              <a:rPr lang="fr-FR" sz="1600" dirty="0" err="1"/>
              <a:t>Chemistry</a:t>
            </a:r>
            <a:r>
              <a:rPr lang="fr-FR" sz="1600" dirty="0"/>
              <a:t>"</a:t>
            </a:r>
            <a:r>
              <a:rPr lang="fr-FR" sz="1600" b="1" dirty="0"/>
              <a:t> </a:t>
            </a:r>
            <a:r>
              <a:rPr lang="fr-FR" sz="1600" dirty="0" err="1"/>
              <a:t>University</a:t>
            </a:r>
            <a:r>
              <a:rPr lang="fr-FR" sz="1600" dirty="0"/>
              <a:t> Science Books: </a:t>
            </a:r>
            <a:r>
              <a:rPr lang="fr-FR" sz="1600" dirty="0" err="1"/>
              <a:t>Herndon</a:t>
            </a:r>
            <a:r>
              <a:rPr lang="fr-FR" sz="1600" dirty="0"/>
              <a:t>, </a:t>
            </a:r>
            <a:r>
              <a:rPr lang="fr-FR" sz="1600" b="1" dirty="0"/>
              <a:t>2006</a:t>
            </a:r>
            <a:r>
              <a:rPr lang="fr-FR" sz="1600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-27384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190095" y="692696"/>
            <a:ext cx="2615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Diagramas</a:t>
            </a:r>
            <a:r>
              <a:rPr lang="fr-FR" sz="2400" dirty="0"/>
              <a:t> de </a:t>
            </a:r>
          </a:p>
          <a:p>
            <a:r>
              <a:rPr lang="fr-FR" sz="2400" dirty="0" err="1"/>
              <a:t>correlação</a:t>
            </a:r>
            <a:r>
              <a:rPr lang="fr-FR" sz="2400" dirty="0"/>
              <a:t> de </a:t>
            </a:r>
            <a:r>
              <a:rPr lang="fr-FR" sz="2400" dirty="0" err="1"/>
              <a:t>OMs</a:t>
            </a:r>
            <a:r>
              <a:rPr lang="fr-FR" sz="2400" dirty="0"/>
              <a:t>:</a:t>
            </a:r>
          </a:p>
        </p:txBody>
      </p:sp>
      <p:sp>
        <p:nvSpPr>
          <p:cNvPr id="64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47169" name="Object 1"/>
          <p:cNvGraphicFramePr>
            <a:graphicFrameLocks noChangeAspect="1"/>
          </p:cNvGraphicFramePr>
          <p:nvPr/>
        </p:nvGraphicFramePr>
        <p:xfrm>
          <a:off x="3275856" y="620688"/>
          <a:ext cx="567984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601600" imgH="1568160" progId="ChemDraw.Document.6.0">
                  <p:embed/>
                </p:oleObj>
              </mc:Choice>
              <mc:Fallback>
                <p:oleObj name="CS ChemDraw Drawing" r:id="rId2" imgW="5601600" imgH="1568160" progId="ChemDraw.Document.6.0">
                  <p:embed/>
                  <p:pic>
                    <p:nvPicPr>
                      <p:cNvPr id="6471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620688"/>
                        <a:ext cx="5679849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471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47174" name="Object 6"/>
          <p:cNvGraphicFramePr>
            <a:graphicFrameLocks noChangeAspect="1"/>
          </p:cNvGraphicFramePr>
          <p:nvPr/>
        </p:nvGraphicFramePr>
        <p:xfrm>
          <a:off x="5436096" y="3501008"/>
          <a:ext cx="3632920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453120" imgH="1576080" progId="ChemDraw.Document.6.0">
                  <p:embed/>
                </p:oleObj>
              </mc:Choice>
              <mc:Fallback>
                <p:oleObj name="CS ChemDraw Drawing" r:id="rId4" imgW="3453120" imgH="1576080" progId="ChemDraw.Document.6.0">
                  <p:embed/>
                  <p:pic>
                    <p:nvPicPr>
                      <p:cNvPr id="647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501008"/>
                        <a:ext cx="3632920" cy="1656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251520" y="2204864"/>
          <a:ext cx="5049752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595680" imgH="2922840" progId="ChemDraw.Document.6.0">
                  <p:embed/>
                </p:oleObj>
              </mc:Choice>
              <mc:Fallback>
                <p:oleObj name="CS ChemDraw Drawing" r:id="rId6" imgW="3595680" imgH="2922840" progId="ChemDraw.Document.6.0">
                  <p:embed/>
                  <p:pic>
                    <p:nvPicPr>
                      <p:cNvPr id="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204864"/>
                        <a:ext cx="5049752" cy="4104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692696"/>
            <a:ext cx="2615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Diagramas</a:t>
            </a:r>
            <a:r>
              <a:rPr lang="fr-FR" sz="2400" dirty="0"/>
              <a:t> de </a:t>
            </a:r>
          </a:p>
          <a:p>
            <a:r>
              <a:rPr lang="fr-FR" sz="2400" dirty="0" err="1"/>
              <a:t>correlação</a:t>
            </a:r>
            <a:r>
              <a:rPr lang="fr-FR" sz="2400" dirty="0"/>
              <a:t> de </a:t>
            </a:r>
            <a:r>
              <a:rPr lang="fr-FR" sz="2400" dirty="0" err="1"/>
              <a:t>OMs</a:t>
            </a:r>
            <a:r>
              <a:rPr lang="fr-FR" sz="2400" dirty="0"/>
              <a:t>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-27384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64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46145" name="Object 1"/>
          <p:cNvGraphicFramePr>
            <a:graphicFrameLocks noChangeAspect="1"/>
          </p:cNvGraphicFramePr>
          <p:nvPr/>
        </p:nvGraphicFramePr>
        <p:xfrm>
          <a:off x="2915816" y="620688"/>
          <a:ext cx="6084169" cy="15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71920" imgH="1574640" progId="ChemDraw.Document.6.0">
                  <p:embed/>
                </p:oleObj>
              </mc:Choice>
              <mc:Fallback>
                <p:oleObj name="CS ChemDraw Drawing" r:id="rId2" imgW="6271920" imgH="1574640" progId="ChemDraw.Document.6.0">
                  <p:embed/>
                  <p:pic>
                    <p:nvPicPr>
                      <p:cNvPr id="6461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620688"/>
                        <a:ext cx="6084169" cy="15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46151" name="Object 7"/>
          <p:cNvGraphicFramePr>
            <a:graphicFrameLocks noChangeAspect="1"/>
          </p:cNvGraphicFramePr>
          <p:nvPr/>
        </p:nvGraphicFramePr>
        <p:xfrm>
          <a:off x="2123728" y="2401400"/>
          <a:ext cx="4896544" cy="3979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596040" imgH="2922840" progId="ChemDraw.Document.6.0">
                  <p:embed/>
                </p:oleObj>
              </mc:Choice>
              <mc:Fallback>
                <p:oleObj name="CS ChemDraw Drawing" r:id="rId4" imgW="3596040" imgH="2922840" progId="ChemDraw.Document.6.0">
                  <p:embed/>
                  <p:pic>
                    <p:nvPicPr>
                      <p:cNvPr id="646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401400"/>
                        <a:ext cx="4896544" cy="3979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-27384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807095"/>
            <a:ext cx="5029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Diagramas</a:t>
            </a:r>
            <a:r>
              <a:rPr lang="fr-FR" sz="2400" dirty="0"/>
              <a:t> de </a:t>
            </a:r>
            <a:r>
              <a:rPr lang="fr-FR" sz="2400" dirty="0" err="1"/>
              <a:t>correlação</a:t>
            </a:r>
            <a:r>
              <a:rPr lang="fr-FR" sz="2400" dirty="0"/>
              <a:t> de </a:t>
            </a:r>
            <a:r>
              <a:rPr lang="fr-FR" sz="2400" dirty="0" err="1"/>
              <a:t>OMs</a:t>
            </a:r>
            <a:r>
              <a:rPr lang="fr-FR" sz="2400" dirty="0"/>
              <a:t>:</a:t>
            </a:r>
          </a:p>
        </p:txBody>
      </p:sp>
      <p:graphicFrame>
        <p:nvGraphicFramePr>
          <p:cNvPr id="643075" name="Object 3"/>
          <p:cNvGraphicFramePr>
            <a:graphicFrameLocks noChangeAspect="1"/>
          </p:cNvGraphicFramePr>
          <p:nvPr/>
        </p:nvGraphicFramePr>
        <p:xfrm>
          <a:off x="221109" y="1772816"/>
          <a:ext cx="4206875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235320" imgH="2922840" progId="ChemDraw.Document.6.0">
                  <p:embed/>
                </p:oleObj>
              </mc:Choice>
              <mc:Fallback>
                <p:oleObj name="CS ChemDraw Drawing" r:id="rId2" imgW="3235320" imgH="2922840" progId="ChemDraw.Document.6.0">
                  <p:embed/>
                  <p:pic>
                    <p:nvPicPr>
                      <p:cNvPr id="64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09" y="1772816"/>
                        <a:ext cx="4206875" cy="380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3076" name="Object 4"/>
          <p:cNvGraphicFramePr>
            <a:graphicFrameLocks noChangeAspect="1"/>
          </p:cNvGraphicFramePr>
          <p:nvPr/>
        </p:nvGraphicFramePr>
        <p:xfrm>
          <a:off x="4548188" y="1611313"/>
          <a:ext cx="4394200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381630" imgH="3193880" progId="ChemDraw.Document.6.0">
                  <p:embed/>
                </p:oleObj>
              </mc:Choice>
              <mc:Fallback>
                <p:oleObj name="CS ChemDraw Drawing" r:id="rId4" imgW="3381630" imgH="3193880" progId="ChemDraw.Document.6.0">
                  <p:embed/>
                  <p:pic>
                    <p:nvPicPr>
                      <p:cNvPr id="64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8" y="1611313"/>
                        <a:ext cx="4394200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692696"/>
            <a:ext cx="653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u="sng" dirty="0" err="1"/>
              <a:t>Diagramas</a:t>
            </a:r>
            <a:r>
              <a:rPr lang="fr-FR" sz="2400" b="1" i="1" u="sng" dirty="0"/>
              <a:t> de </a:t>
            </a:r>
            <a:r>
              <a:rPr lang="fr-FR" sz="2400" b="1" i="1" u="sng" dirty="0" err="1"/>
              <a:t>correlação</a:t>
            </a:r>
            <a:r>
              <a:rPr lang="fr-FR" sz="2400" b="1" i="1" u="sng" dirty="0"/>
              <a:t> de </a:t>
            </a:r>
            <a:r>
              <a:rPr lang="fr-FR" sz="2400" b="1" i="1" u="sng" dirty="0" err="1"/>
              <a:t>estados</a:t>
            </a:r>
            <a:r>
              <a:rPr lang="fr-FR" sz="2400" b="1" i="1" u="sng" dirty="0"/>
              <a:t> (</a:t>
            </a:r>
            <a:r>
              <a:rPr lang="fr-FR" sz="2400" b="1" i="1" u="sng" dirty="0" err="1"/>
              <a:t>eletrônicos</a:t>
            </a:r>
            <a:r>
              <a:rPr lang="fr-FR" sz="2400" b="1" i="1" u="sng" dirty="0"/>
              <a:t>):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-27384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1340768"/>
            <a:ext cx="85689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Um </a:t>
            </a:r>
            <a:r>
              <a:rPr lang="en-US" sz="2000" dirty="0" err="1"/>
              <a:t>diagrama</a:t>
            </a:r>
            <a:r>
              <a:rPr lang="en-US" sz="2000" dirty="0"/>
              <a:t> de </a:t>
            </a:r>
            <a:r>
              <a:rPr lang="en-US" sz="2000" dirty="0" err="1"/>
              <a:t>correlação</a:t>
            </a:r>
            <a:r>
              <a:rPr lang="en-US" sz="2000" dirty="0"/>
              <a:t> de </a:t>
            </a:r>
            <a:r>
              <a:rPr lang="en-US" sz="2000" dirty="0" err="1"/>
              <a:t>estados</a:t>
            </a:r>
            <a:r>
              <a:rPr lang="en-US" sz="2000" dirty="0"/>
              <a:t> </a:t>
            </a:r>
            <a:r>
              <a:rPr lang="en-US" sz="2000" dirty="0" err="1"/>
              <a:t>leva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conta</a:t>
            </a:r>
            <a:r>
              <a:rPr lang="en-US" sz="2000" dirty="0"/>
              <a:t> as </a:t>
            </a:r>
            <a:r>
              <a:rPr lang="en-US" sz="2000" dirty="0" err="1"/>
              <a:t>interações</a:t>
            </a:r>
            <a:r>
              <a:rPr lang="en-US" sz="2000" dirty="0"/>
              <a:t> de </a:t>
            </a:r>
            <a:r>
              <a:rPr lang="en-US" sz="2000" dirty="0" err="1"/>
              <a:t>simetria</a:t>
            </a:r>
            <a:r>
              <a:rPr lang="en-US" sz="2000" dirty="0"/>
              <a:t> entre a </a:t>
            </a:r>
            <a:r>
              <a:rPr lang="en-US" sz="2000" dirty="0" err="1"/>
              <a:t>função</a:t>
            </a:r>
            <a:r>
              <a:rPr lang="en-US" sz="2000" dirty="0"/>
              <a:t> de </a:t>
            </a:r>
            <a:r>
              <a:rPr lang="en-US" sz="2000" dirty="0" err="1"/>
              <a:t>onda</a:t>
            </a:r>
            <a:r>
              <a:rPr lang="en-US" sz="2000" dirty="0"/>
              <a:t> multi-</a:t>
            </a:r>
            <a:r>
              <a:rPr lang="en-US" sz="2000" dirty="0" err="1"/>
              <a:t>eletrônica</a:t>
            </a:r>
            <a:r>
              <a:rPr lang="en-US" sz="2000" dirty="0"/>
              <a:t> do </a:t>
            </a:r>
            <a:r>
              <a:rPr lang="en-US" sz="2000" dirty="0" err="1"/>
              <a:t>reagente</a:t>
            </a:r>
            <a:r>
              <a:rPr lang="en-US" sz="2000" dirty="0"/>
              <a:t> </a:t>
            </a:r>
            <a:r>
              <a:rPr lang="en-US" sz="2000" dirty="0" err="1"/>
              <a:t>inicial</a:t>
            </a:r>
            <a:r>
              <a:rPr lang="en-US" sz="2000" dirty="0"/>
              <a:t> e a do </a:t>
            </a:r>
            <a:r>
              <a:rPr lang="en-US" sz="2000" dirty="0" err="1"/>
              <a:t>produto</a:t>
            </a:r>
            <a:r>
              <a:rPr lang="en-US" sz="2000" dirty="0"/>
              <a:t> final.</a:t>
            </a:r>
          </a:p>
          <a:p>
            <a:pPr algn="just"/>
            <a:endParaRPr lang="en-US" sz="2000" dirty="0"/>
          </a:p>
          <a:p>
            <a:pPr algn="just"/>
            <a:r>
              <a:rPr lang="fr-FR" sz="2000" dirty="0" err="1"/>
              <a:t>Não</a:t>
            </a:r>
            <a:r>
              <a:rPr lang="fr-FR" sz="2000" dirty="0"/>
              <a:t> é </a:t>
            </a:r>
            <a:r>
              <a:rPr lang="fr-FR" sz="2000" dirty="0" err="1"/>
              <a:t>necessário</a:t>
            </a:r>
            <a:r>
              <a:rPr lang="fr-FR" sz="2000" dirty="0"/>
              <a:t> </a:t>
            </a:r>
            <a:r>
              <a:rPr lang="fr-FR" sz="2000" dirty="0" err="1"/>
              <a:t>explicitar</a:t>
            </a:r>
            <a:r>
              <a:rPr lang="fr-FR" sz="2000" dirty="0"/>
              <a:t> a forma </a:t>
            </a:r>
            <a:r>
              <a:rPr lang="fr-FR" sz="2000" dirty="0" err="1"/>
              <a:t>exata</a:t>
            </a:r>
            <a:r>
              <a:rPr lang="fr-FR" sz="2000" dirty="0"/>
              <a:t> </a:t>
            </a:r>
            <a:r>
              <a:rPr lang="fr-FR" sz="2000" dirty="0" err="1"/>
              <a:t>dessas</a:t>
            </a:r>
            <a:r>
              <a:rPr lang="fr-FR" sz="2000" dirty="0"/>
              <a:t> </a:t>
            </a:r>
            <a:r>
              <a:rPr lang="fr-FR" sz="2000" dirty="0" err="1"/>
              <a:t>funções</a:t>
            </a:r>
            <a:r>
              <a:rPr lang="fr-FR" sz="2000" dirty="0"/>
              <a:t> de </a:t>
            </a:r>
            <a:r>
              <a:rPr lang="fr-FR" sz="2000" dirty="0" err="1"/>
              <a:t>onda</a:t>
            </a:r>
            <a:r>
              <a:rPr lang="fr-FR" sz="2000" dirty="0"/>
              <a:t>. </a:t>
            </a:r>
            <a:r>
              <a:rPr lang="fr-FR" sz="2000" dirty="0" err="1"/>
              <a:t>Nós</a:t>
            </a:r>
            <a:r>
              <a:rPr lang="fr-FR" sz="2000" dirty="0"/>
              <a:t> </a:t>
            </a:r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restringir</a:t>
            </a:r>
            <a:r>
              <a:rPr lang="fr-FR" sz="2000" dirty="0"/>
              <a:t> a sua </a:t>
            </a:r>
            <a:r>
              <a:rPr lang="fr-FR" sz="2000" dirty="0" err="1"/>
              <a:t>descrição</a:t>
            </a:r>
            <a:r>
              <a:rPr lang="fr-FR" sz="2000" dirty="0"/>
              <a:t> à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mínimo</a:t>
            </a:r>
            <a:r>
              <a:rPr lang="fr-FR" sz="2000" dirty="0"/>
              <a:t> de orbitais que </a:t>
            </a:r>
            <a:r>
              <a:rPr lang="fr-FR" sz="2000" dirty="0" err="1"/>
              <a:t>sofrerão</a:t>
            </a:r>
            <a:r>
              <a:rPr lang="fr-FR" sz="2000" dirty="0"/>
              <a:t> </a:t>
            </a:r>
            <a:r>
              <a:rPr lang="fr-FR" sz="2000" dirty="0" err="1"/>
              <a:t>modificações</a:t>
            </a:r>
            <a:r>
              <a:rPr lang="fr-FR" sz="2000" dirty="0"/>
              <a:t> e os </a:t>
            </a:r>
            <a:r>
              <a:rPr lang="fr-FR" sz="2000" dirty="0" err="1"/>
              <a:t>outros</a:t>
            </a:r>
            <a:r>
              <a:rPr lang="fr-FR" sz="2000" dirty="0"/>
              <a:t> que </a:t>
            </a:r>
            <a:r>
              <a:rPr lang="fr-FR" sz="2000" dirty="0" err="1"/>
              <a:t>permanecerão</a:t>
            </a:r>
            <a:r>
              <a:rPr lang="fr-FR" sz="2000" dirty="0"/>
              <a:t> </a:t>
            </a:r>
            <a:r>
              <a:rPr lang="fr-FR" sz="2000" dirty="0" err="1"/>
              <a:t>sem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alterados</a:t>
            </a:r>
            <a:r>
              <a:rPr lang="fr-FR" sz="2000" dirty="0"/>
              <a:t>.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err="1"/>
              <a:t>Essa</a:t>
            </a:r>
            <a:r>
              <a:rPr lang="fr-FR" sz="2000" dirty="0"/>
              <a:t> </a:t>
            </a:r>
            <a:r>
              <a:rPr lang="fr-FR" sz="2000" dirty="0" err="1"/>
              <a:t>análise</a:t>
            </a:r>
            <a:r>
              <a:rPr lang="fr-FR" sz="2000" dirty="0"/>
              <a:t> </a:t>
            </a:r>
            <a:r>
              <a:rPr lang="fr-FR" sz="2000" dirty="0" err="1"/>
              <a:t>permite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simplificação</a:t>
            </a:r>
            <a:r>
              <a:rPr lang="fr-FR" sz="2000" dirty="0"/>
              <a:t> </a:t>
            </a:r>
            <a:r>
              <a:rPr lang="fr-FR" sz="2000" dirty="0" err="1"/>
              <a:t>considerável</a:t>
            </a:r>
            <a:r>
              <a:rPr lang="fr-FR" sz="2000" dirty="0"/>
              <a:t> do </a:t>
            </a:r>
            <a:r>
              <a:rPr lang="fr-FR" sz="2000" dirty="0" err="1"/>
              <a:t>problema</a:t>
            </a:r>
            <a:r>
              <a:rPr lang="fr-FR" sz="2000" dirty="0"/>
              <a:t>.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analogia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caso</a:t>
            </a:r>
            <a:r>
              <a:rPr lang="fr-FR" sz="2000" dirty="0"/>
              <a:t> do </a:t>
            </a:r>
            <a:r>
              <a:rPr lang="fr-FR" sz="2000" dirty="0" err="1"/>
              <a:t>diagrama</a:t>
            </a:r>
            <a:r>
              <a:rPr lang="fr-FR" sz="2000" dirty="0"/>
              <a:t> de </a:t>
            </a:r>
            <a:r>
              <a:rPr lang="fr-FR" sz="2000" dirty="0" err="1"/>
              <a:t>correlação</a:t>
            </a:r>
            <a:r>
              <a:rPr lang="fr-FR" sz="2000" dirty="0"/>
              <a:t> de </a:t>
            </a:r>
            <a:r>
              <a:rPr lang="fr-FR" sz="2000" dirty="0" err="1"/>
              <a:t>OMs</a:t>
            </a:r>
            <a:r>
              <a:rPr lang="fr-FR" sz="2000" dirty="0"/>
              <a:t>, </a:t>
            </a:r>
            <a:r>
              <a:rPr lang="fr-FR" sz="2000" dirty="0" err="1"/>
              <a:t>pode</a:t>
            </a:r>
            <a:r>
              <a:rPr lang="fr-FR" sz="2000" dirty="0"/>
              <a:t>-se </a:t>
            </a:r>
            <a:r>
              <a:rPr lang="fr-FR" sz="2000" dirty="0" err="1"/>
              <a:t>negligenciar</a:t>
            </a:r>
            <a:r>
              <a:rPr lang="fr-FR" sz="2000" dirty="0"/>
              <a:t> os OM</a:t>
            </a:r>
            <a:r>
              <a:rPr lang="en-US" sz="2000" dirty="0"/>
              <a:t>s</a:t>
            </a:r>
            <a:r>
              <a:rPr lang="fr-FR" sz="2000" dirty="0"/>
              <a:t> que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participam</a:t>
            </a:r>
            <a:r>
              <a:rPr lang="fr-FR" sz="2000" dirty="0"/>
              <a:t> do </a:t>
            </a:r>
            <a:r>
              <a:rPr lang="fr-FR" sz="2000" dirty="0" err="1"/>
              <a:t>processo</a:t>
            </a:r>
            <a:r>
              <a:rPr lang="fr-FR" sz="2000" dirty="0"/>
              <a:t>. (De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certa</a:t>
            </a:r>
            <a:r>
              <a:rPr lang="fr-FR" sz="2000" dirty="0"/>
              <a:t> </a:t>
            </a:r>
            <a:r>
              <a:rPr lang="fr-FR" sz="2000" dirty="0" err="1"/>
              <a:t>maneira</a:t>
            </a:r>
            <a:r>
              <a:rPr lang="fr-FR" sz="2000" dirty="0"/>
              <a:t>, </a:t>
            </a:r>
            <a:r>
              <a:rPr lang="fr-FR" sz="2000" dirty="0" err="1"/>
              <a:t>nós</a:t>
            </a:r>
            <a:r>
              <a:rPr lang="fr-FR" sz="2000" dirty="0"/>
              <a:t> </a:t>
            </a:r>
            <a:r>
              <a:rPr lang="fr-FR" sz="2000" dirty="0" err="1"/>
              <a:t>voltamos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modelo</a:t>
            </a:r>
            <a:r>
              <a:rPr lang="fr-FR" sz="2000" dirty="0"/>
              <a:t> dos </a:t>
            </a:r>
            <a:r>
              <a:rPr lang="fr-FR" sz="2000" dirty="0" err="1"/>
              <a:t>átomos</a:t>
            </a:r>
            <a:r>
              <a:rPr lang="fr-FR" sz="2000" dirty="0"/>
              <a:t> </a:t>
            </a:r>
            <a:r>
              <a:rPr lang="fr-FR" sz="2000" dirty="0" err="1"/>
              <a:t>polieletrônicos</a:t>
            </a:r>
            <a:r>
              <a:rPr lang="fr-FR" sz="2000" dirty="0"/>
              <a:t>, onde </a:t>
            </a:r>
            <a:r>
              <a:rPr lang="fr-FR" sz="2000" dirty="0" err="1"/>
              <a:t>consideramos</a:t>
            </a:r>
            <a:r>
              <a:rPr lang="fr-FR" sz="2000" dirty="0"/>
              <a:t> que os </a:t>
            </a:r>
            <a:r>
              <a:rPr lang="fr-FR" sz="2000" dirty="0" err="1"/>
              <a:t>OAs</a:t>
            </a:r>
            <a:r>
              <a:rPr lang="fr-FR" sz="2000" dirty="0"/>
              <a:t> </a:t>
            </a:r>
            <a:r>
              <a:rPr lang="fr-FR" sz="2000" dirty="0" err="1"/>
              <a:t>ocupados</a:t>
            </a:r>
            <a:r>
              <a:rPr lang="fr-FR" sz="2000" dirty="0"/>
              <a:t> de </a:t>
            </a:r>
            <a:r>
              <a:rPr lang="fr-FR" sz="2000" dirty="0" err="1"/>
              <a:t>baixa</a:t>
            </a:r>
            <a:r>
              <a:rPr lang="fr-FR" sz="2000" dirty="0"/>
              <a:t> </a:t>
            </a:r>
            <a:r>
              <a:rPr lang="fr-FR" sz="2000" dirty="0" err="1"/>
              <a:t>energia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participam</a:t>
            </a:r>
            <a:r>
              <a:rPr lang="fr-FR" sz="2000" dirty="0"/>
              <a:t> na </a:t>
            </a:r>
            <a:r>
              <a:rPr lang="fr-FR" sz="2000" dirty="0" err="1"/>
              <a:t>formação</a:t>
            </a:r>
            <a:r>
              <a:rPr lang="fr-FR" sz="2000" dirty="0"/>
              <a:t> de </a:t>
            </a:r>
            <a:r>
              <a:rPr lang="fr-FR" sz="2000" dirty="0" err="1"/>
              <a:t>ligações</a:t>
            </a:r>
            <a:r>
              <a:rPr lang="fr-FR" sz="2000" dirty="0"/>
              <a:t>).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692696"/>
            <a:ext cx="653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u="sng" dirty="0" err="1"/>
              <a:t>Diagramas</a:t>
            </a:r>
            <a:r>
              <a:rPr lang="fr-FR" sz="2400" b="1" i="1" u="sng" dirty="0"/>
              <a:t> de </a:t>
            </a:r>
            <a:r>
              <a:rPr lang="fr-FR" sz="2400" b="1" i="1" u="sng" dirty="0" err="1"/>
              <a:t>correlação</a:t>
            </a:r>
            <a:r>
              <a:rPr lang="fr-FR" sz="2400" b="1" i="1" u="sng" dirty="0"/>
              <a:t> de </a:t>
            </a:r>
            <a:r>
              <a:rPr lang="fr-FR" sz="2400" b="1" i="1" u="sng" dirty="0" err="1"/>
              <a:t>estados</a:t>
            </a:r>
            <a:r>
              <a:rPr lang="fr-FR" sz="2400" b="1" i="1" u="sng" dirty="0"/>
              <a:t> (</a:t>
            </a:r>
            <a:r>
              <a:rPr lang="fr-FR" sz="2400" b="1" i="1" u="sng" dirty="0" err="1"/>
              <a:t>eletrônicos</a:t>
            </a:r>
            <a:r>
              <a:rPr lang="fr-FR" sz="2400" b="1" i="1" u="sng" dirty="0"/>
              <a:t>):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-27384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65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251520" y="2348880"/>
            <a:ext cx="86409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2000" dirty="0"/>
              <a:t>- </a:t>
            </a:r>
            <a:r>
              <a:rPr lang="fr-FR" sz="2000" dirty="0" err="1"/>
              <a:t>Configuração</a:t>
            </a:r>
            <a:r>
              <a:rPr lang="fr-FR" sz="2000" b="1" dirty="0"/>
              <a:t> </a:t>
            </a:r>
            <a:r>
              <a:rPr lang="fr-FR" sz="2000" dirty="0"/>
              <a:t> </a:t>
            </a:r>
            <a:r>
              <a:rPr lang="fr-FR" sz="2000" dirty="0" err="1"/>
              <a:t>fundamental</a:t>
            </a:r>
            <a:r>
              <a:rPr lang="fr-FR" sz="2000" b="1" dirty="0"/>
              <a:t> F</a:t>
            </a:r>
            <a:r>
              <a:rPr lang="fr-FR" sz="2000" dirty="0"/>
              <a:t>: os  </a:t>
            </a:r>
            <a:r>
              <a:rPr lang="fr-FR" sz="2000" dirty="0" err="1"/>
              <a:t>elétrons</a:t>
            </a:r>
            <a:r>
              <a:rPr lang="fr-FR" sz="2000" dirty="0"/>
              <a:t>  </a:t>
            </a:r>
            <a:r>
              <a:rPr lang="fr-FR" sz="2000" dirty="0" err="1"/>
              <a:t>encontram</a:t>
            </a:r>
            <a:r>
              <a:rPr lang="fr-FR" sz="2000" dirty="0"/>
              <a:t>-se  nos  orbitais  de mais </a:t>
            </a:r>
            <a:r>
              <a:rPr lang="fr-FR" sz="2000" dirty="0" err="1"/>
              <a:t>baixa</a:t>
            </a:r>
            <a:r>
              <a:rPr lang="fr-FR" sz="2000" dirty="0"/>
              <a:t> </a:t>
            </a:r>
            <a:r>
              <a:rPr lang="fr-FR" sz="2000" dirty="0" err="1"/>
              <a:t>energia</a:t>
            </a:r>
            <a:r>
              <a:rPr lang="fr-FR" sz="2000" dirty="0"/>
              <a:t>         e       . </a:t>
            </a:r>
            <a:r>
              <a:rPr lang="fr-FR" sz="2000" dirty="0" err="1"/>
              <a:t>Assim</a:t>
            </a:r>
            <a:r>
              <a:rPr lang="fr-FR" sz="2000" dirty="0"/>
              <a:t>, </a:t>
            </a:r>
            <a:r>
              <a:rPr lang="fr-FR" sz="2000" dirty="0" err="1"/>
              <a:t>temos</a:t>
            </a:r>
            <a:r>
              <a:rPr lang="fr-FR" sz="2000" dirty="0"/>
              <a:t>                     .</a:t>
            </a:r>
          </a:p>
          <a:p>
            <a:pPr lvl="0" algn="just"/>
            <a:endParaRPr lang="fr-FR" sz="2000" dirty="0"/>
          </a:p>
          <a:p>
            <a:pPr lvl="0" algn="just"/>
            <a:r>
              <a:rPr lang="fr-FR" sz="2000" dirty="0"/>
              <a:t>- </a:t>
            </a:r>
            <a:r>
              <a:rPr lang="fr-FR" sz="2000" dirty="0" err="1"/>
              <a:t>Configuração</a:t>
            </a:r>
            <a:r>
              <a:rPr lang="fr-FR" sz="2000" dirty="0"/>
              <a:t> </a:t>
            </a:r>
            <a:r>
              <a:rPr lang="fr-FR" sz="2000" dirty="0" err="1"/>
              <a:t>monoexcitada</a:t>
            </a:r>
            <a:r>
              <a:rPr lang="fr-FR" sz="2000" dirty="0"/>
              <a:t> </a:t>
            </a:r>
            <a:r>
              <a:rPr lang="fr-FR" sz="2000" b="1" dirty="0"/>
              <a:t>M</a:t>
            </a:r>
            <a:r>
              <a:rPr lang="fr-FR" sz="2000" dirty="0"/>
              <a:t>: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elétron</a:t>
            </a:r>
            <a:r>
              <a:rPr lang="fr-FR" sz="2000" dirty="0"/>
              <a:t>  de   </a:t>
            </a:r>
            <a:r>
              <a:rPr lang="fr-FR" sz="2000" dirty="0" err="1"/>
              <a:t>saltou</a:t>
            </a:r>
            <a:r>
              <a:rPr lang="fr-FR" sz="2000" dirty="0"/>
              <a:t>          à         .  </a:t>
            </a:r>
            <a:r>
              <a:rPr lang="fr-FR" sz="2000" dirty="0" err="1"/>
              <a:t>Assim</a:t>
            </a:r>
            <a:r>
              <a:rPr lang="fr-FR" sz="2000" dirty="0"/>
              <a:t> </a:t>
            </a:r>
            <a:r>
              <a:rPr lang="fr-FR" sz="2000" dirty="0" err="1"/>
              <a:t>temos</a:t>
            </a:r>
            <a:r>
              <a:rPr lang="fr-FR" sz="2000" dirty="0"/>
              <a:t>  </a:t>
            </a:r>
          </a:p>
          <a:p>
            <a:pPr lvl="0" algn="just"/>
            <a:r>
              <a:rPr lang="fr-FR" sz="2000" dirty="0"/>
              <a:t>                         .</a:t>
            </a:r>
          </a:p>
          <a:p>
            <a:pPr lvl="0" algn="just"/>
            <a:endParaRPr lang="fr-FR" sz="2000" dirty="0"/>
          </a:p>
          <a:p>
            <a:pPr lvl="0" algn="just"/>
            <a:r>
              <a:rPr lang="fr-FR" sz="2000" dirty="0"/>
              <a:t>- </a:t>
            </a:r>
            <a:r>
              <a:rPr lang="fr-FR" sz="2000" dirty="0" err="1"/>
              <a:t>Configuração</a:t>
            </a:r>
            <a:r>
              <a:rPr lang="fr-FR" sz="2000" dirty="0"/>
              <a:t> </a:t>
            </a:r>
            <a:r>
              <a:rPr lang="fr-FR" sz="2000" dirty="0" err="1"/>
              <a:t>duplamente</a:t>
            </a:r>
            <a:r>
              <a:rPr lang="fr-FR" sz="2000" dirty="0"/>
              <a:t> </a:t>
            </a:r>
            <a:r>
              <a:rPr lang="fr-FR" sz="2000" dirty="0" err="1"/>
              <a:t>excitada</a:t>
            </a:r>
            <a:r>
              <a:rPr lang="fr-FR" sz="2000" dirty="0"/>
              <a:t> </a:t>
            </a:r>
            <a:r>
              <a:rPr lang="fr-FR" sz="2000" b="1" dirty="0"/>
              <a:t>D</a:t>
            </a:r>
            <a:r>
              <a:rPr lang="fr-FR" sz="2000" dirty="0"/>
              <a:t>: dois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saltaram</a:t>
            </a:r>
            <a:r>
              <a:rPr lang="fr-FR" sz="2000" dirty="0"/>
              <a:t> de       à       . </a:t>
            </a:r>
            <a:r>
              <a:rPr lang="fr-FR" sz="2000" dirty="0" err="1"/>
              <a:t>Assim</a:t>
            </a:r>
            <a:r>
              <a:rPr lang="fr-FR" sz="2000" dirty="0"/>
              <a:t>, </a:t>
            </a:r>
            <a:r>
              <a:rPr lang="fr-FR" sz="2000" dirty="0" err="1"/>
              <a:t>temos</a:t>
            </a:r>
            <a:r>
              <a:rPr lang="fr-FR" sz="2000" dirty="0"/>
              <a:t>                         .</a:t>
            </a:r>
          </a:p>
          <a:p>
            <a:endParaRPr lang="fr-FR" dirty="0"/>
          </a:p>
        </p:txBody>
      </p:sp>
      <p:pic>
        <p:nvPicPr>
          <p:cNvPr id="651294" name="Picture 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8901" y="2708920"/>
            <a:ext cx="244827" cy="288032"/>
          </a:xfrm>
          <a:prstGeom prst="rect">
            <a:avLst/>
          </a:prstGeom>
          <a:noFill/>
        </p:spPr>
      </p:pic>
      <p:pic>
        <p:nvPicPr>
          <p:cNvPr id="651293" name="Picture 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4965" y="2708920"/>
            <a:ext cx="244827" cy="288032"/>
          </a:xfrm>
          <a:prstGeom prst="rect">
            <a:avLst/>
          </a:prstGeom>
          <a:noFill/>
        </p:spPr>
      </p:pic>
      <p:pic>
        <p:nvPicPr>
          <p:cNvPr id="651292" name="Picture 2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708920"/>
            <a:ext cx="1080120" cy="308606"/>
          </a:xfrm>
          <a:prstGeom prst="rect">
            <a:avLst/>
          </a:prstGeom>
          <a:noFill/>
        </p:spPr>
      </p:pic>
      <p:sp>
        <p:nvSpPr>
          <p:cNvPr id="65129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51296" name="Rectangle 32"/>
          <p:cNvSpPr>
            <a:spLocks noChangeArrowheads="1"/>
          </p:cNvSpPr>
          <p:nvPr/>
        </p:nvSpPr>
        <p:spPr bwMode="auto">
          <a:xfrm>
            <a:off x="0" y="59695"/>
            <a:ext cx="2487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51300" name="Picture 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6694" y="3284984"/>
            <a:ext cx="306034" cy="360040"/>
          </a:xfrm>
          <a:prstGeom prst="rect">
            <a:avLst/>
          </a:prstGeom>
          <a:noFill/>
        </p:spPr>
      </p:pic>
      <p:pic>
        <p:nvPicPr>
          <p:cNvPr id="651299" name="Picture 3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0760" y="3284984"/>
            <a:ext cx="323528" cy="380621"/>
          </a:xfrm>
          <a:prstGeom prst="rect">
            <a:avLst/>
          </a:prstGeom>
          <a:noFill/>
        </p:spPr>
      </p:pic>
      <p:pic>
        <p:nvPicPr>
          <p:cNvPr id="651298" name="Picture 3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645024"/>
            <a:ext cx="1440160" cy="327309"/>
          </a:xfrm>
          <a:prstGeom prst="rect">
            <a:avLst/>
          </a:prstGeom>
          <a:noFill/>
        </p:spPr>
      </p:pic>
      <p:sp>
        <p:nvSpPr>
          <p:cNvPr id="65130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5130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51305" name="Picture 4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581129"/>
            <a:ext cx="1296144" cy="360040"/>
          </a:xfrm>
          <a:prstGeom prst="rect">
            <a:avLst/>
          </a:prstGeom>
          <a:noFill/>
        </p:spPr>
      </p:pic>
      <p:pic>
        <p:nvPicPr>
          <p:cNvPr id="50" name="Picture 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221088"/>
            <a:ext cx="306034" cy="360040"/>
          </a:xfrm>
          <a:prstGeom prst="rect">
            <a:avLst/>
          </a:prstGeom>
          <a:noFill/>
        </p:spPr>
      </p:pic>
      <p:pic>
        <p:nvPicPr>
          <p:cNvPr id="51" name="Picture 3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4200507"/>
            <a:ext cx="323528" cy="380621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251520" y="5301208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simetria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configurações</a:t>
            </a:r>
            <a:r>
              <a:rPr lang="fr-FR" sz="2000" dirty="0"/>
              <a:t> </a:t>
            </a:r>
            <a:r>
              <a:rPr lang="fr-FR" sz="2000" dirty="0" err="1"/>
              <a:t>eletrônicas</a:t>
            </a:r>
            <a:r>
              <a:rPr lang="fr-FR" sz="2000" dirty="0"/>
              <a:t> é dada </a:t>
            </a:r>
            <a:r>
              <a:rPr lang="fr-FR" sz="2000" dirty="0" err="1"/>
              <a:t>pelo</a:t>
            </a:r>
            <a:r>
              <a:rPr lang="fr-FR" sz="2000" dirty="0"/>
              <a:t> </a:t>
            </a:r>
            <a:r>
              <a:rPr lang="fr-FR" sz="2000" dirty="0" err="1"/>
              <a:t>produto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simetrias</a:t>
            </a:r>
            <a:r>
              <a:rPr lang="fr-FR" sz="2000" dirty="0"/>
              <a:t> </a:t>
            </a:r>
            <a:r>
              <a:rPr lang="fr-FR" sz="2000" dirty="0" err="1"/>
              <a:t>individuais</a:t>
            </a:r>
            <a:r>
              <a:rPr lang="fr-FR" sz="2000" dirty="0"/>
              <a:t> de </a:t>
            </a:r>
            <a:r>
              <a:rPr lang="fr-FR" sz="2000" dirty="0" err="1"/>
              <a:t>cada</a:t>
            </a:r>
            <a:r>
              <a:rPr lang="fr-FR" sz="2000" dirty="0"/>
              <a:t> </a:t>
            </a:r>
            <a:r>
              <a:rPr lang="fr-FR" sz="2000" dirty="0" err="1"/>
              <a:t>elétron</a:t>
            </a:r>
            <a:r>
              <a:rPr lang="fr-FR" sz="2000" dirty="0"/>
              <a:t> no OM que </a:t>
            </a:r>
            <a:r>
              <a:rPr lang="fr-FR" sz="2000" dirty="0" err="1"/>
              <a:t>ele</a:t>
            </a:r>
            <a:r>
              <a:rPr lang="fr-FR" sz="2000" dirty="0"/>
              <a:t> se </a:t>
            </a:r>
            <a:r>
              <a:rPr lang="fr-FR" sz="2000" dirty="0" err="1"/>
              <a:t>encontra</a:t>
            </a:r>
            <a:r>
              <a:rPr lang="fr-FR" sz="2000" dirty="0"/>
              <a:t>.</a:t>
            </a:r>
          </a:p>
        </p:txBody>
      </p:sp>
      <p:graphicFrame>
        <p:nvGraphicFramePr>
          <p:cNvPr id="651309" name="Object 45"/>
          <p:cNvGraphicFramePr>
            <a:graphicFrameLocks noChangeAspect="1"/>
          </p:cNvGraphicFramePr>
          <p:nvPr/>
        </p:nvGraphicFramePr>
        <p:xfrm>
          <a:off x="2729953" y="1268760"/>
          <a:ext cx="3066183" cy="93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996200" imgH="606960" progId="ChemDraw.Document.6.0">
                  <p:embed/>
                </p:oleObj>
              </mc:Choice>
              <mc:Fallback>
                <p:oleObj name="CS ChemDraw Drawing" r:id="rId8" imgW="1996200" imgH="606960" progId="ChemDraw.Document.6.0">
                  <p:embed/>
                  <p:pic>
                    <p:nvPicPr>
                      <p:cNvPr id="651309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953" y="1268760"/>
                        <a:ext cx="3066183" cy="931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0241" name="Object 1"/>
          <p:cNvGraphicFramePr>
            <a:graphicFrameLocks noChangeAspect="1"/>
          </p:cNvGraphicFramePr>
          <p:nvPr/>
        </p:nvGraphicFramePr>
        <p:xfrm>
          <a:off x="3922712" y="2550953"/>
          <a:ext cx="4753744" cy="3542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49520" imgH="3240000" progId="ChemDraw.Document.6.0">
                  <p:embed/>
                </p:oleObj>
              </mc:Choice>
              <mc:Fallback>
                <p:oleObj name="CS ChemDraw Drawing" r:id="rId2" imgW="4349520" imgH="3240000" progId="ChemDraw.Document.6.0">
                  <p:embed/>
                  <p:pic>
                    <p:nvPicPr>
                      <p:cNvPr id="65024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2" y="2550953"/>
                        <a:ext cx="4753744" cy="3542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9512" y="476672"/>
            <a:ext cx="653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u="sng" dirty="0" err="1"/>
              <a:t>Diagramas</a:t>
            </a:r>
            <a:r>
              <a:rPr lang="fr-FR" sz="2400" b="1" i="1" u="sng" dirty="0"/>
              <a:t> de </a:t>
            </a:r>
            <a:r>
              <a:rPr lang="fr-FR" sz="2400" b="1" i="1" u="sng" dirty="0" err="1"/>
              <a:t>correlação</a:t>
            </a:r>
            <a:r>
              <a:rPr lang="fr-FR" sz="2400" b="1" i="1" u="sng" dirty="0"/>
              <a:t> de </a:t>
            </a:r>
            <a:r>
              <a:rPr lang="fr-FR" sz="2400" b="1" i="1" u="sng" dirty="0" err="1"/>
              <a:t>estados</a:t>
            </a:r>
            <a:r>
              <a:rPr lang="fr-FR" sz="2400" b="1" i="1" u="sng" dirty="0"/>
              <a:t> (</a:t>
            </a:r>
            <a:r>
              <a:rPr lang="fr-FR" sz="2400" b="1" i="1" u="sng" dirty="0" err="1"/>
              <a:t>eletrônicos</a:t>
            </a:r>
            <a:r>
              <a:rPr lang="fr-FR" sz="2400" b="1" i="1" u="sng" dirty="0"/>
              <a:t>):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-27384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pic>
        <p:nvPicPr>
          <p:cNvPr id="9" name="Picture 2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6041181"/>
            <a:ext cx="1080120" cy="308606"/>
          </a:xfrm>
          <a:prstGeom prst="rect">
            <a:avLst/>
          </a:prstGeom>
          <a:noFill/>
        </p:spPr>
      </p:pic>
      <p:pic>
        <p:nvPicPr>
          <p:cNvPr id="10" name="Picture 3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609133"/>
            <a:ext cx="1584176" cy="360040"/>
          </a:xfrm>
          <a:prstGeom prst="rect">
            <a:avLst/>
          </a:prstGeom>
          <a:noFill/>
        </p:spPr>
      </p:pic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177085"/>
            <a:ext cx="1296144" cy="36004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1259632" y="603188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-&gt;  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763688" y="5609133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-&gt;  A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547664" y="517708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-&gt;  S</a:t>
            </a:r>
          </a:p>
        </p:txBody>
      </p:sp>
      <p:graphicFrame>
        <p:nvGraphicFramePr>
          <p:cNvPr id="650242" name="Object 2"/>
          <p:cNvGraphicFramePr>
            <a:graphicFrameLocks noChangeAspect="1"/>
          </p:cNvGraphicFramePr>
          <p:nvPr/>
        </p:nvGraphicFramePr>
        <p:xfrm>
          <a:off x="897255" y="1697592"/>
          <a:ext cx="1800200" cy="3171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279440" imgH="2254320" progId="ChemDraw.Document.6.0">
                  <p:embed/>
                </p:oleObj>
              </mc:Choice>
              <mc:Fallback>
                <p:oleObj name="CS ChemDraw Drawing" r:id="rId7" imgW="1279440" imgH="2254320" progId="ChemDraw.Document.6.0">
                  <p:embed/>
                  <p:pic>
                    <p:nvPicPr>
                      <p:cNvPr id="65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255" y="1697592"/>
                        <a:ext cx="1800200" cy="3171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81231" y="1268760"/>
            <a:ext cx="230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Correlação</a:t>
            </a:r>
            <a:r>
              <a:rPr lang="fr-FR" dirty="0"/>
              <a:t> entre </a:t>
            </a:r>
            <a:r>
              <a:rPr lang="fr-FR" dirty="0" err="1"/>
              <a:t>OMs</a:t>
            </a:r>
            <a:r>
              <a:rPr lang="fr-FR" dirty="0"/>
              <a:t>:</a:t>
            </a:r>
          </a:p>
        </p:txBody>
      </p:sp>
      <p:graphicFrame>
        <p:nvGraphicFramePr>
          <p:cNvPr id="650243" name="Object 3"/>
          <p:cNvGraphicFramePr>
            <a:graphicFrameLocks noChangeAspect="1"/>
          </p:cNvGraphicFramePr>
          <p:nvPr/>
        </p:nvGraphicFramePr>
        <p:xfrm>
          <a:off x="2339752" y="5157192"/>
          <a:ext cx="155575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155520" imgH="799200" progId="ChemDraw.Document.6.0">
                  <p:embed/>
                </p:oleObj>
              </mc:Choice>
              <mc:Fallback>
                <p:oleObj name="CS ChemDraw Drawing" r:id="rId9" imgW="155520" imgH="799200" progId="ChemDraw.Document.6.0">
                  <p:embed/>
                  <p:pic>
                    <p:nvPicPr>
                      <p:cNvPr id="650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157192"/>
                        <a:ext cx="155575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2555776" y="5733256"/>
            <a:ext cx="2567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Simetrias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</a:t>
            </a:r>
          </a:p>
          <a:p>
            <a:r>
              <a:rPr lang="fr-FR" dirty="0" err="1"/>
              <a:t>configurações</a:t>
            </a:r>
            <a:r>
              <a:rPr lang="fr-FR" dirty="0"/>
              <a:t> </a:t>
            </a:r>
            <a:r>
              <a:rPr lang="fr-FR" dirty="0" err="1"/>
              <a:t>eletrônicas</a:t>
            </a:r>
            <a:endParaRPr lang="fr-FR" dirty="0"/>
          </a:p>
        </p:txBody>
      </p:sp>
      <p:graphicFrame>
        <p:nvGraphicFramePr>
          <p:cNvPr id="650244" name="Object 4"/>
          <p:cNvGraphicFramePr>
            <a:graphicFrameLocks noChangeAspect="1"/>
          </p:cNvGraphicFramePr>
          <p:nvPr/>
        </p:nvGraphicFramePr>
        <p:xfrm>
          <a:off x="5004048" y="1052736"/>
          <a:ext cx="356393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2563920" imgH="569160" progId="ChemDraw.Document.6.0">
                  <p:embed/>
                </p:oleObj>
              </mc:Choice>
              <mc:Fallback>
                <p:oleObj name="CS ChemDraw Drawing" r:id="rId11" imgW="2563920" imgH="569160" progId="ChemDraw.Document.6.0">
                  <p:embed/>
                  <p:pic>
                    <p:nvPicPr>
                      <p:cNvPr id="65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052736"/>
                        <a:ext cx="356393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0245" name="Object 5"/>
          <p:cNvGraphicFramePr>
            <a:graphicFrameLocks noChangeAspect="1"/>
          </p:cNvGraphicFramePr>
          <p:nvPr/>
        </p:nvGraphicFramePr>
        <p:xfrm>
          <a:off x="5004048" y="1772816"/>
          <a:ext cx="347368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3" imgW="2492640" imgH="568800" progId="ChemDraw.Document.6.0">
                  <p:embed/>
                </p:oleObj>
              </mc:Choice>
              <mc:Fallback>
                <p:oleObj name="CS ChemDraw Drawing" r:id="rId13" imgW="2492640" imgH="568800" progId="ChemDraw.Document.6.0">
                  <p:embed/>
                  <p:pic>
                    <p:nvPicPr>
                      <p:cNvPr id="650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772816"/>
                        <a:ext cx="3473686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-27384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591071"/>
            <a:ext cx="653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u="sng" dirty="0" err="1"/>
              <a:t>Diagramas</a:t>
            </a:r>
            <a:r>
              <a:rPr lang="fr-FR" sz="2400" b="1" i="1" u="sng" dirty="0"/>
              <a:t> de </a:t>
            </a:r>
            <a:r>
              <a:rPr lang="fr-FR" sz="2400" b="1" i="1" u="sng" dirty="0" err="1"/>
              <a:t>correlação</a:t>
            </a:r>
            <a:r>
              <a:rPr lang="fr-FR" sz="2400" b="1" i="1" u="sng" dirty="0"/>
              <a:t> de </a:t>
            </a:r>
            <a:r>
              <a:rPr lang="fr-FR" sz="2400" b="1" i="1" u="sng" dirty="0" err="1"/>
              <a:t>estados</a:t>
            </a:r>
            <a:r>
              <a:rPr lang="fr-FR" sz="2400" b="1" i="1" u="sng" dirty="0"/>
              <a:t> (</a:t>
            </a:r>
            <a:r>
              <a:rPr lang="fr-FR" sz="2400" b="1" i="1" u="sng" dirty="0" err="1"/>
              <a:t>eletrônicos</a:t>
            </a:r>
            <a:r>
              <a:rPr lang="fr-FR" sz="2400" b="1" i="1" u="sng" dirty="0"/>
              <a:t>):</a:t>
            </a:r>
          </a:p>
        </p:txBody>
      </p: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07585" name="Object 1"/>
          <p:cNvGraphicFramePr>
            <a:graphicFrameLocks noChangeAspect="1"/>
          </p:cNvGraphicFramePr>
          <p:nvPr/>
        </p:nvGraphicFramePr>
        <p:xfrm>
          <a:off x="3995936" y="2847234"/>
          <a:ext cx="4680520" cy="3102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36920" imgH="2858760" progId="ChemDraw.Document.6.0">
                  <p:embed/>
                </p:oleObj>
              </mc:Choice>
              <mc:Fallback>
                <p:oleObj name="CS ChemDraw Drawing" r:id="rId2" imgW="4336920" imgH="2858760" progId="ChemDraw.Document.6.0">
                  <p:embed/>
                  <p:pic>
                    <p:nvPicPr>
                      <p:cNvPr id="7075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847234"/>
                        <a:ext cx="4680520" cy="31020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7587" name="Object 3"/>
          <p:cNvGraphicFramePr>
            <a:graphicFrameLocks noChangeAspect="1"/>
          </p:cNvGraphicFramePr>
          <p:nvPr/>
        </p:nvGraphicFramePr>
        <p:xfrm>
          <a:off x="4572000" y="1911130"/>
          <a:ext cx="346400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492640" imgH="569160" progId="ChemDraw.Document.6.0">
                  <p:embed/>
                </p:oleObj>
              </mc:Choice>
              <mc:Fallback>
                <p:oleObj name="CS ChemDraw Drawing" r:id="rId4" imgW="2492640" imgH="569160" progId="ChemDraw.Document.6.0">
                  <p:embed/>
                  <p:pic>
                    <p:nvPicPr>
                      <p:cNvPr id="7075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11130"/>
                        <a:ext cx="3464004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7588" name="Object 4"/>
          <p:cNvGraphicFramePr>
            <a:graphicFrameLocks noChangeAspect="1"/>
          </p:cNvGraphicFramePr>
          <p:nvPr/>
        </p:nvGraphicFramePr>
        <p:xfrm>
          <a:off x="976313" y="1982788"/>
          <a:ext cx="1717675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401713" imgH="2271847" progId="ChemDraw.Document.6.0">
                  <p:embed/>
                </p:oleObj>
              </mc:Choice>
              <mc:Fallback>
                <p:oleObj name="CS ChemDraw Drawing" r:id="rId6" imgW="1401713" imgH="2271847" progId="ChemDraw.Document.6.0">
                  <p:embed/>
                  <p:pic>
                    <p:nvPicPr>
                      <p:cNvPr id="7075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1982788"/>
                        <a:ext cx="1717675" cy="278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83568" y="1484784"/>
            <a:ext cx="230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Correlação</a:t>
            </a:r>
            <a:r>
              <a:rPr lang="fr-FR" dirty="0"/>
              <a:t> entre </a:t>
            </a:r>
            <a:r>
              <a:rPr lang="fr-FR" dirty="0" err="1"/>
              <a:t>OMs</a:t>
            </a:r>
            <a:r>
              <a:rPr lang="fr-FR" dirty="0"/>
              <a:t>:</a:t>
            </a:r>
          </a:p>
        </p:txBody>
      </p:sp>
      <p:sp>
        <p:nvSpPr>
          <p:cNvPr id="707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07589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1" y="5877271"/>
            <a:ext cx="1152129" cy="343919"/>
          </a:xfrm>
          <a:prstGeom prst="rect">
            <a:avLst/>
          </a:prstGeom>
          <a:noFill/>
        </p:spPr>
      </p:pic>
      <p:sp>
        <p:nvSpPr>
          <p:cNvPr id="707591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75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07592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5517232"/>
            <a:ext cx="1440160" cy="327309"/>
          </a:xfrm>
          <a:prstGeom prst="rect">
            <a:avLst/>
          </a:prstGeom>
          <a:noFill/>
        </p:spPr>
      </p:pic>
      <p:sp>
        <p:nvSpPr>
          <p:cNvPr id="707594" name="Rectangle 10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75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07595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5157192"/>
            <a:ext cx="1440160" cy="334921"/>
          </a:xfrm>
          <a:prstGeom prst="rect">
            <a:avLst/>
          </a:prstGeom>
          <a:noFill/>
        </p:spPr>
      </p:pic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2987824" y="5085184"/>
          <a:ext cx="155575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155520" imgH="799200" progId="ChemDraw.Document.6.0">
                  <p:embed/>
                </p:oleObj>
              </mc:Choice>
              <mc:Fallback>
                <p:oleObj name="CS ChemDraw Drawing" r:id="rId11" imgW="155520" imgH="799200" progId="ChemDraw.Document.6.0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085184"/>
                        <a:ext cx="155575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3203848" y="5661248"/>
            <a:ext cx="2567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Simetrias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</a:t>
            </a:r>
          </a:p>
          <a:p>
            <a:r>
              <a:rPr lang="fr-FR" dirty="0" err="1"/>
              <a:t>configurações</a:t>
            </a:r>
            <a:r>
              <a:rPr lang="fr-FR" dirty="0"/>
              <a:t> </a:t>
            </a:r>
            <a:r>
              <a:rPr lang="fr-FR" dirty="0" err="1"/>
              <a:t>eletrônicas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051720" y="587727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-&gt;  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339752" y="550794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-&gt;  A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339752" y="51479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-&gt;  S</a:t>
            </a:r>
          </a:p>
        </p:txBody>
      </p:sp>
      <p:graphicFrame>
        <p:nvGraphicFramePr>
          <p:cNvPr id="707599" name="Object 15"/>
          <p:cNvGraphicFramePr>
            <a:graphicFrameLocks noChangeAspect="1"/>
          </p:cNvGraphicFramePr>
          <p:nvPr/>
        </p:nvGraphicFramePr>
        <p:xfrm>
          <a:off x="4572000" y="1196752"/>
          <a:ext cx="357324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3" imgW="2563920" imgH="568800" progId="ChemDraw.Document.6.0">
                  <p:embed/>
                </p:oleObj>
              </mc:Choice>
              <mc:Fallback>
                <p:oleObj name="CS ChemDraw Drawing" r:id="rId13" imgW="2563920" imgH="568800" progId="ChemDraw.Document.6.0">
                  <p:embed/>
                  <p:pic>
                    <p:nvPicPr>
                      <p:cNvPr id="7075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96752"/>
                        <a:ext cx="3573247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-27384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764704"/>
            <a:ext cx="4220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err="1"/>
              <a:t>Sistemas</a:t>
            </a:r>
            <a:r>
              <a:rPr lang="fr-FR" sz="2000" b="1" u="sng" dirty="0"/>
              <a:t> </a:t>
            </a:r>
            <a:r>
              <a:rPr lang="en-US" sz="2000" b="1" u="sng" dirty="0">
                <a:latin typeface="Symbol" pitchFamily="18" charset="2"/>
              </a:rPr>
              <a:t>p</a:t>
            </a:r>
            <a:r>
              <a:rPr lang="fr-FR" sz="2000" b="1" u="sng" dirty="0"/>
              <a:t> </a:t>
            </a:r>
            <a:r>
              <a:rPr lang="fr-FR" sz="2000" b="1" u="sng" dirty="0" err="1"/>
              <a:t>contendo</a:t>
            </a:r>
            <a:r>
              <a:rPr lang="fr-FR" sz="2000" b="1" u="sng" dirty="0"/>
              <a:t> </a:t>
            </a:r>
            <a:r>
              <a:rPr lang="fr-FR" sz="2000" b="1" u="sng" dirty="0" err="1"/>
              <a:t>cátions</a:t>
            </a:r>
            <a:r>
              <a:rPr lang="fr-FR" sz="2000" b="1" u="sng" dirty="0"/>
              <a:t> e </a:t>
            </a:r>
            <a:r>
              <a:rPr lang="fr-FR" sz="2000" b="1" u="sng" dirty="0" err="1"/>
              <a:t>ânions</a:t>
            </a:r>
            <a:r>
              <a:rPr lang="fr-FR" sz="2000" b="1" u="sng" dirty="0"/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1268760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err="1"/>
              <a:t>Quando</a:t>
            </a:r>
            <a:r>
              <a:rPr lang="fr-FR" sz="2000" dirty="0"/>
              <a:t> </a:t>
            </a:r>
            <a:r>
              <a:rPr lang="fr-FR" sz="2000" dirty="0" err="1"/>
              <a:t>consideramos</a:t>
            </a:r>
            <a:r>
              <a:rPr lang="fr-FR" sz="2000" dirty="0"/>
              <a:t> </a:t>
            </a:r>
            <a:r>
              <a:rPr lang="fr-FR" sz="2000" dirty="0" err="1"/>
              <a:t>sistemas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p</a:t>
            </a:r>
            <a:r>
              <a:rPr lang="fr-FR" sz="2000" dirty="0"/>
              <a:t> que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carregados</a:t>
            </a:r>
            <a:r>
              <a:rPr lang="fr-FR" sz="2000" dirty="0"/>
              <a:t> </a:t>
            </a:r>
            <a:r>
              <a:rPr lang="fr-FR" sz="2000" dirty="0" err="1"/>
              <a:t>positivamente</a:t>
            </a:r>
            <a:r>
              <a:rPr lang="fr-FR" sz="2000" dirty="0"/>
              <a:t> ou </a:t>
            </a:r>
            <a:r>
              <a:rPr lang="fr-FR" sz="2000" dirty="0" err="1"/>
              <a:t>negativamente</a:t>
            </a:r>
            <a:r>
              <a:rPr lang="fr-FR" sz="2000" dirty="0"/>
              <a:t>, </a:t>
            </a:r>
            <a:r>
              <a:rPr lang="fr-FR" sz="2000" dirty="0" err="1"/>
              <a:t>devemos</a:t>
            </a:r>
            <a:r>
              <a:rPr lang="fr-FR" sz="2000" dirty="0"/>
              <a:t> </a:t>
            </a:r>
            <a:r>
              <a:rPr lang="fr-FR" sz="2000" dirty="0" err="1"/>
              <a:t>levar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conta a </a:t>
            </a:r>
            <a:r>
              <a:rPr lang="fr-FR" sz="2000" dirty="0" err="1"/>
              <a:t>ausência</a:t>
            </a:r>
            <a:r>
              <a:rPr lang="fr-FR" sz="2000" dirty="0"/>
              <a:t> de </a:t>
            </a:r>
            <a:r>
              <a:rPr lang="fr-FR" sz="2000" dirty="0" err="1"/>
              <a:t>elétrons</a:t>
            </a:r>
            <a:r>
              <a:rPr lang="fr-FR" sz="2000" dirty="0"/>
              <a:t> (no </a:t>
            </a:r>
            <a:r>
              <a:rPr lang="fr-FR" sz="2000" dirty="0" err="1"/>
              <a:t>caso</a:t>
            </a:r>
            <a:r>
              <a:rPr lang="fr-FR" sz="2000" dirty="0"/>
              <a:t> de </a:t>
            </a:r>
            <a:r>
              <a:rPr lang="fr-FR" sz="2000" dirty="0" err="1"/>
              <a:t>cátions</a:t>
            </a:r>
            <a:r>
              <a:rPr lang="fr-FR" sz="2000" dirty="0"/>
              <a:t>) ou a </a:t>
            </a:r>
            <a:r>
              <a:rPr lang="fr-FR" sz="2000" dirty="0" err="1"/>
              <a:t>presença</a:t>
            </a:r>
            <a:r>
              <a:rPr lang="fr-FR" sz="2000" dirty="0"/>
              <a:t> </a:t>
            </a:r>
            <a:r>
              <a:rPr lang="fr-FR" sz="2000" dirty="0" err="1"/>
              <a:t>destes</a:t>
            </a:r>
            <a:r>
              <a:rPr lang="fr-FR" sz="2000" dirty="0"/>
              <a:t> (no </a:t>
            </a:r>
            <a:r>
              <a:rPr lang="fr-FR" sz="2000" dirty="0" err="1"/>
              <a:t>caso</a:t>
            </a:r>
            <a:r>
              <a:rPr lang="fr-FR" sz="2000" dirty="0"/>
              <a:t> de </a:t>
            </a:r>
            <a:r>
              <a:rPr lang="fr-FR" sz="2000" dirty="0" err="1"/>
              <a:t>ânions</a:t>
            </a:r>
            <a:r>
              <a:rPr lang="fr-FR" sz="2000" dirty="0"/>
              <a:t>) para a </a:t>
            </a:r>
            <a:r>
              <a:rPr lang="fr-FR" sz="2000" dirty="0" err="1"/>
              <a:t>contagem</a:t>
            </a:r>
            <a:r>
              <a:rPr lang="fr-FR" sz="2000" dirty="0"/>
              <a:t> dos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envolvidos</a:t>
            </a:r>
            <a:r>
              <a:rPr lang="fr-FR" sz="2000" dirty="0"/>
              <a:t> nos </a:t>
            </a:r>
            <a:r>
              <a:rPr lang="fr-FR" sz="2000" dirty="0" err="1"/>
              <a:t>processos</a:t>
            </a:r>
            <a:r>
              <a:rPr lang="fr-FR" sz="2000" dirty="0"/>
              <a:t> de </a:t>
            </a:r>
            <a:r>
              <a:rPr lang="fr-FR" sz="2000" dirty="0" err="1"/>
              <a:t>abertura</a:t>
            </a:r>
            <a:r>
              <a:rPr lang="fr-FR" sz="2000" dirty="0"/>
              <a:t>/ </a:t>
            </a:r>
            <a:r>
              <a:rPr lang="fr-FR" sz="2000" dirty="0" err="1"/>
              <a:t>fechamento</a:t>
            </a:r>
            <a:r>
              <a:rPr lang="fr-FR" sz="2000" dirty="0"/>
              <a:t> </a:t>
            </a:r>
            <a:r>
              <a:rPr lang="fr-FR" sz="2000" dirty="0" err="1"/>
              <a:t>eletrocíclico</a:t>
            </a:r>
            <a:r>
              <a:rPr lang="fr-FR" sz="2000" dirty="0"/>
              <a:t>. </a:t>
            </a:r>
          </a:p>
        </p:txBody>
      </p:sp>
      <p:sp>
        <p:nvSpPr>
          <p:cNvPr id="70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06564" name="Object 4"/>
          <p:cNvGraphicFramePr>
            <a:graphicFrameLocks noChangeAspect="1"/>
          </p:cNvGraphicFramePr>
          <p:nvPr/>
        </p:nvGraphicFramePr>
        <p:xfrm>
          <a:off x="327339" y="3063874"/>
          <a:ext cx="8205101" cy="1085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521680" imgH="730800" progId="ChemDraw.Document.6.0">
                  <p:embed/>
                </p:oleObj>
              </mc:Choice>
              <mc:Fallback>
                <p:oleObj name="CS ChemDraw Drawing" r:id="rId2" imgW="5521680" imgH="730800" progId="ChemDraw.Document.6.0">
                  <p:embed/>
                  <p:pic>
                    <p:nvPicPr>
                      <p:cNvPr id="706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39" y="3063874"/>
                        <a:ext cx="8205101" cy="1085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06567" name="Object 7"/>
          <p:cNvGraphicFramePr>
            <a:graphicFrameLocks noChangeAspect="1"/>
          </p:cNvGraphicFramePr>
          <p:nvPr/>
        </p:nvGraphicFramePr>
        <p:xfrm>
          <a:off x="365794" y="4941168"/>
          <a:ext cx="8166646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521680" imgH="730800" progId="ChemDraw.Document.6.0">
                  <p:embed/>
                </p:oleObj>
              </mc:Choice>
              <mc:Fallback>
                <p:oleObj name="CS ChemDraw Drawing" r:id="rId4" imgW="5521680" imgH="730800" progId="ChemDraw.Document.6.0">
                  <p:embed/>
                  <p:pic>
                    <p:nvPicPr>
                      <p:cNvPr id="7065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94" y="4941168"/>
                        <a:ext cx="8166646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9512" y="548680"/>
            <a:ext cx="6678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/>
              <a:t>Toda</a:t>
            </a:r>
            <a:r>
              <a:rPr lang="fr-FR" sz="2000" b="1" dirty="0"/>
              <a:t> </a:t>
            </a:r>
            <a:r>
              <a:rPr lang="fr-FR" sz="2000" b="1" dirty="0" err="1"/>
              <a:t>regra</a:t>
            </a:r>
            <a:r>
              <a:rPr lang="fr-FR" sz="2000" b="1" dirty="0"/>
              <a:t> tem as suas </a:t>
            </a:r>
            <a:r>
              <a:rPr lang="fr-FR" sz="2000" b="1" dirty="0" err="1"/>
              <a:t>excessões</a:t>
            </a:r>
            <a:r>
              <a:rPr lang="fr-FR" sz="2000" b="1" dirty="0"/>
              <a:t>: </a:t>
            </a:r>
            <a:r>
              <a:rPr lang="fr-FR" sz="2000" b="1" dirty="0" err="1"/>
              <a:t>efeitos</a:t>
            </a:r>
            <a:r>
              <a:rPr lang="fr-FR" sz="2000" b="1" dirty="0"/>
              <a:t> da </a:t>
            </a:r>
            <a:r>
              <a:rPr lang="fr-FR" sz="2000" b="1" dirty="0" err="1"/>
              <a:t>tensão</a:t>
            </a:r>
            <a:r>
              <a:rPr lang="fr-FR" sz="2000" b="1" dirty="0"/>
              <a:t> de </a:t>
            </a:r>
            <a:r>
              <a:rPr lang="fr-FR" sz="2000" b="1" dirty="0" err="1"/>
              <a:t>ciclo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-27384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251520" y="1340768"/>
            <a:ext cx="27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A) </a:t>
            </a:r>
            <a:r>
              <a:rPr lang="fr-FR" b="1" dirty="0" err="1"/>
              <a:t>Biciclo</a:t>
            </a:r>
            <a:r>
              <a:rPr lang="fr-FR" b="1" dirty="0"/>
              <a:t>[2.1.0]</a:t>
            </a:r>
            <a:r>
              <a:rPr lang="fr-FR" b="1" dirty="0" err="1"/>
              <a:t>pent</a:t>
            </a:r>
            <a:r>
              <a:rPr lang="fr-FR" b="1" dirty="0"/>
              <a:t>-2-</a:t>
            </a:r>
            <a:r>
              <a:rPr lang="fr-FR" b="1" dirty="0" err="1"/>
              <a:t>eno</a:t>
            </a:r>
            <a:endParaRPr lang="fr-FR" dirty="0"/>
          </a:p>
        </p:txBody>
      </p:sp>
      <p:graphicFrame>
        <p:nvGraphicFramePr>
          <p:cNvPr id="705537" name="Object 1"/>
          <p:cNvGraphicFramePr>
            <a:graphicFrameLocks noChangeAspect="1"/>
          </p:cNvGraphicFramePr>
          <p:nvPr/>
        </p:nvGraphicFramePr>
        <p:xfrm>
          <a:off x="971600" y="1772816"/>
          <a:ext cx="6626508" cy="1021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57120" imgH="747720" progId="ChemDraw.Document.6.0">
                  <p:embed/>
                </p:oleObj>
              </mc:Choice>
              <mc:Fallback>
                <p:oleObj name="CS ChemDraw Drawing" r:id="rId2" imgW="4857120" imgH="747720" progId="ChemDraw.Document.6.0">
                  <p:embed/>
                  <p:pic>
                    <p:nvPicPr>
                      <p:cNvPr id="70553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772816"/>
                        <a:ext cx="6626508" cy="1021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95536" y="3717032"/>
            <a:ext cx="2226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B) </a:t>
            </a:r>
            <a:r>
              <a:rPr lang="fr-FR" b="1" dirty="0" err="1"/>
              <a:t>Benzeno</a:t>
            </a:r>
            <a:r>
              <a:rPr lang="fr-FR" b="1" dirty="0"/>
              <a:t> de Dewar</a:t>
            </a:r>
            <a:endParaRPr lang="fr-FR" dirty="0"/>
          </a:p>
        </p:txBody>
      </p:sp>
      <p:graphicFrame>
        <p:nvGraphicFramePr>
          <p:cNvPr id="705538" name="Object 2"/>
          <p:cNvGraphicFramePr>
            <a:graphicFrameLocks noChangeAspect="1"/>
          </p:cNvGraphicFramePr>
          <p:nvPr/>
        </p:nvGraphicFramePr>
        <p:xfrm>
          <a:off x="611560" y="4149080"/>
          <a:ext cx="7128793" cy="1254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882320" imgH="858240" progId="ChemDraw.Document.6.0">
                  <p:embed/>
                </p:oleObj>
              </mc:Choice>
              <mc:Fallback>
                <p:oleObj name="CS ChemDraw Drawing" r:id="rId4" imgW="4882320" imgH="858240" progId="ChemDraw.Document.6.0">
                  <p:embed/>
                  <p:pic>
                    <p:nvPicPr>
                      <p:cNvPr id="7055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149080"/>
                        <a:ext cx="7128793" cy="12542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19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0212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9512" y="692696"/>
            <a:ext cx="2625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/>
              <a:t>Torquoseletividade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35913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251520" y="1268760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err="1"/>
              <a:t>Quando</a:t>
            </a:r>
            <a:r>
              <a:rPr lang="fr-FR" sz="2000" dirty="0"/>
              <a:t> </a:t>
            </a:r>
            <a:r>
              <a:rPr lang="fr-FR" sz="2000" dirty="0" err="1"/>
              <a:t>consideramos</a:t>
            </a:r>
            <a:r>
              <a:rPr lang="fr-FR" sz="2000" dirty="0"/>
              <a:t> a </a:t>
            </a:r>
            <a:r>
              <a:rPr lang="fr-FR" sz="2000" dirty="0" err="1"/>
              <a:t>abertura</a:t>
            </a:r>
            <a:r>
              <a:rPr lang="fr-FR" sz="2000" dirty="0"/>
              <a:t> </a:t>
            </a:r>
            <a:r>
              <a:rPr lang="fr-FR" sz="2000" dirty="0" err="1"/>
              <a:t>eletrocíclica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composto</a:t>
            </a:r>
            <a:r>
              <a:rPr lang="fr-FR" sz="2000" dirty="0"/>
              <a:t>, as </a:t>
            </a:r>
            <a:r>
              <a:rPr lang="fr-FR" sz="2000" dirty="0" err="1"/>
              <a:t>regras</a:t>
            </a:r>
            <a:r>
              <a:rPr lang="fr-FR" sz="2000" dirty="0"/>
              <a:t> de </a:t>
            </a:r>
            <a:r>
              <a:rPr lang="fr-FR" sz="2000" dirty="0" err="1"/>
              <a:t>seleção</a:t>
            </a:r>
            <a:r>
              <a:rPr lang="fr-FR" sz="2000" dirty="0"/>
              <a:t> de Woodward e Hoffmann </a:t>
            </a:r>
            <a:r>
              <a:rPr lang="fr-FR" sz="2000" dirty="0" err="1"/>
              <a:t>prevêem</a:t>
            </a:r>
            <a:r>
              <a:rPr lang="fr-FR" sz="2000" dirty="0"/>
              <a:t> sobre quais </a:t>
            </a:r>
            <a:r>
              <a:rPr lang="fr-FR" sz="2000" dirty="0" err="1"/>
              <a:t>circunstâncias</a:t>
            </a:r>
            <a:r>
              <a:rPr lang="fr-FR" sz="2000" dirty="0"/>
              <a:t> </a:t>
            </a:r>
            <a:r>
              <a:rPr lang="fr-FR" sz="2000" dirty="0" err="1"/>
              <a:t>teremos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processo</a:t>
            </a:r>
            <a:r>
              <a:rPr lang="fr-FR" sz="2000" dirty="0"/>
              <a:t> con- ou </a:t>
            </a:r>
            <a:r>
              <a:rPr lang="fr-FR" sz="2000" dirty="0" err="1"/>
              <a:t>disrotatório</a:t>
            </a:r>
            <a:r>
              <a:rPr lang="fr-FR" sz="2000" dirty="0"/>
              <a:t>. No </a:t>
            </a:r>
            <a:r>
              <a:rPr lang="fr-FR" sz="2000" dirty="0" err="1"/>
              <a:t>entanto</a:t>
            </a:r>
            <a:r>
              <a:rPr lang="fr-FR" sz="2000" dirty="0"/>
              <a:t>, </a:t>
            </a:r>
            <a:r>
              <a:rPr lang="fr-FR" sz="2000" dirty="0" err="1"/>
              <a:t>muitas</a:t>
            </a:r>
            <a:r>
              <a:rPr lang="fr-FR" sz="2000" dirty="0"/>
              <a:t> </a:t>
            </a:r>
            <a:r>
              <a:rPr lang="fr-FR" sz="2000" dirty="0" err="1"/>
              <a:t>vezes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dado</a:t>
            </a:r>
            <a:r>
              <a:rPr lang="fr-FR" sz="2000" dirty="0"/>
              <a:t> </a:t>
            </a:r>
            <a:r>
              <a:rPr lang="fr-FR" sz="2000" dirty="0" err="1"/>
              <a:t>processo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ocorrer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diferentes</a:t>
            </a:r>
            <a:r>
              <a:rPr lang="fr-FR" sz="2000" dirty="0"/>
              <a:t> </a:t>
            </a:r>
            <a:r>
              <a:rPr lang="fr-FR" sz="2000" dirty="0" err="1"/>
              <a:t>direções</a:t>
            </a:r>
            <a:r>
              <a:rPr lang="fr-FR" sz="2000" dirty="0"/>
              <a:t>, </a:t>
            </a:r>
            <a:r>
              <a:rPr lang="fr-FR" sz="2000" dirty="0" err="1"/>
              <a:t>dando</a:t>
            </a:r>
            <a:r>
              <a:rPr lang="fr-FR" sz="2000" dirty="0"/>
              <a:t> </a:t>
            </a:r>
            <a:r>
              <a:rPr lang="fr-FR" sz="2000" dirty="0" err="1"/>
              <a:t>origem</a:t>
            </a:r>
            <a:r>
              <a:rPr lang="fr-FR" sz="2000" dirty="0"/>
              <a:t> à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potencial</a:t>
            </a:r>
            <a:r>
              <a:rPr lang="fr-FR" sz="2000" dirty="0"/>
              <a:t> </a:t>
            </a:r>
            <a:r>
              <a:rPr lang="fr-FR" sz="2000" dirty="0" err="1"/>
              <a:t>mistura</a:t>
            </a:r>
            <a:r>
              <a:rPr lang="fr-FR" sz="2000" dirty="0"/>
              <a:t> de dois </a:t>
            </a:r>
            <a:r>
              <a:rPr lang="fr-FR" sz="2000" dirty="0" err="1"/>
              <a:t>compostos</a:t>
            </a:r>
            <a:r>
              <a:rPr lang="fr-FR" sz="20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321820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obtenção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deles</a:t>
            </a:r>
            <a:r>
              <a:rPr lang="fr-FR" sz="2000" dirty="0"/>
              <a:t> </a:t>
            </a:r>
            <a:r>
              <a:rPr lang="fr-FR" sz="2000" dirty="0" err="1"/>
              <a:t>frente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outro</a:t>
            </a:r>
            <a:r>
              <a:rPr lang="fr-FR" sz="2000" dirty="0"/>
              <a:t> é </a:t>
            </a:r>
            <a:r>
              <a:rPr lang="fr-FR" sz="2000" dirty="0" err="1"/>
              <a:t>regida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fatores</a:t>
            </a:r>
            <a:r>
              <a:rPr lang="fr-FR" sz="2000" dirty="0"/>
              <a:t> </a:t>
            </a:r>
            <a:r>
              <a:rPr lang="fr-FR" sz="2000" dirty="0" err="1"/>
              <a:t>orbitalares</a:t>
            </a:r>
            <a:r>
              <a:rPr lang="fr-FR" sz="2000" dirty="0"/>
              <a:t>, que </a:t>
            </a:r>
            <a:r>
              <a:rPr lang="fr-FR" sz="2000" dirty="0" err="1"/>
              <a:t>respondem</a:t>
            </a:r>
            <a:r>
              <a:rPr lang="fr-FR" sz="2000" dirty="0"/>
              <a:t> de </a:t>
            </a:r>
            <a:r>
              <a:rPr lang="fr-FR" sz="2000" dirty="0" err="1"/>
              <a:t>maneira</a:t>
            </a:r>
            <a:r>
              <a:rPr lang="fr-FR" sz="2000" dirty="0"/>
              <a:t> mais importante do que </a:t>
            </a:r>
            <a:r>
              <a:rPr lang="fr-FR" sz="2000" dirty="0" err="1"/>
              <a:t>fatores</a:t>
            </a:r>
            <a:r>
              <a:rPr lang="fr-FR" sz="2000" dirty="0"/>
              <a:t> </a:t>
            </a:r>
            <a:r>
              <a:rPr lang="fr-FR" sz="2000" dirty="0" err="1"/>
              <a:t>estéricos</a:t>
            </a:r>
            <a:r>
              <a:rPr lang="fr-FR" sz="2000" dirty="0"/>
              <a:t>.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dirty="0" err="1"/>
              <a:t>introduzido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K. N. </a:t>
            </a:r>
            <a:r>
              <a:rPr lang="fr-FR" sz="2000" dirty="0" err="1"/>
              <a:t>Houk</a:t>
            </a:r>
            <a:r>
              <a:rPr lang="fr-FR" sz="2000" dirty="0"/>
              <a:t>, </a:t>
            </a:r>
            <a:r>
              <a:rPr lang="fr-FR" sz="2000" dirty="0" err="1"/>
              <a:t>esta</a:t>
            </a:r>
            <a:r>
              <a:rPr lang="fr-FR" sz="2000" dirty="0"/>
              <a:t> </a:t>
            </a:r>
            <a:r>
              <a:rPr lang="fr-FR" sz="2000" dirty="0" err="1"/>
              <a:t>preponderância</a:t>
            </a:r>
            <a:r>
              <a:rPr lang="fr-FR" sz="2000" dirty="0"/>
              <a:t> de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direção</a:t>
            </a:r>
            <a:r>
              <a:rPr lang="fr-FR" sz="2000" dirty="0"/>
              <a:t> de </a:t>
            </a:r>
            <a:r>
              <a:rPr lang="fr-FR" sz="2000" dirty="0" err="1"/>
              <a:t>rotação</a:t>
            </a:r>
            <a:r>
              <a:rPr lang="fr-FR" sz="2000" dirty="0"/>
              <a:t> face à outra (que </a:t>
            </a:r>
            <a:r>
              <a:rPr lang="fr-FR" sz="2000" dirty="0" err="1"/>
              <a:t>conduz</a:t>
            </a:r>
            <a:r>
              <a:rPr lang="fr-FR" sz="2000" dirty="0"/>
              <a:t> </a:t>
            </a:r>
            <a:r>
              <a:rPr lang="fr-FR" sz="2000" dirty="0" err="1"/>
              <a:t>finalmente</a:t>
            </a:r>
            <a:r>
              <a:rPr lang="fr-FR" sz="2000" dirty="0"/>
              <a:t> à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preponderância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isômero</a:t>
            </a:r>
            <a:r>
              <a:rPr lang="fr-FR" sz="2000" dirty="0"/>
              <a:t> face à </a:t>
            </a:r>
            <a:r>
              <a:rPr lang="fr-FR" sz="2000" dirty="0" err="1"/>
              <a:t>outro</a:t>
            </a:r>
            <a:r>
              <a:rPr lang="fr-FR" sz="2000" dirty="0"/>
              <a:t>) </a:t>
            </a:r>
            <a:r>
              <a:rPr lang="fr-FR" sz="2000" dirty="0" err="1"/>
              <a:t>recebeu</a:t>
            </a:r>
            <a:r>
              <a:rPr lang="fr-FR" sz="2000" dirty="0"/>
              <a:t> o nome de</a:t>
            </a:r>
            <a:r>
              <a:rPr lang="fr-FR" sz="2000" i="1" dirty="0"/>
              <a:t> </a:t>
            </a:r>
            <a:r>
              <a:rPr lang="fr-FR" sz="2000" i="1" dirty="0" err="1"/>
              <a:t>torquoseletividade</a:t>
            </a:r>
            <a:r>
              <a:rPr lang="fr-FR" sz="2000" dirty="0"/>
              <a:t>.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607471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a) </a:t>
            </a:r>
            <a:r>
              <a:rPr lang="en-US" sz="1400" dirty="0"/>
              <a:t>K. Rudolf, D. C. </a:t>
            </a:r>
            <a:r>
              <a:rPr lang="en-US" sz="1400" dirty="0" err="1"/>
              <a:t>Spellmeyer</a:t>
            </a:r>
            <a:r>
              <a:rPr lang="en-US" sz="1400" dirty="0"/>
              <a:t>, K. N. </a:t>
            </a:r>
            <a:r>
              <a:rPr lang="en-US" sz="1400" dirty="0" err="1"/>
              <a:t>Houk</a:t>
            </a:r>
            <a:r>
              <a:rPr lang="en-US" sz="1400" dirty="0"/>
              <a:t>, </a:t>
            </a:r>
            <a:r>
              <a:rPr lang="en-US" sz="1400" i="1" dirty="0"/>
              <a:t>J. Org. Chem.</a:t>
            </a:r>
            <a:r>
              <a:rPr lang="en-US" sz="1400" dirty="0"/>
              <a:t> </a:t>
            </a:r>
            <a:r>
              <a:rPr lang="en-US" sz="1400" b="1" dirty="0"/>
              <a:t>1987</a:t>
            </a:r>
            <a:r>
              <a:rPr lang="en-US" sz="1400" dirty="0"/>
              <a:t>, 52, 3708. </a:t>
            </a:r>
            <a:r>
              <a:rPr lang="en-US" sz="1400" b="1" dirty="0"/>
              <a:t>b) </a:t>
            </a:r>
            <a:r>
              <a:rPr lang="en-US" sz="1400" dirty="0"/>
              <a:t>W. R. </a:t>
            </a:r>
            <a:r>
              <a:rPr lang="en-US" sz="1400" dirty="0" err="1"/>
              <a:t>Dolbier</a:t>
            </a:r>
            <a:r>
              <a:rPr lang="en-US" sz="1400" dirty="0"/>
              <a:t> Jr., H. </a:t>
            </a:r>
            <a:r>
              <a:rPr lang="en-US" sz="1400" dirty="0" err="1"/>
              <a:t>Koroniak</a:t>
            </a:r>
            <a:r>
              <a:rPr lang="en-US" sz="1400" dirty="0"/>
              <a:t>, K. N. </a:t>
            </a:r>
            <a:r>
              <a:rPr lang="en-US" sz="1400" dirty="0" err="1"/>
              <a:t>Houk</a:t>
            </a:r>
            <a:r>
              <a:rPr lang="en-US" sz="1400" dirty="0"/>
              <a:t>, C. </a:t>
            </a:r>
            <a:r>
              <a:rPr lang="en-US" sz="1400" dirty="0" err="1"/>
              <a:t>Sheu</a:t>
            </a:r>
            <a:r>
              <a:rPr lang="en-US" sz="1400" dirty="0"/>
              <a:t>, </a:t>
            </a:r>
            <a:r>
              <a:rPr lang="en-US" sz="1400" i="1" dirty="0"/>
              <a:t>Acc. Chem. Res.</a:t>
            </a:r>
            <a:r>
              <a:rPr lang="en-US" sz="1400" dirty="0"/>
              <a:t> </a:t>
            </a:r>
            <a:r>
              <a:rPr lang="en-US" sz="1400" b="1" dirty="0"/>
              <a:t>1996</a:t>
            </a:r>
            <a:r>
              <a:rPr lang="en-US" sz="1400" dirty="0"/>
              <a:t>, 29, 471. </a:t>
            </a:r>
            <a:r>
              <a:rPr lang="en-US" sz="1400" b="1" dirty="0"/>
              <a:t>c) </a:t>
            </a:r>
            <a:r>
              <a:rPr lang="en-US" sz="1400" dirty="0"/>
              <a:t>A. Patel, G. A. </a:t>
            </a:r>
            <a:r>
              <a:rPr lang="en-US" sz="1400" dirty="0" err="1"/>
              <a:t>Barcan</a:t>
            </a:r>
            <a:r>
              <a:rPr lang="en-US" sz="1400" dirty="0"/>
              <a:t>, O. Kwon, K. N. </a:t>
            </a:r>
            <a:r>
              <a:rPr lang="en-US" sz="1400" dirty="0" err="1"/>
              <a:t>Houk</a:t>
            </a:r>
            <a:r>
              <a:rPr lang="en-US" sz="1400" dirty="0"/>
              <a:t>, </a:t>
            </a:r>
            <a:r>
              <a:rPr lang="en-US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 </a:t>
            </a:r>
            <a:r>
              <a:rPr lang="fr-FR" sz="1400" b="1" dirty="0"/>
              <a:t>2013</a:t>
            </a:r>
            <a:r>
              <a:rPr lang="fr-FR" sz="1400" dirty="0"/>
              <a:t>, DOI: 10.1021/ja400882y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3985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25665" name="Rectangle 1"/>
          <p:cNvSpPr>
            <a:spLocks noChangeArrowheads="1"/>
          </p:cNvSpPr>
          <p:nvPr/>
        </p:nvSpPr>
        <p:spPr bwMode="auto">
          <a:xfrm>
            <a:off x="179512" y="836712"/>
            <a:ext cx="88924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Definição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6.1: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Uma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reação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é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dita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pericíclica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quando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ocorre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uma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maneira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concertada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um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estado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transição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cíclico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Definição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6.2: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Reações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concertadas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são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transformações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onde as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ligações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químicas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que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são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quebradas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formadas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ocorrem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mesmo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tempo no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estado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transição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(</a:t>
            </a:r>
            <a:r>
              <a:rPr lang="fr-FR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estas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ligações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podem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não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possuir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o </a:t>
            </a:r>
            <a:r>
              <a:rPr lang="fr-FR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mesmo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grau de </a:t>
            </a:r>
            <a:r>
              <a:rPr lang="fr-FR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formação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ou de </a:t>
            </a:r>
            <a:r>
              <a:rPr lang="fr-FR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ruptura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fr-FR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Assim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fr-FR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ainda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podemos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classificar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estas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reações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como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concertadas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sincronizadas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ou </a:t>
            </a:r>
            <a:r>
              <a:rPr lang="fr-FR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dessincronizadas</a:t>
            </a:r>
            <a:r>
              <a:rPr lang="fr-FR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Existem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quatro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grandes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famílias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reações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pericíclicas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Reações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eletrocíclicas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fr-FR" sz="2000" dirty="0" err="1">
                <a:latin typeface="+mj-lt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iclo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adições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reações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queletrópicas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também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são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incuídas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nessa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classificação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),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fr-FR" sz="2000" dirty="0" err="1">
                <a:latin typeface="+mj-lt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eações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sigmatrópicas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Reações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transferência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grupo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onde a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reação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Alder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ene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é a principal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representante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116632"/>
            <a:ext cx="4808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Introdução</a:t>
            </a:r>
            <a:r>
              <a:rPr lang="fr-FR" sz="2800" dirty="0"/>
              <a:t>: </a:t>
            </a:r>
            <a:r>
              <a:rPr lang="fr-FR" sz="2800" dirty="0" err="1"/>
              <a:t>Reações</a:t>
            </a:r>
            <a:r>
              <a:rPr lang="fr-FR" sz="2800" dirty="0"/>
              <a:t> </a:t>
            </a:r>
            <a:r>
              <a:rPr lang="fr-FR" sz="2800" dirty="0" err="1"/>
              <a:t>Peric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clicas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830888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20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681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03489" name="Object 1"/>
          <p:cNvGraphicFramePr>
            <a:graphicFrameLocks noChangeAspect="1"/>
          </p:cNvGraphicFramePr>
          <p:nvPr/>
        </p:nvGraphicFramePr>
        <p:xfrm>
          <a:off x="395536" y="1124744"/>
          <a:ext cx="8431905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8778960" imgH="3146760" progId="ChemDraw.Document.6.0">
                  <p:embed/>
                </p:oleObj>
              </mc:Choice>
              <mc:Fallback>
                <p:oleObj name="CS ChemDraw Drawing" r:id="rId2" imgW="8778960" imgH="3146760" progId="ChemDraw.Document.6.0">
                  <p:embed/>
                  <p:pic>
                    <p:nvPicPr>
                      <p:cNvPr id="70348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24744"/>
                        <a:ext cx="8431905" cy="30243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79512" y="620688"/>
            <a:ext cx="2625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/>
              <a:t>Torquoseletividade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35913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2987824" y="692696"/>
            <a:ext cx="113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Exemplos</a:t>
            </a:r>
            <a:r>
              <a:rPr lang="fr-FR" u="sng" dirty="0"/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4" y="4221088"/>
            <a:ext cx="88924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i="1" dirty="0"/>
              <a:t>Um </a:t>
            </a:r>
            <a:r>
              <a:rPr lang="fr-FR" sz="2000" i="1" dirty="0" err="1"/>
              <a:t>grupo</a:t>
            </a:r>
            <a:r>
              <a:rPr lang="fr-FR" sz="2000" i="1" dirty="0"/>
              <a:t> </a:t>
            </a:r>
            <a:r>
              <a:rPr lang="fr-FR" sz="2000" b="1" i="1" dirty="0" err="1">
                <a:solidFill>
                  <a:srgbClr val="FF0000"/>
                </a:solidFill>
              </a:rPr>
              <a:t>doador</a:t>
            </a:r>
            <a:r>
              <a:rPr lang="fr-FR" sz="2000" i="1" dirty="0"/>
              <a:t> de </a:t>
            </a:r>
            <a:r>
              <a:rPr lang="fr-FR" sz="2000" i="1" dirty="0" err="1"/>
              <a:t>elétrons</a:t>
            </a:r>
            <a:r>
              <a:rPr lang="fr-FR" sz="2000" i="1" dirty="0"/>
              <a:t> (OA 2p </a:t>
            </a:r>
            <a:r>
              <a:rPr lang="fr-FR" sz="2000" i="1" dirty="0" err="1"/>
              <a:t>cheio</a:t>
            </a:r>
            <a:r>
              <a:rPr lang="fr-FR" sz="2000" i="1" dirty="0"/>
              <a:t>) </a:t>
            </a:r>
            <a:r>
              <a:rPr lang="fr-FR" sz="2000" i="1" dirty="0" err="1"/>
              <a:t>vai</a:t>
            </a:r>
            <a:r>
              <a:rPr lang="fr-FR" sz="2000" i="1" dirty="0"/>
              <a:t> </a:t>
            </a:r>
            <a:r>
              <a:rPr lang="fr-FR" sz="2000" i="1" dirty="0" err="1"/>
              <a:t>favorecer</a:t>
            </a:r>
            <a:r>
              <a:rPr lang="fr-FR" sz="2000" i="1" dirty="0"/>
              <a:t> o </a:t>
            </a:r>
            <a:r>
              <a:rPr lang="fr-FR" sz="2000" i="1" dirty="0" err="1"/>
              <a:t>posicionamento</a:t>
            </a:r>
            <a:r>
              <a:rPr lang="fr-FR" sz="2000" i="1" dirty="0"/>
              <a:t> do </a:t>
            </a:r>
            <a:r>
              <a:rPr lang="fr-FR" sz="2000" i="1" dirty="0" err="1"/>
              <a:t>substituinte</a:t>
            </a:r>
            <a:r>
              <a:rPr lang="fr-FR" sz="2000" i="1" dirty="0"/>
              <a:t> para a parte </a:t>
            </a:r>
            <a:r>
              <a:rPr lang="fr-FR" sz="2000" b="1" i="1" dirty="0" err="1">
                <a:solidFill>
                  <a:srgbClr val="FF0000"/>
                </a:solidFill>
              </a:rPr>
              <a:t>exterior</a:t>
            </a:r>
            <a:r>
              <a:rPr lang="fr-FR" sz="2000" i="1" dirty="0"/>
              <a:t> do </a:t>
            </a:r>
            <a:r>
              <a:rPr lang="fr-FR" sz="2000" i="1" dirty="0" err="1"/>
              <a:t>polieno</a:t>
            </a:r>
            <a:r>
              <a:rPr lang="fr-FR" sz="2000" i="1" dirty="0"/>
              <a:t> </a:t>
            </a:r>
            <a:r>
              <a:rPr lang="fr-FR" sz="2000" i="1" dirty="0" err="1"/>
              <a:t>formado</a:t>
            </a:r>
            <a:r>
              <a:rPr lang="fr-FR" sz="2000" i="1" dirty="0"/>
              <a:t>  (</a:t>
            </a:r>
            <a:r>
              <a:rPr lang="fr-FR" sz="2000" dirty="0"/>
              <a:t>“</a:t>
            </a:r>
            <a:r>
              <a:rPr lang="fr-FR" sz="2000" i="1" dirty="0" err="1"/>
              <a:t>abertura</a:t>
            </a:r>
            <a:r>
              <a:rPr lang="fr-FR" sz="2000" i="1" dirty="0"/>
              <a:t> </a:t>
            </a:r>
            <a:r>
              <a:rPr lang="fr-FR" sz="2000" i="1" dirty="0" err="1"/>
              <a:t>externa</a:t>
            </a:r>
            <a:r>
              <a:rPr lang="fr-FR" sz="2000" dirty="0"/>
              <a:t>”</a:t>
            </a:r>
            <a:r>
              <a:rPr lang="fr-FR" sz="2000" i="1" dirty="0"/>
              <a:t>), </a:t>
            </a:r>
          </a:p>
          <a:p>
            <a:pPr algn="just"/>
            <a:endParaRPr lang="fr-FR" sz="1000" i="1" dirty="0"/>
          </a:p>
          <a:p>
            <a:pPr algn="just"/>
            <a:r>
              <a:rPr lang="fr-FR" sz="2000" i="1" dirty="0" err="1"/>
              <a:t>enquanto</a:t>
            </a:r>
            <a:r>
              <a:rPr lang="fr-FR" sz="2000" i="1" dirty="0"/>
              <a:t> </a:t>
            </a:r>
            <a:r>
              <a:rPr lang="fr-FR" sz="2000" i="1" dirty="0" err="1"/>
              <a:t>um</a:t>
            </a:r>
            <a:r>
              <a:rPr lang="fr-FR" sz="2000" i="1" dirty="0"/>
              <a:t> </a:t>
            </a:r>
            <a:r>
              <a:rPr lang="fr-FR" sz="2000" i="1" dirty="0" err="1"/>
              <a:t>grupo</a:t>
            </a:r>
            <a:r>
              <a:rPr lang="fr-FR" sz="2000" i="1" dirty="0"/>
              <a:t> </a:t>
            </a:r>
            <a:r>
              <a:rPr lang="fr-FR" sz="2000" b="1" i="1" dirty="0" err="1">
                <a:solidFill>
                  <a:srgbClr val="2508FE"/>
                </a:solidFill>
              </a:rPr>
              <a:t>aceptor</a:t>
            </a:r>
            <a:r>
              <a:rPr lang="fr-FR" sz="2000" i="1" dirty="0"/>
              <a:t> de </a:t>
            </a:r>
            <a:r>
              <a:rPr lang="fr-FR" sz="2000" i="1" dirty="0" err="1"/>
              <a:t>elétrons</a:t>
            </a:r>
            <a:r>
              <a:rPr lang="fr-FR" sz="2000" i="1" dirty="0"/>
              <a:t> (OA 2p </a:t>
            </a:r>
            <a:r>
              <a:rPr lang="fr-FR" sz="2000" i="1" dirty="0" err="1"/>
              <a:t>vazio</a:t>
            </a:r>
            <a:r>
              <a:rPr lang="fr-FR" sz="2000" i="1" dirty="0"/>
              <a:t>) </a:t>
            </a:r>
            <a:r>
              <a:rPr lang="fr-FR" sz="2000" i="1" dirty="0" err="1"/>
              <a:t>vai</a:t>
            </a:r>
            <a:r>
              <a:rPr lang="fr-FR" sz="2000" i="1" dirty="0"/>
              <a:t> </a:t>
            </a:r>
            <a:r>
              <a:rPr lang="fr-FR" sz="2000" i="1" dirty="0" err="1"/>
              <a:t>favorecer</a:t>
            </a:r>
            <a:r>
              <a:rPr lang="fr-FR" sz="2000" i="1" dirty="0"/>
              <a:t> o </a:t>
            </a:r>
            <a:r>
              <a:rPr lang="fr-FR" sz="2000" i="1" dirty="0" err="1"/>
              <a:t>posicionamento</a:t>
            </a:r>
            <a:r>
              <a:rPr lang="fr-FR" sz="2000" i="1" dirty="0"/>
              <a:t> do </a:t>
            </a:r>
            <a:r>
              <a:rPr lang="fr-FR" sz="2000" i="1" dirty="0" err="1"/>
              <a:t>substituinte</a:t>
            </a:r>
            <a:r>
              <a:rPr lang="fr-FR" sz="2000" i="1" dirty="0"/>
              <a:t> para a parte </a:t>
            </a:r>
            <a:r>
              <a:rPr lang="fr-FR" sz="2000" b="1" i="1" dirty="0" err="1">
                <a:solidFill>
                  <a:srgbClr val="2508FE"/>
                </a:solidFill>
              </a:rPr>
              <a:t>interior</a:t>
            </a:r>
            <a:r>
              <a:rPr lang="fr-FR" sz="2000" i="1" dirty="0"/>
              <a:t> do </a:t>
            </a:r>
            <a:r>
              <a:rPr lang="fr-FR" sz="2000" i="1" dirty="0" err="1"/>
              <a:t>polieno</a:t>
            </a:r>
            <a:r>
              <a:rPr lang="fr-FR" sz="2000" i="1" dirty="0"/>
              <a:t> </a:t>
            </a:r>
            <a:r>
              <a:rPr lang="fr-FR" sz="2000" i="1" dirty="0" err="1"/>
              <a:t>formado</a:t>
            </a:r>
            <a:r>
              <a:rPr lang="fr-FR" sz="2000" i="1" dirty="0"/>
              <a:t> (</a:t>
            </a:r>
            <a:r>
              <a:rPr lang="fr-FR" sz="2000" dirty="0"/>
              <a:t>“</a:t>
            </a:r>
            <a:r>
              <a:rPr lang="fr-FR" sz="2000" i="1" dirty="0" err="1"/>
              <a:t>abertura</a:t>
            </a:r>
            <a:r>
              <a:rPr lang="fr-FR" sz="2000" i="1" dirty="0"/>
              <a:t> interna</a:t>
            </a:r>
            <a:r>
              <a:rPr lang="fr-FR" sz="2000" dirty="0"/>
              <a:t>”</a:t>
            </a:r>
            <a:r>
              <a:rPr lang="fr-FR" sz="2000" i="1" dirty="0"/>
              <a:t>)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43608" y="5949280"/>
            <a:ext cx="713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CHO &gt; NO &gt; </a:t>
            </a:r>
            <a:r>
              <a:rPr lang="fr-FR" dirty="0" err="1"/>
              <a:t>COMe</a:t>
            </a:r>
            <a:r>
              <a:rPr lang="fr-FR" dirty="0"/>
              <a:t> &gt; CN &gt; NO</a:t>
            </a:r>
            <a:r>
              <a:rPr lang="fr-FR" baseline="-25000" dirty="0"/>
              <a:t>2</a:t>
            </a:r>
            <a:r>
              <a:rPr lang="fr-FR" dirty="0"/>
              <a:t> &gt; NH</a:t>
            </a:r>
            <a:r>
              <a:rPr lang="fr-FR" baseline="-25000" dirty="0"/>
              <a:t>3</a:t>
            </a:r>
            <a:r>
              <a:rPr lang="fr-FR" baseline="30000" dirty="0"/>
              <a:t>+</a:t>
            </a:r>
            <a:r>
              <a:rPr lang="fr-FR" dirty="0"/>
              <a:t> &gt; Me &gt; SH &gt; Cl &gt; F &gt; OH &gt; NH</a:t>
            </a:r>
            <a:r>
              <a:rPr lang="fr-FR" baseline="-25000" dirty="0"/>
              <a:t>2</a:t>
            </a:r>
            <a:r>
              <a:rPr lang="fr-FR" dirty="0"/>
              <a:t> &gt; O</a:t>
            </a:r>
            <a:r>
              <a:rPr lang="fr-FR" baseline="30000" dirty="0"/>
              <a:t>-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9512" y="5949280"/>
            <a:ext cx="898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ABERTURA </a:t>
            </a:r>
          </a:p>
          <a:p>
            <a:r>
              <a:rPr lang="fr-FR" sz="1200" dirty="0"/>
              <a:t>INTERNA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4004" y="6525344"/>
            <a:ext cx="6062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W. R. </a:t>
            </a:r>
            <a:r>
              <a:rPr lang="fr-FR" sz="1400" dirty="0" err="1"/>
              <a:t>Dolbier</a:t>
            </a:r>
            <a:r>
              <a:rPr lang="fr-FR" sz="1400" dirty="0"/>
              <a:t>, Jr.; H. </a:t>
            </a:r>
            <a:r>
              <a:rPr lang="fr-FR" sz="1400" dirty="0" err="1"/>
              <a:t>Koroniak</a:t>
            </a:r>
            <a:r>
              <a:rPr lang="fr-FR" sz="1400" dirty="0"/>
              <a:t>; K. N. </a:t>
            </a:r>
            <a:r>
              <a:rPr lang="fr-FR" sz="1400" dirty="0" err="1"/>
              <a:t>Houk</a:t>
            </a:r>
            <a:r>
              <a:rPr lang="fr-FR" sz="1400" dirty="0"/>
              <a:t>, C. </a:t>
            </a:r>
            <a:r>
              <a:rPr lang="fr-FR" sz="1400" dirty="0" err="1"/>
              <a:t>Sheu</a:t>
            </a:r>
            <a:r>
              <a:rPr lang="fr-FR" sz="1400" dirty="0"/>
              <a:t>, </a:t>
            </a:r>
            <a:r>
              <a:rPr lang="fr-FR" sz="1400" i="1" dirty="0" err="1"/>
              <a:t>Acc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Res</a:t>
            </a:r>
            <a:r>
              <a:rPr lang="fr-FR" sz="1400" i="1" dirty="0"/>
              <a:t>. </a:t>
            </a:r>
            <a:r>
              <a:rPr lang="fr-FR" sz="1400" b="1" dirty="0"/>
              <a:t>1996</a:t>
            </a:r>
            <a:r>
              <a:rPr lang="fr-FR" sz="1400" dirty="0"/>
              <a:t>, 29, 471.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028384" y="5949280"/>
            <a:ext cx="898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ABERTURA </a:t>
            </a:r>
          </a:p>
          <a:p>
            <a:r>
              <a:rPr lang="fr-FR" sz="1200" dirty="0"/>
              <a:t>EXTERNA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9512" y="620688"/>
            <a:ext cx="2625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/>
              <a:t>Torquoseletividade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35913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70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02468" name="Object 4"/>
          <p:cNvGraphicFramePr>
            <a:graphicFrameLocks noChangeAspect="1"/>
          </p:cNvGraphicFramePr>
          <p:nvPr/>
        </p:nvGraphicFramePr>
        <p:xfrm>
          <a:off x="525463" y="1058863"/>
          <a:ext cx="7988300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427871" imgH="3378350" progId="ChemDraw.Document.6.0">
                  <p:embed/>
                </p:oleObj>
              </mc:Choice>
              <mc:Fallback>
                <p:oleObj name="CS ChemDraw Drawing" r:id="rId2" imgW="5427871" imgH="3378350" progId="ChemDraw.Document.6.0">
                  <p:embed/>
                  <p:pic>
                    <p:nvPicPr>
                      <p:cNvPr id="702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1058863"/>
                        <a:ext cx="7988300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4004" y="6525344"/>
            <a:ext cx="6062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W. R. </a:t>
            </a:r>
            <a:r>
              <a:rPr lang="fr-FR" sz="1400" dirty="0" err="1"/>
              <a:t>Dolbier</a:t>
            </a:r>
            <a:r>
              <a:rPr lang="fr-FR" sz="1400" dirty="0"/>
              <a:t>, Jr.; H. </a:t>
            </a:r>
            <a:r>
              <a:rPr lang="fr-FR" sz="1400" dirty="0" err="1"/>
              <a:t>Koroniak</a:t>
            </a:r>
            <a:r>
              <a:rPr lang="fr-FR" sz="1400" dirty="0"/>
              <a:t>; K. N. </a:t>
            </a:r>
            <a:r>
              <a:rPr lang="fr-FR" sz="1400" dirty="0" err="1"/>
              <a:t>Houk</a:t>
            </a:r>
            <a:r>
              <a:rPr lang="fr-FR" sz="1400" dirty="0"/>
              <a:t>, C. </a:t>
            </a:r>
            <a:r>
              <a:rPr lang="fr-FR" sz="1400" dirty="0" err="1"/>
              <a:t>Sheu</a:t>
            </a:r>
            <a:r>
              <a:rPr lang="fr-FR" sz="1400" dirty="0"/>
              <a:t>, </a:t>
            </a:r>
            <a:r>
              <a:rPr lang="fr-FR" sz="1400" i="1" dirty="0" err="1"/>
              <a:t>Acc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Res</a:t>
            </a:r>
            <a:r>
              <a:rPr lang="fr-FR" sz="1400" i="1" dirty="0"/>
              <a:t>. </a:t>
            </a:r>
            <a:r>
              <a:rPr lang="fr-FR" sz="1400" b="1" dirty="0"/>
              <a:t>1996</a:t>
            </a:r>
            <a:r>
              <a:rPr lang="fr-FR" sz="1400" dirty="0"/>
              <a:t>, 29, 471.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9512" y="807095"/>
            <a:ext cx="2625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/>
              <a:t>Torquoseletividade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35913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70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01444" name="Object 4"/>
          <p:cNvGraphicFramePr>
            <a:graphicFrameLocks noChangeAspect="1"/>
          </p:cNvGraphicFramePr>
          <p:nvPr/>
        </p:nvGraphicFramePr>
        <p:xfrm>
          <a:off x="251520" y="1556792"/>
          <a:ext cx="8568952" cy="386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956920" imgH="2685600" progId="ChemDraw.Document.6.0">
                  <p:embed/>
                </p:oleObj>
              </mc:Choice>
              <mc:Fallback>
                <p:oleObj name="CS ChemDraw Drawing" r:id="rId2" imgW="5956920" imgH="2685600" progId="ChemDraw.Document.6.0">
                  <p:embed/>
                  <p:pic>
                    <p:nvPicPr>
                      <p:cNvPr id="701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556792"/>
                        <a:ext cx="8568952" cy="386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4004" y="6525344"/>
            <a:ext cx="6062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W. R. </a:t>
            </a:r>
            <a:r>
              <a:rPr lang="fr-FR" sz="1400" dirty="0" err="1"/>
              <a:t>Dolbier</a:t>
            </a:r>
            <a:r>
              <a:rPr lang="fr-FR" sz="1400" dirty="0"/>
              <a:t>, Jr.; H. </a:t>
            </a:r>
            <a:r>
              <a:rPr lang="fr-FR" sz="1400" dirty="0" err="1"/>
              <a:t>Koroniak</a:t>
            </a:r>
            <a:r>
              <a:rPr lang="fr-FR" sz="1400" dirty="0"/>
              <a:t>; K. N. </a:t>
            </a:r>
            <a:r>
              <a:rPr lang="fr-FR" sz="1400" dirty="0" err="1"/>
              <a:t>Houk</a:t>
            </a:r>
            <a:r>
              <a:rPr lang="fr-FR" sz="1400" dirty="0"/>
              <a:t>, C. </a:t>
            </a:r>
            <a:r>
              <a:rPr lang="fr-FR" sz="1400" dirty="0" err="1"/>
              <a:t>Sheu</a:t>
            </a:r>
            <a:r>
              <a:rPr lang="fr-FR" sz="1400" dirty="0"/>
              <a:t>, </a:t>
            </a:r>
            <a:r>
              <a:rPr lang="fr-FR" sz="1400" i="1" dirty="0" err="1"/>
              <a:t>Acc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Res</a:t>
            </a:r>
            <a:r>
              <a:rPr lang="fr-FR" sz="1400" i="1" dirty="0"/>
              <a:t>. </a:t>
            </a:r>
            <a:r>
              <a:rPr lang="fr-FR" sz="1400" b="1" dirty="0"/>
              <a:t>1996</a:t>
            </a:r>
            <a:r>
              <a:rPr lang="fr-FR" sz="1400" dirty="0"/>
              <a:t>, 29, 471.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617245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35913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548680"/>
            <a:ext cx="3849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Aspectos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termodinâmicos</a:t>
            </a:r>
            <a:r>
              <a:rPr lang="fr-FR" sz="2000" b="1" i="1" u="sng" dirty="0"/>
              <a:t> de base: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980728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err="1"/>
              <a:t>Definição</a:t>
            </a:r>
            <a:r>
              <a:rPr lang="fr-FR" sz="2000" b="1" dirty="0"/>
              <a:t> de </a:t>
            </a:r>
            <a:r>
              <a:rPr lang="fr-FR" sz="2000" b="1" dirty="0" err="1"/>
              <a:t>estado</a:t>
            </a:r>
            <a:r>
              <a:rPr lang="fr-FR" sz="2000" b="1" dirty="0"/>
              <a:t> de </a:t>
            </a:r>
            <a:r>
              <a:rPr lang="fr-FR" sz="2000" b="1" dirty="0" err="1"/>
              <a:t>transição</a:t>
            </a:r>
            <a:r>
              <a:rPr lang="fr-FR" sz="2000" b="1" dirty="0"/>
              <a:t> (ET):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agregado</a:t>
            </a:r>
            <a:r>
              <a:rPr lang="fr-FR" sz="2000" dirty="0"/>
              <a:t> de </a:t>
            </a:r>
            <a:r>
              <a:rPr lang="fr-FR" sz="2000" dirty="0" err="1"/>
              <a:t>átomos</a:t>
            </a:r>
            <a:r>
              <a:rPr lang="fr-FR" sz="2000" dirty="0"/>
              <a:t> </a:t>
            </a:r>
            <a:r>
              <a:rPr lang="fr-FR" sz="2000" dirty="0" err="1"/>
              <a:t>situado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máximo</a:t>
            </a:r>
            <a:r>
              <a:rPr lang="fr-FR" sz="2000" dirty="0"/>
              <a:t> local </a:t>
            </a:r>
            <a:r>
              <a:rPr lang="fr-FR" sz="2000" dirty="0" err="1"/>
              <a:t>energético</a:t>
            </a:r>
            <a:r>
              <a:rPr lang="fr-FR" sz="2000" dirty="0"/>
              <a:t>,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plena</a:t>
            </a:r>
            <a:r>
              <a:rPr lang="fr-FR" sz="2000" dirty="0"/>
              <a:t> </a:t>
            </a:r>
            <a:r>
              <a:rPr lang="fr-FR" sz="2000" dirty="0" err="1"/>
              <a:t>evolução</a:t>
            </a:r>
            <a:r>
              <a:rPr lang="fr-FR" sz="2000" dirty="0"/>
              <a:t>. No ET, </a:t>
            </a:r>
            <a:r>
              <a:rPr lang="fr-FR" sz="2000" dirty="0" err="1"/>
              <a:t>algumas</a:t>
            </a:r>
            <a:r>
              <a:rPr lang="fr-FR" sz="2000" dirty="0"/>
              <a:t> </a:t>
            </a:r>
            <a:r>
              <a:rPr lang="fr-FR" sz="2000" dirty="0" err="1"/>
              <a:t>ligações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totalmente</a:t>
            </a:r>
            <a:r>
              <a:rPr lang="fr-FR" sz="2000" dirty="0"/>
              <a:t> </a:t>
            </a:r>
            <a:r>
              <a:rPr lang="fr-FR" sz="2000" dirty="0" err="1"/>
              <a:t>rompidas</a:t>
            </a:r>
            <a:r>
              <a:rPr lang="fr-FR" sz="2000" dirty="0"/>
              <a:t> ou </a:t>
            </a:r>
            <a:r>
              <a:rPr lang="fr-FR" sz="2000" dirty="0" err="1"/>
              <a:t>formadas</a:t>
            </a:r>
            <a:r>
              <a:rPr lang="fr-FR" sz="2000" dirty="0"/>
              <a:t>. Um ET </a:t>
            </a:r>
            <a:r>
              <a:rPr lang="fr-FR" sz="2000" dirty="0" err="1"/>
              <a:t>possui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tempo de vida </a:t>
            </a:r>
            <a:r>
              <a:rPr lang="fr-FR" sz="2000" dirty="0" err="1"/>
              <a:t>muito</a:t>
            </a:r>
            <a:r>
              <a:rPr lang="fr-FR" sz="2000" dirty="0"/>
              <a:t> </a:t>
            </a:r>
            <a:r>
              <a:rPr lang="fr-FR" sz="2000" dirty="0" err="1"/>
              <a:t>curto</a:t>
            </a:r>
            <a:r>
              <a:rPr lang="fr-FR" sz="2000" dirty="0"/>
              <a:t> (~10</a:t>
            </a:r>
            <a:r>
              <a:rPr lang="fr-FR" sz="2000" baseline="30000" dirty="0"/>
              <a:t>-14</a:t>
            </a:r>
            <a:r>
              <a:rPr lang="fr-FR" sz="2000" dirty="0"/>
              <a:t> s). </a:t>
            </a:r>
            <a:r>
              <a:rPr lang="fr-FR" sz="2000" dirty="0" err="1"/>
              <a:t>Ele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identificado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técnicas</a:t>
            </a:r>
            <a:r>
              <a:rPr lang="fr-FR" sz="2000" dirty="0"/>
              <a:t> de </a:t>
            </a:r>
            <a:r>
              <a:rPr lang="fr-FR" sz="2000" dirty="0" err="1"/>
              <a:t>análise</a:t>
            </a:r>
            <a:r>
              <a:rPr lang="fr-FR" sz="2000" dirty="0"/>
              <a:t> </a:t>
            </a:r>
            <a:r>
              <a:rPr lang="fr-FR" sz="2000" dirty="0" err="1"/>
              <a:t>usuais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Entre os </a:t>
            </a:r>
            <a:r>
              <a:rPr lang="fr-FR" sz="2000" dirty="0" err="1"/>
              <a:t>caminhos</a:t>
            </a:r>
            <a:r>
              <a:rPr lang="fr-FR" sz="2000" dirty="0"/>
              <a:t> </a:t>
            </a:r>
            <a:r>
              <a:rPr lang="fr-FR" sz="2000" dirty="0" err="1"/>
              <a:t>potenciais</a:t>
            </a:r>
            <a:r>
              <a:rPr lang="fr-FR" sz="2000" dirty="0"/>
              <a:t> </a:t>
            </a:r>
            <a:r>
              <a:rPr lang="fr-FR" sz="2000" dirty="0" err="1"/>
              <a:t>ligando</a:t>
            </a:r>
            <a:r>
              <a:rPr lang="fr-FR" sz="2000" dirty="0"/>
              <a:t> os </a:t>
            </a:r>
            <a:r>
              <a:rPr lang="fr-FR" sz="2000" dirty="0" err="1"/>
              <a:t>reagentes</a:t>
            </a:r>
            <a:r>
              <a:rPr lang="fr-FR" sz="2000" dirty="0"/>
              <a:t> e os </a:t>
            </a:r>
            <a:r>
              <a:rPr lang="fr-FR" sz="2000" dirty="0" err="1"/>
              <a:t>produtos</a:t>
            </a:r>
            <a:r>
              <a:rPr lang="fr-FR" sz="2000" dirty="0"/>
              <a:t>, a </a:t>
            </a:r>
            <a:r>
              <a:rPr lang="fr-FR" sz="2000" dirty="0" err="1"/>
              <a:t>reação</a:t>
            </a:r>
            <a:r>
              <a:rPr lang="fr-FR" sz="2000" dirty="0"/>
              <a:t> </a:t>
            </a:r>
            <a:r>
              <a:rPr lang="fr-FR" sz="2000" dirty="0" err="1"/>
              <a:t>seguirá</a:t>
            </a:r>
            <a:r>
              <a:rPr lang="fr-FR" sz="2000" dirty="0"/>
              <a:t> </a:t>
            </a:r>
            <a:r>
              <a:rPr lang="fr-FR" sz="2000" dirty="0" err="1"/>
              <a:t>aquele</a:t>
            </a:r>
            <a:r>
              <a:rPr lang="fr-FR" sz="2000" dirty="0"/>
              <a:t> </a:t>
            </a:r>
            <a:r>
              <a:rPr lang="fr-FR" sz="2000" dirty="0" err="1"/>
              <a:t>cuja</a:t>
            </a:r>
            <a:r>
              <a:rPr lang="fr-FR" sz="2000" dirty="0"/>
              <a:t> </a:t>
            </a:r>
            <a:r>
              <a:rPr lang="fr-FR" sz="2000" dirty="0" err="1"/>
              <a:t>energia</a:t>
            </a:r>
            <a:r>
              <a:rPr lang="fr-FR" sz="2000" dirty="0"/>
              <a:t> </a:t>
            </a:r>
            <a:r>
              <a:rPr lang="fr-FR" sz="2000" dirty="0" err="1"/>
              <a:t>máxima</a:t>
            </a:r>
            <a:r>
              <a:rPr lang="fr-FR" sz="2000" dirty="0"/>
              <a:t> é a </a:t>
            </a:r>
            <a:r>
              <a:rPr lang="fr-FR" sz="2000" dirty="0" err="1"/>
              <a:t>menor</a:t>
            </a:r>
            <a:r>
              <a:rPr lang="fr-FR" sz="2000" dirty="0"/>
              <a:t>. O </a:t>
            </a:r>
            <a:r>
              <a:rPr lang="fr-FR" sz="2000" b="1" i="1" u="sng" dirty="0" err="1"/>
              <a:t>princ</a:t>
            </a:r>
            <a:r>
              <a:rPr lang="fr-FR" sz="2000" b="1" i="1" u="sng" dirty="0" err="1">
                <a:latin typeface="Calibri"/>
              </a:rPr>
              <a:t>í</a:t>
            </a:r>
            <a:r>
              <a:rPr lang="fr-FR" sz="2000" b="1" i="1" u="sng" dirty="0" err="1"/>
              <a:t>pio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reversibilidade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microsc</a:t>
            </a:r>
            <a:r>
              <a:rPr lang="fr-FR" sz="2000" b="1" i="1" u="sng" dirty="0" err="1">
                <a:latin typeface="Calibri"/>
              </a:rPr>
              <a:t>ó</a:t>
            </a:r>
            <a:r>
              <a:rPr lang="fr-FR" sz="2000" b="1" i="1" u="sng" dirty="0" err="1"/>
              <a:t>pica</a:t>
            </a:r>
            <a:r>
              <a:rPr lang="fr-FR" sz="2000" b="1" i="1" dirty="0"/>
              <a:t> </a:t>
            </a:r>
            <a:r>
              <a:rPr lang="fr-FR" sz="2000" dirty="0" err="1"/>
              <a:t>vem</a:t>
            </a:r>
            <a:r>
              <a:rPr lang="fr-FR" sz="2000" dirty="0"/>
              <a:t> </a:t>
            </a:r>
            <a:r>
              <a:rPr lang="fr-FR" sz="2000" dirty="0" err="1"/>
              <a:t>diretamente</a:t>
            </a:r>
            <a:r>
              <a:rPr lang="fr-FR" sz="2000" dirty="0"/>
              <a:t> da </a:t>
            </a:r>
            <a:r>
              <a:rPr lang="fr-FR" sz="2000" dirty="0" err="1"/>
              <a:t>teoria</a:t>
            </a:r>
            <a:r>
              <a:rPr lang="fr-FR" sz="2000" dirty="0"/>
              <a:t> do </a:t>
            </a:r>
            <a:r>
              <a:rPr lang="fr-FR" sz="2000" dirty="0" err="1"/>
              <a:t>estado</a:t>
            </a:r>
            <a:r>
              <a:rPr lang="fr-FR" sz="2000" dirty="0"/>
              <a:t> de </a:t>
            </a:r>
            <a:r>
              <a:rPr lang="fr-FR" sz="2000" dirty="0" err="1"/>
              <a:t>transição</a:t>
            </a:r>
            <a:r>
              <a:rPr lang="fr-FR" sz="2000" dirty="0"/>
              <a:t>: </a:t>
            </a:r>
            <a:r>
              <a:rPr lang="en-US" sz="2000" dirty="0"/>
              <a:t>“</a:t>
            </a:r>
            <a:r>
              <a:rPr lang="fr-FR" sz="2000" i="1" dirty="0"/>
              <a:t>O </a:t>
            </a:r>
            <a:r>
              <a:rPr lang="fr-FR" sz="2000" i="1" dirty="0" err="1"/>
              <a:t>caminho</a:t>
            </a:r>
            <a:r>
              <a:rPr lang="fr-FR" sz="2000" i="1" dirty="0"/>
              <a:t> </a:t>
            </a:r>
            <a:r>
              <a:rPr lang="fr-FR" sz="2000" i="1" dirty="0" err="1"/>
              <a:t>percorrido</a:t>
            </a:r>
            <a:r>
              <a:rPr lang="fr-FR" sz="2000" i="1" dirty="0"/>
              <a:t> </a:t>
            </a:r>
            <a:r>
              <a:rPr lang="fr-FR" sz="2000" i="1" dirty="0" err="1"/>
              <a:t>em</a:t>
            </a:r>
            <a:r>
              <a:rPr lang="fr-FR" sz="2000" i="1" dirty="0"/>
              <a:t> </a:t>
            </a:r>
            <a:r>
              <a:rPr lang="fr-FR" sz="2000" i="1" dirty="0" err="1"/>
              <a:t>um</a:t>
            </a:r>
            <a:r>
              <a:rPr lang="fr-FR" sz="2000" i="1" dirty="0"/>
              <a:t> </a:t>
            </a:r>
            <a:r>
              <a:rPr lang="fr-FR" sz="2000" i="1" dirty="0" err="1"/>
              <a:t>sentido</a:t>
            </a:r>
            <a:r>
              <a:rPr lang="fr-FR" sz="2000" i="1" dirty="0"/>
              <a:t> sera </a:t>
            </a:r>
            <a:r>
              <a:rPr lang="fr-FR" sz="2000" i="1" dirty="0" err="1"/>
              <a:t>igualmente</a:t>
            </a:r>
            <a:r>
              <a:rPr lang="fr-FR" sz="2000" i="1" dirty="0"/>
              <a:t> </a:t>
            </a:r>
            <a:r>
              <a:rPr lang="fr-FR" sz="2000" i="1" dirty="0" err="1"/>
              <a:t>percorrido</a:t>
            </a:r>
            <a:r>
              <a:rPr lang="fr-FR" sz="2000" i="1" dirty="0"/>
              <a:t> no </a:t>
            </a:r>
            <a:r>
              <a:rPr lang="fr-FR" sz="2000" i="1" dirty="0" err="1"/>
              <a:t>sentido</a:t>
            </a:r>
            <a:r>
              <a:rPr lang="fr-FR" sz="2000" i="1" dirty="0"/>
              <a:t> </a:t>
            </a:r>
            <a:r>
              <a:rPr lang="fr-FR" sz="2000" i="1" dirty="0" err="1"/>
              <a:t>inverso</a:t>
            </a:r>
            <a:r>
              <a:rPr lang="fr-FR" sz="2000" i="1" dirty="0"/>
              <a:t>, pois é o que </a:t>
            </a:r>
            <a:r>
              <a:rPr lang="fr-FR" sz="2000" i="1" dirty="0" err="1"/>
              <a:t>oferece</a:t>
            </a:r>
            <a:r>
              <a:rPr lang="fr-FR" sz="2000" i="1" dirty="0"/>
              <a:t> a </a:t>
            </a:r>
            <a:r>
              <a:rPr lang="fr-FR" sz="2000" i="1" dirty="0" err="1"/>
              <a:t>menor</a:t>
            </a:r>
            <a:r>
              <a:rPr lang="fr-FR" sz="2000" i="1" dirty="0"/>
              <a:t> </a:t>
            </a:r>
            <a:r>
              <a:rPr lang="fr-FR" sz="2000" i="1" dirty="0" err="1"/>
              <a:t>barreira</a:t>
            </a:r>
            <a:r>
              <a:rPr lang="fr-FR" sz="2000" i="1" dirty="0"/>
              <a:t> </a:t>
            </a:r>
            <a:r>
              <a:rPr lang="fr-FR" sz="2000" i="1" dirty="0" err="1"/>
              <a:t>energética</a:t>
            </a:r>
            <a:r>
              <a:rPr lang="fr-FR" sz="2000" i="1" dirty="0"/>
              <a:t> para os dois </a:t>
            </a:r>
            <a:r>
              <a:rPr lang="fr-FR" sz="2000" i="1" dirty="0" err="1"/>
              <a:t>processos</a:t>
            </a:r>
            <a:r>
              <a:rPr lang="fr-FR" sz="2000" i="1" dirty="0"/>
              <a:t>.</a:t>
            </a:r>
            <a:r>
              <a:rPr lang="en-US" sz="2000" dirty="0"/>
              <a:t>” </a:t>
            </a:r>
          </a:p>
          <a:p>
            <a:pPr algn="just"/>
            <a:endParaRPr lang="en-US" sz="2000" i="1" dirty="0"/>
          </a:p>
          <a:p>
            <a:pPr algn="just"/>
            <a:r>
              <a:rPr lang="en-US" sz="2000" dirty="0"/>
              <a:t>Como saber se a </a:t>
            </a:r>
            <a:r>
              <a:rPr lang="en-US" sz="2000" dirty="0" err="1"/>
              <a:t>geometria</a:t>
            </a:r>
            <a:r>
              <a:rPr lang="en-US" sz="2000" dirty="0"/>
              <a:t> do ET é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menos</a:t>
            </a:r>
            <a:r>
              <a:rPr lang="en-US" sz="2000" dirty="0"/>
              <a:t> </a:t>
            </a:r>
            <a:r>
              <a:rPr lang="en-US" sz="2000" dirty="0" err="1"/>
              <a:t>pr</a:t>
            </a:r>
            <a:r>
              <a:rPr lang="en-US" sz="2000" dirty="0" err="1">
                <a:latin typeface="Calibri"/>
              </a:rPr>
              <a:t>ó</a:t>
            </a:r>
            <a:r>
              <a:rPr lang="en-US" sz="2000" dirty="0" err="1"/>
              <a:t>xima</a:t>
            </a:r>
            <a:r>
              <a:rPr lang="en-US" sz="2000" dirty="0"/>
              <a:t> dos </a:t>
            </a:r>
            <a:r>
              <a:rPr lang="en-US" sz="2000" dirty="0" err="1"/>
              <a:t>produtos</a:t>
            </a:r>
            <a:r>
              <a:rPr lang="en-US" sz="2000" dirty="0"/>
              <a:t> de </a:t>
            </a:r>
            <a:r>
              <a:rPr lang="en-US" sz="2000" dirty="0" err="1"/>
              <a:t>partida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de </a:t>
            </a:r>
            <a:r>
              <a:rPr lang="en-US" sz="2000" dirty="0" err="1"/>
              <a:t>chegada</a:t>
            </a:r>
            <a:r>
              <a:rPr lang="en-US" sz="2000" dirty="0"/>
              <a:t>?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resposta</a:t>
            </a:r>
            <a:r>
              <a:rPr lang="en-US" sz="2000" dirty="0"/>
              <a:t> é dada </a:t>
            </a:r>
            <a:r>
              <a:rPr lang="en-US" sz="2000" dirty="0" err="1"/>
              <a:t>pelo</a:t>
            </a:r>
            <a:r>
              <a:rPr lang="en-US" sz="2000" dirty="0"/>
              <a:t> </a:t>
            </a:r>
            <a:r>
              <a:rPr lang="en-US" sz="2000" b="1" i="1" u="sng" dirty="0" err="1"/>
              <a:t>postulado</a:t>
            </a:r>
            <a:r>
              <a:rPr lang="en-US" sz="2000" b="1" i="1" u="sng" dirty="0"/>
              <a:t> de Hammond.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1) Se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reação</a:t>
            </a:r>
            <a:r>
              <a:rPr lang="en-US" sz="2000" dirty="0"/>
              <a:t> é </a:t>
            </a:r>
            <a:r>
              <a:rPr lang="en-US" sz="2000" dirty="0" err="1"/>
              <a:t>endotérmica</a:t>
            </a:r>
            <a:r>
              <a:rPr lang="en-US" sz="2000" dirty="0"/>
              <a:t> (</a:t>
            </a:r>
            <a:r>
              <a:rPr lang="en-US" sz="2000" dirty="0" err="1"/>
              <a:t>importante</a:t>
            </a:r>
            <a:r>
              <a:rPr lang="en-US" sz="2000" dirty="0"/>
              <a:t> E</a:t>
            </a:r>
            <a:r>
              <a:rPr lang="en-US" sz="2000" baseline="-25000" dirty="0"/>
              <a:t>a</a:t>
            </a:r>
            <a:r>
              <a:rPr lang="en-US" sz="2000" dirty="0"/>
              <a:t>), o ET é </a:t>
            </a:r>
            <a:r>
              <a:rPr lang="en-US" sz="2000" dirty="0" err="1"/>
              <a:t>dito</a:t>
            </a:r>
            <a:r>
              <a:rPr lang="en-US" sz="2000" dirty="0"/>
              <a:t> “</a:t>
            </a:r>
            <a:r>
              <a:rPr lang="en-US" sz="2000" dirty="0" err="1"/>
              <a:t>tardio</a:t>
            </a:r>
            <a:r>
              <a:rPr lang="en-US" sz="2000" dirty="0"/>
              <a:t>” e </a:t>
            </a:r>
            <a:r>
              <a:rPr lang="en-US" sz="2000" dirty="0" err="1"/>
              <a:t>possui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geometria</a:t>
            </a:r>
            <a:r>
              <a:rPr lang="en-US" sz="2000" dirty="0"/>
              <a:t> </a:t>
            </a:r>
            <a:r>
              <a:rPr lang="en-US" sz="2000" dirty="0" err="1"/>
              <a:t>pr</a:t>
            </a:r>
            <a:r>
              <a:rPr lang="en-US" sz="2000" dirty="0" err="1">
                <a:latin typeface="Calibri"/>
              </a:rPr>
              <a:t>ó</a:t>
            </a:r>
            <a:r>
              <a:rPr lang="en-US" sz="2000" dirty="0" err="1"/>
              <a:t>xima</a:t>
            </a:r>
            <a:r>
              <a:rPr lang="en-US" sz="2000" dirty="0"/>
              <a:t> dos </a:t>
            </a:r>
            <a:r>
              <a:rPr lang="en-US" sz="2000" dirty="0" err="1"/>
              <a:t>produtos</a:t>
            </a:r>
            <a:r>
              <a:rPr lang="en-US" sz="2000" dirty="0"/>
              <a:t> de </a:t>
            </a:r>
            <a:r>
              <a:rPr lang="en-US" sz="2000" dirty="0" err="1"/>
              <a:t>chegada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2) Se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reação</a:t>
            </a:r>
            <a:r>
              <a:rPr lang="en-US" sz="2000" dirty="0"/>
              <a:t> é </a:t>
            </a:r>
            <a:r>
              <a:rPr lang="en-US" sz="2000" dirty="0" err="1"/>
              <a:t>exotérmica</a:t>
            </a:r>
            <a:r>
              <a:rPr lang="en-US" sz="2000" dirty="0"/>
              <a:t>, o ET é </a:t>
            </a:r>
            <a:r>
              <a:rPr lang="en-US" sz="2000" dirty="0" err="1"/>
              <a:t>dito</a:t>
            </a:r>
            <a:r>
              <a:rPr lang="en-US" sz="2000" dirty="0"/>
              <a:t> “</a:t>
            </a:r>
            <a:r>
              <a:rPr lang="en-US" sz="2000" dirty="0" err="1"/>
              <a:t>precoce</a:t>
            </a:r>
            <a:r>
              <a:rPr lang="en-US" sz="2000" dirty="0"/>
              <a:t>” e </a:t>
            </a:r>
            <a:r>
              <a:rPr lang="en-US" sz="2000" dirty="0" err="1"/>
              <a:t>ele</a:t>
            </a:r>
            <a:r>
              <a:rPr lang="en-US" sz="2000" dirty="0"/>
              <a:t> </a:t>
            </a:r>
            <a:r>
              <a:rPr lang="en-US" sz="2000" dirty="0" err="1"/>
              <a:t>possui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geometria</a:t>
            </a:r>
            <a:r>
              <a:rPr lang="en-US" sz="2000" dirty="0"/>
              <a:t> </a:t>
            </a:r>
            <a:r>
              <a:rPr lang="en-US" sz="2000" dirty="0" err="1"/>
              <a:t>pr</a:t>
            </a:r>
            <a:r>
              <a:rPr lang="en-US" sz="2000" dirty="0" err="1">
                <a:latin typeface="Calibri"/>
              </a:rPr>
              <a:t>ó</a:t>
            </a:r>
            <a:r>
              <a:rPr lang="en-US" sz="2000" dirty="0" err="1"/>
              <a:t>xima</a:t>
            </a:r>
            <a:r>
              <a:rPr lang="en-US" sz="2000" dirty="0"/>
              <a:t> dos </a:t>
            </a:r>
            <a:r>
              <a:rPr lang="en-US" sz="2000" dirty="0" err="1"/>
              <a:t>produtos</a:t>
            </a:r>
            <a:r>
              <a:rPr lang="en-US" sz="2000" dirty="0"/>
              <a:t> de </a:t>
            </a:r>
            <a:r>
              <a:rPr lang="en-US" sz="2000" dirty="0" err="1"/>
              <a:t>partida</a:t>
            </a:r>
            <a:r>
              <a:rPr lang="en-US" sz="2000" dirty="0"/>
              <a:t>.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24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58421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35913"/>
            <a:ext cx="4712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2838415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u="sng" dirty="0" err="1"/>
              <a:t>Utilizando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aspectos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termodinâmicos</a:t>
            </a:r>
            <a:r>
              <a:rPr lang="fr-FR" sz="2000" b="1" i="1" u="sng" dirty="0"/>
              <a:t> de base:</a:t>
            </a:r>
            <a:r>
              <a:rPr lang="fr-FR" sz="2000" b="1" i="1" dirty="0"/>
              <a:t> </a:t>
            </a:r>
            <a:r>
              <a:rPr lang="fr-FR" sz="2000" i="1" dirty="0"/>
              <a:t>as </a:t>
            </a:r>
            <a:r>
              <a:rPr lang="fr-FR" sz="2000" i="1" dirty="0" err="1"/>
              <a:t>regras</a:t>
            </a:r>
            <a:r>
              <a:rPr lang="fr-FR" sz="2000" i="1" dirty="0"/>
              <a:t> de Woodward e Hoffmann </a:t>
            </a:r>
            <a:r>
              <a:rPr lang="fr-FR" sz="2000" i="1" dirty="0" err="1"/>
              <a:t>não</a:t>
            </a:r>
            <a:r>
              <a:rPr lang="fr-FR" sz="2000" i="1" dirty="0"/>
              <a:t> </a:t>
            </a:r>
            <a:r>
              <a:rPr lang="fr-FR" sz="2000" i="1" dirty="0" err="1"/>
              <a:t>fornecem</a:t>
            </a:r>
            <a:r>
              <a:rPr lang="fr-FR" sz="2000" i="1" dirty="0"/>
              <a:t> </a:t>
            </a:r>
            <a:r>
              <a:rPr lang="fr-FR" sz="2000" i="1" dirty="0" err="1"/>
              <a:t>nenhuma</a:t>
            </a:r>
            <a:r>
              <a:rPr lang="fr-FR" sz="2000" i="1" dirty="0"/>
              <a:t> </a:t>
            </a:r>
            <a:r>
              <a:rPr lang="fr-FR" sz="2000" i="1" dirty="0" err="1"/>
              <a:t>indicação</a:t>
            </a:r>
            <a:r>
              <a:rPr lang="fr-FR" sz="2000" i="1" dirty="0"/>
              <a:t> </a:t>
            </a:r>
            <a:r>
              <a:rPr lang="fr-FR" sz="2000" i="1" dirty="0" err="1"/>
              <a:t>precisa</a:t>
            </a:r>
            <a:r>
              <a:rPr lang="fr-FR" sz="2000" i="1" dirty="0"/>
              <a:t> sobre o </a:t>
            </a:r>
            <a:r>
              <a:rPr lang="fr-FR" sz="2000" i="1" dirty="0" err="1"/>
              <a:t>valor</a:t>
            </a:r>
            <a:r>
              <a:rPr lang="fr-FR" sz="2000" i="1" dirty="0"/>
              <a:t> </a:t>
            </a:r>
            <a:r>
              <a:rPr lang="fr-FR" sz="2000" i="1" dirty="0" err="1"/>
              <a:t>energético</a:t>
            </a:r>
            <a:r>
              <a:rPr lang="fr-FR" sz="2000" i="1" dirty="0"/>
              <a:t> do ET. </a:t>
            </a:r>
            <a:r>
              <a:rPr lang="fr-FR" sz="2000" i="1" dirty="0" err="1"/>
              <a:t>N</a:t>
            </a:r>
            <a:r>
              <a:rPr lang="fr-FR" sz="2000" i="1" dirty="0" err="1">
                <a:latin typeface="Calibri"/>
              </a:rPr>
              <a:t>ão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obtemos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nenhuma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informação</a:t>
            </a:r>
            <a:r>
              <a:rPr lang="fr-FR" sz="2000" i="1" dirty="0">
                <a:latin typeface="Calibri"/>
              </a:rPr>
              <a:t> se a </a:t>
            </a:r>
            <a:r>
              <a:rPr lang="fr-FR" sz="2000" i="1" dirty="0" err="1">
                <a:latin typeface="Calibri"/>
              </a:rPr>
              <a:t>reação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ocorre</a:t>
            </a:r>
            <a:r>
              <a:rPr lang="fr-FR" sz="2000" i="1" dirty="0">
                <a:latin typeface="Calibri"/>
              </a:rPr>
              <a:t> sobre o </a:t>
            </a:r>
            <a:r>
              <a:rPr lang="fr-FR" sz="2000" i="1" dirty="0" err="1">
                <a:latin typeface="Calibri"/>
              </a:rPr>
              <a:t>controle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cinético</a:t>
            </a:r>
            <a:r>
              <a:rPr lang="fr-FR" sz="2000" i="1" dirty="0">
                <a:latin typeface="Calibri"/>
              </a:rPr>
              <a:t> ou </a:t>
            </a:r>
            <a:r>
              <a:rPr lang="fr-FR" sz="2000" i="1" dirty="0" err="1">
                <a:latin typeface="Calibri"/>
              </a:rPr>
              <a:t>termodinâmico</a:t>
            </a:r>
            <a:r>
              <a:rPr lang="fr-FR" sz="2000" i="1" dirty="0">
                <a:latin typeface="Calibri"/>
              </a:rPr>
              <a:t>. Na </a:t>
            </a:r>
            <a:r>
              <a:rPr lang="fr-FR" sz="2000" i="1" dirty="0" err="1">
                <a:latin typeface="Calibri"/>
              </a:rPr>
              <a:t>realidade</a:t>
            </a:r>
            <a:r>
              <a:rPr lang="fr-FR" sz="2000" i="1" dirty="0">
                <a:latin typeface="Calibri"/>
              </a:rPr>
              <a:t>, </a:t>
            </a:r>
            <a:r>
              <a:rPr lang="fr-FR" sz="2000" i="1" dirty="0" err="1">
                <a:latin typeface="Calibri"/>
              </a:rPr>
              <a:t>nós</a:t>
            </a:r>
            <a:r>
              <a:rPr lang="fr-FR" sz="2000" i="1" dirty="0">
                <a:latin typeface="Calibri"/>
              </a:rPr>
              <a:t> nos </a:t>
            </a:r>
            <a:r>
              <a:rPr lang="fr-FR" sz="2000" i="1" dirty="0" err="1">
                <a:latin typeface="Calibri"/>
              </a:rPr>
              <a:t>colocamos</a:t>
            </a:r>
            <a:r>
              <a:rPr lang="fr-FR" sz="2000" i="1" dirty="0">
                <a:latin typeface="Calibri"/>
              </a:rPr>
              <a:t> no </a:t>
            </a:r>
            <a:r>
              <a:rPr lang="fr-FR" sz="2000" i="1" dirty="0" err="1">
                <a:latin typeface="Calibri"/>
              </a:rPr>
              <a:t>caso</a:t>
            </a:r>
            <a:r>
              <a:rPr lang="fr-FR" sz="2000" i="1" dirty="0">
                <a:latin typeface="Calibri"/>
              </a:rPr>
              <a:t> de </a:t>
            </a:r>
            <a:r>
              <a:rPr lang="fr-FR" sz="2000" i="1" dirty="0" err="1">
                <a:latin typeface="Calibri"/>
              </a:rPr>
              <a:t>reações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realizadas</a:t>
            </a:r>
            <a:r>
              <a:rPr lang="fr-FR" sz="2000" i="1" dirty="0">
                <a:latin typeface="Calibri"/>
              </a:rPr>
              <a:t> sobre </a:t>
            </a:r>
            <a:r>
              <a:rPr lang="fr-FR" sz="2000" i="1" dirty="0" err="1">
                <a:latin typeface="Calibri"/>
              </a:rPr>
              <a:t>controle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cinético</a:t>
            </a:r>
            <a:r>
              <a:rPr lang="fr-FR" sz="2000" i="1" dirty="0">
                <a:latin typeface="Calibri"/>
              </a:rPr>
              <a:t>, pois </a:t>
            </a:r>
            <a:r>
              <a:rPr lang="fr-FR" sz="2000" i="1" dirty="0" err="1">
                <a:latin typeface="Calibri"/>
              </a:rPr>
              <a:t>propomos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um</a:t>
            </a:r>
            <a:r>
              <a:rPr lang="fr-FR" sz="2000" i="1" dirty="0">
                <a:latin typeface="Calibri"/>
              </a:rPr>
              <a:t> ET </a:t>
            </a:r>
            <a:r>
              <a:rPr lang="fr-FR" sz="2000" i="1" dirty="0" err="1">
                <a:latin typeface="Calibri"/>
              </a:rPr>
              <a:t>baseado</a:t>
            </a:r>
            <a:r>
              <a:rPr lang="fr-FR" sz="2000" i="1" dirty="0">
                <a:latin typeface="Calibri"/>
              </a:rPr>
              <a:t> na </a:t>
            </a:r>
            <a:r>
              <a:rPr lang="fr-FR" sz="2000" i="1" dirty="0" err="1">
                <a:latin typeface="Calibri"/>
              </a:rPr>
              <a:t>geometria</a:t>
            </a:r>
            <a:r>
              <a:rPr lang="fr-FR" sz="2000" i="1" dirty="0">
                <a:latin typeface="Calibri"/>
              </a:rPr>
              <a:t> dos </a:t>
            </a:r>
            <a:r>
              <a:rPr lang="fr-FR" sz="2000" i="1" dirty="0" err="1">
                <a:latin typeface="Calibri"/>
              </a:rPr>
              <a:t>reagentes</a:t>
            </a:r>
            <a:r>
              <a:rPr lang="fr-FR" sz="2000" i="1" dirty="0">
                <a:latin typeface="Calibri"/>
              </a:rPr>
              <a:t> (cf. </a:t>
            </a:r>
            <a:r>
              <a:rPr lang="fr-FR" sz="2000" i="1" dirty="0" err="1">
                <a:latin typeface="Calibri"/>
              </a:rPr>
              <a:t>postulado</a:t>
            </a:r>
            <a:r>
              <a:rPr lang="fr-FR" sz="2000" i="1" dirty="0">
                <a:latin typeface="Calibri"/>
              </a:rPr>
              <a:t> de Hammond). </a:t>
            </a:r>
            <a:r>
              <a:rPr lang="fr-FR" sz="2000" i="1" dirty="0" err="1">
                <a:latin typeface="Calibri"/>
              </a:rPr>
              <a:t>Assim</a:t>
            </a:r>
            <a:r>
              <a:rPr lang="fr-FR" sz="2000" i="1" dirty="0">
                <a:latin typeface="Calibri"/>
              </a:rPr>
              <a:t>, de </a:t>
            </a:r>
            <a:r>
              <a:rPr lang="fr-FR" sz="2000" i="1" dirty="0" err="1">
                <a:latin typeface="Calibri"/>
              </a:rPr>
              <a:t>uma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maneira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geral</a:t>
            </a:r>
            <a:r>
              <a:rPr lang="fr-FR" sz="2000" i="1" dirty="0">
                <a:latin typeface="Calibri"/>
              </a:rPr>
              <a:t>, </a:t>
            </a:r>
            <a:r>
              <a:rPr lang="fr-FR" sz="2000" i="1" dirty="0" err="1">
                <a:latin typeface="Calibri"/>
              </a:rPr>
              <a:t>deve</a:t>
            </a:r>
            <a:r>
              <a:rPr lang="fr-FR" sz="2000" i="1" dirty="0">
                <a:latin typeface="Calibri"/>
              </a:rPr>
              <a:t>-se </a:t>
            </a:r>
            <a:r>
              <a:rPr lang="fr-FR" sz="2000" i="1" dirty="0" err="1">
                <a:latin typeface="Calibri"/>
              </a:rPr>
              <a:t>ser</a:t>
            </a:r>
            <a:r>
              <a:rPr lang="fr-FR" sz="2000" i="1" dirty="0">
                <a:latin typeface="Calibri"/>
              </a:rPr>
              <a:t> prudente!</a:t>
            </a:r>
            <a:endParaRPr lang="fr-FR" sz="20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764704"/>
            <a:ext cx="2763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/>
              <a:t>Postulado</a:t>
            </a:r>
            <a:r>
              <a:rPr lang="fr-FR" sz="2000" i="1" dirty="0"/>
              <a:t> de Hammond: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779912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709637" name="Object 5"/>
          <p:cNvGraphicFramePr>
            <a:graphicFrameLocks noChangeAspect="1"/>
          </p:cNvGraphicFramePr>
          <p:nvPr/>
        </p:nvGraphicFramePr>
        <p:xfrm>
          <a:off x="2699792" y="4869160"/>
          <a:ext cx="3096344" cy="15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24720" imgH="1471680" progId="ChemDraw.Document.6.0">
                  <p:embed/>
                </p:oleObj>
              </mc:Choice>
              <mc:Fallback>
                <p:oleObj name="CS ChemDraw Drawing" r:id="rId2" imgW="3024720" imgH="1471680" progId="ChemDraw.Document.6.0">
                  <p:embed/>
                  <p:pic>
                    <p:nvPicPr>
                      <p:cNvPr id="7096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869160"/>
                        <a:ext cx="3096344" cy="150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9638" name="Object 6"/>
          <p:cNvGraphicFramePr>
            <a:graphicFrameLocks noChangeAspect="1"/>
          </p:cNvGraphicFramePr>
          <p:nvPr/>
        </p:nvGraphicFramePr>
        <p:xfrm>
          <a:off x="3131840" y="692695"/>
          <a:ext cx="5544616" cy="2069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137920" imgH="1917720" progId="ChemDraw.Document.6.0">
                  <p:embed/>
                </p:oleObj>
              </mc:Choice>
              <mc:Fallback>
                <p:oleObj name="CS ChemDraw Drawing" r:id="rId4" imgW="5137920" imgH="1917720" progId="ChemDraw.Document.6.0">
                  <p:embed/>
                  <p:pic>
                    <p:nvPicPr>
                      <p:cNvPr id="7096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692695"/>
                        <a:ext cx="5544616" cy="20698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107921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2852936"/>
            <a:ext cx="260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err="1"/>
              <a:t>Exemplos</a:t>
            </a:r>
            <a:r>
              <a:rPr lang="fr-FR" sz="2000" b="1" u="sng" dirty="0"/>
              <a:t> e </a:t>
            </a:r>
            <a:r>
              <a:rPr lang="fr-FR" sz="2000" b="1" u="sng" dirty="0" err="1"/>
              <a:t>definições</a:t>
            </a:r>
            <a:r>
              <a:rPr lang="fr-FR" sz="2000" b="1" u="sng" dirty="0"/>
              <a:t>:</a:t>
            </a:r>
          </a:p>
        </p:txBody>
      </p:sp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64865" name="Object 1"/>
          <p:cNvGraphicFramePr>
            <a:graphicFrameLocks noChangeAspect="1"/>
          </p:cNvGraphicFramePr>
          <p:nvPr/>
        </p:nvGraphicFramePr>
        <p:xfrm>
          <a:off x="1331640" y="3429000"/>
          <a:ext cx="6446611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157440" imgH="1452960" progId="ChemDraw.Document.6.0">
                  <p:embed/>
                </p:oleObj>
              </mc:Choice>
              <mc:Fallback>
                <p:oleObj name="CS ChemDraw Drawing" r:id="rId2" imgW="6157440" imgH="1452960" progId="ChemDraw.Document.6.0">
                  <p:embed/>
                  <p:pic>
                    <p:nvPicPr>
                      <p:cNvPr id="16486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429000"/>
                        <a:ext cx="6446611" cy="151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51520" y="5068922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reação</a:t>
            </a:r>
            <a:r>
              <a:rPr lang="fr-FR" sz="2000" dirty="0"/>
              <a:t> </a:t>
            </a:r>
            <a:r>
              <a:rPr lang="fr-FR" sz="2000" dirty="0" err="1"/>
              <a:t>eletrocíclica</a:t>
            </a:r>
            <a:r>
              <a:rPr lang="fr-FR" sz="2000" dirty="0"/>
              <a:t> corresponde à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processo</a:t>
            </a:r>
            <a:r>
              <a:rPr lang="fr-FR" sz="2000" dirty="0"/>
              <a:t> </a:t>
            </a:r>
            <a:r>
              <a:rPr lang="fr-FR" sz="2000" dirty="0" err="1"/>
              <a:t>reversível</a:t>
            </a:r>
            <a:r>
              <a:rPr lang="fr-FR" sz="2000" dirty="0"/>
              <a:t> de </a:t>
            </a:r>
            <a:r>
              <a:rPr lang="fr-FR" sz="2000" dirty="0" err="1"/>
              <a:t>ciclização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polieno</a:t>
            </a:r>
            <a:r>
              <a:rPr lang="fr-FR" sz="2000" dirty="0"/>
              <a:t> </a:t>
            </a:r>
            <a:r>
              <a:rPr lang="fr-FR" sz="2000" dirty="0" err="1"/>
              <a:t>contendo</a:t>
            </a:r>
            <a:r>
              <a:rPr lang="fr-FR" sz="2000" dirty="0"/>
              <a:t>  </a:t>
            </a:r>
            <a:r>
              <a:rPr lang="fr-FR" sz="2000" i="1" dirty="0"/>
              <a:t>n</a:t>
            </a:r>
            <a:r>
              <a:rPr lang="fr-FR" sz="2000" dirty="0"/>
              <a:t> </a:t>
            </a:r>
            <a:r>
              <a:rPr lang="fr-FR" sz="2000" dirty="0" err="1"/>
              <a:t>átomos</a:t>
            </a:r>
            <a:r>
              <a:rPr lang="fr-FR" sz="2000" dirty="0"/>
              <a:t>. </a:t>
            </a:r>
            <a:r>
              <a:rPr lang="fr-FR" sz="2000" dirty="0" err="1"/>
              <a:t>Essa</a:t>
            </a:r>
            <a:r>
              <a:rPr lang="fr-FR" sz="2000" dirty="0"/>
              <a:t> </a:t>
            </a:r>
            <a:r>
              <a:rPr lang="fr-FR" sz="2000" dirty="0" err="1"/>
              <a:t>transformação</a:t>
            </a:r>
            <a:r>
              <a:rPr lang="fr-FR" sz="2000" dirty="0"/>
              <a:t> leva à </a:t>
            </a:r>
            <a:r>
              <a:rPr lang="fr-FR" sz="2000" dirty="0" err="1"/>
              <a:t>formação</a:t>
            </a:r>
            <a:r>
              <a:rPr lang="fr-FR" sz="2000" dirty="0"/>
              <a:t> de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ligação</a:t>
            </a:r>
            <a:r>
              <a:rPr lang="fr-FR" sz="2000" dirty="0"/>
              <a:t> simples entre as </a:t>
            </a:r>
            <a:r>
              <a:rPr lang="fr-FR" sz="2000" dirty="0" err="1"/>
              <a:t>duas</a:t>
            </a:r>
            <a:r>
              <a:rPr lang="fr-FR" sz="2000" dirty="0"/>
              <a:t> </a:t>
            </a:r>
            <a:r>
              <a:rPr lang="fr-FR" sz="2000" dirty="0" err="1"/>
              <a:t>extremidades</a:t>
            </a:r>
            <a:r>
              <a:rPr lang="fr-FR" sz="2000" dirty="0"/>
              <a:t> da </a:t>
            </a:r>
            <a:r>
              <a:rPr lang="fr-FR" sz="2000" dirty="0" err="1"/>
              <a:t>cadeia</a:t>
            </a:r>
            <a:r>
              <a:rPr lang="fr-FR" sz="2000" dirty="0"/>
              <a:t>, </a:t>
            </a:r>
            <a:r>
              <a:rPr lang="fr-FR" sz="2000" dirty="0" err="1"/>
              <a:t>assim</a:t>
            </a:r>
            <a:r>
              <a:rPr lang="fr-FR" sz="2000" dirty="0"/>
              <a:t> </a:t>
            </a:r>
            <a:r>
              <a:rPr lang="fr-FR" sz="2000" dirty="0" err="1"/>
              <a:t>produzindo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ciclo</a:t>
            </a:r>
            <a:r>
              <a:rPr lang="fr-FR" sz="2000" dirty="0"/>
              <a:t> de </a:t>
            </a:r>
            <a:r>
              <a:rPr lang="fr-FR" sz="2000" i="1" dirty="0"/>
              <a:t>n</a:t>
            </a:r>
            <a:r>
              <a:rPr lang="fr-FR" sz="2000" dirty="0"/>
              <a:t> </a:t>
            </a:r>
            <a:r>
              <a:rPr lang="fr-FR" sz="2000" dirty="0" err="1"/>
              <a:t>átomos</a:t>
            </a:r>
            <a:r>
              <a:rPr lang="fr-FR" sz="2000" dirty="0"/>
              <a:t>, onde </a:t>
            </a:r>
            <a:r>
              <a:rPr lang="fr-FR" sz="2000" i="1" dirty="0"/>
              <a:t>n-2</a:t>
            </a:r>
            <a:r>
              <a:rPr lang="fr-FR" sz="2000" dirty="0"/>
              <a:t> </a:t>
            </a:r>
            <a:r>
              <a:rPr lang="fr-FR" sz="2000" dirty="0" err="1"/>
              <a:t>estão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conjugação</a:t>
            </a:r>
            <a:r>
              <a:rPr lang="fr-FR" sz="2000" dirty="0"/>
              <a:t>.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764704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err="1"/>
              <a:t>Reações</a:t>
            </a:r>
            <a:r>
              <a:rPr lang="fr-FR" sz="2000" b="1" dirty="0"/>
              <a:t> </a:t>
            </a:r>
            <a:r>
              <a:rPr lang="fr-FR" sz="2000" b="1" dirty="0" err="1"/>
              <a:t>térmicas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processos</a:t>
            </a:r>
            <a:r>
              <a:rPr lang="fr-FR" sz="2000" dirty="0"/>
              <a:t> que </a:t>
            </a:r>
            <a:r>
              <a:rPr lang="fr-FR" sz="2000" dirty="0" err="1"/>
              <a:t>podem</a:t>
            </a:r>
            <a:r>
              <a:rPr lang="fr-FR" sz="2000" dirty="0"/>
              <a:t> </a:t>
            </a:r>
            <a:r>
              <a:rPr lang="fr-FR" sz="2000" dirty="0" err="1"/>
              <a:t>ocorrer</a:t>
            </a:r>
            <a:r>
              <a:rPr lang="fr-FR" sz="2000" dirty="0"/>
              <a:t> sobre o </a:t>
            </a:r>
            <a:r>
              <a:rPr lang="fr-FR" sz="2000" dirty="0" err="1"/>
              <a:t>efeito</a:t>
            </a:r>
            <a:r>
              <a:rPr lang="fr-FR" sz="2000" dirty="0"/>
              <a:t> da </a:t>
            </a:r>
            <a:r>
              <a:rPr lang="fr-FR" sz="2000" dirty="0" err="1"/>
              <a:t>temperatura</a:t>
            </a:r>
            <a:r>
              <a:rPr lang="fr-FR" sz="2000" dirty="0"/>
              <a:t>, </a:t>
            </a:r>
            <a:r>
              <a:rPr lang="fr-FR" sz="2000" dirty="0" err="1"/>
              <a:t>seja</a:t>
            </a:r>
            <a:r>
              <a:rPr lang="fr-FR" sz="2000" dirty="0"/>
              <a:t> </a:t>
            </a:r>
            <a:r>
              <a:rPr lang="fr-FR" sz="2000" dirty="0" err="1"/>
              <a:t>aquecendo</a:t>
            </a:r>
            <a:r>
              <a:rPr lang="fr-FR" sz="2000" dirty="0"/>
              <a:t>, à </a:t>
            </a:r>
            <a:r>
              <a:rPr lang="fr-FR" sz="2000" dirty="0" err="1"/>
              <a:t>t.a</a:t>
            </a:r>
            <a:r>
              <a:rPr lang="fr-FR" sz="2000" dirty="0"/>
              <a:t>. ou </a:t>
            </a:r>
            <a:r>
              <a:rPr lang="fr-FR" sz="2000" dirty="0" err="1"/>
              <a:t>resfriando</a:t>
            </a:r>
            <a:r>
              <a:rPr lang="fr-FR" sz="2000" dirty="0"/>
              <a:t> a </a:t>
            </a:r>
            <a:r>
              <a:rPr lang="fr-FR" sz="2000" dirty="0" err="1"/>
              <a:t>reação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 err="1"/>
              <a:t>Reações</a:t>
            </a:r>
            <a:r>
              <a:rPr lang="fr-FR" sz="2000" b="1" dirty="0"/>
              <a:t> </a:t>
            </a:r>
            <a:r>
              <a:rPr lang="fr-FR" sz="2000" b="1" dirty="0" err="1"/>
              <a:t>fotoqu</a:t>
            </a:r>
            <a:r>
              <a:rPr lang="fr-FR" sz="2000" b="1" dirty="0" err="1">
                <a:latin typeface="Calibri"/>
              </a:rPr>
              <a:t>í</a:t>
            </a:r>
            <a:r>
              <a:rPr lang="fr-FR" sz="2000" b="1" dirty="0" err="1"/>
              <a:t>micas</a:t>
            </a:r>
            <a:r>
              <a:rPr lang="fr-FR" sz="2000" b="1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processos</a:t>
            </a:r>
            <a:r>
              <a:rPr lang="fr-FR" sz="2000" dirty="0"/>
              <a:t> que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promovidos</a:t>
            </a:r>
            <a:r>
              <a:rPr lang="fr-FR" sz="2000" dirty="0"/>
              <a:t> pela </a:t>
            </a:r>
            <a:r>
              <a:rPr lang="fr-FR" sz="2000" dirty="0" err="1"/>
              <a:t>irradiação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luz</a:t>
            </a:r>
            <a:r>
              <a:rPr lang="fr-FR" sz="2000" dirty="0"/>
              <a:t>, onde </a:t>
            </a:r>
            <a:r>
              <a:rPr lang="fr-FR" sz="2000" dirty="0" err="1"/>
              <a:t>há</a:t>
            </a:r>
            <a:r>
              <a:rPr lang="fr-FR" sz="2000" dirty="0"/>
              <a:t> a </a:t>
            </a:r>
            <a:r>
              <a:rPr lang="fr-FR" sz="2000" dirty="0" err="1"/>
              <a:t>formacão</a:t>
            </a:r>
            <a:r>
              <a:rPr lang="fr-FR" sz="2000" dirty="0"/>
              <a:t> </a:t>
            </a:r>
            <a:r>
              <a:rPr lang="fr-FR" sz="2000" dirty="0" err="1"/>
              <a:t>transit</a:t>
            </a:r>
            <a:r>
              <a:rPr lang="fr-FR" sz="2000" dirty="0" err="1">
                <a:latin typeface="Calibri"/>
              </a:rPr>
              <a:t>ória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estado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eletrônico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excitado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1560" y="5877272"/>
            <a:ext cx="2448272" cy="43204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48251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764704"/>
            <a:ext cx="260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err="1"/>
              <a:t>Exemplos</a:t>
            </a:r>
            <a:r>
              <a:rPr lang="fr-FR" sz="2000" b="1" u="sng" dirty="0"/>
              <a:t> e </a:t>
            </a:r>
            <a:r>
              <a:rPr lang="fr-FR" sz="2000" b="1" u="sng" dirty="0" err="1"/>
              <a:t>definições</a:t>
            </a:r>
            <a:r>
              <a:rPr lang="fr-FR" sz="2000" b="1" u="sng" dirty="0"/>
              <a:t>:</a:t>
            </a:r>
          </a:p>
        </p:txBody>
      </p:sp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995936" y="836712"/>
            <a:ext cx="2757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Ciclobuteno</a:t>
            </a:r>
            <a:r>
              <a:rPr lang="fr-FR" sz="2000" dirty="0"/>
              <a:t>  - </a:t>
            </a:r>
            <a:r>
              <a:rPr lang="fr-FR" sz="2000" dirty="0" err="1"/>
              <a:t>Butadieno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11560" y="587727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Estereoespecificidade</a:t>
            </a:r>
            <a:endParaRPr lang="fr-FR" sz="2000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043608" y="1700808"/>
          <a:ext cx="2605087" cy="407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737360" imgH="2717640" progId="ChemDraw.Document.6.0">
                  <p:embed/>
                </p:oleObj>
              </mc:Choice>
              <mc:Fallback>
                <p:oleObj name="CS ChemDraw Drawing" r:id="rId2" imgW="1737360" imgH="2717640" progId="ChemDraw.Document.6.0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700808"/>
                        <a:ext cx="2605087" cy="407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5" name="Object 3"/>
          <p:cNvGraphicFramePr>
            <a:graphicFrameLocks noChangeAspect="1"/>
          </p:cNvGraphicFramePr>
          <p:nvPr/>
        </p:nvGraphicFramePr>
        <p:xfrm>
          <a:off x="5436096" y="1717451"/>
          <a:ext cx="2601913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733760" imgH="2723040" progId="ChemDraw.Document.6.0">
                  <p:embed/>
                </p:oleObj>
              </mc:Choice>
              <mc:Fallback>
                <p:oleObj name="CS ChemDraw Drawing" r:id="rId4" imgW="1733760" imgH="2723040" progId="ChemDraw.Document.6.0">
                  <p:embed/>
                  <p:pic>
                    <p:nvPicPr>
                      <p:cNvPr id="156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717451"/>
                        <a:ext cx="2601913" cy="408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67882" y="868650"/>
            <a:ext cx="260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err="1"/>
              <a:t>Exemplos</a:t>
            </a:r>
            <a:r>
              <a:rPr lang="fr-FR" sz="2000" b="1" u="sng" dirty="0"/>
              <a:t> e </a:t>
            </a:r>
            <a:r>
              <a:rPr lang="fr-FR" sz="2000" b="1" u="sng" dirty="0" err="1"/>
              <a:t>definições</a:t>
            </a:r>
            <a:r>
              <a:rPr lang="fr-FR" sz="2000" b="1" u="sng" dirty="0"/>
              <a:t>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44624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4626" name="Object 2"/>
          <p:cNvGraphicFramePr>
            <a:graphicFrameLocks noChangeAspect="1"/>
          </p:cNvGraphicFramePr>
          <p:nvPr/>
        </p:nvGraphicFramePr>
        <p:xfrm>
          <a:off x="1615759" y="4437112"/>
          <a:ext cx="5548529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290200" imgH="1168560" progId="ChemDraw.Document.6.0">
                  <p:embed/>
                </p:oleObj>
              </mc:Choice>
              <mc:Fallback>
                <p:oleObj name="CS ChemDraw Drawing" r:id="rId2" imgW="5290200" imgH="1168560" progId="ChemDraw.Document.6.0">
                  <p:embed/>
                  <p:pic>
                    <p:nvPicPr>
                      <p:cNvPr id="154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759" y="4437112"/>
                        <a:ext cx="5548529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707904" y="980728"/>
            <a:ext cx="3073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Octatrieno</a:t>
            </a:r>
            <a:r>
              <a:rPr lang="fr-FR" sz="2000" dirty="0"/>
              <a:t> - </a:t>
            </a:r>
            <a:r>
              <a:rPr lang="fr-FR" sz="2000" dirty="0" err="1"/>
              <a:t>Ciclohexadieno</a:t>
            </a:r>
            <a:endParaRPr lang="fr-FR" sz="2000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95288" y="2205038"/>
          <a:ext cx="8496300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122520" imgH="942840" progId="ChemDraw.Document.6.0">
                  <p:embed/>
                </p:oleObj>
              </mc:Choice>
              <mc:Fallback>
                <p:oleObj name="CS ChemDraw Drawing" r:id="rId4" imgW="6122520" imgH="942840" progId="ChemDraw.Document.6.0">
                  <p:embed/>
                  <p:pic>
                    <p:nvPicPr>
                      <p:cNvPr id="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05038"/>
                        <a:ext cx="8496300" cy="131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1124744"/>
            <a:ext cx="7325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Sentido</a:t>
            </a:r>
            <a:r>
              <a:rPr lang="fr-FR" sz="2400" dirty="0"/>
              <a:t> de </a:t>
            </a:r>
            <a:r>
              <a:rPr lang="fr-FR" sz="2400" dirty="0" err="1"/>
              <a:t>rotação</a:t>
            </a:r>
            <a:r>
              <a:rPr lang="fr-FR" sz="2400" dirty="0"/>
              <a:t>: </a:t>
            </a:r>
            <a:r>
              <a:rPr lang="fr-FR" sz="2400" i="1" u="sng" dirty="0" err="1"/>
              <a:t>reações</a:t>
            </a:r>
            <a:r>
              <a:rPr lang="fr-FR" sz="2400" i="1" u="sng" dirty="0"/>
              <a:t> </a:t>
            </a:r>
            <a:r>
              <a:rPr lang="fr-FR" sz="2400" i="1" u="sng" dirty="0" err="1"/>
              <a:t>conrotat</a:t>
            </a:r>
            <a:r>
              <a:rPr lang="fr-FR" sz="2400" i="1" u="sng" dirty="0" err="1">
                <a:latin typeface="Calibri"/>
              </a:rPr>
              <a:t>órias</a:t>
            </a:r>
            <a:r>
              <a:rPr lang="fr-FR" sz="2400" i="1" dirty="0">
                <a:latin typeface="Calibri"/>
              </a:rPr>
              <a:t> </a:t>
            </a:r>
            <a:r>
              <a:rPr lang="fr-FR" sz="2400" dirty="0">
                <a:latin typeface="Calibri"/>
              </a:rPr>
              <a:t>e </a:t>
            </a:r>
            <a:r>
              <a:rPr lang="fr-FR" sz="2400" i="1" u="sng" dirty="0" err="1">
                <a:latin typeface="Calibri"/>
              </a:rPr>
              <a:t>disrotatórias</a:t>
            </a:r>
            <a:endParaRPr lang="fr-FR" sz="2400" i="1" u="sng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99591" y="1988840"/>
          <a:ext cx="3008313" cy="377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006640" imgH="2519280" progId="ChemDraw.Document.6.0">
                  <p:embed/>
                </p:oleObj>
              </mc:Choice>
              <mc:Fallback>
                <p:oleObj name="CS ChemDraw Drawing" r:id="rId2" imgW="2006640" imgH="2519280" progId="ChemDraw.Document.6.0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91" y="1988840"/>
                        <a:ext cx="3008313" cy="377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1" name="Object 3"/>
          <p:cNvGraphicFramePr>
            <a:graphicFrameLocks noChangeAspect="1"/>
          </p:cNvGraphicFramePr>
          <p:nvPr/>
        </p:nvGraphicFramePr>
        <p:xfrm>
          <a:off x="4648844" y="1988840"/>
          <a:ext cx="3811588" cy="376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549520" imgH="2520000" progId="ChemDraw.Document.6.0">
                  <p:embed/>
                </p:oleObj>
              </mc:Choice>
              <mc:Fallback>
                <p:oleObj name="CS ChemDraw Drawing" r:id="rId4" imgW="2549520" imgH="2520000" progId="ChemDraw.Document.6.0">
                  <p:embed/>
                  <p:pic>
                    <p:nvPicPr>
                      <p:cNvPr id="155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844" y="1988840"/>
                        <a:ext cx="3811588" cy="376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98540" y="836712"/>
            <a:ext cx="7325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Sentido</a:t>
            </a:r>
            <a:r>
              <a:rPr lang="fr-FR" sz="2400" dirty="0"/>
              <a:t> de </a:t>
            </a:r>
            <a:r>
              <a:rPr lang="fr-FR" sz="2400" dirty="0" err="1"/>
              <a:t>rotação</a:t>
            </a:r>
            <a:r>
              <a:rPr lang="fr-FR" sz="2400" dirty="0"/>
              <a:t>: </a:t>
            </a:r>
            <a:r>
              <a:rPr lang="fr-FR" sz="2400" i="1" u="sng" dirty="0" err="1"/>
              <a:t>reações</a:t>
            </a:r>
            <a:r>
              <a:rPr lang="fr-FR" sz="2400" i="1" u="sng" dirty="0"/>
              <a:t> </a:t>
            </a:r>
            <a:r>
              <a:rPr lang="fr-FR" sz="2400" i="1" u="sng" dirty="0" err="1"/>
              <a:t>conrotat</a:t>
            </a:r>
            <a:r>
              <a:rPr lang="fr-FR" sz="2400" i="1" u="sng" dirty="0" err="1">
                <a:latin typeface="Calibri"/>
              </a:rPr>
              <a:t>órias</a:t>
            </a:r>
            <a:r>
              <a:rPr lang="fr-FR" sz="2400" i="1" dirty="0">
                <a:latin typeface="Calibri"/>
              </a:rPr>
              <a:t> </a:t>
            </a:r>
            <a:r>
              <a:rPr lang="fr-FR" sz="2400" dirty="0">
                <a:latin typeface="Calibri"/>
              </a:rPr>
              <a:t>e </a:t>
            </a:r>
            <a:r>
              <a:rPr lang="fr-FR" sz="2400" i="1" u="sng" dirty="0" err="1">
                <a:latin typeface="Calibri"/>
              </a:rPr>
              <a:t>disrotatórias</a:t>
            </a:r>
            <a:endParaRPr lang="fr-FR" sz="2400" i="1" u="sng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70671" y="2060848"/>
          <a:ext cx="702151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682160" imgH="1055520" progId="ChemDraw.Document.6.0">
                  <p:embed/>
                </p:oleObj>
              </mc:Choice>
              <mc:Fallback>
                <p:oleObj name="CS ChemDraw Drawing" r:id="rId2" imgW="4682160" imgH="1055520" progId="ChemDraw.Document.6.0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671" y="2060848"/>
                        <a:ext cx="7021512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827584" y="4077072"/>
          <a:ext cx="7027863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685760" imgH="1055880" progId="ChemDraw.Document.6.0">
                  <p:embed/>
                </p:oleObj>
              </mc:Choice>
              <mc:Fallback>
                <p:oleObj name="CS ChemDraw Drawing" r:id="rId4" imgW="4685760" imgH="1055880" progId="ChemDraw.Document.6.0">
                  <p:embed/>
                  <p:pic>
                    <p:nvPicPr>
                      <p:cNvPr id="153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077072"/>
                        <a:ext cx="7027863" cy="158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-27384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476672"/>
            <a:ext cx="6208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Regras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seleção</a:t>
            </a:r>
            <a:r>
              <a:rPr lang="fr-FR" sz="2000" b="1" i="1" u="sng" dirty="0"/>
              <a:t> (</a:t>
            </a:r>
            <a:r>
              <a:rPr lang="fr-FR" sz="2000" b="1" i="1" u="sng" dirty="0" err="1"/>
              <a:t>proposta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por</a:t>
            </a:r>
            <a:r>
              <a:rPr lang="fr-FR" sz="2000" b="1" i="1" u="sng" dirty="0"/>
              <a:t> Woodward e Hoffmann)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539552" y="5069409"/>
          <a:ext cx="7920879" cy="1383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30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N° </a:t>
                      </a:r>
                      <a:r>
                        <a:rPr lang="fr-FR" dirty="0" err="1"/>
                        <a:t>elétrons</a:t>
                      </a:r>
                      <a:r>
                        <a:rPr lang="fr-FR" dirty="0"/>
                        <a:t>\</a:t>
                      </a:r>
                      <a:r>
                        <a:rPr lang="fr-FR" dirty="0" err="1"/>
                        <a:t>Processo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Térmico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Fotoqu</a:t>
                      </a:r>
                      <a:r>
                        <a:rPr lang="fr-FR" dirty="0" err="1">
                          <a:latin typeface="Calibri"/>
                        </a:rPr>
                        <a:t>ímico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30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4n </a:t>
                      </a:r>
                      <a:r>
                        <a:rPr lang="fr-FR" dirty="0" err="1"/>
                        <a:t>elétrons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Conrotat</a:t>
                      </a:r>
                      <a:r>
                        <a:rPr lang="fr-FR" dirty="0" err="1">
                          <a:latin typeface="+mn-lt"/>
                        </a:rPr>
                        <a:t>ório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Disrotat</a:t>
                      </a:r>
                      <a:r>
                        <a:rPr lang="fr-FR" dirty="0" err="1">
                          <a:latin typeface="Calibri"/>
                        </a:rPr>
                        <a:t>ório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30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4n + 2 </a:t>
                      </a:r>
                      <a:r>
                        <a:rPr lang="fr-FR" dirty="0" err="1"/>
                        <a:t>elétrons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Disrotat</a:t>
                      </a:r>
                      <a:r>
                        <a:rPr lang="fr-FR" dirty="0" err="1">
                          <a:latin typeface="+mn-lt"/>
                        </a:rPr>
                        <a:t>ório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Conrotat</a:t>
                      </a:r>
                      <a:r>
                        <a:rPr lang="fr-FR" dirty="0" err="1">
                          <a:latin typeface="+mn-lt"/>
                        </a:rPr>
                        <a:t>ório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2586" name="Object 10"/>
          <p:cNvGraphicFramePr>
            <a:graphicFrameLocks noChangeAspect="1"/>
          </p:cNvGraphicFramePr>
          <p:nvPr/>
        </p:nvGraphicFramePr>
        <p:xfrm>
          <a:off x="323850" y="908720"/>
          <a:ext cx="3965575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303000" imgH="1623600" progId="ChemDraw.Document.6.0">
                  <p:embed/>
                </p:oleObj>
              </mc:Choice>
              <mc:Fallback>
                <p:oleObj name="CS ChemDraw Drawing" r:id="rId2" imgW="3303000" imgH="1623600" progId="ChemDraw.Document.6.0">
                  <p:embed/>
                  <p:pic>
                    <p:nvPicPr>
                      <p:cNvPr id="1525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08720"/>
                        <a:ext cx="3965575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7" name="Object 11"/>
          <p:cNvGraphicFramePr>
            <a:graphicFrameLocks noChangeAspect="1"/>
          </p:cNvGraphicFramePr>
          <p:nvPr/>
        </p:nvGraphicFramePr>
        <p:xfrm>
          <a:off x="4643438" y="1053183"/>
          <a:ext cx="4254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544560" imgH="1364760" progId="ChemDraw.Document.6.0">
                  <p:embed/>
                </p:oleObj>
              </mc:Choice>
              <mc:Fallback>
                <p:oleObj name="CS ChemDraw Drawing" r:id="rId4" imgW="3544560" imgH="1364760" progId="ChemDraw.Document.6.0">
                  <p:embed/>
                  <p:pic>
                    <p:nvPicPr>
                      <p:cNvPr id="1525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053183"/>
                        <a:ext cx="4254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8" name="Object 12"/>
          <p:cNvGraphicFramePr>
            <a:graphicFrameLocks noChangeAspect="1"/>
          </p:cNvGraphicFramePr>
          <p:nvPr/>
        </p:nvGraphicFramePr>
        <p:xfrm>
          <a:off x="755650" y="3060551"/>
          <a:ext cx="363855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032640" imgH="1627200" progId="ChemDraw.Document.6.0">
                  <p:embed/>
                </p:oleObj>
              </mc:Choice>
              <mc:Fallback>
                <p:oleObj name="CS ChemDraw Drawing" r:id="rId6" imgW="3032640" imgH="1627200" progId="ChemDraw.Document.6.0">
                  <p:embed/>
                  <p:pic>
                    <p:nvPicPr>
                      <p:cNvPr id="1525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060551"/>
                        <a:ext cx="3638550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9" name="Object 13"/>
          <p:cNvGraphicFramePr>
            <a:graphicFrameLocks noChangeAspect="1"/>
          </p:cNvGraphicFramePr>
          <p:nvPr/>
        </p:nvGraphicFramePr>
        <p:xfrm>
          <a:off x="4644008" y="3216870"/>
          <a:ext cx="42433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534840" imgH="1370520" progId="ChemDraw.Document.6.0">
                  <p:embed/>
                </p:oleObj>
              </mc:Choice>
              <mc:Fallback>
                <p:oleObj name="CS ChemDraw Drawing" r:id="rId8" imgW="3534840" imgH="1370520" progId="ChemDraw.Document.6.0">
                  <p:embed/>
                  <p:pic>
                    <p:nvPicPr>
                      <p:cNvPr id="1525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216870"/>
                        <a:ext cx="4243387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-27384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Reações</a:t>
            </a:r>
            <a:r>
              <a:rPr lang="fr-FR" sz="3200" dirty="0"/>
              <a:t> de </a:t>
            </a:r>
            <a:r>
              <a:rPr lang="fr-FR" sz="3200" dirty="0" err="1"/>
              <a:t>Eletrociclização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20688"/>
            <a:ext cx="5029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u="sng" dirty="0" err="1"/>
              <a:t>Diagramas</a:t>
            </a:r>
            <a:r>
              <a:rPr lang="fr-FR" sz="2400" b="1" i="1" u="sng" dirty="0"/>
              <a:t> de </a:t>
            </a:r>
            <a:r>
              <a:rPr lang="fr-FR" sz="2400" b="1" i="1" u="sng" dirty="0" err="1"/>
              <a:t>correlação</a:t>
            </a:r>
            <a:r>
              <a:rPr lang="fr-FR" sz="2400" b="1" i="1" u="sng" dirty="0"/>
              <a:t> de </a:t>
            </a:r>
            <a:r>
              <a:rPr lang="fr-FR" sz="2400" b="1" i="1" u="sng" dirty="0" err="1"/>
              <a:t>OMs</a:t>
            </a:r>
            <a:r>
              <a:rPr lang="fr-FR" sz="2400" b="1" i="1" u="sng" dirty="0"/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1358766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diagramas</a:t>
            </a:r>
            <a:r>
              <a:rPr lang="fr-FR" sz="2000" dirty="0"/>
              <a:t> de </a:t>
            </a:r>
            <a:r>
              <a:rPr lang="fr-FR" sz="2000" dirty="0" err="1"/>
              <a:t>correlação</a:t>
            </a:r>
            <a:r>
              <a:rPr lang="fr-FR" sz="2000" dirty="0"/>
              <a:t> de OM, as suas formas e </a:t>
            </a:r>
            <a:r>
              <a:rPr lang="fr-FR" sz="2000" dirty="0" err="1"/>
              <a:t>energias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examinadas</a:t>
            </a:r>
            <a:r>
              <a:rPr lang="fr-FR" sz="2000" dirty="0"/>
              <a:t> para </a:t>
            </a:r>
            <a:r>
              <a:rPr lang="fr-FR" sz="2000" dirty="0" err="1"/>
              <a:t>reconhecer</a:t>
            </a:r>
            <a:r>
              <a:rPr lang="fr-FR" sz="2000" dirty="0"/>
              <a:t> </a:t>
            </a:r>
            <a:r>
              <a:rPr lang="fr-FR" sz="2000" dirty="0" err="1"/>
              <a:t>como</a:t>
            </a:r>
            <a:r>
              <a:rPr lang="fr-FR" sz="2000" dirty="0"/>
              <a:t> os </a:t>
            </a:r>
            <a:r>
              <a:rPr lang="fr-FR" sz="2000" dirty="0" err="1"/>
              <a:t>OMs</a:t>
            </a:r>
            <a:r>
              <a:rPr lang="fr-FR" sz="2000" dirty="0"/>
              <a:t> do </a:t>
            </a:r>
            <a:r>
              <a:rPr lang="fr-FR" sz="2000" dirty="0" err="1"/>
              <a:t>reagente</a:t>
            </a:r>
            <a:r>
              <a:rPr lang="fr-FR" sz="2000" dirty="0"/>
              <a:t> </a:t>
            </a:r>
            <a:r>
              <a:rPr lang="fr-FR" sz="2000" dirty="0" err="1"/>
              <a:t>podem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convertidos</a:t>
            </a:r>
            <a:r>
              <a:rPr lang="fr-FR" sz="2000" dirty="0"/>
              <a:t> nos </a:t>
            </a:r>
            <a:r>
              <a:rPr lang="fr-FR" sz="2000" dirty="0" err="1"/>
              <a:t>OMs</a:t>
            </a:r>
            <a:r>
              <a:rPr lang="fr-FR" sz="2000" dirty="0"/>
              <a:t> </a:t>
            </a:r>
            <a:r>
              <a:rPr lang="fr-FR" sz="2000" dirty="0" err="1"/>
              <a:t>correspondentes</a:t>
            </a:r>
            <a:r>
              <a:rPr lang="fr-FR" sz="2000" dirty="0"/>
              <a:t> do </a:t>
            </a:r>
            <a:r>
              <a:rPr lang="fr-FR" sz="2000" dirty="0" err="1"/>
              <a:t>produto</a:t>
            </a:r>
            <a:r>
              <a:rPr lang="fr-FR" sz="2000" dirty="0"/>
              <a:t>. Os </a:t>
            </a:r>
            <a:r>
              <a:rPr lang="fr-FR" sz="2000" dirty="0" err="1"/>
              <a:t>nódulos</a:t>
            </a:r>
            <a:r>
              <a:rPr lang="fr-FR" sz="2000" dirty="0"/>
              <a:t> </a:t>
            </a:r>
            <a:r>
              <a:rPr lang="fr-FR" sz="2000" dirty="0" err="1"/>
              <a:t>presentes</a:t>
            </a:r>
            <a:r>
              <a:rPr lang="fr-FR" sz="2000" dirty="0"/>
              <a:t> nos </a:t>
            </a:r>
            <a:r>
              <a:rPr lang="fr-FR" sz="2000" dirty="0" err="1"/>
              <a:t>OMs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resistentes</a:t>
            </a:r>
            <a:r>
              <a:rPr lang="fr-FR" sz="2000" dirty="0"/>
              <a:t> </a:t>
            </a:r>
            <a:r>
              <a:rPr lang="fr-FR" sz="2000" dirty="0" err="1"/>
              <a:t>até</a:t>
            </a:r>
            <a:r>
              <a:rPr lang="fr-FR" sz="2000" dirty="0"/>
              <a:t> </a:t>
            </a:r>
            <a:r>
              <a:rPr lang="fr-FR" sz="2000" dirty="0" err="1"/>
              <a:t>mesmo</a:t>
            </a:r>
            <a:r>
              <a:rPr lang="fr-FR" sz="2000" dirty="0"/>
              <a:t> à fortes </a:t>
            </a:r>
            <a:r>
              <a:rPr lang="fr-FR" sz="2000" dirty="0" err="1"/>
              <a:t>pertubações</a:t>
            </a:r>
            <a:r>
              <a:rPr lang="fr-FR" sz="2000" dirty="0"/>
              <a:t> e </a:t>
            </a:r>
            <a:r>
              <a:rPr lang="fr-FR" sz="2000" dirty="0" err="1"/>
              <a:t>têm</a:t>
            </a:r>
            <a:r>
              <a:rPr lang="fr-FR" sz="2000" dirty="0"/>
              <a:t> a </a:t>
            </a:r>
            <a:r>
              <a:rPr lang="fr-FR" sz="2000" dirty="0" err="1"/>
              <a:t>tendêndia</a:t>
            </a:r>
            <a:r>
              <a:rPr lang="fr-FR" sz="2000" dirty="0"/>
              <a:t> de se </a:t>
            </a:r>
            <a:r>
              <a:rPr lang="fr-FR" sz="2000" dirty="0" err="1"/>
              <a:t>conservarem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longo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reações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À </a:t>
            </a:r>
            <a:r>
              <a:rPr lang="fr-FR" sz="2000" dirty="0" err="1"/>
              <a:t>esquerda</a:t>
            </a:r>
            <a:r>
              <a:rPr lang="fr-FR" sz="2000" dirty="0"/>
              <a:t> </a:t>
            </a:r>
            <a:r>
              <a:rPr lang="fr-FR" sz="2000" dirty="0" err="1"/>
              <a:t>organizamos</a:t>
            </a:r>
            <a:r>
              <a:rPr lang="fr-FR" sz="2000" dirty="0"/>
              <a:t> os </a:t>
            </a:r>
            <a:r>
              <a:rPr lang="fr-FR" sz="2000" dirty="0" err="1"/>
              <a:t>OMs</a:t>
            </a:r>
            <a:r>
              <a:rPr lang="fr-FR" sz="2000" dirty="0"/>
              <a:t> do </a:t>
            </a:r>
            <a:r>
              <a:rPr lang="fr-FR" sz="2000" dirty="0" err="1"/>
              <a:t>reagente</a:t>
            </a:r>
            <a:r>
              <a:rPr lang="fr-FR" sz="2000" dirty="0"/>
              <a:t> e à </a:t>
            </a:r>
            <a:r>
              <a:rPr lang="fr-FR" sz="2000" dirty="0" err="1"/>
              <a:t>direita</a:t>
            </a:r>
            <a:r>
              <a:rPr lang="fr-FR" sz="2000" dirty="0"/>
              <a:t> os OM do </a:t>
            </a:r>
            <a:r>
              <a:rPr lang="fr-FR" sz="2000" dirty="0" err="1"/>
              <a:t>produto</a:t>
            </a:r>
            <a:r>
              <a:rPr lang="fr-FR" sz="2000" dirty="0"/>
              <a:t>.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seguida</a:t>
            </a:r>
            <a:r>
              <a:rPr lang="fr-FR" sz="2000" dirty="0"/>
              <a:t>, </a:t>
            </a:r>
            <a:r>
              <a:rPr lang="fr-FR" sz="2000" dirty="0" err="1"/>
              <a:t>analisamos</a:t>
            </a:r>
            <a:r>
              <a:rPr lang="fr-FR" sz="2000" dirty="0"/>
              <a:t> a </a:t>
            </a:r>
            <a:r>
              <a:rPr lang="fr-FR" sz="2000" dirty="0" err="1"/>
              <a:t>conservação</a:t>
            </a:r>
            <a:r>
              <a:rPr lang="fr-FR" sz="2000" dirty="0"/>
              <a:t> dos </a:t>
            </a:r>
            <a:r>
              <a:rPr lang="fr-FR" sz="2000" dirty="0" err="1"/>
              <a:t>elementos</a:t>
            </a:r>
            <a:r>
              <a:rPr lang="fr-FR" sz="2000" dirty="0"/>
              <a:t> de </a:t>
            </a:r>
            <a:r>
              <a:rPr lang="fr-FR" sz="2000" dirty="0" err="1"/>
              <a:t>simetria</a:t>
            </a:r>
            <a:r>
              <a:rPr lang="fr-FR" sz="2000" dirty="0"/>
              <a:t> dos </a:t>
            </a:r>
            <a:r>
              <a:rPr lang="fr-FR" sz="2000" dirty="0" err="1"/>
              <a:t>OMs</a:t>
            </a:r>
            <a:r>
              <a:rPr lang="fr-FR" sz="2000" dirty="0"/>
              <a:t> </a:t>
            </a:r>
            <a:r>
              <a:rPr lang="fr-FR" sz="2000" dirty="0" err="1"/>
              <a:t>envolvidos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longo</a:t>
            </a:r>
            <a:r>
              <a:rPr lang="fr-FR" sz="2000" dirty="0"/>
              <a:t> de </a:t>
            </a:r>
            <a:r>
              <a:rPr lang="fr-FR" sz="2000" dirty="0" err="1"/>
              <a:t>toda</a:t>
            </a:r>
            <a:r>
              <a:rPr lang="fr-FR" sz="2000" dirty="0"/>
              <a:t> a </a:t>
            </a:r>
            <a:r>
              <a:rPr lang="fr-FR" sz="2000" dirty="0" err="1"/>
              <a:t>reação</a:t>
            </a:r>
            <a:r>
              <a:rPr lang="fr-FR" sz="2000" dirty="0"/>
              <a:t> e </a:t>
            </a:r>
            <a:r>
              <a:rPr lang="fr-FR" sz="2000" dirty="0" err="1"/>
              <a:t>verificamos</a:t>
            </a:r>
            <a:r>
              <a:rPr lang="fr-FR" sz="2000" dirty="0"/>
              <a:t> os </a:t>
            </a:r>
            <a:r>
              <a:rPr lang="fr-FR" sz="2000" dirty="0" err="1"/>
              <a:t>cruzamentos</a:t>
            </a:r>
            <a:r>
              <a:rPr lang="fr-FR" sz="2000" dirty="0"/>
              <a:t> </a:t>
            </a:r>
            <a:r>
              <a:rPr lang="fr-FR" sz="2000" dirty="0" err="1"/>
              <a:t>poss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veis</a:t>
            </a:r>
            <a:r>
              <a:rPr lang="fr-FR" sz="2000" dirty="0"/>
              <a:t> e </a:t>
            </a:r>
            <a:r>
              <a:rPr lang="fr-FR" sz="2000" dirty="0" err="1"/>
              <a:t>imposs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veis</a:t>
            </a:r>
            <a:r>
              <a:rPr lang="fr-FR" sz="2000" dirty="0"/>
              <a:t>. Os </a:t>
            </a:r>
            <a:r>
              <a:rPr lang="fr-FR" sz="2000" dirty="0" err="1"/>
              <a:t>cruzamentos</a:t>
            </a:r>
            <a:r>
              <a:rPr lang="fr-FR" sz="2000" dirty="0"/>
              <a:t> </a:t>
            </a:r>
            <a:r>
              <a:rPr lang="fr-FR" sz="2000" dirty="0" err="1"/>
              <a:t>impossíveis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ditos</a:t>
            </a:r>
            <a:r>
              <a:rPr lang="fr-FR" sz="2000" dirty="0"/>
              <a:t> </a:t>
            </a:r>
            <a:r>
              <a:rPr lang="fr-FR" sz="2000" dirty="0" err="1"/>
              <a:t>aqueles</a:t>
            </a:r>
            <a:r>
              <a:rPr lang="fr-FR" sz="2000" dirty="0"/>
              <a:t> </a:t>
            </a:r>
            <a:r>
              <a:rPr lang="fr-FR" sz="2000" dirty="0" err="1"/>
              <a:t>envolvendo</a:t>
            </a:r>
            <a:r>
              <a:rPr lang="fr-FR" sz="2000" dirty="0"/>
              <a:t> </a:t>
            </a:r>
            <a:r>
              <a:rPr lang="fr-FR" sz="2000" dirty="0" err="1"/>
              <a:t>OMs</a:t>
            </a:r>
            <a:r>
              <a:rPr lang="fr-FR" sz="2000" dirty="0"/>
              <a:t> de </a:t>
            </a:r>
            <a:r>
              <a:rPr lang="fr-FR" sz="2000" dirty="0" err="1"/>
              <a:t>mesma</a:t>
            </a:r>
            <a:r>
              <a:rPr lang="fr-FR" sz="2000" dirty="0"/>
              <a:t> </a:t>
            </a:r>
            <a:r>
              <a:rPr lang="fr-FR" sz="2000" dirty="0" err="1"/>
              <a:t>simetria</a:t>
            </a:r>
            <a:r>
              <a:rPr lang="fr-FR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1664</Words>
  <Application>Microsoft Office PowerPoint</Application>
  <PresentationFormat>Apresentação na tela (4:3)</PresentationFormat>
  <Paragraphs>161</Paragraphs>
  <Slides>24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Thème Office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Igor</dc:creator>
  <cp:lastModifiedBy>Igor Jurberg</cp:lastModifiedBy>
  <cp:revision>2</cp:revision>
  <dcterms:created xsi:type="dcterms:W3CDTF">2018-07-22T00:05:07Z</dcterms:created>
  <dcterms:modified xsi:type="dcterms:W3CDTF">2025-09-03T13:34:02Z</dcterms:modified>
</cp:coreProperties>
</file>