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21" y="2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Jurberg" userId="15c90205aab73206" providerId="LiveId" clId="{41030D99-0E33-41E6-9B3E-EB2E613DDEE4}"/>
    <pc:docChg chg="modSld">
      <pc:chgData name="Igor Jurberg" userId="15c90205aab73206" providerId="LiveId" clId="{41030D99-0E33-41E6-9B3E-EB2E613DDEE4}" dt="2025-09-03T13:35:14.349" v="4" actId="20577"/>
      <pc:docMkLst>
        <pc:docMk/>
      </pc:docMkLst>
      <pc:sldChg chg="modSp mod">
        <pc:chgData name="Igor Jurberg" userId="15c90205aab73206" providerId="LiveId" clId="{41030D99-0E33-41E6-9B3E-EB2E613DDEE4}" dt="2025-09-03T13:35:14.349" v="4" actId="20577"/>
        <pc:sldMkLst>
          <pc:docMk/>
          <pc:sldMk cId="0" sldId="257"/>
        </pc:sldMkLst>
        <pc:spChg chg="mod">
          <ac:chgData name="Igor Jurberg" userId="15c90205aab73206" providerId="LiveId" clId="{41030D99-0E33-41E6-9B3E-EB2E613DDEE4}" dt="2025-09-03T13:35:14.349" v="4" actId="20577"/>
          <ac:spMkLst>
            <pc:docMk/>
            <pc:sldMk cId="0" sldId="257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pt-B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pt-B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pt-B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pt-B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pt-B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pt-B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pt-B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pt-B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pt-B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pt-B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pt-B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0A6F-D89D-4CAF-848D-98816E092A59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3A578-E9CF-4260-A0F4-F1DB0F8E3A8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1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733112" y="2492896"/>
            <a:ext cx="54811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dirty="0"/>
              <a:t>Parte 7: </a:t>
            </a:r>
          </a:p>
          <a:p>
            <a:pPr algn="ctr"/>
            <a:r>
              <a:rPr lang="fr-FR" sz="3600" dirty="0" err="1"/>
              <a:t>Transposições</a:t>
            </a:r>
            <a:r>
              <a:rPr lang="fr-FR" sz="3600" dirty="0"/>
              <a:t> </a:t>
            </a:r>
            <a:r>
              <a:rPr lang="fr-FR" sz="3600" dirty="0" err="1"/>
              <a:t>Sigmatr</a:t>
            </a:r>
            <a:r>
              <a:rPr lang="fr-FR" sz="3600" dirty="0" err="1">
                <a:latin typeface="Calibri"/>
              </a:rPr>
              <a:t>ópicas</a:t>
            </a:r>
            <a:endParaRPr lang="fr-FR" sz="3600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4769857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u="sng" dirty="0" err="1"/>
              <a:t>Livros</a:t>
            </a:r>
            <a:r>
              <a:rPr lang="fr-FR" sz="1600" u="sng" dirty="0"/>
              <a:t>:</a:t>
            </a:r>
            <a:r>
              <a:rPr lang="fr-FR" sz="1600" dirty="0"/>
              <a:t>  </a:t>
            </a:r>
            <a:r>
              <a:rPr lang="fr-FR" sz="1600" b="1" dirty="0"/>
              <a:t>A)</a:t>
            </a:r>
            <a:r>
              <a:rPr lang="fr-FR" sz="1600" dirty="0"/>
              <a:t> Jean, Y.; </a:t>
            </a:r>
            <a:r>
              <a:rPr lang="fr-FR" sz="1600" dirty="0" err="1"/>
              <a:t>Volatron</a:t>
            </a:r>
            <a:r>
              <a:rPr lang="fr-FR" sz="1600" dirty="0"/>
              <a:t>, F.; (</a:t>
            </a:r>
            <a:r>
              <a:rPr lang="fr-FR" sz="1600" dirty="0" err="1"/>
              <a:t>traduzido</a:t>
            </a:r>
            <a:r>
              <a:rPr lang="fr-FR" sz="1600" dirty="0"/>
              <a:t> e </a:t>
            </a:r>
            <a:r>
              <a:rPr lang="fr-FR" sz="1600" dirty="0" err="1"/>
              <a:t>editado</a:t>
            </a:r>
            <a:r>
              <a:rPr lang="fr-FR" sz="1600" dirty="0"/>
              <a:t> </a:t>
            </a:r>
            <a:r>
              <a:rPr lang="fr-FR" sz="1600" dirty="0" err="1"/>
              <a:t>por</a:t>
            </a:r>
            <a:r>
              <a:rPr lang="fr-FR" sz="1600" dirty="0"/>
              <a:t> </a:t>
            </a:r>
            <a:r>
              <a:rPr lang="fr-FR" sz="1600" dirty="0" err="1"/>
              <a:t>Burdett</a:t>
            </a:r>
            <a:r>
              <a:rPr lang="fr-FR" sz="1600" dirty="0"/>
              <a:t>, J.) "An Introduction to </a:t>
            </a:r>
            <a:r>
              <a:rPr lang="fr-FR" sz="1600" dirty="0" err="1"/>
              <a:t>Molecular</a:t>
            </a:r>
            <a:r>
              <a:rPr lang="fr-FR" sz="1600" dirty="0"/>
              <a:t> </a:t>
            </a:r>
            <a:r>
              <a:rPr lang="fr-FR" sz="1600" dirty="0" err="1"/>
              <a:t>Orbitals</a:t>
            </a:r>
            <a:r>
              <a:rPr lang="fr-FR" sz="1600" dirty="0"/>
              <a:t>" Oxford </a:t>
            </a:r>
            <a:r>
              <a:rPr lang="fr-FR" sz="1600" dirty="0" err="1"/>
              <a:t>University</a:t>
            </a:r>
            <a:r>
              <a:rPr lang="fr-FR" sz="1600" dirty="0"/>
              <a:t> </a:t>
            </a:r>
            <a:r>
              <a:rPr lang="fr-FR" sz="1600" dirty="0" err="1"/>
              <a:t>Press</a:t>
            </a:r>
            <a:r>
              <a:rPr lang="fr-FR" sz="1600" dirty="0"/>
              <a:t>: New York, </a:t>
            </a:r>
            <a:r>
              <a:rPr lang="fr-FR" sz="1600" b="1" dirty="0"/>
              <a:t>1993</a:t>
            </a:r>
            <a:r>
              <a:rPr lang="fr-FR" sz="1600" dirty="0"/>
              <a:t>. </a:t>
            </a:r>
            <a:r>
              <a:rPr lang="fr-FR" sz="1600" b="1" dirty="0"/>
              <a:t>B)</a:t>
            </a:r>
            <a:r>
              <a:rPr lang="fr-FR" sz="1600" dirty="0"/>
              <a:t> </a:t>
            </a:r>
            <a:r>
              <a:rPr lang="fr-FR" sz="1600" dirty="0" err="1"/>
              <a:t>Ahn</a:t>
            </a:r>
            <a:r>
              <a:rPr lang="fr-FR" sz="1600" dirty="0"/>
              <a:t>, N. T.; "</a:t>
            </a:r>
            <a:r>
              <a:rPr lang="fr-FR" sz="1600" dirty="0" err="1"/>
              <a:t>Frontier</a:t>
            </a:r>
            <a:r>
              <a:rPr lang="fr-FR" sz="1600" dirty="0"/>
              <a:t> </a:t>
            </a:r>
            <a:r>
              <a:rPr lang="fr-FR" sz="1600" dirty="0" err="1"/>
              <a:t>Orbitals</a:t>
            </a:r>
            <a:r>
              <a:rPr lang="fr-FR" sz="1600" dirty="0"/>
              <a:t>: A </a:t>
            </a:r>
            <a:r>
              <a:rPr lang="fr-FR" sz="1600" dirty="0" err="1"/>
              <a:t>practical</a:t>
            </a:r>
            <a:r>
              <a:rPr lang="fr-FR" sz="1600" dirty="0"/>
              <a:t> </a:t>
            </a:r>
            <a:r>
              <a:rPr lang="fr-FR" sz="1600" dirty="0" err="1"/>
              <a:t>Manual</a:t>
            </a:r>
            <a:r>
              <a:rPr lang="fr-FR" sz="1600" dirty="0"/>
              <a:t>"   John </a:t>
            </a:r>
            <a:r>
              <a:rPr lang="fr-FR" sz="1600" dirty="0" err="1"/>
              <a:t>Wiley</a:t>
            </a:r>
            <a:r>
              <a:rPr lang="fr-FR" sz="1600" dirty="0"/>
              <a:t> &amp; Sons: Chichester, </a:t>
            </a:r>
            <a:r>
              <a:rPr lang="fr-FR" sz="1600" b="1" dirty="0"/>
              <a:t>2007</a:t>
            </a:r>
            <a:r>
              <a:rPr lang="fr-FR" sz="1600" dirty="0"/>
              <a:t>.</a:t>
            </a:r>
            <a:r>
              <a:rPr lang="fr-FR" sz="1600" b="1" dirty="0"/>
              <a:t> </a:t>
            </a:r>
            <a:r>
              <a:rPr lang="fr-FR" sz="1600" dirty="0"/>
              <a:t>  </a:t>
            </a:r>
            <a:r>
              <a:rPr lang="fr-FR" sz="1600" b="1" dirty="0"/>
              <a:t>C) </a:t>
            </a:r>
            <a:r>
              <a:rPr lang="fr-FR" sz="1600" dirty="0" err="1"/>
              <a:t>Leforestier</a:t>
            </a:r>
            <a:r>
              <a:rPr lang="fr-FR" sz="1600" dirty="0"/>
              <a:t>, C.; "Introduction à la Chimie Quantique" </a:t>
            </a:r>
            <a:r>
              <a:rPr lang="fr-FR" sz="1600" dirty="0" err="1"/>
              <a:t>Dunod</a:t>
            </a:r>
            <a:r>
              <a:rPr lang="fr-FR" sz="1600" dirty="0"/>
              <a:t>: Paris, </a:t>
            </a:r>
            <a:r>
              <a:rPr lang="fr-FR" sz="1600" b="1" dirty="0"/>
              <a:t>2005</a:t>
            </a:r>
            <a:r>
              <a:rPr lang="fr-FR" sz="1600" dirty="0"/>
              <a:t>. </a:t>
            </a:r>
            <a:r>
              <a:rPr lang="fr-FR" sz="1600" b="1" dirty="0"/>
              <a:t>D)</a:t>
            </a:r>
            <a:r>
              <a:rPr lang="fr-FR" sz="1600" dirty="0"/>
              <a:t> </a:t>
            </a:r>
            <a:r>
              <a:rPr lang="fr-FR" sz="1600" dirty="0" err="1"/>
              <a:t>Anslyn</a:t>
            </a:r>
            <a:r>
              <a:rPr lang="fr-FR" sz="1600" dirty="0"/>
              <a:t>, E. V.; </a:t>
            </a:r>
            <a:r>
              <a:rPr lang="fr-FR" sz="1600" dirty="0" err="1"/>
              <a:t>Dougherty</a:t>
            </a:r>
            <a:r>
              <a:rPr lang="fr-FR" sz="1600" dirty="0"/>
              <a:t>, D. A.; "Modern </a:t>
            </a:r>
            <a:r>
              <a:rPr lang="fr-FR" sz="1600" dirty="0" err="1"/>
              <a:t>Physical</a:t>
            </a:r>
            <a:r>
              <a:rPr lang="fr-FR" sz="1600" dirty="0"/>
              <a:t> </a:t>
            </a:r>
            <a:r>
              <a:rPr lang="fr-FR" sz="1600" dirty="0" err="1"/>
              <a:t>Organic</a:t>
            </a:r>
            <a:r>
              <a:rPr lang="fr-FR" sz="1600" dirty="0"/>
              <a:t> </a:t>
            </a:r>
            <a:r>
              <a:rPr lang="fr-FR" sz="1600" dirty="0" err="1"/>
              <a:t>Chemistry</a:t>
            </a:r>
            <a:r>
              <a:rPr lang="fr-FR" sz="1600" dirty="0"/>
              <a:t>"</a:t>
            </a:r>
            <a:r>
              <a:rPr lang="fr-FR" sz="1600" b="1" dirty="0"/>
              <a:t> </a:t>
            </a:r>
            <a:r>
              <a:rPr lang="fr-FR" sz="1600" dirty="0" err="1"/>
              <a:t>University</a:t>
            </a:r>
            <a:r>
              <a:rPr lang="fr-FR" sz="1600" dirty="0"/>
              <a:t> Science Books: </a:t>
            </a:r>
            <a:r>
              <a:rPr lang="fr-FR" sz="1600" dirty="0" err="1"/>
              <a:t>Herndon</a:t>
            </a:r>
            <a:r>
              <a:rPr lang="fr-FR" sz="1600" dirty="0"/>
              <a:t>, </a:t>
            </a:r>
            <a:r>
              <a:rPr lang="fr-FR" sz="1600" b="1" dirty="0"/>
              <a:t>2006</a:t>
            </a:r>
            <a:r>
              <a:rPr lang="fr-FR" sz="1600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10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620688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i="1" dirty="0" err="1"/>
              <a:t>Transposições</a:t>
            </a:r>
            <a:r>
              <a:rPr lang="fr-FR" sz="2000" b="1" i="1" dirty="0"/>
              <a:t> do </a:t>
            </a:r>
            <a:r>
              <a:rPr lang="fr-FR" sz="2000" b="1" i="1" dirty="0" err="1"/>
              <a:t>tipo</a:t>
            </a:r>
            <a:r>
              <a:rPr lang="fr-FR" sz="2000" b="1" i="1" dirty="0"/>
              <a:t> [</a:t>
            </a:r>
            <a:r>
              <a:rPr lang="fr-FR" sz="2000" b="1" i="1" dirty="0" err="1"/>
              <a:t>i,j</a:t>
            </a:r>
            <a:r>
              <a:rPr lang="fr-FR" sz="2000" b="1" i="1" dirty="0"/>
              <a:t>]: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251520" y="155679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Caso</a:t>
            </a:r>
            <a:r>
              <a:rPr lang="fr-FR" b="1" dirty="0"/>
              <a:t> 3: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11560" y="5445224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(</a:t>
            </a:r>
            <a:r>
              <a:rPr lang="fr-FR" sz="2000" dirty="0" err="1"/>
              <a:t>Geralmente</a:t>
            </a:r>
            <a:r>
              <a:rPr lang="fr-FR" sz="2000" dirty="0"/>
              <a:t>, é </a:t>
            </a:r>
            <a:r>
              <a:rPr lang="fr-FR" sz="2000" dirty="0" err="1"/>
              <a:t>dificil</a:t>
            </a:r>
            <a:r>
              <a:rPr lang="fr-FR" sz="2000" dirty="0"/>
              <a:t> </a:t>
            </a:r>
            <a:r>
              <a:rPr lang="fr-FR" sz="2000" dirty="0" err="1"/>
              <a:t>determinar</a:t>
            </a:r>
            <a:r>
              <a:rPr lang="fr-FR" sz="2000" dirty="0"/>
              <a:t> quais dos dois </a:t>
            </a:r>
            <a:r>
              <a:rPr lang="fr-FR" sz="2000" dirty="0" err="1"/>
              <a:t>polienos</a:t>
            </a:r>
            <a:r>
              <a:rPr lang="fr-FR" sz="2000" dirty="0"/>
              <a:t> </a:t>
            </a:r>
            <a:r>
              <a:rPr lang="fr-FR" sz="2000" dirty="0" err="1"/>
              <a:t>irá</a:t>
            </a:r>
            <a:r>
              <a:rPr lang="fr-FR" sz="2000" dirty="0"/>
              <a:t> </a:t>
            </a:r>
            <a:r>
              <a:rPr lang="fr-FR" sz="2000" dirty="0" err="1"/>
              <a:t>reagir</a:t>
            </a:r>
            <a:r>
              <a:rPr lang="fr-FR" sz="2000" dirty="0"/>
              <a:t> de </a:t>
            </a:r>
            <a:r>
              <a:rPr lang="fr-FR" sz="2000" dirty="0" err="1"/>
              <a:t>maneira</a:t>
            </a:r>
            <a:r>
              <a:rPr lang="fr-FR" sz="2000" dirty="0"/>
              <a:t> </a:t>
            </a:r>
            <a:r>
              <a:rPr lang="fr-FR" sz="2000" dirty="0" err="1"/>
              <a:t>antara</a:t>
            </a:r>
            <a:r>
              <a:rPr lang="fr-FR" sz="2000" dirty="0"/>
              <a:t>.)</a:t>
            </a:r>
          </a:p>
        </p:txBody>
      </p:sp>
      <p:graphicFrame>
        <p:nvGraphicFramePr>
          <p:cNvPr id="713731" name="Object 3"/>
          <p:cNvGraphicFramePr>
            <a:graphicFrameLocks noChangeAspect="1"/>
          </p:cNvGraphicFramePr>
          <p:nvPr/>
        </p:nvGraphicFramePr>
        <p:xfrm>
          <a:off x="1406525" y="1187450"/>
          <a:ext cx="6251575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816982" imgH="1246128" progId="ChemDraw.Document.6.0">
                  <p:embed/>
                </p:oleObj>
              </mc:Choice>
              <mc:Fallback>
                <p:oleObj name="CS ChemDraw Drawing" r:id="rId2" imgW="4816982" imgH="1246128" progId="ChemDraw.Document.6.0">
                  <p:embed/>
                  <p:pic>
                    <p:nvPicPr>
                      <p:cNvPr id="7137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1187450"/>
                        <a:ext cx="6251575" cy="161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32" name="Object 4"/>
          <p:cNvGraphicFramePr>
            <a:graphicFrameLocks noChangeAspect="1"/>
          </p:cNvGraphicFramePr>
          <p:nvPr/>
        </p:nvGraphicFramePr>
        <p:xfrm>
          <a:off x="1339850" y="3635375"/>
          <a:ext cx="6246813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4807779" imgH="1246446" progId="ChemDraw.Document.6.0">
                  <p:embed/>
                </p:oleObj>
              </mc:Choice>
              <mc:Fallback>
                <p:oleObj name="CS ChemDraw Drawing" r:id="rId4" imgW="4807779" imgH="1246446" progId="ChemDraw.Document.6.0">
                  <p:embed/>
                  <p:pic>
                    <p:nvPicPr>
                      <p:cNvPr id="7137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3635375"/>
                        <a:ext cx="6246813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4283968" y="2996952"/>
            <a:ext cx="558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Ou: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11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406790" y="4613066"/>
            <a:ext cx="2148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u="sng" dirty="0" err="1"/>
              <a:t>Regras</a:t>
            </a:r>
            <a:r>
              <a:rPr lang="fr-FR" sz="2000" b="1" i="1" u="sng" dirty="0"/>
              <a:t> de </a:t>
            </a:r>
            <a:r>
              <a:rPr lang="fr-FR" sz="2000" b="1" i="1" u="sng" dirty="0" err="1"/>
              <a:t>seleção</a:t>
            </a:r>
            <a:r>
              <a:rPr lang="fr-FR" sz="2000" b="1" i="1" u="sng" dirty="0"/>
              <a:t>: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51520" y="1052736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err="1"/>
              <a:t>Vimos</a:t>
            </a:r>
            <a:r>
              <a:rPr lang="fr-FR" sz="2000" dirty="0"/>
              <a:t> </a:t>
            </a:r>
            <a:r>
              <a:rPr lang="fr-FR" sz="2000" dirty="0" err="1"/>
              <a:t>anteriormente</a:t>
            </a:r>
            <a:r>
              <a:rPr lang="fr-FR" sz="2000" dirty="0"/>
              <a:t> os </a:t>
            </a:r>
            <a:r>
              <a:rPr lang="fr-FR" sz="2000" dirty="0" err="1"/>
              <a:t>casos</a:t>
            </a:r>
            <a:r>
              <a:rPr lang="fr-FR" sz="2000" dirty="0"/>
              <a:t> </a:t>
            </a:r>
            <a:r>
              <a:rPr lang="fr-FR" sz="2000" dirty="0" err="1"/>
              <a:t>poss</a:t>
            </a:r>
            <a:r>
              <a:rPr lang="fr-FR" sz="2000" dirty="0" err="1">
                <a:latin typeface="Calibri"/>
              </a:rPr>
              <a:t>í</a:t>
            </a:r>
            <a:r>
              <a:rPr lang="fr-FR" sz="2000" dirty="0" err="1"/>
              <a:t>veis</a:t>
            </a:r>
            <a:r>
              <a:rPr lang="fr-FR" sz="2000" dirty="0"/>
              <a:t> para </a:t>
            </a:r>
            <a:r>
              <a:rPr lang="fr-FR" sz="2000" dirty="0" err="1"/>
              <a:t>transposição</a:t>
            </a:r>
            <a:r>
              <a:rPr lang="fr-FR" sz="2000" dirty="0"/>
              <a:t> [i, j] sobre </a:t>
            </a:r>
            <a:r>
              <a:rPr lang="fr-FR" sz="2000" dirty="0" err="1"/>
              <a:t>condições</a:t>
            </a:r>
            <a:r>
              <a:rPr lang="fr-FR" sz="2000" dirty="0"/>
              <a:t> </a:t>
            </a:r>
            <a:r>
              <a:rPr lang="fr-FR" sz="2000" dirty="0" err="1"/>
              <a:t>térmicas</a:t>
            </a:r>
            <a:r>
              <a:rPr lang="fr-FR" sz="2000" dirty="0"/>
              <a:t>. No </a:t>
            </a:r>
            <a:r>
              <a:rPr lang="fr-FR" sz="2000" dirty="0" err="1"/>
              <a:t>caso</a:t>
            </a:r>
            <a:r>
              <a:rPr lang="fr-FR" sz="2000" dirty="0"/>
              <a:t> de </a:t>
            </a:r>
            <a:r>
              <a:rPr lang="fr-FR" sz="2000" dirty="0" err="1"/>
              <a:t>condições</a:t>
            </a:r>
            <a:r>
              <a:rPr lang="fr-FR" sz="2000" dirty="0"/>
              <a:t> </a:t>
            </a:r>
            <a:r>
              <a:rPr lang="fr-FR" sz="2000" dirty="0" err="1"/>
              <a:t>fotoqu</a:t>
            </a:r>
            <a:r>
              <a:rPr lang="fr-FR" sz="2000" dirty="0" err="1">
                <a:latin typeface="Calibri"/>
              </a:rPr>
              <a:t>í</a:t>
            </a:r>
            <a:r>
              <a:rPr lang="fr-FR" sz="2000" dirty="0" err="1"/>
              <a:t>micas</a:t>
            </a:r>
            <a:r>
              <a:rPr lang="fr-FR" sz="2000" dirty="0"/>
              <a:t>, </a:t>
            </a:r>
            <a:r>
              <a:rPr lang="fr-FR" sz="2000" dirty="0" err="1"/>
              <a:t>um</a:t>
            </a:r>
            <a:r>
              <a:rPr lang="fr-FR" sz="2000" dirty="0"/>
              <a:t> </a:t>
            </a:r>
            <a:r>
              <a:rPr lang="fr-FR" sz="2000" dirty="0" err="1"/>
              <a:t>elétron</a:t>
            </a:r>
            <a:r>
              <a:rPr lang="fr-FR" sz="2000" dirty="0"/>
              <a:t> </a:t>
            </a:r>
            <a:r>
              <a:rPr lang="fr-FR" sz="2000" dirty="0" err="1"/>
              <a:t>será</a:t>
            </a:r>
            <a:r>
              <a:rPr lang="fr-FR" sz="2000" dirty="0"/>
              <a:t> </a:t>
            </a:r>
            <a:r>
              <a:rPr lang="fr-FR" sz="2000" dirty="0" err="1"/>
              <a:t>promovido</a:t>
            </a:r>
            <a:r>
              <a:rPr lang="fr-FR" sz="2000" dirty="0"/>
              <a:t> da HOMO para a LUMO e a </a:t>
            </a:r>
            <a:r>
              <a:rPr lang="fr-FR" sz="2000" dirty="0" err="1"/>
              <a:t>simetria</a:t>
            </a:r>
            <a:r>
              <a:rPr lang="fr-FR" sz="2000" dirty="0"/>
              <a:t> do OM </a:t>
            </a:r>
            <a:r>
              <a:rPr lang="fr-FR" sz="2000" dirty="0" err="1"/>
              <a:t>considerado</a:t>
            </a:r>
            <a:r>
              <a:rPr lang="fr-FR" sz="2000" dirty="0"/>
              <a:t> </a:t>
            </a:r>
            <a:r>
              <a:rPr lang="fr-FR" sz="2000" dirty="0" err="1"/>
              <a:t>vai</a:t>
            </a:r>
            <a:r>
              <a:rPr lang="fr-FR" sz="2000" dirty="0"/>
              <a:t> </a:t>
            </a:r>
            <a:r>
              <a:rPr lang="fr-FR" sz="2000" dirty="0" err="1"/>
              <a:t>mudar</a:t>
            </a:r>
            <a:r>
              <a:rPr lang="fr-FR" sz="2000" dirty="0"/>
              <a:t>. </a:t>
            </a:r>
            <a:r>
              <a:rPr lang="fr-FR" sz="2000" dirty="0" err="1"/>
              <a:t>Assim</a:t>
            </a:r>
            <a:r>
              <a:rPr lang="fr-FR" sz="2000" dirty="0"/>
              <a:t>, </a:t>
            </a:r>
            <a:r>
              <a:rPr lang="fr-FR" sz="2000" dirty="0" err="1"/>
              <a:t>n</a:t>
            </a:r>
            <a:r>
              <a:rPr lang="fr-FR" sz="2000" dirty="0" err="1">
                <a:latin typeface="Calibri"/>
              </a:rPr>
              <a:t>ós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encontraremos</a:t>
            </a:r>
            <a:r>
              <a:rPr lang="fr-FR" sz="2000" dirty="0">
                <a:latin typeface="Calibri"/>
              </a:rPr>
              <a:t> os </a:t>
            </a:r>
            <a:r>
              <a:rPr lang="fr-FR" sz="2000" dirty="0" err="1">
                <a:latin typeface="Calibri"/>
              </a:rPr>
              <a:t>mesmos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tipos</a:t>
            </a:r>
            <a:r>
              <a:rPr lang="fr-FR" sz="2000" dirty="0">
                <a:latin typeface="Calibri"/>
              </a:rPr>
              <a:t> de </a:t>
            </a:r>
            <a:r>
              <a:rPr lang="fr-FR" sz="2000" dirty="0" err="1">
                <a:latin typeface="Calibri"/>
              </a:rPr>
              <a:t>interações</a:t>
            </a:r>
            <a:r>
              <a:rPr lang="fr-FR" sz="2000" dirty="0">
                <a:latin typeface="Calibri"/>
              </a:rPr>
              <a:t>, mas </a:t>
            </a:r>
            <a:r>
              <a:rPr lang="fr-FR" sz="2000" dirty="0" err="1">
                <a:latin typeface="Calibri"/>
              </a:rPr>
              <a:t>devemos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inverter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todos</a:t>
            </a:r>
            <a:r>
              <a:rPr lang="fr-FR" sz="2000" dirty="0">
                <a:latin typeface="Calibri"/>
              </a:rPr>
              <a:t> os </a:t>
            </a:r>
            <a:r>
              <a:rPr lang="fr-FR" sz="2000" dirty="0" err="1">
                <a:latin typeface="Calibri"/>
              </a:rPr>
              <a:t>resultados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em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relação</a:t>
            </a:r>
            <a:r>
              <a:rPr lang="fr-FR" sz="2000" dirty="0">
                <a:latin typeface="Calibri"/>
              </a:rPr>
              <a:t> à via </a:t>
            </a:r>
            <a:r>
              <a:rPr lang="fr-FR" sz="2000" dirty="0" err="1">
                <a:latin typeface="Calibri"/>
              </a:rPr>
              <a:t>térmica</a:t>
            </a:r>
            <a:r>
              <a:rPr lang="fr-FR" sz="2000" dirty="0">
                <a:latin typeface="Calibri"/>
              </a:rPr>
              <a:t>.</a:t>
            </a:r>
            <a:endParaRPr lang="fr-FR" sz="2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23528" y="620688"/>
            <a:ext cx="21764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b="1" i="1" u="sng" dirty="0"/>
              <a:t>Via </a:t>
            </a:r>
            <a:r>
              <a:rPr lang="fr-FR" sz="2200" b="1" i="1" u="sng" dirty="0" err="1"/>
              <a:t>fotoquímica</a:t>
            </a:r>
            <a:r>
              <a:rPr lang="fr-FR" sz="2200" b="1" i="1" u="sng" dirty="0"/>
              <a:t>: 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323528" y="5124792"/>
          <a:ext cx="835292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N° </a:t>
                      </a:r>
                      <a:r>
                        <a:rPr lang="fr-FR" dirty="0" err="1"/>
                        <a:t>elétrons</a:t>
                      </a:r>
                      <a:r>
                        <a:rPr lang="fr-FR" dirty="0"/>
                        <a:t>\ </a:t>
                      </a:r>
                      <a:r>
                        <a:rPr lang="fr-FR" dirty="0" err="1"/>
                        <a:t>Processo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Térmico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Fotoquimico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SA</a:t>
                      </a:r>
                      <a:r>
                        <a:rPr lang="fr-FR" baseline="0" dirty="0"/>
                        <a:t> ou AS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SS (ou AA)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4k+2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SS (ou AA)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SA</a:t>
                      </a:r>
                      <a:r>
                        <a:rPr lang="fr-FR" baseline="0" dirty="0"/>
                        <a:t> ou AS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395536" y="2852936"/>
            <a:ext cx="104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u="sng" dirty="0" err="1"/>
              <a:t>Exemplo</a:t>
            </a:r>
            <a:r>
              <a:rPr lang="fr-FR" i="1" u="sng" dirty="0"/>
              <a:t>:</a:t>
            </a:r>
          </a:p>
        </p:txBody>
      </p:sp>
      <p:graphicFrame>
        <p:nvGraphicFramePr>
          <p:cNvPr id="714754" name="Object 2"/>
          <p:cNvGraphicFramePr>
            <a:graphicFrameLocks noChangeAspect="1"/>
          </p:cNvGraphicFramePr>
          <p:nvPr/>
        </p:nvGraphicFramePr>
        <p:xfrm>
          <a:off x="1475656" y="2780928"/>
          <a:ext cx="6542363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5006520" imgH="1156680" progId="ChemDraw.Document.6.0">
                  <p:embed/>
                </p:oleObj>
              </mc:Choice>
              <mc:Fallback>
                <p:oleObj name="CS ChemDraw Drawing" r:id="rId2" imgW="5006520" imgH="1156680" progId="ChemDraw.Document.6.0">
                  <p:embed/>
                  <p:pic>
                    <p:nvPicPr>
                      <p:cNvPr id="7147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780928"/>
                        <a:ext cx="6542363" cy="1512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12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323528" y="620688"/>
            <a:ext cx="21173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b="1" i="1" u="sng" dirty="0"/>
              <a:t>O </a:t>
            </a:r>
            <a:r>
              <a:rPr lang="fr-FR" sz="2200" b="1" i="1" u="sng" dirty="0" err="1"/>
              <a:t>caso</a:t>
            </a:r>
            <a:r>
              <a:rPr lang="fr-FR" sz="2200" b="1" i="1" u="sng" dirty="0"/>
              <a:t> dos </a:t>
            </a:r>
            <a:r>
              <a:rPr lang="fr-FR" sz="2200" b="1" i="1" u="sng" dirty="0" err="1"/>
              <a:t>íons</a:t>
            </a:r>
            <a:r>
              <a:rPr lang="fr-FR" sz="2200" b="1" i="1" u="sng" dirty="0"/>
              <a:t>: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1520" y="1124744"/>
            <a:ext cx="86409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err="1"/>
              <a:t>Em</a:t>
            </a:r>
            <a:r>
              <a:rPr lang="fr-FR" sz="2000" dirty="0"/>
              <a:t> </a:t>
            </a:r>
            <a:r>
              <a:rPr lang="fr-FR" sz="2000" dirty="0" err="1"/>
              <a:t>muitos</a:t>
            </a:r>
            <a:r>
              <a:rPr lang="fr-FR" sz="2000" dirty="0"/>
              <a:t> </a:t>
            </a:r>
            <a:r>
              <a:rPr lang="fr-FR" sz="2000" dirty="0" err="1"/>
              <a:t>casos</a:t>
            </a:r>
            <a:r>
              <a:rPr lang="fr-FR" sz="2000" dirty="0"/>
              <a:t>, </a:t>
            </a:r>
            <a:r>
              <a:rPr lang="fr-FR" sz="2000" dirty="0" err="1"/>
              <a:t>encontramos</a:t>
            </a:r>
            <a:r>
              <a:rPr lang="fr-FR" sz="2000" dirty="0"/>
              <a:t> </a:t>
            </a:r>
            <a:r>
              <a:rPr lang="fr-FR" sz="2000" dirty="0" err="1"/>
              <a:t>transposições</a:t>
            </a:r>
            <a:r>
              <a:rPr lang="fr-FR" sz="2000" dirty="0"/>
              <a:t> </a:t>
            </a:r>
            <a:r>
              <a:rPr lang="fr-FR" sz="2000" dirty="0" err="1"/>
              <a:t>sigmatr</a:t>
            </a:r>
            <a:r>
              <a:rPr lang="fr-FR" sz="2000" dirty="0" err="1">
                <a:latin typeface="Calibri"/>
              </a:rPr>
              <a:t>ópicas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envolvendo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sistemas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carregados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positivamente</a:t>
            </a:r>
            <a:r>
              <a:rPr lang="fr-FR" sz="2000" dirty="0">
                <a:latin typeface="Calibri"/>
              </a:rPr>
              <a:t> ou </a:t>
            </a:r>
            <a:r>
              <a:rPr lang="fr-FR" sz="2000" dirty="0" err="1">
                <a:latin typeface="Calibri"/>
              </a:rPr>
              <a:t>negativamente</a:t>
            </a:r>
            <a:r>
              <a:rPr lang="fr-FR" sz="2000" dirty="0">
                <a:latin typeface="Calibri"/>
              </a:rPr>
              <a:t>. Esses </a:t>
            </a:r>
            <a:r>
              <a:rPr lang="fr-FR" sz="2000" dirty="0" err="1">
                <a:latin typeface="Calibri"/>
              </a:rPr>
              <a:t>rearranjos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são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conhecidos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como</a:t>
            </a:r>
            <a:r>
              <a:rPr lang="fr-FR" sz="2000" dirty="0">
                <a:latin typeface="Calibri"/>
              </a:rPr>
              <a:t> de </a:t>
            </a:r>
            <a:r>
              <a:rPr lang="fr-FR" sz="2000" i="1" u="sng" dirty="0">
                <a:latin typeface="Calibri"/>
              </a:rPr>
              <a:t>Wagner-</a:t>
            </a:r>
            <a:r>
              <a:rPr lang="fr-FR" sz="2000" i="1" u="sng" dirty="0" err="1">
                <a:latin typeface="Calibri"/>
              </a:rPr>
              <a:t>Meerwein</a:t>
            </a:r>
            <a:r>
              <a:rPr lang="fr-FR" sz="2000" dirty="0">
                <a:latin typeface="Calibri"/>
              </a:rPr>
              <a:t>.</a:t>
            </a:r>
            <a:endParaRPr lang="fr-FR" sz="2000" dirty="0"/>
          </a:p>
        </p:txBody>
      </p:sp>
      <p:graphicFrame>
        <p:nvGraphicFramePr>
          <p:cNvPr id="715782" name="Object 6"/>
          <p:cNvGraphicFramePr>
            <a:graphicFrameLocks noChangeAspect="1"/>
          </p:cNvGraphicFramePr>
          <p:nvPr/>
        </p:nvGraphicFramePr>
        <p:xfrm>
          <a:off x="2411760" y="2420888"/>
          <a:ext cx="4214122" cy="1016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060000" imgH="738000" progId="ChemDraw.Document.6.0">
                  <p:embed/>
                </p:oleObj>
              </mc:Choice>
              <mc:Fallback>
                <p:oleObj name="CS ChemDraw Drawing" r:id="rId2" imgW="3060000" imgH="738000" progId="ChemDraw.Document.6.0">
                  <p:embed/>
                  <p:pic>
                    <p:nvPicPr>
                      <p:cNvPr id="7157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420888"/>
                        <a:ext cx="4214122" cy="1016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Connecteur droit 13"/>
          <p:cNvCxnSpPr/>
          <p:nvPr/>
        </p:nvCxnSpPr>
        <p:spPr>
          <a:xfrm>
            <a:off x="1979712" y="3717032"/>
            <a:ext cx="5400600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5783" name="Object 7"/>
          <p:cNvGraphicFramePr>
            <a:graphicFrameLocks noChangeAspect="1"/>
          </p:cNvGraphicFramePr>
          <p:nvPr/>
        </p:nvGraphicFramePr>
        <p:xfrm>
          <a:off x="2339752" y="3861048"/>
          <a:ext cx="4680520" cy="214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3620160" imgH="1658160" progId="ChemDraw.Document.6.0">
                  <p:embed/>
                </p:oleObj>
              </mc:Choice>
              <mc:Fallback>
                <p:oleObj name="CS ChemDraw Drawing" r:id="rId4" imgW="3620160" imgH="1658160" progId="ChemDraw.Document.6.0">
                  <p:embed/>
                  <p:pic>
                    <p:nvPicPr>
                      <p:cNvPr id="7157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861048"/>
                        <a:ext cx="4680520" cy="214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13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323528" y="620688"/>
            <a:ext cx="21173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b="1" i="1" u="sng" dirty="0"/>
              <a:t>O </a:t>
            </a:r>
            <a:r>
              <a:rPr lang="fr-FR" sz="2200" b="1" i="1" u="sng" dirty="0" err="1"/>
              <a:t>caso</a:t>
            </a:r>
            <a:r>
              <a:rPr lang="fr-FR" sz="2200" b="1" i="1" u="sng" dirty="0"/>
              <a:t> dos </a:t>
            </a:r>
            <a:r>
              <a:rPr lang="fr-FR" sz="2200" b="1" i="1" u="sng" dirty="0" err="1"/>
              <a:t>íons</a:t>
            </a:r>
            <a:r>
              <a:rPr lang="fr-FR" sz="2200" b="1" i="1" u="sng" dirty="0"/>
              <a:t>: </a:t>
            </a:r>
          </a:p>
        </p:txBody>
      </p:sp>
      <p:graphicFrame>
        <p:nvGraphicFramePr>
          <p:cNvPr id="716802" name="Object 2"/>
          <p:cNvGraphicFramePr>
            <a:graphicFrameLocks noChangeAspect="1"/>
          </p:cNvGraphicFramePr>
          <p:nvPr/>
        </p:nvGraphicFramePr>
        <p:xfrm>
          <a:off x="1259632" y="1844824"/>
          <a:ext cx="6197042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362840" imgH="1470240" progId="ChemDraw.Document.6.0">
                  <p:embed/>
                </p:oleObj>
              </mc:Choice>
              <mc:Fallback>
                <p:oleObj name="CS ChemDraw Drawing" r:id="rId2" imgW="4362840" imgH="1470240" progId="ChemDraw.Document.6.0">
                  <p:embed/>
                  <p:pic>
                    <p:nvPicPr>
                      <p:cNvPr id="7168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844824"/>
                        <a:ext cx="6197042" cy="2088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540000" y="4668838"/>
          <a:ext cx="32146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2018998" imgH="706883" progId="ChemDraw.Document.6.0">
                  <p:embed/>
                </p:oleObj>
              </mc:Choice>
              <mc:Fallback>
                <p:oleObj name="CS ChemDraw Drawing" r:id="rId4" imgW="2018998" imgH="706883" progId="ChemDraw.Document.6.0">
                  <p:embed/>
                  <p:pic>
                    <p:nvPicPr>
                      <p:cNvPr id="7168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4668838"/>
                        <a:ext cx="32146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14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251520" y="692696"/>
            <a:ext cx="1226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u="sng" dirty="0" err="1"/>
              <a:t>Exemplo</a:t>
            </a:r>
            <a:r>
              <a:rPr lang="fr-FR" sz="2000" b="1" u="sng" dirty="0"/>
              <a:t> :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79513" y="1196752"/>
            <a:ext cx="8784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As </a:t>
            </a:r>
            <a:r>
              <a:rPr lang="fr-FR" sz="2000" dirty="0" err="1"/>
              <a:t>regras</a:t>
            </a:r>
            <a:r>
              <a:rPr lang="fr-FR" sz="2000" dirty="0"/>
              <a:t> de </a:t>
            </a:r>
            <a:r>
              <a:rPr lang="fr-FR" sz="2000" dirty="0" err="1"/>
              <a:t>seleção</a:t>
            </a:r>
            <a:r>
              <a:rPr lang="fr-FR" sz="2000" dirty="0"/>
              <a:t> </a:t>
            </a:r>
            <a:r>
              <a:rPr lang="fr-FR" sz="2000" dirty="0" err="1"/>
              <a:t>indicam</a:t>
            </a:r>
            <a:r>
              <a:rPr lang="fr-FR" sz="2000" dirty="0"/>
              <a:t> que </a:t>
            </a:r>
            <a:r>
              <a:rPr lang="fr-FR" sz="2000" dirty="0" err="1"/>
              <a:t>uma</a:t>
            </a:r>
            <a:r>
              <a:rPr lang="fr-FR" sz="2000" dirty="0"/>
              <a:t> </a:t>
            </a:r>
            <a:r>
              <a:rPr lang="fr-FR" sz="2000" dirty="0" err="1"/>
              <a:t>transposição</a:t>
            </a:r>
            <a:r>
              <a:rPr lang="fr-FR" sz="2000" dirty="0"/>
              <a:t> [1,3] </a:t>
            </a:r>
            <a:r>
              <a:rPr lang="fr-FR" sz="2000" dirty="0" err="1"/>
              <a:t>térmica</a:t>
            </a:r>
            <a:r>
              <a:rPr lang="fr-FR" sz="2000" dirty="0"/>
              <a:t> que </a:t>
            </a:r>
            <a:r>
              <a:rPr lang="fr-FR" sz="2000" dirty="0" err="1"/>
              <a:t>envolve</a:t>
            </a:r>
            <a:r>
              <a:rPr lang="fr-FR" sz="2000" dirty="0"/>
              <a:t> 4 </a:t>
            </a:r>
            <a:r>
              <a:rPr lang="fr-FR" sz="2000" dirty="0" err="1"/>
              <a:t>elétrons</a:t>
            </a:r>
            <a:r>
              <a:rPr lang="fr-FR" sz="2000" dirty="0"/>
              <a:t> </a:t>
            </a:r>
            <a:r>
              <a:rPr lang="fr-FR" sz="2000" dirty="0" err="1"/>
              <a:t>ocorrerá</a:t>
            </a:r>
            <a:r>
              <a:rPr lang="fr-FR" sz="2000" dirty="0"/>
              <a:t>  de </a:t>
            </a:r>
            <a:r>
              <a:rPr lang="fr-FR" sz="2000" dirty="0" err="1"/>
              <a:t>maneira</a:t>
            </a:r>
            <a:r>
              <a:rPr lang="fr-FR" sz="2000" dirty="0"/>
              <a:t> SA. 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/>
              <a:t>Muitas</a:t>
            </a:r>
            <a:r>
              <a:rPr lang="fr-FR" sz="2000" dirty="0"/>
              <a:t> </a:t>
            </a:r>
            <a:r>
              <a:rPr lang="fr-FR" sz="2000" dirty="0" err="1"/>
              <a:t>vezes</a:t>
            </a:r>
            <a:r>
              <a:rPr lang="fr-FR" sz="2000" dirty="0"/>
              <a:t>, </a:t>
            </a:r>
            <a:r>
              <a:rPr lang="fr-FR" sz="2000" dirty="0" err="1"/>
              <a:t>não</a:t>
            </a:r>
            <a:r>
              <a:rPr lang="fr-FR" sz="2000" dirty="0"/>
              <a:t> </a:t>
            </a:r>
            <a:r>
              <a:rPr lang="fr-FR" sz="2000" dirty="0" err="1"/>
              <a:t>podemos</a:t>
            </a:r>
            <a:r>
              <a:rPr lang="fr-FR" sz="2000" dirty="0"/>
              <a:t> </a:t>
            </a:r>
            <a:r>
              <a:rPr lang="fr-FR" sz="2000" dirty="0" err="1"/>
              <a:t>dizer</a:t>
            </a:r>
            <a:r>
              <a:rPr lang="fr-FR" sz="2000" dirty="0"/>
              <a:t> se </a:t>
            </a:r>
            <a:r>
              <a:rPr lang="fr-FR" sz="2000" dirty="0" err="1"/>
              <a:t>ela</a:t>
            </a:r>
            <a:r>
              <a:rPr lang="fr-FR" sz="2000" dirty="0"/>
              <a:t> é S </a:t>
            </a:r>
            <a:r>
              <a:rPr lang="fr-FR" sz="2000" dirty="0" err="1"/>
              <a:t>em</a:t>
            </a:r>
            <a:r>
              <a:rPr lang="fr-FR" sz="2000" dirty="0"/>
              <a:t> </a:t>
            </a:r>
            <a:r>
              <a:rPr lang="fr-FR" sz="2000" dirty="0" err="1"/>
              <a:t>relação</a:t>
            </a:r>
            <a:r>
              <a:rPr lang="fr-FR" sz="2000" dirty="0"/>
              <a:t> </a:t>
            </a:r>
            <a:r>
              <a:rPr lang="fr-FR" sz="2000" dirty="0" err="1"/>
              <a:t>ao</a:t>
            </a:r>
            <a:r>
              <a:rPr lang="fr-FR" sz="2000" dirty="0"/>
              <a:t> </a:t>
            </a:r>
            <a:r>
              <a:rPr lang="fr-FR" sz="2000" dirty="0" err="1"/>
              <a:t>polieno</a:t>
            </a:r>
            <a:r>
              <a:rPr lang="fr-FR" sz="2000" dirty="0"/>
              <a:t> e A </a:t>
            </a:r>
            <a:r>
              <a:rPr lang="fr-FR" sz="2000" dirty="0" err="1"/>
              <a:t>em</a:t>
            </a:r>
            <a:r>
              <a:rPr lang="fr-FR" sz="2000" dirty="0"/>
              <a:t> </a:t>
            </a:r>
            <a:r>
              <a:rPr lang="fr-FR" sz="2000" dirty="0" err="1"/>
              <a:t>relação</a:t>
            </a:r>
            <a:r>
              <a:rPr lang="fr-FR" sz="2000" dirty="0"/>
              <a:t> </a:t>
            </a:r>
            <a:r>
              <a:rPr lang="fr-FR" sz="2000" dirty="0" err="1"/>
              <a:t>ao</a:t>
            </a:r>
            <a:r>
              <a:rPr lang="fr-FR" sz="2000" dirty="0"/>
              <a:t> </a:t>
            </a:r>
            <a:r>
              <a:rPr lang="fr-FR" sz="2000" dirty="0" err="1"/>
              <a:t>grupo</a:t>
            </a:r>
            <a:r>
              <a:rPr lang="fr-FR" sz="2000" dirty="0"/>
              <a:t> migrante, ou vice-versa. Mas </a:t>
            </a:r>
            <a:r>
              <a:rPr lang="fr-FR" sz="2000" dirty="0" err="1"/>
              <a:t>em</a:t>
            </a:r>
            <a:r>
              <a:rPr lang="fr-FR" sz="2000" dirty="0"/>
              <a:t> </a:t>
            </a:r>
            <a:r>
              <a:rPr lang="fr-FR" sz="2000" dirty="0" err="1"/>
              <a:t>alguns</a:t>
            </a:r>
            <a:r>
              <a:rPr lang="fr-FR" sz="2000" dirty="0"/>
              <a:t> </a:t>
            </a:r>
            <a:r>
              <a:rPr lang="fr-FR" sz="2000" dirty="0" err="1"/>
              <a:t>casos</a:t>
            </a:r>
            <a:r>
              <a:rPr lang="fr-FR" sz="2000" dirty="0"/>
              <a:t>, </a:t>
            </a:r>
            <a:r>
              <a:rPr lang="fr-FR" sz="2000" dirty="0" err="1"/>
              <a:t>isso</a:t>
            </a:r>
            <a:r>
              <a:rPr lang="fr-FR" sz="2000" dirty="0"/>
              <a:t> é </a:t>
            </a:r>
            <a:r>
              <a:rPr lang="fr-FR" sz="2000" dirty="0" err="1"/>
              <a:t>poss</a:t>
            </a:r>
            <a:r>
              <a:rPr lang="fr-FR" sz="2000" dirty="0" err="1">
                <a:latin typeface="Calibri"/>
              </a:rPr>
              <a:t>í</a:t>
            </a:r>
            <a:r>
              <a:rPr lang="fr-FR" sz="2000" dirty="0" err="1"/>
              <a:t>vel</a:t>
            </a:r>
            <a:r>
              <a:rPr lang="fr-FR" sz="2000" dirty="0"/>
              <a:t>:</a:t>
            </a:r>
          </a:p>
        </p:txBody>
      </p:sp>
      <p:graphicFrame>
        <p:nvGraphicFramePr>
          <p:cNvPr id="717826" name="Object 2"/>
          <p:cNvGraphicFramePr>
            <a:graphicFrameLocks noChangeAspect="1"/>
          </p:cNvGraphicFramePr>
          <p:nvPr/>
        </p:nvGraphicFramePr>
        <p:xfrm>
          <a:off x="2267744" y="3068960"/>
          <a:ext cx="4267238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640600" imgH="712440" progId="ChemDraw.Document.6.0">
                  <p:embed/>
                </p:oleObj>
              </mc:Choice>
              <mc:Fallback>
                <p:oleObj name="CS ChemDraw Drawing" r:id="rId2" imgW="2640600" imgH="712440" progId="ChemDraw.Document.6.0">
                  <p:embed/>
                  <p:pic>
                    <p:nvPicPr>
                      <p:cNvPr id="7178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068960"/>
                        <a:ext cx="4267238" cy="1152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1907704" y="4581128"/>
          <a:ext cx="4680520" cy="1534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3432240" imgH="1125720" progId="ChemDraw.Document.6.0">
                  <p:embed/>
                </p:oleObj>
              </mc:Choice>
              <mc:Fallback>
                <p:oleObj name="CS ChemDraw Drawing" r:id="rId4" imgW="3432240" imgH="1125720" progId="ChemDraw.Document.6.0">
                  <p:embed/>
                  <p:pic>
                    <p:nvPicPr>
                      <p:cNvPr id="7178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581128"/>
                        <a:ext cx="4680520" cy="1534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EB840875-89CF-4E7D-8C3D-3C0B5A3528BF}" type="slidenum">
              <a:rPr lang="fr-FR" smtClean="0"/>
              <a:pPr/>
              <a:t>15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545237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179512" y="652626"/>
            <a:ext cx="4356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u="sng" dirty="0"/>
              <a:t>ET de </a:t>
            </a:r>
            <a:r>
              <a:rPr lang="fr-FR" sz="2000" b="1" i="1" u="sng" dirty="0" err="1"/>
              <a:t>transposições</a:t>
            </a:r>
            <a:r>
              <a:rPr lang="fr-FR" sz="2000" b="1" i="1" u="sng" dirty="0"/>
              <a:t> </a:t>
            </a:r>
            <a:r>
              <a:rPr lang="fr-FR" sz="2000" b="1" i="1" u="sng" dirty="0" err="1"/>
              <a:t>sigmatr</a:t>
            </a:r>
            <a:r>
              <a:rPr lang="fr-FR" sz="2000" b="1" i="1" u="sng" dirty="0" err="1">
                <a:latin typeface="Calibri"/>
              </a:rPr>
              <a:t>ópicas</a:t>
            </a:r>
            <a:r>
              <a:rPr lang="fr-FR" sz="2000" b="1" i="1" u="sng" dirty="0">
                <a:latin typeface="Calibri"/>
              </a:rPr>
              <a:t> [3,3]</a:t>
            </a:r>
            <a:endParaRPr lang="fr-FR" sz="2000" b="1" i="1" u="sng" dirty="0"/>
          </a:p>
        </p:txBody>
      </p:sp>
      <p:sp>
        <p:nvSpPr>
          <p:cNvPr id="9" name="ZoneTexte 8"/>
          <p:cNvSpPr txBox="1"/>
          <p:nvPr/>
        </p:nvSpPr>
        <p:spPr>
          <a:xfrm>
            <a:off x="395536" y="1052736"/>
            <a:ext cx="104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Exemplo</a:t>
            </a:r>
            <a:r>
              <a:rPr lang="fr-FR" dirty="0"/>
              <a:t>:</a:t>
            </a:r>
          </a:p>
        </p:txBody>
      </p:sp>
      <p:graphicFrame>
        <p:nvGraphicFramePr>
          <p:cNvPr id="718849" name="Object 1"/>
          <p:cNvGraphicFramePr>
            <a:graphicFrameLocks noChangeAspect="1"/>
          </p:cNvGraphicFramePr>
          <p:nvPr/>
        </p:nvGraphicFramePr>
        <p:xfrm>
          <a:off x="611560" y="1484784"/>
          <a:ext cx="483939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323160" imgH="692640" progId="ChemDraw.Document.6.0">
                  <p:embed/>
                </p:oleObj>
              </mc:Choice>
              <mc:Fallback>
                <p:oleObj name="CS ChemDraw Drawing" r:id="rId2" imgW="3323160" imgH="692640" progId="ChemDraw.Document.6.0">
                  <p:embed/>
                  <p:pic>
                    <p:nvPicPr>
                      <p:cNvPr id="71884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484784"/>
                        <a:ext cx="4839399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5796136" y="1268760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err="1"/>
              <a:t>Pode</a:t>
            </a:r>
            <a:r>
              <a:rPr lang="fr-FR" sz="2000" dirty="0"/>
              <a:t>-se </a:t>
            </a:r>
            <a:r>
              <a:rPr lang="fr-FR" sz="2000" dirty="0" err="1"/>
              <a:t>prever</a:t>
            </a:r>
            <a:r>
              <a:rPr lang="fr-FR" sz="2000" dirty="0"/>
              <a:t> a </a:t>
            </a:r>
            <a:r>
              <a:rPr lang="fr-FR" sz="2000" dirty="0" err="1"/>
              <a:t>geometria</a:t>
            </a:r>
            <a:r>
              <a:rPr lang="fr-FR" sz="2000" dirty="0"/>
              <a:t> dos </a:t>
            </a:r>
            <a:r>
              <a:rPr lang="fr-FR" sz="2000" dirty="0" err="1"/>
              <a:t>produtos</a:t>
            </a:r>
            <a:r>
              <a:rPr lang="fr-FR" sz="2000" dirty="0"/>
              <a:t> </a:t>
            </a:r>
            <a:r>
              <a:rPr lang="fr-FR" sz="2000" dirty="0" err="1"/>
              <a:t>formados</a:t>
            </a:r>
            <a:r>
              <a:rPr lang="fr-FR" sz="2000" dirty="0"/>
              <a:t> </a:t>
            </a:r>
            <a:r>
              <a:rPr lang="fr-FR" sz="2000" dirty="0" err="1"/>
              <a:t>representando</a:t>
            </a:r>
            <a:r>
              <a:rPr lang="fr-FR" sz="2000" dirty="0"/>
              <a:t> a </a:t>
            </a:r>
            <a:r>
              <a:rPr lang="fr-FR" sz="2000" dirty="0" err="1"/>
              <a:t>estrutura</a:t>
            </a:r>
            <a:r>
              <a:rPr lang="fr-FR" sz="2000" dirty="0"/>
              <a:t> do ET.</a:t>
            </a:r>
          </a:p>
        </p:txBody>
      </p:sp>
      <p:graphicFrame>
        <p:nvGraphicFramePr>
          <p:cNvPr id="718850" name="Object 2"/>
          <p:cNvGraphicFramePr>
            <a:graphicFrameLocks noChangeAspect="1"/>
          </p:cNvGraphicFramePr>
          <p:nvPr/>
        </p:nvGraphicFramePr>
        <p:xfrm>
          <a:off x="251520" y="2904157"/>
          <a:ext cx="5340350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4462200" imgH="1339200" progId="ChemDraw.Document.6.0">
                  <p:embed/>
                </p:oleObj>
              </mc:Choice>
              <mc:Fallback>
                <p:oleObj name="CS ChemDraw Drawing" r:id="rId4" imgW="4462200" imgH="1339200" progId="ChemDraw.Document.6.0">
                  <p:embed/>
                  <p:pic>
                    <p:nvPicPr>
                      <p:cNvPr id="7188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904157"/>
                        <a:ext cx="5340350" cy="160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851" name="Object 3"/>
          <p:cNvGraphicFramePr>
            <a:graphicFrameLocks noChangeAspect="1"/>
          </p:cNvGraphicFramePr>
          <p:nvPr/>
        </p:nvGraphicFramePr>
        <p:xfrm>
          <a:off x="250825" y="4845199"/>
          <a:ext cx="5334000" cy="160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6" imgW="4462200" imgH="1339200" progId="ChemDraw.Document.6.0">
                  <p:embed/>
                </p:oleObj>
              </mc:Choice>
              <mc:Fallback>
                <p:oleObj name="CS ChemDraw Drawing" r:id="rId6" imgW="4462200" imgH="1339200" progId="ChemDraw.Document.6.0">
                  <p:embed/>
                  <p:pic>
                    <p:nvPicPr>
                      <p:cNvPr id="7188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845199"/>
                        <a:ext cx="5334000" cy="160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855" name="Object 7"/>
          <p:cNvGraphicFramePr>
            <a:graphicFrameLocks noChangeAspect="1"/>
          </p:cNvGraphicFramePr>
          <p:nvPr/>
        </p:nvGraphicFramePr>
        <p:xfrm>
          <a:off x="6276975" y="3125788"/>
          <a:ext cx="1990725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8" imgW="1498930" imgH="2382936" progId="ChemDraw.Document.6.0">
                  <p:embed/>
                </p:oleObj>
              </mc:Choice>
              <mc:Fallback>
                <p:oleObj name="CS ChemDraw Drawing" r:id="rId8" imgW="1498930" imgH="2382936" progId="ChemDraw.Document.6.0">
                  <p:embed/>
                  <p:pic>
                    <p:nvPicPr>
                      <p:cNvPr id="7188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6975" y="3125788"/>
                        <a:ext cx="1990725" cy="316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2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251521" y="836712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O </a:t>
            </a:r>
            <a:r>
              <a:rPr lang="fr-FR" sz="2000" dirty="0" err="1"/>
              <a:t>princ</a:t>
            </a:r>
            <a:r>
              <a:rPr lang="fr-FR" sz="2000" dirty="0" err="1">
                <a:latin typeface="Calibri"/>
              </a:rPr>
              <a:t>í</a:t>
            </a:r>
            <a:r>
              <a:rPr lang="fr-FR" sz="2000" dirty="0" err="1"/>
              <a:t>pio</a:t>
            </a:r>
            <a:r>
              <a:rPr lang="fr-FR" sz="2000" dirty="0"/>
              <a:t> de </a:t>
            </a:r>
            <a:r>
              <a:rPr lang="fr-FR" sz="2000" dirty="0" err="1"/>
              <a:t>uma</a:t>
            </a:r>
            <a:r>
              <a:rPr lang="fr-FR" sz="2000" dirty="0"/>
              <a:t> </a:t>
            </a:r>
            <a:r>
              <a:rPr lang="fr-FR" sz="2000" dirty="0" err="1"/>
              <a:t>reação</a:t>
            </a:r>
            <a:r>
              <a:rPr lang="fr-FR" sz="2000" dirty="0"/>
              <a:t> </a:t>
            </a:r>
            <a:r>
              <a:rPr lang="fr-FR" sz="2000" dirty="0" err="1"/>
              <a:t>sigmatr</a:t>
            </a:r>
            <a:r>
              <a:rPr lang="fr-FR" sz="2000" dirty="0" err="1">
                <a:latin typeface="Calibri"/>
              </a:rPr>
              <a:t>ópica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repousa</a:t>
            </a:r>
            <a:r>
              <a:rPr lang="fr-FR" sz="2000" dirty="0">
                <a:latin typeface="Calibri"/>
              </a:rPr>
              <a:t> sobre a </a:t>
            </a:r>
            <a:r>
              <a:rPr lang="fr-FR" sz="2000" dirty="0" err="1">
                <a:latin typeface="Calibri"/>
              </a:rPr>
              <a:t>reorganização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concertada</a:t>
            </a:r>
            <a:r>
              <a:rPr lang="fr-FR" sz="2000" dirty="0">
                <a:latin typeface="Calibri"/>
              </a:rPr>
              <a:t> dos </a:t>
            </a:r>
            <a:r>
              <a:rPr lang="fr-FR" sz="2000" dirty="0" err="1">
                <a:latin typeface="Calibri"/>
              </a:rPr>
              <a:t>elétrons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ao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longo</a:t>
            </a:r>
            <a:r>
              <a:rPr lang="fr-FR" sz="2000" dirty="0">
                <a:latin typeface="Calibri"/>
              </a:rPr>
              <a:t> da </a:t>
            </a:r>
            <a:r>
              <a:rPr lang="fr-FR" sz="2000" dirty="0" err="1">
                <a:latin typeface="Calibri"/>
              </a:rPr>
              <a:t>qual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um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grupo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conectado</a:t>
            </a:r>
            <a:r>
              <a:rPr lang="fr-FR" sz="2000" dirty="0">
                <a:latin typeface="Calibri"/>
              </a:rPr>
              <a:t> à </a:t>
            </a:r>
            <a:r>
              <a:rPr lang="fr-FR" sz="2000" dirty="0" err="1">
                <a:latin typeface="Calibri"/>
              </a:rPr>
              <a:t>uma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ligação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>
                <a:latin typeface="Symbol" pitchFamily="18" charset="2"/>
              </a:rPr>
              <a:t>s</a:t>
            </a:r>
            <a:r>
              <a:rPr lang="fr-FR" sz="2000" dirty="0">
                <a:latin typeface="Calibri"/>
              </a:rPr>
              <a:t> migra para </a:t>
            </a:r>
            <a:r>
              <a:rPr lang="fr-FR" sz="2000" dirty="0" err="1">
                <a:latin typeface="Calibri"/>
              </a:rPr>
              <a:t>uma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extremidade</a:t>
            </a:r>
            <a:r>
              <a:rPr lang="fr-FR" sz="2000" dirty="0">
                <a:latin typeface="Calibri"/>
              </a:rPr>
              <a:t> mais longe de </a:t>
            </a:r>
            <a:r>
              <a:rPr lang="fr-FR" sz="2000" dirty="0" err="1">
                <a:latin typeface="Calibri"/>
              </a:rPr>
              <a:t>um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sistema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>
                <a:latin typeface="Symbol" pitchFamily="18" charset="2"/>
              </a:rPr>
              <a:t>p</a:t>
            </a:r>
            <a:r>
              <a:rPr lang="fr-FR" sz="2000" dirty="0">
                <a:latin typeface="Calibri"/>
              </a:rPr>
              <a:t> adjacente.</a:t>
            </a:r>
          </a:p>
          <a:p>
            <a:pPr algn="just"/>
            <a:endParaRPr lang="fr-FR" sz="2000" dirty="0">
              <a:latin typeface="Calibri"/>
            </a:endParaRPr>
          </a:p>
          <a:p>
            <a:pPr algn="just"/>
            <a:r>
              <a:rPr lang="fr-FR" sz="2000" dirty="0" err="1">
                <a:latin typeface="Calibri"/>
              </a:rPr>
              <a:t>Identifica</a:t>
            </a:r>
            <a:r>
              <a:rPr lang="fr-FR" sz="2000" dirty="0">
                <a:latin typeface="Calibri"/>
              </a:rPr>
              <a:t>-se </a:t>
            </a:r>
            <a:r>
              <a:rPr lang="fr-FR" sz="2000" dirty="0" err="1">
                <a:latin typeface="Calibri"/>
              </a:rPr>
              <a:t>diferentes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transformações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sigmatrópicas</a:t>
            </a:r>
            <a:r>
              <a:rPr lang="fr-FR" sz="2000" dirty="0">
                <a:latin typeface="Calibri"/>
              </a:rPr>
              <a:t>, que </a:t>
            </a:r>
            <a:r>
              <a:rPr lang="fr-FR" sz="2000" dirty="0" err="1">
                <a:latin typeface="Calibri"/>
              </a:rPr>
              <a:t>respondem</a:t>
            </a:r>
            <a:r>
              <a:rPr lang="fr-FR" sz="2000" dirty="0">
                <a:latin typeface="Calibri"/>
              </a:rPr>
              <a:t> à </a:t>
            </a:r>
            <a:r>
              <a:rPr lang="fr-FR" sz="2000" dirty="0" err="1">
                <a:latin typeface="Calibri"/>
              </a:rPr>
              <a:t>diferentes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processos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err="1">
                <a:latin typeface="Calibri"/>
              </a:rPr>
              <a:t>topológicos</a:t>
            </a:r>
            <a:r>
              <a:rPr lang="fr-FR" sz="2000" dirty="0">
                <a:latin typeface="Calibri"/>
              </a:rPr>
              <a:t>.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92868" y="5589240"/>
            <a:ext cx="8871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err="1"/>
              <a:t>Por</a:t>
            </a:r>
            <a:r>
              <a:rPr lang="fr-FR" sz="2000" dirty="0"/>
              <a:t> </a:t>
            </a:r>
            <a:r>
              <a:rPr lang="fr-FR" sz="2000" dirty="0" err="1"/>
              <a:t>serem</a:t>
            </a:r>
            <a:r>
              <a:rPr lang="fr-FR" sz="2000" dirty="0"/>
              <a:t> </a:t>
            </a:r>
            <a:r>
              <a:rPr lang="fr-FR" sz="2000" dirty="0" err="1"/>
              <a:t>concertados</a:t>
            </a:r>
            <a:r>
              <a:rPr lang="fr-FR" sz="2000" dirty="0"/>
              <a:t>, </a:t>
            </a:r>
            <a:r>
              <a:rPr lang="fr-FR" sz="2000" dirty="0" err="1"/>
              <a:t>rearranjos</a:t>
            </a:r>
            <a:r>
              <a:rPr lang="fr-FR" sz="2000" dirty="0"/>
              <a:t> </a:t>
            </a:r>
            <a:r>
              <a:rPr lang="fr-FR" sz="2000" dirty="0" err="1"/>
              <a:t>sigmatr</a:t>
            </a:r>
            <a:r>
              <a:rPr lang="fr-FR" sz="2000" dirty="0" err="1">
                <a:latin typeface="Calibri"/>
              </a:rPr>
              <a:t>ó</a:t>
            </a:r>
            <a:r>
              <a:rPr lang="fr-FR" sz="2000" dirty="0" err="1"/>
              <a:t>picos</a:t>
            </a:r>
            <a:r>
              <a:rPr lang="fr-FR" sz="2000" dirty="0"/>
              <a:t> </a:t>
            </a:r>
            <a:r>
              <a:rPr lang="fr-FR" sz="2000" dirty="0" err="1"/>
              <a:t>são</a:t>
            </a:r>
            <a:r>
              <a:rPr lang="fr-FR" sz="2000" dirty="0"/>
              <a:t> </a:t>
            </a:r>
            <a:r>
              <a:rPr lang="fr-FR" sz="2000" dirty="0" err="1"/>
              <a:t>tipicamente</a:t>
            </a:r>
            <a:r>
              <a:rPr lang="fr-FR" sz="2000" dirty="0"/>
              <a:t> </a:t>
            </a:r>
            <a:r>
              <a:rPr lang="fr-FR" sz="2000" dirty="0" err="1"/>
              <a:t>estereoespec</a:t>
            </a:r>
            <a:r>
              <a:rPr lang="fr-FR" sz="2000" dirty="0" err="1">
                <a:latin typeface="Calibri"/>
              </a:rPr>
              <a:t>í</a:t>
            </a:r>
            <a:r>
              <a:rPr lang="fr-FR" sz="2000" dirty="0" err="1"/>
              <a:t>ficos</a:t>
            </a:r>
            <a:r>
              <a:rPr lang="fr-FR" sz="2000" dirty="0"/>
              <a:t>.</a:t>
            </a:r>
          </a:p>
        </p:txBody>
      </p:sp>
      <p:graphicFrame>
        <p:nvGraphicFramePr>
          <p:cNvPr id="698370" name="Object 2"/>
          <p:cNvGraphicFramePr>
            <a:graphicFrameLocks noChangeAspect="1"/>
          </p:cNvGraphicFramePr>
          <p:nvPr/>
        </p:nvGraphicFramePr>
        <p:xfrm>
          <a:off x="1049338" y="3146425"/>
          <a:ext cx="7045325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946506" imgH="1357671" progId="ChemDraw.Document.6.0">
                  <p:embed/>
                </p:oleObj>
              </mc:Choice>
              <mc:Fallback>
                <p:oleObj name="CS ChemDraw Drawing" r:id="rId2" imgW="4946506" imgH="1357671" progId="ChemDraw.Document.6.0">
                  <p:embed/>
                  <p:pic>
                    <p:nvPicPr>
                      <p:cNvPr id="6983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8" y="3146425"/>
                        <a:ext cx="7045325" cy="193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3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179512" y="692696"/>
            <a:ext cx="3198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u="sng" dirty="0" err="1"/>
              <a:t>Definições</a:t>
            </a:r>
            <a:r>
              <a:rPr lang="fr-FR" sz="2000" b="1" u="sng" dirty="0"/>
              <a:t> e </a:t>
            </a:r>
            <a:r>
              <a:rPr lang="fr-FR" sz="2000" b="1" u="sng" dirty="0" err="1"/>
              <a:t>nomenclaturas</a:t>
            </a:r>
            <a:r>
              <a:rPr lang="fr-FR" sz="2000" b="1" u="sng" dirty="0"/>
              <a:t>: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1520" y="1196752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err="1"/>
              <a:t>Uma</a:t>
            </a:r>
            <a:r>
              <a:rPr lang="fr-FR" sz="2000" dirty="0"/>
              <a:t> </a:t>
            </a:r>
            <a:r>
              <a:rPr lang="fr-FR" sz="2000" dirty="0" err="1"/>
              <a:t>transposição</a:t>
            </a:r>
            <a:r>
              <a:rPr lang="fr-FR" sz="2000" dirty="0"/>
              <a:t> (i, j) </a:t>
            </a:r>
            <a:r>
              <a:rPr lang="fr-FR" sz="2000" dirty="0" err="1"/>
              <a:t>significa</a:t>
            </a:r>
            <a:r>
              <a:rPr lang="fr-FR" sz="2000" dirty="0"/>
              <a:t> </a:t>
            </a:r>
            <a:r>
              <a:rPr lang="fr-FR" sz="2000" dirty="0" err="1"/>
              <a:t>simplesmente</a:t>
            </a:r>
            <a:r>
              <a:rPr lang="fr-FR" sz="2000" dirty="0"/>
              <a:t> que o </a:t>
            </a:r>
            <a:r>
              <a:rPr lang="fr-FR" sz="2000" dirty="0" err="1"/>
              <a:t>grupo</a:t>
            </a:r>
            <a:r>
              <a:rPr lang="fr-FR" sz="2000" dirty="0"/>
              <a:t> </a:t>
            </a:r>
            <a:r>
              <a:rPr lang="fr-FR" sz="2000" dirty="0" err="1"/>
              <a:t>ligado</a:t>
            </a:r>
            <a:r>
              <a:rPr lang="fr-FR" sz="2000" dirty="0"/>
              <a:t> </a:t>
            </a:r>
            <a:r>
              <a:rPr lang="fr-FR" sz="2000" dirty="0" err="1"/>
              <a:t>inicialmente</a:t>
            </a:r>
            <a:r>
              <a:rPr lang="fr-FR" sz="2000" dirty="0"/>
              <a:t> </a:t>
            </a:r>
            <a:r>
              <a:rPr lang="fr-FR" sz="2000" dirty="0" err="1"/>
              <a:t>ao</a:t>
            </a:r>
            <a:r>
              <a:rPr lang="fr-FR" sz="2000" dirty="0"/>
              <a:t> </a:t>
            </a:r>
            <a:r>
              <a:rPr lang="fr-FR" sz="2000" dirty="0" err="1"/>
              <a:t>carbono</a:t>
            </a:r>
            <a:r>
              <a:rPr lang="fr-FR" sz="2000" dirty="0"/>
              <a:t> i é </a:t>
            </a:r>
            <a:r>
              <a:rPr lang="fr-FR" sz="2000" dirty="0" err="1"/>
              <a:t>transferido</a:t>
            </a:r>
            <a:r>
              <a:rPr lang="fr-FR" sz="2000" dirty="0"/>
              <a:t> </a:t>
            </a:r>
            <a:r>
              <a:rPr lang="fr-FR" sz="2000" dirty="0" err="1"/>
              <a:t>ao</a:t>
            </a:r>
            <a:r>
              <a:rPr lang="fr-FR" sz="2000" dirty="0"/>
              <a:t> </a:t>
            </a:r>
            <a:r>
              <a:rPr lang="fr-FR" sz="2000" dirty="0" err="1"/>
              <a:t>carbono</a:t>
            </a:r>
            <a:r>
              <a:rPr lang="fr-FR" sz="2000" dirty="0"/>
              <a:t> j. 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/>
              <a:t>Essa</a:t>
            </a:r>
            <a:r>
              <a:rPr lang="fr-FR" sz="2000" dirty="0"/>
              <a:t> </a:t>
            </a:r>
            <a:r>
              <a:rPr lang="fr-FR" sz="2000" dirty="0" err="1"/>
              <a:t>transferência</a:t>
            </a:r>
            <a:r>
              <a:rPr lang="fr-FR" sz="2000" dirty="0"/>
              <a:t> de </a:t>
            </a:r>
            <a:r>
              <a:rPr lang="fr-FR" sz="2000" dirty="0" err="1"/>
              <a:t>grupo</a:t>
            </a:r>
            <a:r>
              <a:rPr lang="fr-FR" sz="2000" dirty="0"/>
              <a:t> </a:t>
            </a:r>
            <a:r>
              <a:rPr lang="fr-FR" sz="2000" dirty="0" err="1"/>
              <a:t>possui</a:t>
            </a:r>
            <a:r>
              <a:rPr lang="fr-FR" sz="2000" dirty="0"/>
              <a:t> </a:t>
            </a:r>
            <a:r>
              <a:rPr lang="fr-FR" sz="2000" dirty="0" err="1"/>
              <a:t>regras</a:t>
            </a:r>
            <a:r>
              <a:rPr lang="fr-FR" sz="2000" dirty="0"/>
              <a:t> </a:t>
            </a:r>
            <a:r>
              <a:rPr lang="fr-FR" sz="2000" dirty="0" err="1"/>
              <a:t>precisas</a:t>
            </a:r>
            <a:r>
              <a:rPr lang="fr-FR" sz="2000" dirty="0"/>
              <a:t> para </a:t>
            </a:r>
            <a:r>
              <a:rPr lang="fr-FR" sz="2000" dirty="0" err="1"/>
              <a:t>ocorrer</a:t>
            </a:r>
            <a:r>
              <a:rPr lang="fr-FR" sz="2000" dirty="0"/>
              <a:t>. O </a:t>
            </a:r>
            <a:r>
              <a:rPr lang="fr-FR" sz="2000" dirty="0" err="1"/>
              <a:t>grupo</a:t>
            </a:r>
            <a:r>
              <a:rPr lang="fr-FR" sz="2000" dirty="0"/>
              <a:t> </a:t>
            </a:r>
            <a:r>
              <a:rPr lang="fr-FR" sz="2000" dirty="0" err="1"/>
              <a:t>deve</a:t>
            </a:r>
            <a:r>
              <a:rPr lang="fr-FR" sz="2000" dirty="0"/>
              <a:t> </a:t>
            </a:r>
            <a:r>
              <a:rPr lang="fr-FR" sz="2000" dirty="0" err="1"/>
              <a:t>obrigatoriamente</a:t>
            </a:r>
            <a:r>
              <a:rPr lang="fr-FR" sz="2000" dirty="0"/>
              <a:t> </a:t>
            </a:r>
            <a:r>
              <a:rPr lang="fr-FR" sz="2000" dirty="0" err="1"/>
              <a:t>estar</a:t>
            </a:r>
            <a:r>
              <a:rPr lang="fr-FR" sz="2000" dirty="0"/>
              <a:t> </a:t>
            </a:r>
            <a:r>
              <a:rPr lang="fr-FR" sz="2000" dirty="0" err="1"/>
              <a:t>conectado</a:t>
            </a:r>
            <a:r>
              <a:rPr lang="fr-FR" sz="2000" dirty="0"/>
              <a:t> à </a:t>
            </a:r>
            <a:r>
              <a:rPr lang="fr-FR" sz="2000" dirty="0" err="1"/>
              <a:t>um</a:t>
            </a:r>
            <a:r>
              <a:rPr lang="fr-FR" sz="2000" dirty="0"/>
              <a:t> </a:t>
            </a:r>
            <a:r>
              <a:rPr lang="fr-FR" sz="2000" dirty="0" err="1"/>
              <a:t>sistema</a:t>
            </a:r>
            <a:r>
              <a:rPr lang="fr-FR" sz="2000" dirty="0"/>
              <a:t> </a:t>
            </a:r>
            <a:r>
              <a:rPr lang="fr-FR" sz="2000" dirty="0" err="1"/>
              <a:t>conjugado</a:t>
            </a:r>
            <a:r>
              <a:rPr lang="fr-FR" sz="2000" dirty="0"/>
              <a:t>. As </a:t>
            </a:r>
            <a:r>
              <a:rPr lang="fr-FR" sz="2000" dirty="0" err="1"/>
              <a:t>duplas</a:t>
            </a:r>
            <a:r>
              <a:rPr lang="fr-FR" sz="2000" dirty="0"/>
              <a:t> </a:t>
            </a:r>
            <a:r>
              <a:rPr lang="fr-FR" sz="2000" dirty="0" err="1"/>
              <a:t>ligações</a:t>
            </a:r>
            <a:r>
              <a:rPr lang="fr-FR" sz="2000" dirty="0"/>
              <a:t> </a:t>
            </a:r>
            <a:r>
              <a:rPr lang="fr-FR" sz="2000" dirty="0" err="1"/>
              <a:t>desse</a:t>
            </a:r>
            <a:r>
              <a:rPr lang="fr-FR" sz="2000" dirty="0"/>
              <a:t> </a:t>
            </a:r>
            <a:r>
              <a:rPr lang="fr-FR" sz="2000" dirty="0" err="1"/>
              <a:t>sistema</a:t>
            </a:r>
            <a:r>
              <a:rPr lang="fr-FR" sz="2000" dirty="0"/>
              <a:t> </a:t>
            </a:r>
            <a:r>
              <a:rPr lang="fr-FR" sz="2000" dirty="0">
                <a:latin typeface="Symbol" pitchFamily="18" charset="2"/>
              </a:rPr>
              <a:t>p</a:t>
            </a:r>
            <a:r>
              <a:rPr lang="fr-FR" sz="2000" dirty="0"/>
              <a:t> </a:t>
            </a:r>
            <a:r>
              <a:rPr lang="fr-FR" sz="2000" dirty="0" err="1"/>
              <a:t>migram</a:t>
            </a:r>
            <a:r>
              <a:rPr lang="fr-FR" sz="2000" dirty="0"/>
              <a:t> </a:t>
            </a:r>
            <a:r>
              <a:rPr lang="fr-FR" sz="2000" dirty="0" err="1"/>
              <a:t>concomitantemente</a:t>
            </a:r>
            <a:r>
              <a:rPr lang="fr-FR" sz="2000" dirty="0"/>
              <a:t> </a:t>
            </a:r>
            <a:r>
              <a:rPr lang="fr-FR" sz="2000" dirty="0" err="1"/>
              <a:t>com</a:t>
            </a:r>
            <a:r>
              <a:rPr lang="fr-FR" sz="2000" dirty="0"/>
              <a:t> a </a:t>
            </a:r>
            <a:r>
              <a:rPr lang="fr-FR" sz="2000" dirty="0" err="1"/>
              <a:t>transferência</a:t>
            </a:r>
            <a:r>
              <a:rPr lang="fr-FR" sz="2000" dirty="0"/>
              <a:t> do </a:t>
            </a:r>
            <a:r>
              <a:rPr lang="fr-FR" sz="2000" dirty="0" err="1"/>
              <a:t>grupo</a:t>
            </a:r>
            <a:r>
              <a:rPr lang="fr-FR" sz="2000" dirty="0"/>
              <a:t> e a </a:t>
            </a:r>
            <a:r>
              <a:rPr lang="fr-FR" sz="2000" dirty="0" err="1"/>
              <a:t>ligação</a:t>
            </a:r>
            <a:r>
              <a:rPr lang="fr-FR" sz="2000" dirty="0">
                <a:latin typeface="Symbol" pitchFamily="18" charset="2"/>
              </a:rPr>
              <a:t> s </a:t>
            </a:r>
            <a:r>
              <a:rPr lang="fr-FR" sz="2000" dirty="0" err="1"/>
              <a:t>situada</a:t>
            </a:r>
            <a:r>
              <a:rPr lang="fr-FR" sz="2000" dirty="0"/>
              <a:t> entre os </a:t>
            </a:r>
            <a:r>
              <a:rPr lang="fr-FR" sz="2000" dirty="0" err="1"/>
              <a:t>carbonos</a:t>
            </a:r>
            <a:r>
              <a:rPr lang="fr-FR" sz="2000" dirty="0"/>
              <a:t> 1 e 1’ se </a:t>
            </a:r>
            <a:r>
              <a:rPr lang="fr-FR" sz="2000" dirty="0" err="1"/>
              <a:t>localiza</a:t>
            </a:r>
            <a:r>
              <a:rPr lang="fr-FR" sz="2000" dirty="0"/>
              <a:t> </a:t>
            </a:r>
            <a:r>
              <a:rPr lang="fr-FR" sz="2000" dirty="0" err="1"/>
              <a:t>ap</a:t>
            </a:r>
            <a:r>
              <a:rPr lang="fr-FR" sz="2000" dirty="0" err="1">
                <a:latin typeface="Calibri"/>
              </a:rPr>
              <a:t>ó</a:t>
            </a:r>
            <a:r>
              <a:rPr lang="fr-FR" sz="2000" dirty="0" err="1"/>
              <a:t>s</a:t>
            </a:r>
            <a:r>
              <a:rPr lang="fr-FR" sz="2000" dirty="0"/>
              <a:t> a </a:t>
            </a:r>
            <a:r>
              <a:rPr lang="fr-FR" sz="2000" dirty="0" err="1"/>
              <a:t>reação</a:t>
            </a:r>
            <a:r>
              <a:rPr lang="fr-FR" sz="2000" dirty="0"/>
              <a:t> entre os </a:t>
            </a:r>
            <a:r>
              <a:rPr lang="fr-FR" sz="2000" dirty="0" err="1"/>
              <a:t>carbonos</a:t>
            </a:r>
            <a:r>
              <a:rPr lang="fr-FR" sz="2000" dirty="0"/>
              <a:t> i e j.</a:t>
            </a:r>
          </a:p>
        </p:txBody>
      </p:sp>
      <p:graphicFrame>
        <p:nvGraphicFramePr>
          <p:cNvPr id="697346" name="Object 2"/>
          <p:cNvGraphicFramePr>
            <a:graphicFrameLocks noChangeAspect="1"/>
          </p:cNvGraphicFramePr>
          <p:nvPr/>
        </p:nvGraphicFramePr>
        <p:xfrm>
          <a:off x="1409700" y="3992563"/>
          <a:ext cx="5999163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175293" imgH="819454" progId="ChemDraw.Document.6.0">
                  <p:embed/>
                </p:oleObj>
              </mc:Choice>
              <mc:Fallback>
                <p:oleObj name="CS ChemDraw Drawing" r:id="rId2" imgW="4175293" imgH="819454" progId="ChemDraw.Document.6.0">
                  <p:embed/>
                  <p:pic>
                    <p:nvPicPr>
                      <p:cNvPr id="6973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3992563"/>
                        <a:ext cx="5999163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251520" y="5589240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Observe que o </a:t>
            </a:r>
            <a:r>
              <a:rPr lang="fr-FR" sz="2000" dirty="0" err="1"/>
              <a:t>balanço</a:t>
            </a:r>
            <a:r>
              <a:rPr lang="fr-FR" sz="2000" dirty="0"/>
              <a:t> de </a:t>
            </a:r>
            <a:r>
              <a:rPr lang="fr-FR" sz="2000" dirty="0" err="1"/>
              <a:t>ligações</a:t>
            </a:r>
            <a:r>
              <a:rPr lang="fr-FR" sz="2000" dirty="0"/>
              <a:t> </a:t>
            </a:r>
            <a:r>
              <a:rPr lang="fr-FR" sz="2000" dirty="0">
                <a:latin typeface="Symbol" pitchFamily="18" charset="2"/>
              </a:rPr>
              <a:t>s</a:t>
            </a:r>
            <a:r>
              <a:rPr lang="fr-FR" sz="2000" dirty="0"/>
              <a:t> e </a:t>
            </a:r>
            <a:r>
              <a:rPr lang="fr-FR" sz="2000" dirty="0">
                <a:latin typeface="Symbol" pitchFamily="18" charset="2"/>
              </a:rPr>
              <a:t>p</a:t>
            </a:r>
            <a:r>
              <a:rPr lang="fr-FR" sz="2000" dirty="0"/>
              <a:t> é o </a:t>
            </a:r>
            <a:r>
              <a:rPr lang="fr-FR" sz="2000" dirty="0" err="1"/>
              <a:t>mesmo</a:t>
            </a:r>
            <a:r>
              <a:rPr lang="fr-FR" sz="2000" dirty="0"/>
              <a:t> entre </a:t>
            </a:r>
            <a:r>
              <a:rPr lang="fr-FR" sz="2000" dirty="0" err="1"/>
              <a:t>produto</a:t>
            </a:r>
            <a:r>
              <a:rPr lang="fr-FR" sz="2000" dirty="0"/>
              <a:t> de </a:t>
            </a:r>
            <a:r>
              <a:rPr lang="fr-FR" sz="2000" dirty="0" err="1"/>
              <a:t>partida</a:t>
            </a:r>
            <a:r>
              <a:rPr lang="fr-FR" sz="2000" dirty="0"/>
              <a:t> e de </a:t>
            </a:r>
            <a:r>
              <a:rPr lang="fr-FR" sz="2000" dirty="0" err="1"/>
              <a:t>chegada</a:t>
            </a:r>
            <a:r>
              <a:rPr lang="fr-FR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4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251520" y="692696"/>
            <a:ext cx="4086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u="sng" dirty="0" err="1"/>
              <a:t>Teoria</a:t>
            </a:r>
            <a:r>
              <a:rPr lang="fr-FR" sz="2000" b="1" u="sng" dirty="0"/>
              <a:t> de </a:t>
            </a:r>
            <a:r>
              <a:rPr lang="fr-FR" sz="2000" b="1" u="sng" dirty="0" err="1"/>
              <a:t>OMs</a:t>
            </a:r>
            <a:r>
              <a:rPr lang="fr-FR" sz="2000" b="1" u="sng" dirty="0"/>
              <a:t> e as </a:t>
            </a:r>
            <a:r>
              <a:rPr lang="fr-FR" sz="2000" b="1" u="sng" dirty="0" err="1"/>
              <a:t>regras</a:t>
            </a:r>
            <a:r>
              <a:rPr lang="fr-FR" sz="2000" b="1" u="sng" dirty="0"/>
              <a:t> de </a:t>
            </a:r>
            <a:r>
              <a:rPr lang="fr-FR" sz="2000" b="1" u="sng" dirty="0" err="1"/>
              <a:t>seleção</a:t>
            </a:r>
            <a:endParaRPr lang="fr-FR" sz="2000" b="1" u="sng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1340768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i="1" dirty="0" err="1"/>
              <a:t>Transposições</a:t>
            </a:r>
            <a:r>
              <a:rPr lang="fr-FR" sz="2000" b="1" i="1" dirty="0"/>
              <a:t> do </a:t>
            </a:r>
            <a:r>
              <a:rPr lang="fr-FR" sz="2000" b="1" i="1" dirty="0" err="1"/>
              <a:t>tipo</a:t>
            </a:r>
            <a:r>
              <a:rPr lang="fr-FR" sz="2000" b="1" i="1" dirty="0"/>
              <a:t> [1,j]: </a:t>
            </a:r>
            <a:r>
              <a:rPr lang="fr-FR" sz="2000" dirty="0" err="1"/>
              <a:t>Vamos</a:t>
            </a:r>
            <a:r>
              <a:rPr lang="fr-FR" sz="2000" dirty="0"/>
              <a:t> </a:t>
            </a:r>
            <a:r>
              <a:rPr lang="fr-FR" sz="2000" dirty="0" err="1"/>
              <a:t>admitir</a:t>
            </a:r>
            <a:r>
              <a:rPr lang="fr-FR" sz="2000" dirty="0"/>
              <a:t> que </a:t>
            </a:r>
            <a:r>
              <a:rPr lang="fr-FR" sz="2000" dirty="0" err="1"/>
              <a:t>podemos</a:t>
            </a:r>
            <a:r>
              <a:rPr lang="fr-FR" sz="2000" dirty="0"/>
              <a:t> </a:t>
            </a:r>
            <a:r>
              <a:rPr lang="fr-FR" sz="2000" dirty="0" err="1"/>
              <a:t>decompor</a:t>
            </a:r>
            <a:r>
              <a:rPr lang="fr-FR" sz="2000" dirty="0"/>
              <a:t> a </a:t>
            </a:r>
            <a:r>
              <a:rPr lang="fr-FR" sz="2000" dirty="0" err="1"/>
              <a:t>molécula</a:t>
            </a:r>
            <a:r>
              <a:rPr lang="fr-FR" sz="2000" dirty="0"/>
              <a:t> </a:t>
            </a:r>
            <a:r>
              <a:rPr lang="fr-FR" sz="2000" dirty="0" err="1"/>
              <a:t>em</a:t>
            </a:r>
            <a:r>
              <a:rPr lang="fr-FR" sz="2000" dirty="0"/>
              <a:t> dois </a:t>
            </a:r>
            <a:r>
              <a:rPr lang="fr-FR" sz="2000" dirty="0" err="1"/>
              <a:t>fragmentos</a:t>
            </a:r>
            <a:r>
              <a:rPr lang="fr-FR" sz="2000" dirty="0"/>
              <a:t> </a:t>
            </a:r>
            <a:r>
              <a:rPr lang="fr-FR" sz="2000" dirty="0" err="1"/>
              <a:t>radicalares</a:t>
            </a:r>
            <a:r>
              <a:rPr lang="fr-FR" sz="2000" dirty="0"/>
              <a:t>, </a:t>
            </a:r>
            <a:r>
              <a:rPr lang="fr-FR" sz="2000" dirty="0" err="1"/>
              <a:t>com</a:t>
            </a:r>
            <a:r>
              <a:rPr lang="fr-FR" sz="2000" dirty="0"/>
              <a:t> o </a:t>
            </a:r>
            <a:r>
              <a:rPr lang="fr-FR" sz="2000" dirty="0" err="1"/>
              <a:t>grupo</a:t>
            </a:r>
            <a:r>
              <a:rPr lang="fr-FR" sz="2000" dirty="0"/>
              <a:t> migrante </a:t>
            </a:r>
            <a:r>
              <a:rPr lang="fr-FR" sz="2000" dirty="0" err="1"/>
              <a:t>sendo</a:t>
            </a:r>
            <a:r>
              <a:rPr lang="fr-FR" sz="2000" dirty="0"/>
              <a:t> </a:t>
            </a:r>
            <a:r>
              <a:rPr lang="fr-FR" sz="2000" dirty="0" err="1"/>
              <a:t>um</a:t>
            </a:r>
            <a:r>
              <a:rPr lang="fr-FR" sz="2000" dirty="0"/>
              <a:t> </a:t>
            </a:r>
            <a:r>
              <a:rPr lang="fr-FR" sz="2000" dirty="0" err="1"/>
              <a:t>fragmento</a:t>
            </a:r>
            <a:r>
              <a:rPr lang="fr-FR" sz="2000" dirty="0"/>
              <a:t> </a:t>
            </a:r>
            <a:r>
              <a:rPr lang="fr-FR" sz="2000" dirty="0" err="1"/>
              <a:t>radicalar</a:t>
            </a:r>
            <a:r>
              <a:rPr lang="fr-FR" sz="2000" dirty="0"/>
              <a:t> e o resto do </a:t>
            </a:r>
            <a:r>
              <a:rPr lang="fr-FR" sz="2000" dirty="0" err="1"/>
              <a:t>polieno</a:t>
            </a:r>
            <a:r>
              <a:rPr lang="fr-FR" sz="2000" dirty="0"/>
              <a:t> </a:t>
            </a:r>
            <a:r>
              <a:rPr lang="fr-FR" sz="2000" dirty="0" err="1"/>
              <a:t>sendo</a:t>
            </a:r>
            <a:r>
              <a:rPr lang="fr-FR" sz="2000" dirty="0"/>
              <a:t> o </a:t>
            </a:r>
            <a:r>
              <a:rPr lang="fr-FR" sz="2000" dirty="0" err="1"/>
              <a:t>segundo</a:t>
            </a:r>
            <a:r>
              <a:rPr lang="fr-FR" sz="2000" dirty="0"/>
              <a:t> </a:t>
            </a:r>
            <a:r>
              <a:rPr lang="fr-FR" sz="2000" dirty="0" err="1"/>
              <a:t>fragmento</a:t>
            </a:r>
            <a:r>
              <a:rPr lang="fr-FR" sz="2000" dirty="0"/>
              <a:t> </a:t>
            </a:r>
            <a:r>
              <a:rPr lang="fr-FR" sz="2000" dirty="0" err="1"/>
              <a:t>radicalar</a:t>
            </a:r>
            <a:r>
              <a:rPr lang="fr-FR" sz="2000" dirty="0"/>
              <a:t>.</a:t>
            </a:r>
          </a:p>
          <a:p>
            <a:pPr algn="just"/>
            <a:endParaRPr lang="fr-FR" sz="2000" dirty="0"/>
          </a:p>
          <a:p>
            <a:pPr algn="just"/>
            <a:endParaRPr lang="fr-FR" sz="2000" dirty="0"/>
          </a:p>
          <a:p>
            <a:pPr algn="just"/>
            <a:endParaRPr lang="fr-FR" sz="2000" dirty="0"/>
          </a:p>
          <a:p>
            <a:pPr algn="just"/>
            <a:r>
              <a:rPr lang="fr-FR" sz="2000" dirty="0"/>
              <a:t>O </a:t>
            </a:r>
            <a:r>
              <a:rPr lang="fr-FR" sz="2000" dirty="0" err="1"/>
              <a:t>caso</a:t>
            </a:r>
            <a:r>
              <a:rPr lang="fr-FR" sz="2000" dirty="0"/>
              <a:t> mais simples é </a:t>
            </a:r>
            <a:r>
              <a:rPr lang="fr-FR" sz="2000" dirty="0" err="1"/>
              <a:t>quando</a:t>
            </a:r>
            <a:r>
              <a:rPr lang="fr-FR" sz="2000" dirty="0"/>
              <a:t> R = H. </a:t>
            </a:r>
            <a:r>
              <a:rPr lang="fr-FR" sz="2000" dirty="0" err="1"/>
              <a:t>Vamos</a:t>
            </a:r>
            <a:r>
              <a:rPr lang="fr-FR" sz="2000" dirty="0"/>
              <a:t> </a:t>
            </a:r>
            <a:r>
              <a:rPr lang="fr-FR" sz="2000" dirty="0" err="1"/>
              <a:t>estudar</a:t>
            </a:r>
            <a:r>
              <a:rPr lang="fr-FR" sz="2000" dirty="0"/>
              <a:t> as </a:t>
            </a:r>
            <a:r>
              <a:rPr lang="fr-FR" sz="2000" dirty="0" err="1"/>
              <a:t>interações</a:t>
            </a:r>
            <a:r>
              <a:rPr lang="fr-FR" sz="2000" dirty="0"/>
              <a:t> </a:t>
            </a:r>
            <a:r>
              <a:rPr lang="fr-FR" sz="2000" dirty="0" err="1"/>
              <a:t>orbitalares</a:t>
            </a:r>
            <a:r>
              <a:rPr lang="fr-FR" sz="2000" dirty="0"/>
              <a:t> </a:t>
            </a:r>
            <a:r>
              <a:rPr lang="fr-FR" sz="2000" dirty="0" err="1"/>
              <a:t>possíveis</a:t>
            </a:r>
            <a:r>
              <a:rPr lang="fr-FR" sz="2000" dirty="0"/>
              <a:t> entre </a:t>
            </a:r>
            <a:r>
              <a:rPr lang="fr-FR" sz="2000" dirty="0" err="1"/>
              <a:t>um</a:t>
            </a:r>
            <a:r>
              <a:rPr lang="fr-FR" sz="2000" dirty="0"/>
              <a:t> </a:t>
            </a:r>
            <a:r>
              <a:rPr lang="fr-FR" sz="2000" dirty="0" err="1"/>
              <a:t>grupo</a:t>
            </a:r>
            <a:r>
              <a:rPr lang="fr-FR" sz="2000" dirty="0"/>
              <a:t> R e a HOMO do radical </a:t>
            </a:r>
            <a:r>
              <a:rPr lang="fr-FR" sz="2000" dirty="0" err="1"/>
              <a:t>polieno</a:t>
            </a:r>
            <a:r>
              <a:rPr lang="fr-FR" sz="2000" dirty="0"/>
              <a:t>.</a:t>
            </a:r>
          </a:p>
        </p:txBody>
      </p:sp>
      <p:graphicFrame>
        <p:nvGraphicFramePr>
          <p:cNvPr id="696322" name="Object 2"/>
          <p:cNvGraphicFramePr>
            <a:graphicFrameLocks noChangeAspect="1"/>
          </p:cNvGraphicFramePr>
          <p:nvPr/>
        </p:nvGraphicFramePr>
        <p:xfrm>
          <a:off x="1704975" y="4360863"/>
          <a:ext cx="5830888" cy="144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140118" imgH="1028297" progId="ChemDraw.Document.6.0">
                  <p:embed/>
                </p:oleObj>
              </mc:Choice>
              <mc:Fallback>
                <p:oleObj name="CS ChemDraw Drawing" r:id="rId2" imgW="4140118" imgH="1028297" progId="ChemDraw.Document.6.0">
                  <p:embed/>
                  <p:pic>
                    <p:nvPicPr>
                      <p:cNvPr id="6963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4975" y="4360863"/>
                        <a:ext cx="5830888" cy="1449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EB840875-89CF-4E7D-8C3D-3C0B5A3528BF}" type="slidenum">
              <a:rPr lang="fr-FR" smtClean="0"/>
              <a:pPr/>
              <a:t>5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473229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107504" y="548680"/>
            <a:ext cx="4086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u="sng" dirty="0" err="1"/>
              <a:t>Teoria</a:t>
            </a:r>
            <a:r>
              <a:rPr lang="fr-FR" sz="2000" b="1" u="sng" dirty="0"/>
              <a:t> de </a:t>
            </a:r>
            <a:r>
              <a:rPr lang="fr-FR" sz="2000" b="1" u="sng" dirty="0" err="1"/>
              <a:t>OMs</a:t>
            </a:r>
            <a:r>
              <a:rPr lang="fr-FR" sz="2000" b="1" u="sng" dirty="0"/>
              <a:t> e as </a:t>
            </a:r>
            <a:r>
              <a:rPr lang="fr-FR" sz="2000" b="1" u="sng" dirty="0" err="1"/>
              <a:t>regras</a:t>
            </a:r>
            <a:r>
              <a:rPr lang="fr-FR" sz="2000" b="1" u="sng" dirty="0"/>
              <a:t> de </a:t>
            </a:r>
            <a:r>
              <a:rPr lang="fr-FR" sz="2000" b="1" u="sng" dirty="0" err="1"/>
              <a:t>seleção</a:t>
            </a:r>
            <a:endParaRPr lang="fr-FR" sz="2000" b="1" u="sng" dirty="0"/>
          </a:p>
        </p:txBody>
      </p:sp>
      <p:sp>
        <p:nvSpPr>
          <p:cNvPr id="9" name="ZoneTexte 8"/>
          <p:cNvSpPr txBox="1"/>
          <p:nvPr/>
        </p:nvSpPr>
        <p:spPr>
          <a:xfrm>
            <a:off x="5076056" y="69269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i="1" dirty="0" err="1"/>
              <a:t>Transposições</a:t>
            </a:r>
            <a:r>
              <a:rPr lang="fr-FR" sz="2000" b="1" i="1" dirty="0"/>
              <a:t> do </a:t>
            </a:r>
            <a:r>
              <a:rPr lang="fr-FR" sz="2000" b="1" i="1" dirty="0" err="1"/>
              <a:t>tipo</a:t>
            </a:r>
            <a:r>
              <a:rPr lang="fr-FR" sz="2000" b="1" i="1" dirty="0"/>
              <a:t> [1,j]:</a:t>
            </a:r>
            <a:endParaRPr lang="fr-FR" sz="2000" dirty="0"/>
          </a:p>
        </p:txBody>
      </p:sp>
      <p:sp>
        <p:nvSpPr>
          <p:cNvPr id="10" name="ZoneTexte 9"/>
          <p:cNvSpPr txBox="1"/>
          <p:nvPr/>
        </p:nvSpPr>
        <p:spPr>
          <a:xfrm>
            <a:off x="179512" y="1052736"/>
            <a:ext cx="4258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i="1" dirty="0"/>
              <a:t>Quais </a:t>
            </a:r>
            <a:r>
              <a:rPr lang="fr-FR" sz="2000" i="1" dirty="0" err="1"/>
              <a:t>interações</a:t>
            </a:r>
            <a:r>
              <a:rPr lang="fr-FR" sz="2000" i="1" dirty="0"/>
              <a:t> </a:t>
            </a:r>
            <a:r>
              <a:rPr lang="fr-FR" sz="2000" i="1" dirty="0" err="1"/>
              <a:t>devem</a:t>
            </a:r>
            <a:r>
              <a:rPr lang="fr-FR" sz="2000" i="1" dirty="0"/>
              <a:t> </a:t>
            </a:r>
            <a:r>
              <a:rPr lang="fr-FR" sz="2000" i="1" dirty="0" err="1"/>
              <a:t>ser</a:t>
            </a:r>
            <a:r>
              <a:rPr lang="fr-FR" sz="2000" i="1" dirty="0"/>
              <a:t> </a:t>
            </a:r>
            <a:r>
              <a:rPr lang="fr-FR" sz="2000" i="1" dirty="0" err="1"/>
              <a:t>estudadas</a:t>
            </a:r>
            <a:r>
              <a:rPr lang="fr-FR" sz="2000" i="1" dirty="0"/>
              <a:t>?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79512" y="1484784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err="1"/>
              <a:t>Devemos</a:t>
            </a:r>
            <a:r>
              <a:rPr lang="fr-FR" sz="2000" dirty="0"/>
              <a:t> </a:t>
            </a:r>
            <a:r>
              <a:rPr lang="fr-FR" sz="2000" dirty="0" err="1"/>
              <a:t>olhar</a:t>
            </a:r>
            <a:r>
              <a:rPr lang="fr-FR" sz="2000" dirty="0"/>
              <a:t> as </a:t>
            </a:r>
            <a:r>
              <a:rPr lang="fr-FR" sz="2000" dirty="0" err="1"/>
              <a:t>interações</a:t>
            </a:r>
            <a:r>
              <a:rPr lang="fr-FR" sz="2000" dirty="0"/>
              <a:t> mais </a:t>
            </a:r>
            <a:r>
              <a:rPr lang="fr-FR" sz="2000" dirty="0" err="1"/>
              <a:t>estabilizantes</a:t>
            </a:r>
            <a:r>
              <a:rPr lang="fr-FR" sz="2000" dirty="0"/>
              <a:t>, </a:t>
            </a:r>
            <a:r>
              <a:rPr lang="fr-FR" sz="2000" dirty="0" err="1"/>
              <a:t>aquelas</a:t>
            </a:r>
            <a:r>
              <a:rPr lang="fr-FR" sz="2000" dirty="0"/>
              <a:t> que </a:t>
            </a:r>
            <a:r>
              <a:rPr lang="fr-FR" sz="2000" dirty="0" err="1"/>
              <a:t>conduzem</a:t>
            </a:r>
            <a:r>
              <a:rPr lang="fr-FR" sz="2000" dirty="0"/>
              <a:t> </a:t>
            </a:r>
            <a:r>
              <a:rPr lang="fr-FR" sz="2000" dirty="0" err="1"/>
              <a:t>ao</a:t>
            </a:r>
            <a:r>
              <a:rPr lang="fr-FR" sz="2000" dirty="0"/>
              <a:t> ET de mais </a:t>
            </a:r>
            <a:r>
              <a:rPr lang="fr-FR" sz="2000" dirty="0" err="1"/>
              <a:t>baixa</a:t>
            </a:r>
            <a:r>
              <a:rPr lang="fr-FR" sz="2000" dirty="0"/>
              <a:t> </a:t>
            </a:r>
            <a:r>
              <a:rPr lang="fr-FR" sz="2000" dirty="0" err="1"/>
              <a:t>energia</a:t>
            </a:r>
            <a:r>
              <a:rPr lang="fr-FR" sz="2000" dirty="0"/>
              <a:t>: a </a:t>
            </a:r>
            <a:r>
              <a:rPr lang="fr-FR" sz="2000" dirty="0" err="1"/>
              <a:t>transposição</a:t>
            </a:r>
            <a:r>
              <a:rPr lang="fr-FR" sz="2000" dirty="0"/>
              <a:t> </a:t>
            </a:r>
            <a:r>
              <a:rPr lang="fr-FR" sz="2000" dirty="0" err="1"/>
              <a:t>será</a:t>
            </a:r>
            <a:r>
              <a:rPr lang="fr-FR" sz="2000" dirty="0"/>
              <a:t> mais </a:t>
            </a:r>
            <a:r>
              <a:rPr lang="fr-FR" sz="2000" dirty="0" err="1"/>
              <a:t>fácil</a:t>
            </a:r>
            <a:r>
              <a:rPr lang="fr-FR" sz="2000" dirty="0"/>
              <a:t> </a:t>
            </a:r>
            <a:r>
              <a:rPr lang="fr-FR" sz="2000" dirty="0" err="1"/>
              <a:t>proporcionalmente</a:t>
            </a:r>
            <a:r>
              <a:rPr lang="fr-FR" sz="2000" dirty="0"/>
              <a:t> </a:t>
            </a:r>
            <a:r>
              <a:rPr lang="fr-FR" sz="2000" dirty="0" err="1"/>
              <a:t>ao</a:t>
            </a:r>
            <a:r>
              <a:rPr lang="fr-FR" sz="2000" dirty="0"/>
              <a:t> quanto mais </a:t>
            </a:r>
            <a:r>
              <a:rPr lang="fr-FR" sz="2000" dirty="0" err="1"/>
              <a:t>baixo</a:t>
            </a:r>
            <a:r>
              <a:rPr lang="fr-FR" sz="2000" dirty="0"/>
              <a:t> </a:t>
            </a:r>
            <a:r>
              <a:rPr lang="fr-FR" sz="2000" dirty="0" err="1"/>
              <a:t>em</a:t>
            </a:r>
            <a:r>
              <a:rPr lang="fr-FR" sz="2000" dirty="0"/>
              <a:t> </a:t>
            </a:r>
            <a:r>
              <a:rPr lang="fr-FR" sz="2000" dirty="0" err="1"/>
              <a:t>energia</a:t>
            </a:r>
            <a:r>
              <a:rPr lang="fr-FR" sz="2000" dirty="0"/>
              <a:t> </a:t>
            </a:r>
            <a:r>
              <a:rPr lang="fr-FR" sz="2000" dirty="0" err="1"/>
              <a:t>será</a:t>
            </a:r>
            <a:r>
              <a:rPr lang="fr-FR" sz="2000" dirty="0"/>
              <a:t> o ET.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9512" y="2708920"/>
            <a:ext cx="87129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err="1"/>
              <a:t>Segundo</a:t>
            </a:r>
            <a:r>
              <a:rPr lang="fr-FR" sz="2000" dirty="0"/>
              <a:t> as </a:t>
            </a:r>
            <a:r>
              <a:rPr lang="fr-FR" sz="2000" dirty="0" err="1"/>
              <a:t>fórmulas</a:t>
            </a:r>
            <a:r>
              <a:rPr lang="fr-FR" sz="2000" dirty="0"/>
              <a:t> de Coulson, </a:t>
            </a:r>
            <a:r>
              <a:rPr lang="fr-FR" sz="2000" dirty="0" err="1"/>
              <a:t>temos</a:t>
            </a:r>
            <a:r>
              <a:rPr lang="fr-FR" sz="2000" dirty="0"/>
              <a:t> que a HOMO de </a:t>
            </a:r>
            <a:r>
              <a:rPr lang="fr-FR" sz="2000" dirty="0" err="1"/>
              <a:t>um</a:t>
            </a:r>
            <a:r>
              <a:rPr lang="fr-FR" sz="2000" dirty="0"/>
              <a:t> radical é </a:t>
            </a:r>
            <a:r>
              <a:rPr lang="fr-FR" sz="2000" dirty="0" err="1"/>
              <a:t>um</a:t>
            </a:r>
            <a:r>
              <a:rPr lang="fr-FR" sz="2000" dirty="0"/>
              <a:t> OM </a:t>
            </a:r>
            <a:r>
              <a:rPr lang="fr-FR" sz="2000" dirty="0" err="1"/>
              <a:t>não</a:t>
            </a:r>
            <a:r>
              <a:rPr lang="fr-FR" sz="2000" dirty="0"/>
              <a:t> </a:t>
            </a:r>
            <a:r>
              <a:rPr lang="fr-FR" sz="2000" dirty="0" err="1"/>
              <a:t>ligante</a:t>
            </a:r>
            <a:r>
              <a:rPr lang="fr-FR" sz="2000" dirty="0"/>
              <a:t> de </a:t>
            </a:r>
            <a:r>
              <a:rPr lang="fr-FR" sz="2000" dirty="0" err="1"/>
              <a:t>energia</a:t>
            </a:r>
            <a:r>
              <a:rPr lang="fr-FR" sz="2000" dirty="0"/>
              <a:t> </a:t>
            </a:r>
            <a:r>
              <a:rPr lang="fr-FR" sz="2000" dirty="0">
                <a:latin typeface="Symbol" pitchFamily="18" charset="2"/>
              </a:rPr>
              <a:t>a</a:t>
            </a:r>
            <a:r>
              <a:rPr lang="fr-FR" sz="2000" dirty="0"/>
              <a:t>. A </a:t>
            </a:r>
            <a:r>
              <a:rPr lang="fr-FR" sz="2000" dirty="0" err="1"/>
              <a:t>interação</a:t>
            </a:r>
            <a:r>
              <a:rPr lang="fr-FR" sz="2000" dirty="0"/>
              <a:t> entre dois </a:t>
            </a:r>
            <a:r>
              <a:rPr lang="fr-FR" sz="2000" dirty="0" err="1"/>
              <a:t>OMs</a:t>
            </a:r>
            <a:r>
              <a:rPr lang="fr-FR" sz="2000" dirty="0"/>
              <a:t> </a:t>
            </a:r>
            <a:r>
              <a:rPr lang="fr-FR" sz="2000" dirty="0" err="1"/>
              <a:t>degenerados</a:t>
            </a:r>
            <a:r>
              <a:rPr lang="fr-FR" sz="2000" dirty="0"/>
              <a:t> é a mais </a:t>
            </a:r>
            <a:r>
              <a:rPr lang="fr-FR" sz="2000" dirty="0" err="1"/>
              <a:t>estabilizante</a:t>
            </a:r>
            <a:r>
              <a:rPr lang="fr-FR" sz="2000" dirty="0"/>
              <a:t>, </a:t>
            </a:r>
            <a:r>
              <a:rPr lang="fr-FR" sz="2000" dirty="0" err="1"/>
              <a:t>em</a:t>
            </a:r>
            <a:r>
              <a:rPr lang="fr-FR" sz="2000" dirty="0"/>
              <a:t> </a:t>
            </a:r>
            <a:r>
              <a:rPr lang="fr-FR" sz="2000" dirty="0" err="1"/>
              <a:t>comparação</a:t>
            </a:r>
            <a:r>
              <a:rPr lang="fr-FR" sz="2000" dirty="0"/>
              <a:t> à </a:t>
            </a:r>
            <a:r>
              <a:rPr lang="fr-FR" sz="2000" dirty="0" err="1"/>
              <a:t>interações</a:t>
            </a:r>
            <a:r>
              <a:rPr lang="fr-FR" sz="2000" dirty="0"/>
              <a:t> de </a:t>
            </a:r>
            <a:r>
              <a:rPr lang="fr-FR" sz="2000" dirty="0" err="1"/>
              <a:t>OMs</a:t>
            </a:r>
            <a:r>
              <a:rPr lang="fr-FR" sz="2000" dirty="0"/>
              <a:t> </a:t>
            </a:r>
            <a:r>
              <a:rPr lang="fr-FR" sz="2000" dirty="0" err="1"/>
              <a:t>preenchidos</a:t>
            </a:r>
            <a:r>
              <a:rPr lang="fr-FR" sz="2000" dirty="0"/>
              <a:t> e </a:t>
            </a:r>
            <a:r>
              <a:rPr lang="fr-FR" sz="2000" dirty="0" err="1"/>
              <a:t>vazios</a:t>
            </a:r>
            <a:r>
              <a:rPr lang="fr-FR" sz="2000" dirty="0"/>
              <a:t> de dois </a:t>
            </a:r>
            <a:r>
              <a:rPr lang="fr-FR" sz="2000" dirty="0" err="1"/>
              <a:t>subsistemas</a:t>
            </a:r>
            <a:r>
              <a:rPr lang="fr-FR" sz="2000" dirty="0"/>
              <a:t>.</a:t>
            </a:r>
          </a:p>
        </p:txBody>
      </p:sp>
      <p:graphicFrame>
        <p:nvGraphicFramePr>
          <p:cNvPr id="695297" name="Object 1"/>
          <p:cNvGraphicFramePr>
            <a:graphicFrameLocks noChangeAspect="1"/>
          </p:cNvGraphicFramePr>
          <p:nvPr/>
        </p:nvGraphicFramePr>
        <p:xfrm>
          <a:off x="755576" y="4149080"/>
          <a:ext cx="3888432" cy="2270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420000" imgH="1997280" progId="ChemDraw.Document.6.0">
                  <p:embed/>
                </p:oleObj>
              </mc:Choice>
              <mc:Fallback>
                <p:oleObj name="CS ChemDraw Drawing" r:id="rId2" imgW="3420000" imgH="1997280" progId="ChemDraw.Document.6.0">
                  <p:embed/>
                  <p:pic>
                    <p:nvPicPr>
                      <p:cNvPr id="69529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149080"/>
                        <a:ext cx="3888432" cy="2270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5436096" y="4725144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(o </a:t>
            </a:r>
            <a:r>
              <a:rPr lang="fr-FR" sz="2000" dirty="0" err="1"/>
              <a:t>esquema</a:t>
            </a:r>
            <a:r>
              <a:rPr lang="fr-FR" sz="2000" dirty="0"/>
              <a:t> </a:t>
            </a:r>
            <a:r>
              <a:rPr lang="fr-FR" sz="2000" dirty="0" err="1"/>
              <a:t>representa</a:t>
            </a:r>
            <a:r>
              <a:rPr lang="fr-FR" sz="2000" dirty="0"/>
              <a:t> </a:t>
            </a:r>
            <a:r>
              <a:rPr lang="fr-FR" sz="2000" dirty="0" err="1"/>
              <a:t>um</a:t>
            </a:r>
            <a:r>
              <a:rPr lang="fr-FR" sz="2000" dirty="0"/>
              <a:t> </a:t>
            </a:r>
            <a:r>
              <a:rPr lang="fr-FR" sz="2000" dirty="0" err="1"/>
              <a:t>caso</a:t>
            </a:r>
            <a:r>
              <a:rPr lang="fr-FR" sz="2000" dirty="0"/>
              <a:t> </a:t>
            </a:r>
            <a:r>
              <a:rPr lang="fr-FR" sz="2000" dirty="0" err="1"/>
              <a:t>genérico</a:t>
            </a:r>
            <a:r>
              <a:rPr lang="fr-FR" sz="2000" dirty="0"/>
              <a:t> para </a:t>
            </a:r>
            <a:r>
              <a:rPr lang="fr-FR" sz="2000" dirty="0" err="1"/>
              <a:t>um</a:t>
            </a:r>
            <a:r>
              <a:rPr lang="fr-FR" sz="2000" dirty="0"/>
              <a:t> </a:t>
            </a:r>
            <a:r>
              <a:rPr lang="fr-FR" sz="2000" dirty="0" err="1"/>
              <a:t>grupo</a:t>
            </a:r>
            <a:r>
              <a:rPr lang="fr-FR" sz="2000" dirty="0"/>
              <a:t> migrante 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539552" y="4149080"/>
            <a:ext cx="720080" cy="432048"/>
          </a:xfrm>
          <a:prstGeom prst="rect">
            <a:avLst/>
          </a:prstGeom>
          <a:solidFill>
            <a:schemeClr val="bg1"/>
          </a:solidFill>
          <a:ln>
            <a:solidFill>
              <a:srgbClr val="2508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6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179512" y="620688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i="1" dirty="0" err="1"/>
              <a:t>Transposições</a:t>
            </a:r>
            <a:r>
              <a:rPr lang="fr-FR" sz="2000" b="1" i="1" dirty="0"/>
              <a:t> do </a:t>
            </a:r>
            <a:r>
              <a:rPr lang="fr-FR" sz="2000" b="1" i="1" dirty="0" err="1"/>
              <a:t>tipo</a:t>
            </a:r>
            <a:r>
              <a:rPr lang="fr-FR" sz="2000" b="1" i="1" dirty="0"/>
              <a:t> [1,j]:</a:t>
            </a:r>
            <a:endParaRPr lang="fr-FR" sz="2000" dirty="0"/>
          </a:p>
        </p:txBody>
      </p:sp>
      <p:graphicFrame>
        <p:nvGraphicFramePr>
          <p:cNvPr id="10" name="Object 1"/>
          <p:cNvGraphicFramePr>
            <a:graphicFrameLocks noChangeAspect="1"/>
          </p:cNvGraphicFramePr>
          <p:nvPr/>
        </p:nvGraphicFramePr>
        <p:xfrm>
          <a:off x="179512" y="1302056"/>
          <a:ext cx="3888432" cy="2270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420000" imgH="1997280" progId="ChemDraw.Document.6.0">
                  <p:embed/>
                </p:oleObj>
              </mc:Choice>
              <mc:Fallback>
                <p:oleObj name="CS ChemDraw Drawing" r:id="rId2" imgW="3420000" imgH="1997280" progId="ChemDraw.Document.6.0">
                  <p:embed/>
                  <p:pic>
                    <p:nvPicPr>
                      <p:cNvPr id="1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302056"/>
                        <a:ext cx="3888432" cy="2270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274" name="Object 2"/>
          <p:cNvGraphicFramePr>
            <a:graphicFrameLocks noChangeAspect="1"/>
          </p:cNvGraphicFramePr>
          <p:nvPr/>
        </p:nvGraphicFramePr>
        <p:xfrm>
          <a:off x="4499992" y="1712665"/>
          <a:ext cx="4492625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4492440" imgH="1283760" progId="ChemDraw.Document.6.0">
                  <p:embed/>
                </p:oleObj>
              </mc:Choice>
              <mc:Fallback>
                <p:oleObj name="CS ChemDraw Drawing" r:id="rId4" imgW="4492440" imgH="1283760" progId="ChemDraw.Document.6.0">
                  <p:embed/>
                  <p:pic>
                    <p:nvPicPr>
                      <p:cNvPr id="6942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712665"/>
                        <a:ext cx="4492625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572000" y="1259468"/>
            <a:ext cx="3722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u="sng" dirty="0"/>
              <a:t>Coulson (HOMO dos </a:t>
            </a:r>
            <a:r>
              <a:rPr lang="fr-FR" i="1" u="sng" dirty="0" err="1"/>
              <a:t>radicais</a:t>
            </a:r>
            <a:r>
              <a:rPr lang="fr-FR" i="1" u="sng" dirty="0"/>
              <a:t> </a:t>
            </a:r>
            <a:r>
              <a:rPr lang="fr-FR" i="1" u="sng" dirty="0" err="1"/>
              <a:t>polieno</a:t>
            </a:r>
            <a:r>
              <a:rPr lang="fr-FR" i="1" u="sng" dirty="0"/>
              <a:t>):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4644008" y="3513782"/>
            <a:ext cx="0" cy="216024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4644008" y="3729806"/>
            <a:ext cx="504056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220072" y="3225750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A </a:t>
            </a:r>
            <a:r>
              <a:rPr lang="fr-FR" dirty="0" err="1"/>
              <a:t>interação</a:t>
            </a:r>
            <a:r>
              <a:rPr lang="fr-FR" dirty="0"/>
              <a:t> do </a:t>
            </a:r>
            <a:r>
              <a:rPr lang="fr-FR" dirty="0" err="1"/>
              <a:t>grupo</a:t>
            </a:r>
            <a:r>
              <a:rPr lang="fr-FR" dirty="0"/>
              <a:t> R </a:t>
            </a:r>
            <a:r>
              <a:rPr lang="fr-FR" dirty="0" err="1"/>
              <a:t>vai</a:t>
            </a:r>
            <a:r>
              <a:rPr lang="fr-FR" dirty="0"/>
              <a:t> </a:t>
            </a:r>
            <a:r>
              <a:rPr lang="fr-FR" dirty="0" err="1"/>
              <a:t>ser</a:t>
            </a:r>
            <a:r>
              <a:rPr lang="fr-FR" dirty="0"/>
              <a:t> </a:t>
            </a:r>
            <a:r>
              <a:rPr lang="fr-FR" dirty="0" err="1"/>
              <a:t>diferente</a:t>
            </a:r>
            <a:r>
              <a:rPr lang="fr-FR" dirty="0"/>
              <a:t> de </a:t>
            </a:r>
            <a:r>
              <a:rPr lang="fr-FR" dirty="0" err="1"/>
              <a:t>acordo</a:t>
            </a:r>
            <a:r>
              <a:rPr lang="fr-FR" dirty="0"/>
              <a:t> </a:t>
            </a:r>
            <a:r>
              <a:rPr lang="fr-FR" dirty="0" err="1"/>
              <a:t>com</a:t>
            </a:r>
            <a:r>
              <a:rPr lang="fr-FR" dirty="0"/>
              <a:t> o </a:t>
            </a:r>
            <a:r>
              <a:rPr lang="fr-FR" dirty="0" err="1"/>
              <a:t>sistema</a:t>
            </a:r>
            <a:r>
              <a:rPr lang="fr-FR" dirty="0"/>
              <a:t> do </a:t>
            </a:r>
            <a:r>
              <a:rPr lang="fr-FR" dirty="0" err="1"/>
              <a:t>polieno</a:t>
            </a:r>
            <a:r>
              <a:rPr lang="fr-FR" dirty="0"/>
              <a:t> </a:t>
            </a:r>
            <a:r>
              <a:rPr lang="fr-FR" dirty="0" err="1"/>
              <a:t>considerado</a:t>
            </a:r>
            <a:endParaRPr lang="fr-FR" dirty="0"/>
          </a:p>
        </p:txBody>
      </p:sp>
      <p:graphicFrame>
        <p:nvGraphicFramePr>
          <p:cNvPr id="694277" name="Object 5"/>
          <p:cNvGraphicFramePr>
            <a:graphicFrameLocks noChangeAspect="1"/>
          </p:cNvGraphicFramePr>
          <p:nvPr/>
        </p:nvGraphicFramePr>
        <p:xfrm>
          <a:off x="416108" y="4437112"/>
          <a:ext cx="4155892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6" imgW="3688200" imgH="1277280" progId="ChemDraw.Document.6.0">
                  <p:embed/>
                </p:oleObj>
              </mc:Choice>
              <mc:Fallback>
                <p:oleObj name="CS ChemDraw Drawing" r:id="rId6" imgW="3688200" imgH="1277280" progId="ChemDraw.Document.6.0">
                  <p:embed/>
                  <p:pic>
                    <p:nvPicPr>
                      <p:cNvPr id="6942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108" y="4437112"/>
                        <a:ext cx="4155892" cy="1440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531548" y="4149080"/>
            <a:ext cx="72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R = H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5220072" y="5301208"/>
            <a:ext cx="3601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Se R = </a:t>
            </a:r>
            <a:r>
              <a:rPr lang="fr-FR" sz="2000" dirty="0" err="1"/>
              <a:t>alquila</a:t>
            </a:r>
            <a:r>
              <a:rPr lang="fr-FR" sz="2000" dirty="0"/>
              <a:t>, </a:t>
            </a:r>
            <a:r>
              <a:rPr lang="fr-FR" sz="2000" dirty="0" err="1"/>
              <a:t>arila</a:t>
            </a:r>
            <a:r>
              <a:rPr lang="fr-FR" sz="2000" dirty="0"/>
              <a:t>, </a:t>
            </a:r>
            <a:r>
              <a:rPr lang="fr-FR" sz="2000" dirty="0" err="1"/>
              <a:t>temos</a:t>
            </a:r>
            <a:r>
              <a:rPr lang="fr-FR" sz="2000" dirty="0"/>
              <a:t> </a:t>
            </a:r>
            <a:r>
              <a:rPr lang="fr-FR" sz="2000" dirty="0" err="1"/>
              <a:t>outros</a:t>
            </a:r>
            <a:r>
              <a:rPr lang="fr-FR" sz="2000" dirty="0"/>
              <a:t> </a:t>
            </a:r>
            <a:r>
              <a:rPr lang="fr-FR" sz="2000" dirty="0" err="1"/>
              <a:t>cenários</a:t>
            </a:r>
            <a:r>
              <a:rPr lang="fr-FR" sz="200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1" grpId="0"/>
      <p:bldP spid="20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95536" y="1556792"/>
            <a:ext cx="1872208" cy="432048"/>
          </a:xfrm>
          <a:prstGeom prst="rect">
            <a:avLst/>
          </a:prstGeom>
          <a:solidFill>
            <a:schemeClr val="bg1"/>
          </a:solidFill>
          <a:ln>
            <a:solidFill>
              <a:srgbClr val="2508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7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graphicFrame>
        <p:nvGraphicFramePr>
          <p:cNvPr id="710658" name="Object 2"/>
          <p:cNvGraphicFramePr>
            <a:graphicFrameLocks noChangeAspect="1"/>
          </p:cNvGraphicFramePr>
          <p:nvPr/>
        </p:nvGraphicFramePr>
        <p:xfrm>
          <a:off x="251520" y="2340436"/>
          <a:ext cx="4926607" cy="3397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093200" imgH="2822400" progId="ChemDraw.Document.6.0">
                  <p:embed/>
                </p:oleObj>
              </mc:Choice>
              <mc:Fallback>
                <p:oleObj name="CS ChemDraw Drawing" r:id="rId2" imgW="4093200" imgH="2822400" progId="ChemDraw.Document.6.0">
                  <p:embed/>
                  <p:pic>
                    <p:nvPicPr>
                      <p:cNvPr id="7106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340436"/>
                        <a:ext cx="4926607" cy="33977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508104" y="2996952"/>
            <a:ext cx="3240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O </a:t>
            </a:r>
            <a:r>
              <a:rPr lang="fr-FR" sz="2000" dirty="0" err="1"/>
              <a:t>processo</a:t>
            </a:r>
            <a:r>
              <a:rPr lang="fr-FR" sz="2000" dirty="0"/>
              <a:t> </a:t>
            </a:r>
            <a:r>
              <a:rPr lang="fr-FR" sz="2000" dirty="0" err="1"/>
              <a:t>antara</a:t>
            </a:r>
            <a:r>
              <a:rPr lang="fr-FR" sz="2000" dirty="0"/>
              <a:t> </a:t>
            </a:r>
            <a:r>
              <a:rPr lang="fr-FR" sz="2000" dirty="0" err="1"/>
              <a:t>envolvendo</a:t>
            </a:r>
            <a:r>
              <a:rPr lang="fr-FR" sz="2000" dirty="0"/>
              <a:t> R tem </a:t>
            </a:r>
            <a:r>
              <a:rPr lang="fr-FR" sz="2000" dirty="0" err="1"/>
              <a:t>como</a:t>
            </a:r>
            <a:r>
              <a:rPr lang="fr-FR" sz="2000" dirty="0"/>
              <a:t> </a:t>
            </a:r>
            <a:r>
              <a:rPr lang="fr-FR" sz="2000" dirty="0" err="1"/>
              <a:t>consequência</a:t>
            </a:r>
            <a:r>
              <a:rPr lang="fr-FR" sz="2000" dirty="0"/>
              <a:t> a </a:t>
            </a:r>
            <a:r>
              <a:rPr lang="fr-FR" sz="2000" dirty="0" err="1"/>
              <a:t>inversão</a:t>
            </a:r>
            <a:r>
              <a:rPr lang="fr-FR" sz="2000" dirty="0"/>
              <a:t> de </a:t>
            </a:r>
            <a:r>
              <a:rPr lang="fr-FR" sz="2000" dirty="0" err="1"/>
              <a:t>configuração</a:t>
            </a:r>
            <a:r>
              <a:rPr lang="fr-FR" sz="2000" dirty="0"/>
              <a:t> </a:t>
            </a:r>
            <a:r>
              <a:rPr lang="fr-FR" sz="2000" dirty="0" err="1"/>
              <a:t>em</a:t>
            </a:r>
            <a:r>
              <a:rPr lang="fr-FR" sz="2000" dirty="0"/>
              <a:t> </a:t>
            </a:r>
            <a:r>
              <a:rPr lang="fr-FR" sz="2000" dirty="0" err="1"/>
              <a:t>relação</a:t>
            </a:r>
            <a:r>
              <a:rPr lang="fr-FR" sz="2000" dirty="0"/>
              <a:t> a </a:t>
            </a:r>
            <a:r>
              <a:rPr lang="fr-FR" sz="2000" dirty="0" err="1"/>
              <a:t>ligação</a:t>
            </a:r>
            <a:r>
              <a:rPr lang="fr-FR" sz="2000" dirty="0"/>
              <a:t> C-C do </a:t>
            </a:r>
            <a:r>
              <a:rPr lang="fr-FR" sz="2000" dirty="0" err="1"/>
              <a:t>produto</a:t>
            </a:r>
            <a:r>
              <a:rPr lang="fr-FR" sz="2000" dirty="0"/>
              <a:t> de </a:t>
            </a:r>
            <a:r>
              <a:rPr lang="fr-FR" sz="2000" dirty="0" err="1"/>
              <a:t>partida</a:t>
            </a:r>
            <a:r>
              <a:rPr lang="fr-FR" sz="2000" dirty="0"/>
              <a:t>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95536" y="1556792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R = </a:t>
            </a:r>
            <a:r>
              <a:rPr lang="fr-FR" sz="2000" dirty="0" err="1"/>
              <a:t>alquila</a:t>
            </a:r>
            <a:r>
              <a:rPr lang="fr-FR" sz="2000" dirty="0"/>
              <a:t>, </a:t>
            </a:r>
            <a:r>
              <a:rPr lang="fr-FR" sz="2000" dirty="0" err="1"/>
              <a:t>arila</a:t>
            </a:r>
            <a:endParaRPr lang="fr-FR" sz="2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51520" y="69269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i="1" dirty="0" err="1"/>
              <a:t>Transposições</a:t>
            </a:r>
            <a:r>
              <a:rPr lang="fr-FR" sz="2000" b="1" i="1" dirty="0"/>
              <a:t> do </a:t>
            </a:r>
            <a:r>
              <a:rPr lang="fr-FR" sz="2000" b="1" i="1" dirty="0" err="1"/>
              <a:t>tipo</a:t>
            </a:r>
            <a:r>
              <a:rPr lang="fr-FR" sz="2000" b="1" i="1" dirty="0"/>
              <a:t> [1,j]: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8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620688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i="1" dirty="0" err="1"/>
              <a:t>Transposições</a:t>
            </a:r>
            <a:r>
              <a:rPr lang="fr-FR" sz="2000" b="1" i="1" dirty="0"/>
              <a:t> do </a:t>
            </a:r>
            <a:r>
              <a:rPr lang="fr-FR" sz="2000" b="1" i="1" dirty="0" err="1"/>
              <a:t>tipo</a:t>
            </a:r>
            <a:r>
              <a:rPr lang="fr-FR" sz="2000" b="1" i="1" dirty="0"/>
              <a:t> [</a:t>
            </a:r>
            <a:r>
              <a:rPr lang="fr-FR" sz="2000" b="1" i="1" dirty="0" err="1"/>
              <a:t>i,j</a:t>
            </a:r>
            <a:r>
              <a:rPr lang="fr-FR" sz="2000" b="1" i="1" dirty="0"/>
              <a:t>]: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179512" y="1124744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err="1"/>
              <a:t>Nesse</a:t>
            </a:r>
            <a:r>
              <a:rPr lang="fr-FR" sz="2000" dirty="0"/>
              <a:t> </a:t>
            </a:r>
            <a:r>
              <a:rPr lang="fr-FR" sz="2000" dirty="0" err="1"/>
              <a:t>caso</a:t>
            </a:r>
            <a:r>
              <a:rPr lang="fr-FR" sz="2000" dirty="0"/>
              <a:t>, os </a:t>
            </a:r>
            <a:r>
              <a:rPr lang="fr-FR" sz="2000" dirty="0" err="1"/>
              <a:t>cenários</a:t>
            </a:r>
            <a:r>
              <a:rPr lang="fr-FR" sz="2000" dirty="0"/>
              <a:t> </a:t>
            </a:r>
            <a:r>
              <a:rPr lang="fr-FR" sz="2000" dirty="0" err="1"/>
              <a:t>poss</a:t>
            </a:r>
            <a:r>
              <a:rPr lang="fr-FR" sz="2000" dirty="0" err="1">
                <a:latin typeface="Calibri"/>
              </a:rPr>
              <a:t>í</a:t>
            </a:r>
            <a:r>
              <a:rPr lang="fr-FR" sz="2000" dirty="0" err="1"/>
              <a:t>veis</a:t>
            </a:r>
            <a:r>
              <a:rPr lang="fr-FR" sz="2000" dirty="0"/>
              <a:t> </a:t>
            </a:r>
            <a:r>
              <a:rPr lang="fr-FR" sz="2000" dirty="0" err="1"/>
              <a:t>são</a:t>
            </a:r>
            <a:r>
              <a:rPr lang="fr-FR" sz="2000" dirty="0"/>
              <a:t> </a:t>
            </a:r>
            <a:r>
              <a:rPr lang="fr-FR" sz="2000" dirty="0" err="1"/>
              <a:t>um</a:t>
            </a:r>
            <a:r>
              <a:rPr lang="fr-FR" sz="2000" dirty="0"/>
              <a:t> </a:t>
            </a:r>
            <a:r>
              <a:rPr lang="fr-FR" sz="2000" dirty="0" err="1"/>
              <a:t>pouco</a:t>
            </a:r>
            <a:r>
              <a:rPr lang="fr-FR" sz="2000" dirty="0"/>
              <a:t> mais </a:t>
            </a:r>
            <a:r>
              <a:rPr lang="fr-FR" sz="2000" dirty="0" err="1"/>
              <a:t>numerosos</a:t>
            </a:r>
            <a:r>
              <a:rPr lang="fr-FR" sz="2000" dirty="0"/>
              <a:t>, mas </a:t>
            </a:r>
            <a:r>
              <a:rPr lang="fr-FR" sz="2000" dirty="0" err="1"/>
              <a:t>podem</a:t>
            </a:r>
            <a:r>
              <a:rPr lang="fr-FR" sz="2000" dirty="0"/>
              <a:t> </a:t>
            </a:r>
            <a:r>
              <a:rPr lang="fr-FR" sz="2000" dirty="0" err="1"/>
              <a:t>igualmente</a:t>
            </a:r>
            <a:r>
              <a:rPr lang="fr-FR" sz="2000" dirty="0"/>
              <a:t> </a:t>
            </a:r>
            <a:r>
              <a:rPr lang="fr-FR" sz="2000" dirty="0" err="1"/>
              <a:t>ser</a:t>
            </a:r>
            <a:r>
              <a:rPr lang="fr-FR" sz="2000" dirty="0"/>
              <a:t> </a:t>
            </a:r>
            <a:r>
              <a:rPr lang="fr-FR" sz="2000" dirty="0" err="1"/>
              <a:t>estudados</a:t>
            </a:r>
            <a:r>
              <a:rPr lang="fr-FR" sz="2000" dirty="0"/>
              <a:t>. 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/>
              <a:t>Vamos</a:t>
            </a:r>
            <a:r>
              <a:rPr lang="fr-FR" sz="2000" dirty="0"/>
              <a:t> </a:t>
            </a:r>
            <a:r>
              <a:rPr lang="fr-FR" sz="2000" dirty="0" err="1"/>
              <a:t>dividir</a:t>
            </a:r>
            <a:r>
              <a:rPr lang="fr-FR" sz="2000" dirty="0"/>
              <a:t> o </a:t>
            </a:r>
            <a:r>
              <a:rPr lang="fr-FR" sz="2000" dirty="0" err="1"/>
              <a:t>polieno</a:t>
            </a:r>
            <a:r>
              <a:rPr lang="fr-FR" sz="2000" dirty="0"/>
              <a:t> </a:t>
            </a:r>
            <a:r>
              <a:rPr lang="fr-FR" sz="2000" dirty="0" err="1"/>
              <a:t>inicial</a:t>
            </a:r>
            <a:r>
              <a:rPr lang="fr-FR" sz="2000" dirty="0"/>
              <a:t> </a:t>
            </a:r>
            <a:r>
              <a:rPr lang="fr-FR" sz="2000" dirty="0" err="1"/>
              <a:t>em</a:t>
            </a:r>
            <a:r>
              <a:rPr lang="fr-FR" sz="2000" dirty="0"/>
              <a:t> dois </a:t>
            </a:r>
            <a:r>
              <a:rPr lang="fr-FR" sz="2000" dirty="0" err="1"/>
              <a:t>sistemas</a:t>
            </a:r>
            <a:r>
              <a:rPr lang="fr-FR" sz="2000" dirty="0"/>
              <a:t> de </a:t>
            </a:r>
            <a:r>
              <a:rPr lang="fr-FR" sz="2000" dirty="0" err="1"/>
              <a:t>radicais</a:t>
            </a:r>
            <a:r>
              <a:rPr lang="fr-FR" sz="2000" dirty="0"/>
              <a:t> i e j </a:t>
            </a:r>
            <a:r>
              <a:rPr lang="fr-FR" sz="2000" dirty="0" err="1"/>
              <a:t>independentes</a:t>
            </a:r>
            <a:r>
              <a:rPr lang="fr-FR" sz="2000" dirty="0"/>
              <a:t> e </a:t>
            </a:r>
            <a:r>
              <a:rPr lang="fr-FR" sz="2000" dirty="0" err="1"/>
              <a:t>estudar</a:t>
            </a:r>
            <a:r>
              <a:rPr lang="fr-FR" sz="2000" dirty="0"/>
              <a:t> as </a:t>
            </a:r>
            <a:r>
              <a:rPr lang="fr-FR" sz="2000" dirty="0" err="1"/>
              <a:t>interações</a:t>
            </a:r>
            <a:r>
              <a:rPr lang="fr-FR" sz="2000" dirty="0"/>
              <a:t>  entre as </a:t>
            </a:r>
            <a:r>
              <a:rPr lang="fr-FR" sz="2000" dirty="0" err="1"/>
              <a:t>HOMOs</a:t>
            </a:r>
            <a:r>
              <a:rPr lang="fr-FR" sz="2000" dirty="0"/>
              <a:t> </a:t>
            </a:r>
            <a:r>
              <a:rPr lang="fr-FR" sz="2000" dirty="0" err="1"/>
              <a:t>desses</a:t>
            </a:r>
            <a:r>
              <a:rPr lang="fr-FR" sz="2000" dirty="0"/>
              <a:t> </a:t>
            </a:r>
            <a:r>
              <a:rPr lang="fr-FR" sz="2000" dirty="0" err="1"/>
              <a:t>fragmentos</a:t>
            </a:r>
            <a:endParaRPr lang="fr-FR" sz="2000" dirty="0"/>
          </a:p>
        </p:txBody>
      </p:sp>
      <p:sp>
        <p:nvSpPr>
          <p:cNvPr id="10" name="ZoneTexte 9"/>
          <p:cNvSpPr txBox="1"/>
          <p:nvPr/>
        </p:nvSpPr>
        <p:spPr>
          <a:xfrm>
            <a:off x="251520" y="3491716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Caso</a:t>
            </a:r>
            <a:r>
              <a:rPr lang="fr-FR" b="1" dirty="0"/>
              <a:t> 1:</a:t>
            </a:r>
          </a:p>
        </p:txBody>
      </p:sp>
      <p:graphicFrame>
        <p:nvGraphicFramePr>
          <p:cNvPr id="711683" name="Object 3"/>
          <p:cNvGraphicFramePr>
            <a:graphicFrameLocks noChangeAspect="1"/>
          </p:cNvGraphicFramePr>
          <p:nvPr/>
        </p:nvGraphicFramePr>
        <p:xfrm>
          <a:off x="1187450" y="3068638"/>
          <a:ext cx="5737225" cy="147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779360" imgH="1229760" progId="ChemDraw.Document.6.0">
                  <p:embed/>
                </p:oleObj>
              </mc:Choice>
              <mc:Fallback>
                <p:oleObj name="CS ChemDraw Drawing" r:id="rId2" imgW="4779360" imgH="1229760" progId="ChemDraw.Document.6.0">
                  <p:embed/>
                  <p:pic>
                    <p:nvPicPr>
                      <p:cNvPr id="7116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068638"/>
                        <a:ext cx="5737225" cy="147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251520" y="536392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Caso</a:t>
            </a:r>
            <a:r>
              <a:rPr lang="fr-FR" b="1" dirty="0"/>
              <a:t> 2:</a:t>
            </a:r>
          </a:p>
        </p:txBody>
      </p:sp>
      <p:graphicFrame>
        <p:nvGraphicFramePr>
          <p:cNvPr id="711684" name="Object 4"/>
          <p:cNvGraphicFramePr>
            <a:graphicFrameLocks noChangeAspect="1"/>
          </p:cNvGraphicFramePr>
          <p:nvPr/>
        </p:nvGraphicFramePr>
        <p:xfrm>
          <a:off x="1187450" y="4868863"/>
          <a:ext cx="5707063" cy="146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4779360" imgH="1229760" progId="ChemDraw.Document.6.0">
                  <p:embed/>
                </p:oleObj>
              </mc:Choice>
              <mc:Fallback>
                <p:oleObj name="CS ChemDraw Drawing" r:id="rId4" imgW="4779360" imgH="1229760" progId="ChemDraw.Document.6.0">
                  <p:embed/>
                  <p:pic>
                    <p:nvPicPr>
                      <p:cNvPr id="7116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868863"/>
                        <a:ext cx="5707063" cy="146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0875-89CF-4E7D-8C3D-3C0B5A3528BF}" type="slidenum">
              <a:rPr lang="fr-FR" smtClean="0"/>
              <a:pPr/>
              <a:t>9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548680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  <a:ln>
            <a:solidFill>
              <a:srgbClr val="2508F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51520" y="796642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i="1" dirty="0" err="1"/>
              <a:t>Transposições</a:t>
            </a:r>
            <a:r>
              <a:rPr lang="fr-FR" sz="2000" b="1" i="1" dirty="0"/>
              <a:t> do </a:t>
            </a:r>
            <a:r>
              <a:rPr lang="fr-FR" sz="2000" b="1" i="1" dirty="0" err="1"/>
              <a:t>tipo</a:t>
            </a:r>
            <a:r>
              <a:rPr lang="fr-FR" sz="2000" b="1" i="1" dirty="0"/>
              <a:t> [</a:t>
            </a:r>
            <a:r>
              <a:rPr lang="fr-FR" sz="2000" b="1" i="1" dirty="0" err="1"/>
              <a:t>i,j</a:t>
            </a:r>
            <a:r>
              <a:rPr lang="fr-FR" sz="2000" b="1" i="1" dirty="0"/>
              <a:t>]: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251520" y="44624"/>
            <a:ext cx="4304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Transposições</a:t>
            </a:r>
            <a:r>
              <a:rPr lang="fr-FR" sz="2800" dirty="0"/>
              <a:t> </a:t>
            </a:r>
            <a:r>
              <a:rPr lang="fr-FR" sz="2800" dirty="0" err="1"/>
              <a:t>Sigmatr</a:t>
            </a:r>
            <a:r>
              <a:rPr lang="fr-FR" sz="2800" dirty="0" err="1">
                <a:latin typeface="Calibri"/>
              </a:rPr>
              <a:t>ópicas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199948" y="1365736"/>
            <a:ext cx="86925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Observe que se o modo supra-supra é </a:t>
            </a:r>
            <a:r>
              <a:rPr lang="fr-FR" sz="2000" dirty="0" err="1"/>
              <a:t>possível</a:t>
            </a:r>
            <a:r>
              <a:rPr lang="fr-FR" sz="2000" dirty="0"/>
              <a:t>, o modo </a:t>
            </a:r>
            <a:r>
              <a:rPr lang="fr-FR" sz="2000" dirty="0" err="1"/>
              <a:t>antara</a:t>
            </a:r>
            <a:r>
              <a:rPr lang="fr-FR" sz="2000" dirty="0"/>
              <a:t>-</a:t>
            </a:r>
            <a:r>
              <a:rPr lang="fr-FR" sz="2000" dirty="0" err="1"/>
              <a:t>antara</a:t>
            </a:r>
            <a:r>
              <a:rPr lang="fr-FR" sz="2000" dirty="0"/>
              <a:t> é </a:t>
            </a:r>
            <a:r>
              <a:rPr lang="fr-FR" sz="2000" dirty="0" err="1"/>
              <a:t>em</a:t>
            </a:r>
            <a:r>
              <a:rPr lang="fr-FR" sz="2000" dirty="0"/>
              <a:t> </a:t>
            </a:r>
            <a:r>
              <a:rPr lang="fr-FR" sz="2000" dirty="0" err="1"/>
              <a:t>teoria</a:t>
            </a:r>
            <a:r>
              <a:rPr lang="fr-FR" sz="2000" dirty="0"/>
              <a:t> </a:t>
            </a:r>
            <a:r>
              <a:rPr lang="fr-FR" sz="2000" dirty="0" err="1"/>
              <a:t>igualmente</a:t>
            </a:r>
            <a:r>
              <a:rPr lang="fr-FR" sz="2000" dirty="0"/>
              <a:t> </a:t>
            </a:r>
            <a:r>
              <a:rPr lang="fr-FR" sz="2000" dirty="0" err="1"/>
              <a:t>poss</a:t>
            </a:r>
            <a:r>
              <a:rPr lang="fr-FR" sz="2000" dirty="0" err="1">
                <a:latin typeface="Calibri"/>
              </a:rPr>
              <a:t>í</a:t>
            </a:r>
            <a:r>
              <a:rPr lang="fr-FR" sz="2000" dirty="0" err="1"/>
              <a:t>vel</a:t>
            </a:r>
            <a:r>
              <a:rPr lang="fr-FR" sz="2000" dirty="0"/>
              <a:t>. 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/>
              <a:t>Entretanto</a:t>
            </a:r>
            <a:r>
              <a:rPr lang="fr-FR" sz="2000" dirty="0"/>
              <a:t>, o modo </a:t>
            </a:r>
            <a:r>
              <a:rPr lang="fr-FR" sz="2000" dirty="0" err="1"/>
              <a:t>antara</a:t>
            </a:r>
            <a:r>
              <a:rPr lang="fr-FR" sz="2000" dirty="0"/>
              <a:t>-</a:t>
            </a:r>
            <a:r>
              <a:rPr lang="fr-FR" sz="2000" dirty="0" err="1"/>
              <a:t>antara</a:t>
            </a:r>
            <a:r>
              <a:rPr lang="fr-FR" sz="2000" dirty="0"/>
              <a:t> </a:t>
            </a:r>
            <a:r>
              <a:rPr lang="fr-FR" sz="2000" dirty="0" err="1"/>
              <a:t>necessita</a:t>
            </a:r>
            <a:r>
              <a:rPr lang="fr-FR" sz="2000" dirty="0"/>
              <a:t> que os dois </a:t>
            </a:r>
            <a:r>
              <a:rPr lang="fr-FR" sz="2000" dirty="0" err="1"/>
              <a:t>polienos</a:t>
            </a:r>
            <a:r>
              <a:rPr lang="fr-FR" sz="2000" dirty="0"/>
              <a:t> se </a:t>
            </a:r>
            <a:r>
              <a:rPr lang="fr-FR" sz="2000" dirty="0" err="1"/>
              <a:t>retorçam</a:t>
            </a:r>
            <a:r>
              <a:rPr lang="fr-FR" sz="2000" dirty="0"/>
              <a:t> de </a:t>
            </a:r>
            <a:r>
              <a:rPr lang="fr-FR" sz="2000" dirty="0" err="1"/>
              <a:t>maneira</a:t>
            </a:r>
            <a:r>
              <a:rPr lang="fr-FR" sz="2000" dirty="0"/>
              <a:t> importante, pois o </a:t>
            </a:r>
            <a:r>
              <a:rPr lang="fr-FR" sz="2000" dirty="0" err="1"/>
              <a:t>lobo</a:t>
            </a:r>
            <a:r>
              <a:rPr lang="fr-FR" sz="2000" dirty="0"/>
              <a:t> </a:t>
            </a:r>
            <a:r>
              <a:rPr lang="fr-FR" sz="2000" dirty="0" err="1"/>
              <a:t>superior</a:t>
            </a:r>
            <a:r>
              <a:rPr lang="fr-FR" sz="2000" dirty="0"/>
              <a:t> de C</a:t>
            </a:r>
            <a:r>
              <a:rPr lang="fr-FR" sz="2000" baseline="-25000" dirty="0"/>
              <a:t>i</a:t>
            </a:r>
            <a:r>
              <a:rPr lang="fr-FR" sz="2000" dirty="0"/>
              <a:t> </a:t>
            </a:r>
            <a:r>
              <a:rPr lang="fr-FR" sz="2000" dirty="0" err="1"/>
              <a:t>deve</a:t>
            </a:r>
            <a:r>
              <a:rPr lang="fr-FR" sz="2000" dirty="0"/>
              <a:t> se </a:t>
            </a:r>
            <a:r>
              <a:rPr lang="fr-FR" sz="2000" dirty="0" err="1"/>
              <a:t>ligar</a:t>
            </a:r>
            <a:r>
              <a:rPr lang="fr-FR" sz="2000" dirty="0"/>
              <a:t> </a:t>
            </a:r>
            <a:r>
              <a:rPr lang="fr-FR" sz="2000" dirty="0" err="1"/>
              <a:t>ao</a:t>
            </a:r>
            <a:r>
              <a:rPr lang="fr-FR" sz="2000" dirty="0"/>
              <a:t> </a:t>
            </a:r>
            <a:r>
              <a:rPr lang="fr-FR" sz="2000" dirty="0" err="1"/>
              <a:t>lobo</a:t>
            </a:r>
            <a:r>
              <a:rPr lang="fr-FR" sz="2000" dirty="0"/>
              <a:t> </a:t>
            </a:r>
            <a:r>
              <a:rPr lang="fr-FR" sz="2000" dirty="0" err="1"/>
              <a:t>inferior</a:t>
            </a:r>
            <a:r>
              <a:rPr lang="fr-FR" sz="2000" dirty="0"/>
              <a:t> de </a:t>
            </a:r>
            <a:r>
              <a:rPr lang="fr-FR" sz="2000" dirty="0" err="1"/>
              <a:t>C</a:t>
            </a:r>
            <a:r>
              <a:rPr lang="fr-FR" sz="2000" baseline="-25000" dirty="0" err="1"/>
              <a:t>j</a:t>
            </a:r>
            <a:r>
              <a:rPr lang="fr-FR" sz="2000" dirty="0"/>
              <a:t>, o que é </a:t>
            </a:r>
            <a:r>
              <a:rPr lang="fr-FR" sz="2000" dirty="0" err="1"/>
              <a:t>bem</a:t>
            </a:r>
            <a:r>
              <a:rPr lang="fr-FR" sz="2000" dirty="0"/>
              <a:t> </a:t>
            </a:r>
            <a:r>
              <a:rPr lang="fr-FR" sz="2000" dirty="0" err="1"/>
              <a:t>dif</a:t>
            </a:r>
            <a:r>
              <a:rPr lang="fr-FR" sz="2000" dirty="0" err="1">
                <a:latin typeface="Calibri"/>
              </a:rPr>
              <a:t>í</a:t>
            </a:r>
            <a:r>
              <a:rPr lang="fr-FR" sz="2000" dirty="0" err="1"/>
              <a:t>cil</a:t>
            </a:r>
            <a:r>
              <a:rPr lang="fr-FR" sz="2000" dirty="0"/>
              <a:t>. 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/>
              <a:t>Na </a:t>
            </a:r>
            <a:r>
              <a:rPr lang="fr-FR" sz="2000" dirty="0" err="1"/>
              <a:t>prática</a:t>
            </a:r>
            <a:r>
              <a:rPr lang="fr-FR" sz="2000" dirty="0"/>
              <a:t>, </a:t>
            </a:r>
            <a:r>
              <a:rPr lang="fr-FR" sz="2000" dirty="0" err="1"/>
              <a:t>transposições</a:t>
            </a:r>
            <a:r>
              <a:rPr lang="fr-FR" sz="2000" dirty="0"/>
              <a:t> [</a:t>
            </a:r>
            <a:r>
              <a:rPr lang="fr-FR" sz="2000" dirty="0" err="1"/>
              <a:t>i,j</a:t>
            </a:r>
            <a:r>
              <a:rPr lang="fr-FR" sz="2000" dirty="0"/>
              <a:t>] do </a:t>
            </a:r>
            <a:r>
              <a:rPr lang="fr-FR" sz="2000" dirty="0" err="1"/>
              <a:t>tipo</a:t>
            </a:r>
            <a:r>
              <a:rPr lang="fr-FR" sz="2000" dirty="0"/>
              <a:t> </a:t>
            </a:r>
            <a:r>
              <a:rPr lang="fr-FR" sz="2000" dirty="0" err="1"/>
              <a:t>antara</a:t>
            </a:r>
            <a:r>
              <a:rPr lang="fr-FR" sz="2000" dirty="0"/>
              <a:t>-</a:t>
            </a:r>
            <a:r>
              <a:rPr lang="fr-FR" sz="2000" dirty="0" err="1"/>
              <a:t>antara</a:t>
            </a:r>
            <a:r>
              <a:rPr lang="fr-FR" sz="2000" dirty="0"/>
              <a:t> </a:t>
            </a:r>
            <a:r>
              <a:rPr lang="fr-FR" sz="2000" dirty="0" err="1"/>
              <a:t>são</a:t>
            </a:r>
            <a:r>
              <a:rPr lang="fr-FR" sz="2000" dirty="0"/>
              <a:t> </a:t>
            </a:r>
            <a:r>
              <a:rPr lang="fr-FR" sz="2000" dirty="0" err="1"/>
              <a:t>raras</a:t>
            </a:r>
            <a:r>
              <a:rPr lang="fr-FR" sz="2000" dirty="0"/>
              <a:t>.</a:t>
            </a:r>
          </a:p>
        </p:txBody>
      </p:sp>
      <p:graphicFrame>
        <p:nvGraphicFramePr>
          <p:cNvPr id="712707" name="Object 3"/>
          <p:cNvGraphicFramePr>
            <a:graphicFrameLocks noChangeAspect="1"/>
          </p:cNvGraphicFramePr>
          <p:nvPr/>
        </p:nvGraphicFramePr>
        <p:xfrm>
          <a:off x="1125538" y="4357688"/>
          <a:ext cx="6748462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816982" imgH="1246446" progId="ChemDraw.Document.6.0">
                  <p:embed/>
                </p:oleObj>
              </mc:Choice>
              <mc:Fallback>
                <p:oleObj name="CS ChemDraw Drawing" r:id="rId2" imgW="4816982" imgH="1246446" progId="ChemDraw.Document.6.0">
                  <p:embed/>
                  <p:pic>
                    <p:nvPicPr>
                      <p:cNvPr id="7127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4357688"/>
                        <a:ext cx="6748462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959</Words>
  <Application>Microsoft Office PowerPoint</Application>
  <PresentationFormat>Apresentação na tela (4:3)</PresentationFormat>
  <Paragraphs>100</Paragraphs>
  <Slides>15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Symbol</vt:lpstr>
      <vt:lpstr>Thème Office</vt:lpstr>
      <vt:lpstr>CS ChemDraw Drawing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Igor</dc:creator>
  <cp:lastModifiedBy>Igor Jurberg</cp:lastModifiedBy>
  <cp:revision>2</cp:revision>
  <dcterms:created xsi:type="dcterms:W3CDTF">2018-07-22T00:27:01Z</dcterms:created>
  <dcterms:modified xsi:type="dcterms:W3CDTF">2025-09-03T13:35:17Z</dcterms:modified>
</cp:coreProperties>
</file>