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070EF0-1660-4031-B1F1-22C688118C52}" v="1" dt="2025-09-03T13:30:48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21" y="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Jurberg" userId="15c90205aab73206" providerId="LiveId" clId="{41030D99-0E33-41E6-9B3E-EB2E613DDEE4}"/>
    <pc:docChg chg="modSld">
      <pc:chgData name="Igor Jurberg" userId="15c90205aab73206" providerId="LiveId" clId="{41030D99-0E33-41E6-9B3E-EB2E613DDEE4}" dt="2025-09-03T13:31:15.124" v="17"/>
      <pc:docMkLst>
        <pc:docMk/>
      </pc:docMkLst>
      <pc:sldChg chg="delSp modSp mod">
        <pc:chgData name="Igor Jurberg" userId="15c90205aab73206" providerId="LiveId" clId="{41030D99-0E33-41E6-9B3E-EB2E613DDEE4}" dt="2025-09-03T13:31:15.124" v="17"/>
        <pc:sldMkLst>
          <pc:docMk/>
          <pc:sldMk cId="0" sldId="257"/>
        </pc:sldMkLst>
        <pc:spChg chg="mod">
          <ac:chgData name="Igor Jurberg" userId="15c90205aab73206" providerId="LiveId" clId="{41030D99-0E33-41E6-9B3E-EB2E613DDEE4}" dt="2025-09-03T13:31:13.658" v="15" actId="1037"/>
          <ac:spMkLst>
            <pc:docMk/>
            <pc:sldMk cId="0" sldId="257"/>
            <ac:spMk id="7" creationId="{00000000-0000-0000-0000-000000000000}"/>
          </ac:spMkLst>
        </pc:spChg>
        <pc:spChg chg="del mod">
          <ac:chgData name="Igor Jurberg" userId="15c90205aab73206" providerId="LiveId" clId="{41030D99-0E33-41E6-9B3E-EB2E613DDEE4}" dt="2025-09-03T13:31:15.124" v="17"/>
          <ac:spMkLst>
            <pc:docMk/>
            <pc:sldMk cId="0" sldId="257"/>
            <ac:spMk id="8" creationId="{00000000-0000-0000-0000-000000000000}"/>
          </ac:spMkLst>
        </pc:spChg>
        <pc:spChg chg="mod">
          <ac:chgData name="Igor Jurberg" userId="15c90205aab73206" providerId="LiveId" clId="{41030D99-0E33-41E6-9B3E-EB2E613DDEE4}" dt="2025-09-03T13:31:05.568" v="9" actId="1036"/>
          <ac:spMkLst>
            <pc:docMk/>
            <pc:sldMk cId="0" sldId="257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6B22-4910-4D71-B3C6-E104059CC70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4D2B-A62E-4C1D-9F8C-9306505C2FC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6B22-4910-4D71-B3C6-E104059CC70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4D2B-A62E-4C1D-9F8C-9306505C2FC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6B22-4910-4D71-B3C6-E104059CC70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4D2B-A62E-4C1D-9F8C-9306505C2FC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6B22-4910-4D71-B3C6-E104059CC70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4D2B-A62E-4C1D-9F8C-9306505C2FC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6B22-4910-4D71-B3C6-E104059CC70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4D2B-A62E-4C1D-9F8C-9306505C2FC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6B22-4910-4D71-B3C6-E104059CC70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4D2B-A62E-4C1D-9F8C-9306505C2FC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6B22-4910-4D71-B3C6-E104059CC70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4D2B-A62E-4C1D-9F8C-9306505C2FC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6B22-4910-4D71-B3C6-E104059CC70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4D2B-A62E-4C1D-9F8C-9306505C2FC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6B22-4910-4D71-B3C6-E104059CC70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4D2B-A62E-4C1D-9F8C-9306505C2FC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6B22-4910-4D71-B3C6-E104059CC70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4D2B-A62E-4C1D-9F8C-9306505C2FC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6B22-4910-4D71-B3C6-E104059CC70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4D2B-A62E-4C1D-9F8C-9306505C2FC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E6B22-4910-4D71-B3C6-E104059CC708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84D2B-A62E-4C1D-9F8C-9306505C2FC0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52.wmf"/><Relationship Id="rId7" Type="http://schemas.openxmlformats.org/officeDocument/2006/relationships/image" Target="../media/image54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5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62.wmf"/><Relationship Id="rId18" Type="http://schemas.openxmlformats.org/officeDocument/2006/relationships/oleObject" Target="../embeddings/oleObject32.bin"/><Relationship Id="rId3" Type="http://schemas.openxmlformats.org/officeDocument/2006/relationships/image" Target="../media/image57.wmf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65.wmf"/><Relationship Id="rId2" Type="http://schemas.openxmlformats.org/officeDocument/2006/relationships/oleObject" Target="../embeddings/oleObject25.bin"/><Relationship Id="rId16" Type="http://schemas.openxmlformats.org/officeDocument/2006/relationships/image" Target="../media/image64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5" Type="http://schemas.openxmlformats.org/officeDocument/2006/relationships/oleObject" Target="../embeddings/oleObject31.bin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66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60.wmf"/><Relationship Id="rId14" Type="http://schemas.openxmlformats.org/officeDocument/2006/relationships/image" Target="../media/image6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3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69.wmf"/><Relationship Id="rId7" Type="http://schemas.openxmlformats.org/officeDocument/2006/relationships/image" Target="../media/image71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70.wmf"/><Relationship Id="rId10" Type="http://schemas.openxmlformats.org/officeDocument/2006/relationships/image" Target="../media/image65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6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4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4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74.wmf"/><Relationship Id="rId7" Type="http://schemas.openxmlformats.org/officeDocument/2006/relationships/image" Target="../media/image77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79.wmf"/><Relationship Id="rId5" Type="http://schemas.openxmlformats.org/officeDocument/2006/relationships/image" Target="../media/image76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7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wmf"/><Relationship Id="rId4" Type="http://schemas.openxmlformats.org/officeDocument/2006/relationships/oleObject" Target="../embeddings/oleObject5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image" Target="../media/image81.wmf"/><Relationship Id="rId7" Type="http://schemas.openxmlformats.org/officeDocument/2006/relationships/image" Target="../media/image83.w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82.wmf"/><Relationship Id="rId10" Type="http://schemas.openxmlformats.org/officeDocument/2006/relationships/image" Target="../media/image85.png"/><Relationship Id="rId4" Type="http://schemas.openxmlformats.org/officeDocument/2006/relationships/oleObject" Target="../embeddings/oleObject52.bin"/><Relationship Id="rId9" Type="http://schemas.openxmlformats.org/officeDocument/2006/relationships/image" Target="../media/image8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image" Target="../media/image87.wmf"/><Relationship Id="rId3" Type="http://schemas.openxmlformats.org/officeDocument/2006/relationships/image" Target="../media/image81.wmf"/><Relationship Id="rId7" Type="http://schemas.openxmlformats.org/officeDocument/2006/relationships/oleObject" Target="../embeddings/oleObject57.bin"/><Relationship Id="rId12" Type="http://schemas.openxmlformats.org/officeDocument/2006/relationships/oleObject" Target="../embeddings/oleObject59.bin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wmf"/><Relationship Id="rId11" Type="http://schemas.openxmlformats.org/officeDocument/2006/relationships/image" Target="../media/image86.wmf"/><Relationship Id="rId5" Type="http://schemas.openxmlformats.org/officeDocument/2006/relationships/image" Target="../media/image64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1.wmf"/><Relationship Id="rId7" Type="http://schemas.openxmlformats.org/officeDocument/2006/relationships/oleObject" Target="../embeddings/oleObject62.bin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wmf"/><Relationship Id="rId4" Type="http://schemas.openxmlformats.org/officeDocument/2006/relationships/oleObject" Target="../embeddings/oleObject6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7" Type="http://schemas.openxmlformats.org/officeDocument/2006/relationships/image" Target="../media/image93.w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92.wmf"/><Relationship Id="rId4" Type="http://schemas.openxmlformats.org/officeDocument/2006/relationships/oleObject" Target="../embeddings/oleObject6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wmf"/><Relationship Id="rId4" Type="http://schemas.openxmlformats.org/officeDocument/2006/relationships/oleObject" Target="../embeddings/oleObject6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image" Target="../media/image95.wmf"/><Relationship Id="rId7" Type="http://schemas.openxmlformats.org/officeDocument/2006/relationships/image" Target="../media/image97.wmf"/><Relationship Id="rId2" Type="http://schemas.openxmlformats.org/officeDocument/2006/relationships/oleObject" Target="../embeddings/oleObject7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99.wmf"/><Relationship Id="rId5" Type="http://schemas.openxmlformats.org/officeDocument/2006/relationships/image" Target="../media/image96.wmf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98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oleObject" Target="../embeddings/oleObject77.bin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oleObject" Target="../embeddings/oleObject7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oleObject" Target="../embeddings/oleObject7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wmf"/><Relationship Id="rId4" Type="http://schemas.openxmlformats.org/officeDocument/2006/relationships/oleObject" Target="../embeddings/oleObject79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103.wmf"/><Relationship Id="rId7" Type="http://schemas.openxmlformats.org/officeDocument/2006/relationships/oleObject" Target="../embeddings/oleObject82.bin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oleObject" Target="../embeddings/oleObject8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7" Type="http://schemas.openxmlformats.org/officeDocument/2006/relationships/image" Target="../media/image107.wmf"/><Relationship Id="rId2" Type="http://schemas.openxmlformats.org/officeDocument/2006/relationships/oleObject" Target="../embeddings/oleObject8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5.bin"/><Relationship Id="rId5" Type="http://schemas.openxmlformats.org/officeDocument/2006/relationships/image" Target="../media/image106.wmf"/><Relationship Id="rId4" Type="http://schemas.openxmlformats.org/officeDocument/2006/relationships/oleObject" Target="../embeddings/oleObject84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113.wmf"/><Relationship Id="rId3" Type="http://schemas.openxmlformats.org/officeDocument/2006/relationships/image" Target="../media/image108.wmf"/><Relationship Id="rId7" Type="http://schemas.openxmlformats.org/officeDocument/2006/relationships/image" Target="../media/image110.wmf"/><Relationship Id="rId12" Type="http://schemas.openxmlformats.org/officeDocument/2006/relationships/oleObject" Target="../embeddings/oleObject91.bin"/><Relationship Id="rId2" Type="http://schemas.openxmlformats.org/officeDocument/2006/relationships/oleObject" Target="../embeddings/oleObject8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112.wmf"/><Relationship Id="rId5" Type="http://schemas.openxmlformats.org/officeDocument/2006/relationships/image" Target="../media/image109.wmf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7.bin"/><Relationship Id="rId9" Type="http://schemas.openxmlformats.org/officeDocument/2006/relationships/image" Target="../media/image11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oleObject" Target="../embeddings/oleObject9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9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7" Type="http://schemas.openxmlformats.org/officeDocument/2006/relationships/image" Target="../media/image118.wmf"/><Relationship Id="rId2" Type="http://schemas.openxmlformats.org/officeDocument/2006/relationships/oleObject" Target="../embeddings/oleObject9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6.bin"/><Relationship Id="rId5" Type="http://schemas.openxmlformats.org/officeDocument/2006/relationships/image" Target="../media/image117.wmf"/><Relationship Id="rId4" Type="http://schemas.openxmlformats.org/officeDocument/2006/relationships/oleObject" Target="../embeddings/oleObject9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7" Type="http://schemas.openxmlformats.org/officeDocument/2006/relationships/image" Target="../media/image121.wmf"/><Relationship Id="rId2" Type="http://schemas.openxmlformats.org/officeDocument/2006/relationships/oleObject" Target="../embeddings/oleObject9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120.wmf"/><Relationship Id="rId4" Type="http://schemas.openxmlformats.org/officeDocument/2006/relationships/oleObject" Target="../embeddings/oleObject98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oleObject" Target="../embeddings/oleObject10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wmf"/><Relationship Id="rId4" Type="http://schemas.openxmlformats.org/officeDocument/2006/relationships/oleObject" Target="../embeddings/oleObject10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oleObject" Target="../embeddings/oleObject102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oleObject" Target="../embeddings/oleObject10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wmf"/><Relationship Id="rId4" Type="http://schemas.openxmlformats.org/officeDocument/2006/relationships/oleObject" Target="../embeddings/oleObject10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oleObject" Target="../embeddings/oleObject105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31.wmf"/><Relationship Id="rId7" Type="http://schemas.openxmlformats.org/officeDocument/2006/relationships/image" Target="../media/image35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44.png"/><Relationship Id="rId18" Type="http://schemas.openxmlformats.org/officeDocument/2006/relationships/image" Target="../media/image48.w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16.bin"/><Relationship Id="rId2" Type="http://schemas.openxmlformats.org/officeDocument/2006/relationships/image" Target="../media/image9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38.png"/><Relationship Id="rId15" Type="http://schemas.openxmlformats.org/officeDocument/2006/relationships/image" Target="../media/image46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907704" y="2636912"/>
            <a:ext cx="5522666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dirty="0"/>
              <a:t>Parte 3</a:t>
            </a:r>
          </a:p>
          <a:p>
            <a:pPr algn="ctr"/>
            <a:r>
              <a:rPr lang="fr-FR" sz="3600" dirty="0" err="1"/>
              <a:t>Construindo</a:t>
            </a:r>
            <a:r>
              <a:rPr lang="fr-FR" sz="3600" dirty="0"/>
              <a:t> </a:t>
            </a:r>
            <a:r>
              <a:rPr lang="fr-FR" sz="3600" dirty="0" err="1"/>
              <a:t>Moléculas</a:t>
            </a:r>
            <a:r>
              <a:rPr lang="fr-FR" sz="3600" dirty="0"/>
              <a:t> Pelo </a:t>
            </a:r>
          </a:p>
          <a:p>
            <a:pPr algn="ctr"/>
            <a:r>
              <a:rPr lang="fr-FR" sz="3600" dirty="0" err="1"/>
              <a:t>Método</a:t>
            </a:r>
            <a:r>
              <a:rPr lang="fr-FR" sz="3600" dirty="0"/>
              <a:t> de </a:t>
            </a:r>
            <a:r>
              <a:rPr lang="fr-FR" sz="3600" dirty="0" err="1"/>
              <a:t>Fragmentos</a:t>
            </a:r>
            <a:endParaRPr lang="fr-FR" sz="4400" dirty="0"/>
          </a:p>
        </p:txBody>
      </p:sp>
      <p:sp>
        <p:nvSpPr>
          <p:cNvPr id="9" name="ZoneTexte 8"/>
          <p:cNvSpPr txBox="1"/>
          <p:nvPr/>
        </p:nvSpPr>
        <p:spPr>
          <a:xfrm>
            <a:off x="467544" y="4985881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u="sng" dirty="0" err="1"/>
              <a:t>Livros</a:t>
            </a:r>
            <a:r>
              <a:rPr lang="fr-FR" sz="1600" u="sng" dirty="0"/>
              <a:t>:</a:t>
            </a:r>
            <a:r>
              <a:rPr lang="fr-FR" sz="1600" dirty="0"/>
              <a:t>  </a:t>
            </a:r>
            <a:r>
              <a:rPr lang="fr-FR" sz="1600" b="1" dirty="0"/>
              <a:t>A)</a:t>
            </a:r>
            <a:r>
              <a:rPr lang="fr-FR" sz="1600" dirty="0"/>
              <a:t> Jean, Y.; </a:t>
            </a:r>
            <a:r>
              <a:rPr lang="fr-FR" sz="1600" dirty="0" err="1"/>
              <a:t>Volatron</a:t>
            </a:r>
            <a:r>
              <a:rPr lang="fr-FR" sz="1600" dirty="0"/>
              <a:t>, F.; (</a:t>
            </a:r>
            <a:r>
              <a:rPr lang="fr-FR" sz="1600" dirty="0" err="1"/>
              <a:t>traduzido</a:t>
            </a:r>
            <a:r>
              <a:rPr lang="fr-FR" sz="1600" dirty="0"/>
              <a:t> e </a:t>
            </a:r>
            <a:r>
              <a:rPr lang="fr-FR" sz="1600" dirty="0" err="1"/>
              <a:t>editado</a:t>
            </a:r>
            <a:r>
              <a:rPr lang="fr-FR" sz="1600" dirty="0"/>
              <a:t> </a:t>
            </a:r>
            <a:r>
              <a:rPr lang="fr-FR" sz="1600" dirty="0" err="1"/>
              <a:t>por</a:t>
            </a:r>
            <a:r>
              <a:rPr lang="fr-FR" sz="1600" dirty="0"/>
              <a:t> </a:t>
            </a:r>
            <a:r>
              <a:rPr lang="fr-FR" sz="1600" dirty="0" err="1"/>
              <a:t>Burdett</a:t>
            </a:r>
            <a:r>
              <a:rPr lang="fr-FR" sz="1600" dirty="0"/>
              <a:t>, J.) "An Introduction to </a:t>
            </a:r>
            <a:r>
              <a:rPr lang="fr-FR" sz="1600" dirty="0" err="1"/>
              <a:t>Molecular</a:t>
            </a:r>
            <a:r>
              <a:rPr lang="fr-FR" sz="1600" dirty="0"/>
              <a:t> </a:t>
            </a:r>
            <a:r>
              <a:rPr lang="fr-FR" sz="1600" dirty="0" err="1"/>
              <a:t>Orbitals</a:t>
            </a:r>
            <a:r>
              <a:rPr lang="fr-FR" sz="1600" dirty="0"/>
              <a:t>" Oxford </a:t>
            </a:r>
            <a:r>
              <a:rPr lang="fr-FR" sz="1600" dirty="0" err="1"/>
              <a:t>University</a:t>
            </a:r>
            <a:r>
              <a:rPr lang="fr-FR" sz="1600" dirty="0"/>
              <a:t> </a:t>
            </a:r>
            <a:r>
              <a:rPr lang="fr-FR" sz="1600" dirty="0" err="1"/>
              <a:t>Press</a:t>
            </a:r>
            <a:r>
              <a:rPr lang="fr-FR" sz="1600" dirty="0"/>
              <a:t>: New York, </a:t>
            </a:r>
            <a:r>
              <a:rPr lang="fr-FR" sz="1600" b="1" dirty="0"/>
              <a:t>1993</a:t>
            </a:r>
            <a:r>
              <a:rPr lang="fr-FR" sz="1600" dirty="0"/>
              <a:t>. </a:t>
            </a:r>
            <a:r>
              <a:rPr lang="fr-FR" sz="1600" b="1" dirty="0"/>
              <a:t>B)</a:t>
            </a:r>
            <a:r>
              <a:rPr lang="fr-FR" sz="1600" dirty="0"/>
              <a:t> </a:t>
            </a:r>
            <a:r>
              <a:rPr lang="fr-FR" sz="1600" dirty="0" err="1"/>
              <a:t>Ahn</a:t>
            </a:r>
            <a:r>
              <a:rPr lang="fr-FR" sz="1600" dirty="0"/>
              <a:t>, N. T.; "</a:t>
            </a:r>
            <a:r>
              <a:rPr lang="fr-FR" sz="1600" dirty="0" err="1"/>
              <a:t>Frontier</a:t>
            </a:r>
            <a:r>
              <a:rPr lang="fr-FR" sz="1600" dirty="0"/>
              <a:t> </a:t>
            </a:r>
            <a:r>
              <a:rPr lang="fr-FR" sz="1600" dirty="0" err="1"/>
              <a:t>Orbitals</a:t>
            </a:r>
            <a:r>
              <a:rPr lang="fr-FR" sz="1600" dirty="0"/>
              <a:t>: A </a:t>
            </a:r>
            <a:r>
              <a:rPr lang="fr-FR" sz="1600" dirty="0" err="1"/>
              <a:t>practical</a:t>
            </a:r>
            <a:r>
              <a:rPr lang="fr-FR" sz="1600" dirty="0"/>
              <a:t> </a:t>
            </a:r>
            <a:r>
              <a:rPr lang="fr-FR" sz="1600" dirty="0" err="1"/>
              <a:t>Manual</a:t>
            </a:r>
            <a:r>
              <a:rPr lang="fr-FR" sz="1600" dirty="0"/>
              <a:t>"   John </a:t>
            </a:r>
            <a:r>
              <a:rPr lang="fr-FR" sz="1600" dirty="0" err="1"/>
              <a:t>Wiley</a:t>
            </a:r>
            <a:r>
              <a:rPr lang="fr-FR" sz="1600" dirty="0"/>
              <a:t> &amp; Sons: Chichester, </a:t>
            </a:r>
            <a:r>
              <a:rPr lang="fr-FR" sz="1600" b="1" dirty="0"/>
              <a:t>2007</a:t>
            </a:r>
            <a:r>
              <a:rPr lang="fr-FR" sz="1600" dirty="0"/>
              <a:t>.</a:t>
            </a:r>
            <a:r>
              <a:rPr lang="fr-FR" sz="1600" b="1" dirty="0"/>
              <a:t> </a:t>
            </a:r>
            <a:r>
              <a:rPr lang="fr-FR" sz="1600" dirty="0"/>
              <a:t>  </a:t>
            </a:r>
            <a:r>
              <a:rPr lang="fr-FR" sz="1600" b="1" dirty="0"/>
              <a:t>C) </a:t>
            </a:r>
            <a:r>
              <a:rPr lang="fr-FR" sz="1600" dirty="0" err="1"/>
              <a:t>Leforestier</a:t>
            </a:r>
            <a:r>
              <a:rPr lang="fr-FR" sz="1600" dirty="0"/>
              <a:t>, C.; "Introduction à la Chimie Quantique" </a:t>
            </a:r>
            <a:r>
              <a:rPr lang="fr-FR" sz="1600" dirty="0" err="1"/>
              <a:t>Dunod</a:t>
            </a:r>
            <a:r>
              <a:rPr lang="fr-FR" sz="1600" dirty="0"/>
              <a:t>: Paris, </a:t>
            </a:r>
            <a:r>
              <a:rPr lang="fr-FR" sz="1600" b="1" dirty="0"/>
              <a:t>2005</a:t>
            </a:r>
            <a:r>
              <a:rPr lang="fr-FR" sz="1600" dirty="0"/>
              <a:t>. </a:t>
            </a:r>
            <a:r>
              <a:rPr lang="fr-FR" sz="1600" b="1" dirty="0"/>
              <a:t>D)</a:t>
            </a:r>
            <a:r>
              <a:rPr lang="fr-FR" sz="1600" dirty="0"/>
              <a:t> </a:t>
            </a:r>
            <a:r>
              <a:rPr lang="fr-FR" sz="1600" dirty="0" err="1"/>
              <a:t>Anslyn</a:t>
            </a:r>
            <a:r>
              <a:rPr lang="fr-FR" sz="1600" dirty="0"/>
              <a:t>, E. V.; </a:t>
            </a:r>
            <a:r>
              <a:rPr lang="fr-FR" sz="1600" dirty="0" err="1"/>
              <a:t>Dougherty</a:t>
            </a:r>
            <a:r>
              <a:rPr lang="fr-FR" sz="1600" dirty="0"/>
              <a:t>, D. A.; "Modern </a:t>
            </a:r>
            <a:r>
              <a:rPr lang="fr-FR" sz="1600" dirty="0" err="1"/>
              <a:t>Physical</a:t>
            </a:r>
            <a:r>
              <a:rPr lang="fr-FR" sz="1600" dirty="0"/>
              <a:t> </a:t>
            </a:r>
            <a:r>
              <a:rPr lang="fr-FR" sz="1600" dirty="0" err="1"/>
              <a:t>Organic</a:t>
            </a:r>
            <a:r>
              <a:rPr lang="fr-FR" sz="1600" dirty="0"/>
              <a:t> </a:t>
            </a:r>
            <a:r>
              <a:rPr lang="fr-FR" sz="1600" dirty="0" err="1"/>
              <a:t>Chemistry</a:t>
            </a:r>
            <a:r>
              <a:rPr lang="fr-FR" sz="1600" dirty="0"/>
              <a:t>"</a:t>
            </a:r>
            <a:r>
              <a:rPr lang="fr-FR" sz="1600" b="1" dirty="0"/>
              <a:t> </a:t>
            </a:r>
            <a:r>
              <a:rPr lang="fr-FR" sz="1600" dirty="0" err="1"/>
              <a:t>University</a:t>
            </a:r>
            <a:r>
              <a:rPr lang="fr-FR" sz="1600" dirty="0"/>
              <a:t> Science Books: </a:t>
            </a:r>
            <a:r>
              <a:rPr lang="fr-FR" sz="1600" dirty="0" err="1"/>
              <a:t>Herndon</a:t>
            </a:r>
            <a:r>
              <a:rPr lang="fr-FR" sz="1600" dirty="0"/>
              <a:t>, </a:t>
            </a:r>
            <a:r>
              <a:rPr lang="fr-FR" sz="1600" b="1" dirty="0"/>
              <a:t>2006</a:t>
            </a:r>
            <a:r>
              <a:rPr lang="fr-FR" sz="1600"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30359" y="940658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Exemplos</a:t>
            </a:r>
            <a:r>
              <a:rPr lang="fr-FR" sz="2000" b="1" dirty="0"/>
              <a:t>:</a:t>
            </a:r>
          </a:p>
        </p:txBody>
      </p:sp>
      <p:graphicFrame>
        <p:nvGraphicFramePr>
          <p:cNvPr id="336898" name="Object 2"/>
          <p:cNvGraphicFramePr>
            <a:graphicFrameLocks noChangeAspect="1"/>
          </p:cNvGraphicFramePr>
          <p:nvPr/>
        </p:nvGraphicFramePr>
        <p:xfrm>
          <a:off x="323528" y="1484784"/>
          <a:ext cx="2973809" cy="1263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633040" imgH="1118520" progId="ChemDraw.Document.6.0">
                  <p:embed/>
                </p:oleObj>
              </mc:Choice>
              <mc:Fallback>
                <p:oleObj name="CS ChemDraw Drawing" r:id="rId2" imgW="2633040" imgH="1118520" progId="ChemDraw.Document.6.0">
                  <p:embed/>
                  <p:pic>
                    <p:nvPicPr>
                      <p:cNvPr id="3368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484784"/>
                        <a:ext cx="2973809" cy="12637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563888" y="1268760"/>
            <a:ext cx="5328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- A </a:t>
            </a:r>
            <a:r>
              <a:rPr lang="fr-FR" dirty="0" err="1"/>
              <a:t>molé</a:t>
            </a:r>
            <a:r>
              <a:rPr lang="fr-FR" sz="2000" dirty="0" err="1"/>
              <a:t>cula</a:t>
            </a:r>
            <a:r>
              <a:rPr lang="fr-FR" sz="2000" dirty="0"/>
              <a:t> H</a:t>
            </a:r>
            <a:r>
              <a:rPr lang="fr-FR" sz="2000" baseline="-25000" dirty="0"/>
              <a:t>4</a:t>
            </a:r>
            <a:r>
              <a:rPr lang="fr-FR" sz="2000" dirty="0"/>
              <a:t> </a:t>
            </a:r>
            <a:r>
              <a:rPr lang="fr-FR" sz="2000" dirty="0" err="1"/>
              <a:t>quadrangular</a:t>
            </a:r>
            <a:r>
              <a:rPr lang="fr-FR" sz="2000" dirty="0"/>
              <a:t> é </a:t>
            </a:r>
            <a:r>
              <a:rPr lang="fr-FR" sz="2000" dirty="0" err="1"/>
              <a:t>fict</a:t>
            </a:r>
            <a:r>
              <a:rPr lang="fr-FR" sz="2000" dirty="0" err="1">
                <a:latin typeface="Calibri"/>
              </a:rPr>
              <a:t>ícia</a:t>
            </a:r>
            <a:r>
              <a:rPr lang="fr-FR" sz="2000" dirty="0">
                <a:latin typeface="Calibri"/>
              </a:rPr>
              <a:t>. </a:t>
            </a:r>
            <a:r>
              <a:rPr lang="fr-FR" sz="2000" dirty="0" err="1">
                <a:latin typeface="Calibri"/>
              </a:rPr>
              <a:t>Duas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geometrias</a:t>
            </a:r>
            <a:r>
              <a:rPr lang="fr-FR" sz="2000" dirty="0">
                <a:latin typeface="Calibri"/>
              </a:rPr>
              <a:t>  </a:t>
            </a:r>
            <a:r>
              <a:rPr lang="fr-FR" sz="2000" dirty="0" err="1">
                <a:latin typeface="Calibri"/>
              </a:rPr>
              <a:t>podem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ser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consideradas</a:t>
            </a:r>
            <a:r>
              <a:rPr lang="fr-FR" sz="2000" dirty="0">
                <a:latin typeface="Calibri"/>
              </a:rPr>
              <a:t>: </a:t>
            </a:r>
            <a:r>
              <a:rPr lang="fr-FR" sz="2000" dirty="0" err="1">
                <a:latin typeface="Calibri"/>
              </a:rPr>
              <a:t>quadrado</a:t>
            </a:r>
            <a:r>
              <a:rPr lang="fr-FR" sz="2000" dirty="0">
                <a:latin typeface="Calibri"/>
              </a:rPr>
              <a:t> ou </a:t>
            </a:r>
            <a:r>
              <a:rPr lang="fr-FR" sz="2000" dirty="0" err="1">
                <a:latin typeface="Calibri"/>
              </a:rPr>
              <a:t>retângulo</a:t>
            </a:r>
            <a:r>
              <a:rPr lang="fr-FR" sz="2000" dirty="0">
                <a:latin typeface="Calibri"/>
              </a:rPr>
              <a:t>. </a:t>
            </a:r>
            <a:r>
              <a:rPr lang="fr-FR" sz="2000" dirty="0" err="1">
                <a:latin typeface="Calibri"/>
              </a:rPr>
              <a:t>Nós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trataremos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primeiramente</a:t>
            </a:r>
            <a:r>
              <a:rPr lang="fr-FR" sz="2000" dirty="0">
                <a:latin typeface="Calibri"/>
              </a:rPr>
              <a:t> do </a:t>
            </a:r>
            <a:r>
              <a:rPr lang="fr-FR" sz="2000" dirty="0" err="1">
                <a:latin typeface="Calibri"/>
              </a:rPr>
              <a:t>caso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quadrado</a:t>
            </a:r>
            <a:r>
              <a:rPr lang="fr-FR" sz="2000" dirty="0">
                <a:latin typeface="Calibri"/>
              </a:rPr>
              <a:t> e </a:t>
            </a:r>
            <a:r>
              <a:rPr lang="fr-FR" sz="2000" dirty="0" err="1">
                <a:latin typeface="Calibri"/>
              </a:rPr>
              <a:t>deduziremos</a:t>
            </a:r>
            <a:r>
              <a:rPr lang="fr-FR" sz="2000" dirty="0">
                <a:latin typeface="Calibri"/>
              </a:rPr>
              <a:t> o </a:t>
            </a:r>
            <a:r>
              <a:rPr lang="fr-FR" sz="2000" dirty="0" err="1">
                <a:latin typeface="Calibri"/>
              </a:rPr>
              <a:t>retângulo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seguida</a:t>
            </a:r>
            <a:r>
              <a:rPr lang="fr-FR" sz="2000" dirty="0">
                <a:latin typeface="Calibri"/>
              </a:rPr>
              <a:t>.</a:t>
            </a:r>
            <a:endParaRPr lang="fr-FR" sz="2000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1475656" y="3501008"/>
          <a:ext cx="6096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/>
                        <a:t>Planos</a:t>
                      </a:r>
                      <a:r>
                        <a:rPr lang="fr-FR" sz="2000" dirty="0"/>
                        <a:t> de </a:t>
                      </a:r>
                      <a:r>
                        <a:rPr lang="fr-FR" sz="2000" dirty="0" err="1"/>
                        <a:t>simetria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(</a:t>
                      </a:r>
                      <a:r>
                        <a:rPr lang="fr-FR" dirty="0">
                          <a:latin typeface="Symbol" pitchFamily="18" charset="2"/>
                        </a:rPr>
                        <a:t>s</a:t>
                      </a:r>
                      <a:r>
                        <a:rPr lang="fr-FR" sz="1100" dirty="0"/>
                        <a:t>H</a:t>
                      </a:r>
                      <a:r>
                        <a:rPr lang="fr-FR" sz="1800" baseline="-25000" dirty="0"/>
                        <a:t>2</a:t>
                      </a:r>
                      <a:r>
                        <a:rPr lang="fr-FR" dirty="0"/>
                        <a:t>)</a:t>
                      </a:r>
                      <a:r>
                        <a:rPr lang="fr-FR" baseline="30000" dirty="0">
                          <a:latin typeface="Symbol" pitchFamily="18" charset="2"/>
                        </a:rPr>
                        <a:t>1</a:t>
                      </a:r>
                      <a:endParaRPr lang="fr-FR" sz="1800" baseline="-25000" dirty="0"/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(</a:t>
                      </a:r>
                      <a:r>
                        <a:rPr lang="fr-FR" dirty="0">
                          <a:latin typeface="Symbol" pitchFamily="18" charset="2"/>
                        </a:rPr>
                        <a:t>s</a:t>
                      </a:r>
                      <a:r>
                        <a:rPr lang="fr-FR" baseline="30000" dirty="0">
                          <a:latin typeface="Symbol" pitchFamily="18" charset="2"/>
                        </a:rPr>
                        <a:t>*</a:t>
                      </a:r>
                      <a:r>
                        <a:rPr lang="fr-FR" sz="1100" dirty="0"/>
                        <a:t>H</a:t>
                      </a:r>
                      <a:r>
                        <a:rPr lang="fr-FR" sz="1800" baseline="-25000" dirty="0"/>
                        <a:t>2</a:t>
                      </a:r>
                      <a:r>
                        <a:rPr lang="fr-FR" dirty="0"/>
                        <a:t>)</a:t>
                      </a:r>
                      <a:r>
                        <a:rPr lang="fr-FR" baseline="30000" dirty="0">
                          <a:latin typeface="Symbol" pitchFamily="18" charset="2"/>
                        </a:rPr>
                        <a:t>1</a:t>
                      </a:r>
                      <a:endParaRPr lang="fr-FR" sz="1800" baseline="-25000" dirty="0"/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(</a:t>
                      </a:r>
                      <a:r>
                        <a:rPr lang="fr-FR" dirty="0">
                          <a:latin typeface="Symbol" pitchFamily="18" charset="2"/>
                        </a:rPr>
                        <a:t>s</a:t>
                      </a:r>
                      <a:r>
                        <a:rPr lang="fr-FR" sz="1100" dirty="0"/>
                        <a:t>H</a:t>
                      </a:r>
                      <a:r>
                        <a:rPr lang="fr-FR" sz="1800" baseline="-25000" dirty="0"/>
                        <a:t>2</a:t>
                      </a:r>
                      <a:r>
                        <a:rPr lang="fr-FR" dirty="0"/>
                        <a:t>)</a:t>
                      </a:r>
                      <a:r>
                        <a:rPr lang="fr-FR" baseline="30000" dirty="0">
                          <a:latin typeface="Symbol" pitchFamily="18" charset="2"/>
                        </a:rPr>
                        <a:t>2</a:t>
                      </a:r>
                      <a:endParaRPr lang="fr-FR" sz="1800" baseline="-25000" dirty="0"/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(</a:t>
                      </a:r>
                      <a:r>
                        <a:rPr lang="fr-FR" dirty="0">
                          <a:latin typeface="Symbol" pitchFamily="18" charset="2"/>
                        </a:rPr>
                        <a:t>s</a:t>
                      </a:r>
                      <a:r>
                        <a:rPr lang="fr-FR" baseline="30000" dirty="0">
                          <a:latin typeface="Symbol" pitchFamily="18" charset="2"/>
                        </a:rPr>
                        <a:t>*</a:t>
                      </a:r>
                      <a:r>
                        <a:rPr lang="fr-FR" sz="1100" dirty="0"/>
                        <a:t>H</a:t>
                      </a:r>
                      <a:r>
                        <a:rPr lang="fr-FR" sz="1800" baseline="-25000" dirty="0"/>
                        <a:t>2</a:t>
                      </a:r>
                      <a:r>
                        <a:rPr lang="fr-FR" dirty="0"/>
                        <a:t>)</a:t>
                      </a:r>
                      <a:r>
                        <a:rPr lang="fr-FR" baseline="30000" dirty="0">
                          <a:latin typeface="Symbol" pitchFamily="18" charset="2"/>
                        </a:rPr>
                        <a:t>2</a:t>
                      </a:r>
                      <a:endParaRPr lang="fr-FR" sz="1800" baseline="-25000" dirty="0"/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/>
                        <a:t>yz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/>
                        <a:t>xy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251520" y="5373216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O </a:t>
            </a:r>
            <a:r>
              <a:rPr lang="fr-FR" sz="2000" dirty="0" err="1"/>
              <a:t>recobrimento</a:t>
            </a:r>
            <a:r>
              <a:rPr lang="fr-FR" sz="2000" dirty="0"/>
              <a:t> entre orbitais é </a:t>
            </a:r>
            <a:r>
              <a:rPr lang="fr-FR" sz="2000" dirty="0" err="1"/>
              <a:t>proporcional</a:t>
            </a:r>
            <a:r>
              <a:rPr lang="fr-FR" sz="2000" dirty="0"/>
              <a:t> à </a:t>
            </a:r>
            <a:r>
              <a:rPr lang="fr-FR" sz="2000" dirty="0" err="1"/>
              <a:t>distância</a:t>
            </a:r>
            <a:r>
              <a:rPr lang="fr-FR" sz="2000" dirty="0"/>
              <a:t>, logo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consideraremos</a:t>
            </a:r>
            <a:r>
              <a:rPr lang="fr-FR" sz="2000" dirty="0"/>
              <a:t> o </a:t>
            </a:r>
            <a:r>
              <a:rPr lang="fr-FR" sz="2000" dirty="0" err="1"/>
              <a:t>recobrimento</a:t>
            </a:r>
            <a:r>
              <a:rPr lang="fr-FR" sz="2000" dirty="0"/>
              <a:t> entre </a:t>
            </a:r>
            <a:r>
              <a:rPr lang="fr-FR" sz="2000" dirty="0" err="1"/>
              <a:t>átomos</a:t>
            </a:r>
            <a:r>
              <a:rPr lang="fr-FR" sz="2000" dirty="0"/>
              <a:t> na diagonal de H</a:t>
            </a:r>
            <a:r>
              <a:rPr lang="fr-FR" sz="2000" baseline="-25000" dirty="0"/>
              <a:t>4</a:t>
            </a:r>
            <a:r>
              <a:rPr lang="fr-FR" sz="2000" dirty="0"/>
              <a:t> </a:t>
            </a:r>
            <a:r>
              <a:rPr lang="fr-FR" sz="2000" dirty="0" err="1"/>
              <a:t>quadrangular</a:t>
            </a:r>
            <a:r>
              <a:rPr lang="fr-FR" sz="2000" dirty="0"/>
              <a:t>. </a:t>
            </a:r>
            <a:r>
              <a:rPr lang="fr-FR" sz="2000" dirty="0" err="1"/>
              <a:t>Consideramos</a:t>
            </a:r>
            <a:r>
              <a:rPr lang="fr-FR" sz="2000" dirty="0"/>
              <a:t> que </a:t>
            </a:r>
            <a:r>
              <a:rPr lang="fr-FR" sz="2000" dirty="0" err="1"/>
              <a:t>estão</a:t>
            </a:r>
            <a:r>
              <a:rPr lang="fr-FR" sz="2000" dirty="0"/>
              <a:t> </a:t>
            </a:r>
            <a:r>
              <a:rPr lang="fr-FR" sz="2000" dirty="0" err="1"/>
              <a:t>muito</a:t>
            </a:r>
            <a:r>
              <a:rPr lang="fr-FR" sz="2000" dirty="0"/>
              <a:t> longe para interagir.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51520" y="97468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Molécula</a:t>
            </a:r>
            <a:r>
              <a:rPr lang="fr-FR" sz="2800" dirty="0"/>
              <a:t> H</a:t>
            </a:r>
            <a:r>
              <a:rPr lang="fr-FR" sz="2800" baseline="-25000" dirty="0"/>
              <a:t>4</a:t>
            </a:r>
            <a:r>
              <a:rPr lang="fr-FR" sz="2800" dirty="0"/>
              <a:t> </a:t>
            </a:r>
            <a:r>
              <a:rPr lang="fr-FR" sz="2800" dirty="0" err="1"/>
              <a:t>Quadrangular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67544" y="5085184"/>
            <a:ext cx="3024336" cy="43204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99592" y="5085184"/>
            <a:ext cx="254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e       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degenerados</a:t>
            </a:r>
            <a:endParaRPr lang="fr-FR" sz="2000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0932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11</a:t>
            </a:fld>
            <a:endParaRPr lang="fr-FR"/>
          </a:p>
        </p:txBody>
      </p:sp>
      <p:graphicFrame>
        <p:nvGraphicFramePr>
          <p:cNvPr id="335873" name="Object 1"/>
          <p:cNvGraphicFramePr>
            <a:graphicFrameLocks noChangeAspect="1"/>
          </p:cNvGraphicFramePr>
          <p:nvPr/>
        </p:nvGraphicFramePr>
        <p:xfrm>
          <a:off x="973383" y="1455217"/>
          <a:ext cx="7454954" cy="3485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222600" imgH="2910240" progId="ChemDraw.Document.6.0">
                  <p:embed/>
                </p:oleObj>
              </mc:Choice>
              <mc:Fallback>
                <p:oleObj name="CS ChemDraw Drawing" r:id="rId2" imgW="6222600" imgH="2910240" progId="ChemDraw.Document.6.0">
                  <p:embed/>
                  <p:pic>
                    <p:nvPicPr>
                      <p:cNvPr id="33587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383" y="1455217"/>
                        <a:ext cx="7454954" cy="3485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30359" y="1084674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Exemplos</a:t>
            </a:r>
            <a:r>
              <a:rPr lang="fr-FR" sz="2000" b="1" dirty="0"/>
              <a:t>:</a:t>
            </a:r>
          </a:p>
        </p:txBody>
      </p:sp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358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157192"/>
            <a:ext cx="314325" cy="342900"/>
          </a:xfrm>
          <a:prstGeom prst="rect">
            <a:avLst/>
          </a:prstGeom>
          <a:noFill/>
        </p:spPr>
      </p:pic>
      <p:sp>
        <p:nvSpPr>
          <p:cNvPr id="335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3587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5157192"/>
            <a:ext cx="314325" cy="342900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251520" y="9746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Molécula</a:t>
            </a:r>
            <a:r>
              <a:rPr lang="fr-FR" sz="2800" dirty="0"/>
              <a:t> H</a:t>
            </a:r>
            <a:r>
              <a:rPr lang="fr-FR" sz="2800" baseline="-25000" dirty="0"/>
              <a:t>4</a:t>
            </a:r>
            <a:r>
              <a:rPr lang="fr-FR" sz="2800" dirty="0"/>
              <a:t> </a:t>
            </a:r>
            <a:r>
              <a:rPr lang="fr-FR" sz="2800" dirty="0" err="1"/>
              <a:t>Quadrangular</a:t>
            </a:r>
            <a:r>
              <a:rPr lang="fr-FR" sz="2800" dirty="0"/>
              <a:t>: </a:t>
            </a:r>
            <a:r>
              <a:rPr lang="fr-FR" sz="2800" dirty="0" err="1"/>
              <a:t>Caso</a:t>
            </a:r>
            <a:r>
              <a:rPr lang="fr-FR" sz="2800" dirty="0"/>
              <a:t> do </a:t>
            </a:r>
            <a:r>
              <a:rPr lang="fr-FR" sz="2800" dirty="0" err="1"/>
              <a:t>Quadrado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11560" y="1196752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Exemplos</a:t>
            </a:r>
            <a:r>
              <a:rPr lang="fr-FR" sz="2000" b="1" dirty="0"/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5576" y="5085184"/>
            <a:ext cx="4104456" cy="43204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187624" y="5085184"/>
            <a:ext cx="3622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e       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mais </a:t>
            </a:r>
            <a:r>
              <a:rPr lang="fr-FR" sz="2000" dirty="0" err="1"/>
              <a:t>degenerados</a:t>
            </a:r>
            <a:r>
              <a:rPr lang="fr-FR" sz="2000" dirty="0"/>
              <a:t>!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5157192"/>
            <a:ext cx="314325" cy="342900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5157192"/>
            <a:ext cx="314325" cy="342900"/>
          </a:xfrm>
          <a:prstGeom prst="rect">
            <a:avLst/>
          </a:prstGeom>
          <a:noFill/>
        </p:spPr>
      </p:pic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827584" y="1340768"/>
          <a:ext cx="6962402" cy="3948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003360" imgH="3405600" progId="ChemDraw.Document.6.0">
                  <p:embed/>
                </p:oleObj>
              </mc:Choice>
              <mc:Fallback>
                <p:oleObj name="CS ChemDraw Drawing" r:id="rId4" imgW="6003360" imgH="3405600" progId="ChemDraw.Document.6.0">
                  <p:embed/>
                  <p:pic>
                    <p:nvPicPr>
                      <p:cNvPr id="334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340768"/>
                        <a:ext cx="6962402" cy="39487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251520" y="9746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Molécula</a:t>
            </a:r>
            <a:r>
              <a:rPr lang="fr-FR" sz="2800" dirty="0"/>
              <a:t> H</a:t>
            </a:r>
            <a:r>
              <a:rPr lang="fr-FR" sz="2800" baseline="-25000" dirty="0"/>
              <a:t>4</a:t>
            </a:r>
            <a:r>
              <a:rPr lang="fr-FR" sz="2800" dirty="0"/>
              <a:t> </a:t>
            </a:r>
            <a:r>
              <a:rPr lang="fr-FR" sz="2800" dirty="0" err="1"/>
              <a:t>Quadrangular</a:t>
            </a:r>
            <a:r>
              <a:rPr lang="fr-FR" sz="2800" dirty="0"/>
              <a:t>: </a:t>
            </a:r>
            <a:r>
              <a:rPr lang="fr-FR" sz="2800" dirty="0" err="1"/>
              <a:t>Caso</a:t>
            </a:r>
            <a:r>
              <a:rPr lang="fr-FR" sz="2800" dirty="0"/>
              <a:t> do </a:t>
            </a:r>
            <a:r>
              <a:rPr lang="fr-FR" sz="2800" dirty="0" err="1"/>
              <a:t>Retângulo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116632"/>
            <a:ext cx="447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Fragmentos</a:t>
            </a:r>
            <a:r>
              <a:rPr lang="fr-FR" sz="2800" dirty="0"/>
              <a:t> Mais </a:t>
            </a:r>
            <a:r>
              <a:rPr lang="fr-FR" sz="2800" dirty="0" err="1"/>
              <a:t>Sofisticados</a:t>
            </a:r>
            <a:endParaRPr lang="fr-FR" sz="2800" baseline="-25000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2" y="836712"/>
            <a:ext cx="66247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Consideremos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molécula</a:t>
            </a:r>
            <a:r>
              <a:rPr lang="fr-FR" sz="2000" dirty="0"/>
              <a:t> do </a:t>
            </a:r>
            <a:r>
              <a:rPr lang="fr-FR" sz="2000" dirty="0" err="1"/>
              <a:t>tipo</a:t>
            </a:r>
            <a:r>
              <a:rPr lang="fr-FR" sz="2000" dirty="0"/>
              <a:t> </a:t>
            </a:r>
            <a:r>
              <a:rPr lang="fr-FR" sz="2000" b="1" dirty="0"/>
              <a:t>AH</a:t>
            </a:r>
            <a:r>
              <a:rPr lang="fr-FR" sz="2000" b="1" baseline="-25000" dirty="0"/>
              <a:t>2  </a:t>
            </a:r>
            <a:r>
              <a:rPr lang="fr-FR" sz="2000" b="1" dirty="0" err="1"/>
              <a:t>linear</a:t>
            </a:r>
            <a:r>
              <a:rPr lang="fr-FR" sz="2000" dirty="0"/>
              <a:t>, </a:t>
            </a:r>
            <a:r>
              <a:rPr lang="fr-FR" sz="2000" dirty="0" err="1"/>
              <a:t>orientada</a:t>
            </a:r>
            <a:r>
              <a:rPr lang="fr-FR" sz="2000" dirty="0"/>
              <a:t> sobre o </a:t>
            </a:r>
            <a:r>
              <a:rPr lang="fr-FR" sz="2000" dirty="0" err="1"/>
              <a:t>eixo</a:t>
            </a:r>
            <a:r>
              <a:rPr lang="fr-FR" sz="2000" dirty="0"/>
              <a:t> z, </a:t>
            </a:r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exemplo</a:t>
            </a:r>
            <a:r>
              <a:rPr lang="fr-FR" sz="2000" dirty="0"/>
              <a:t> BeH</a:t>
            </a:r>
            <a:r>
              <a:rPr lang="fr-FR" sz="2000" baseline="-25000" dirty="0"/>
              <a:t>2</a:t>
            </a:r>
            <a:r>
              <a:rPr lang="fr-FR" sz="2000" dirty="0"/>
              <a:t>.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- </a:t>
            </a:r>
            <a:r>
              <a:rPr lang="fr-FR" sz="2000" dirty="0" err="1"/>
              <a:t>Devemos</a:t>
            </a:r>
            <a:r>
              <a:rPr lang="fr-FR" sz="2000" dirty="0"/>
              <a:t> </a:t>
            </a:r>
            <a:r>
              <a:rPr lang="fr-FR" sz="2000" dirty="0" err="1"/>
              <a:t>determinar</a:t>
            </a:r>
            <a:r>
              <a:rPr lang="fr-FR" sz="2000" dirty="0"/>
              <a:t> os </a:t>
            </a:r>
            <a:r>
              <a:rPr lang="fr-FR" sz="2000" dirty="0" err="1"/>
              <a:t>OAs</a:t>
            </a:r>
            <a:r>
              <a:rPr lang="fr-FR" sz="2000" dirty="0"/>
              <a:t> que </a:t>
            </a:r>
            <a:r>
              <a:rPr lang="fr-FR" sz="2000" dirty="0" err="1"/>
              <a:t>vão</a:t>
            </a:r>
            <a:r>
              <a:rPr lang="fr-FR" sz="2000" dirty="0"/>
              <a:t> </a:t>
            </a:r>
            <a:r>
              <a:rPr lang="fr-FR" sz="2000" dirty="0" err="1"/>
              <a:t>participar</a:t>
            </a:r>
            <a:r>
              <a:rPr lang="fr-FR" sz="2000" dirty="0"/>
              <a:t> na </a:t>
            </a:r>
            <a:r>
              <a:rPr lang="fr-FR" sz="2000" dirty="0" err="1"/>
              <a:t>formação</a:t>
            </a:r>
            <a:r>
              <a:rPr lang="fr-FR" sz="2000" dirty="0"/>
              <a:t> de </a:t>
            </a:r>
            <a:r>
              <a:rPr lang="fr-FR" sz="2000" dirty="0" err="1"/>
              <a:t>ligações</a:t>
            </a:r>
            <a:r>
              <a:rPr lang="fr-FR" sz="2000" dirty="0"/>
              <a:t>:</a:t>
            </a:r>
            <a:endParaRPr lang="fr-FR" sz="2000" baseline="-25000" dirty="0"/>
          </a:p>
        </p:txBody>
      </p:sp>
      <p:graphicFrame>
        <p:nvGraphicFramePr>
          <p:cNvPr id="333825" name="Object 1"/>
          <p:cNvGraphicFramePr>
            <a:graphicFrameLocks noChangeAspect="1"/>
          </p:cNvGraphicFramePr>
          <p:nvPr/>
        </p:nvGraphicFramePr>
        <p:xfrm>
          <a:off x="7008176" y="980728"/>
          <a:ext cx="1812296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590480" imgH="1010880" progId="ChemDraw.Document.6.0">
                  <p:embed/>
                </p:oleObj>
              </mc:Choice>
              <mc:Fallback>
                <p:oleObj name="CS ChemDraw Drawing" r:id="rId2" imgW="1590480" imgH="1010880" progId="ChemDraw.Document.6.0">
                  <p:embed/>
                  <p:pic>
                    <p:nvPicPr>
                      <p:cNvPr id="33382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176" y="980728"/>
                        <a:ext cx="1812296" cy="115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8" name="Object 4"/>
          <p:cNvGraphicFramePr>
            <a:graphicFrameLocks noChangeAspect="1"/>
          </p:cNvGraphicFramePr>
          <p:nvPr/>
        </p:nvGraphicFramePr>
        <p:xfrm>
          <a:off x="251520" y="2420888"/>
          <a:ext cx="4901647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920760" imgH="806760" progId="ChemDraw.Document.6.0">
                  <p:embed/>
                </p:oleObj>
              </mc:Choice>
              <mc:Fallback>
                <p:oleObj name="CS ChemDraw Drawing" r:id="rId4" imgW="3920760" imgH="806760" progId="ChemDraw.Document.6.0">
                  <p:embed/>
                  <p:pic>
                    <p:nvPicPr>
                      <p:cNvPr id="3338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420888"/>
                        <a:ext cx="4901647" cy="10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251521" y="3645024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2000" dirty="0"/>
              <a:t> </a:t>
            </a:r>
            <a:r>
              <a:rPr lang="fr-FR" sz="2000" dirty="0" err="1"/>
              <a:t>Todos</a:t>
            </a:r>
            <a:r>
              <a:rPr lang="fr-FR" sz="2000" dirty="0"/>
              <a:t> esses </a:t>
            </a:r>
            <a:r>
              <a:rPr lang="fr-FR" sz="2000" dirty="0" err="1"/>
              <a:t>OAs</a:t>
            </a:r>
            <a:r>
              <a:rPr lang="fr-FR" sz="2000" dirty="0"/>
              <a:t> </a:t>
            </a:r>
            <a:r>
              <a:rPr lang="fr-FR" sz="2000" dirty="0" err="1"/>
              <a:t>vão</a:t>
            </a:r>
            <a:r>
              <a:rPr lang="fr-FR" sz="2000" dirty="0"/>
              <a:t> interagir </a:t>
            </a:r>
            <a:r>
              <a:rPr lang="fr-FR" sz="2000" dirty="0" err="1"/>
              <a:t>juntos</a:t>
            </a:r>
            <a:r>
              <a:rPr lang="fr-FR" sz="2000" dirty="0"/>
              <a:t> e é </a:t>
            </a:r>
            <a:r>
              <a:rPr lang="fr-FR" sz="2000" dirty="0" err="1"/>
              <a:t>relativamente</a:t>
            </a:r>
            <a:r>
              <a:rPr lang="fr-FR" sz="2000" dirty="0"/>
              <a:t> </a:t>
            </a:r>
            <a:r>
              <a:rPr lang="fr-FR" sz="2000" dirty="0" err="1"/>
              <a:t>dif</a:t>
            </a:r>
            <a:r>
              <a:rPr lang="fr-FR" sz="2000" dirty="0" err="1">
                <a:latin typeface="Calibri"/>
              </a:rPr>
              <a:t>ícil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prever</a:t>
            </a:r>
            <a:r>
              <a:rPr lang="fr-FR" sz="2000" dirty="0">
                <a:latin typeface="Calibri"/>
              </a:rPr>
              <a:t> o </a:t>
            </a:r>
            <a:r>
              <a:rPr lang="fr-FR" sz="2000" dirty="0" err="1">
                <a:latin typeface="Calibri"/>
              </a:rPr>
              <a:t>resultado</a:t>
            </a:r>
            <a:r>
              <a:rPr lang="fr-FR" sz="2000" dirty="0">
                <a:latin typeface="Calibri"/>
              </a:rPr>
              <a:t> final </a:t>
            </a:r>
            <a:r>
              <a:rPr lang="fr-FR" sz="2000" dirty="0" err="1">
                <a:latin typeface="Calibri"/>
              </a:rPr>
              <a:t>considerando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todas</a:t>
            </a:r>
            <a:r>
              <a:rPr lang="fr-FR" sz="2000" dirty="0">
                <a:latin typeface="Calibri"/>
              </a:rPr>
              <a:t> as </a:t>
            </a:r>
            <a:r>
              <a:rPr lang="fr-FR" sz="2000" dirty="0" err="1">
                <a:latin typeface="Calibri"/>
              </a:rPr>
              <a:t>combinações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lineares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possíveis</a:t>
            </a:r>
            <a:r>
              <a:rPr lang="fr-FR" sz="2000" dirty="0">
                <a:latin typeface="Calibri"/>
              </a:rPr>
              <a:t>.</a:t>
            </a:r>
          </a:p>
          <a:p>
            <a:pPr algn="just">
              <a:buFontTx/>
              <a:buChar char="-"/>
            </a:pPr>
            <a:r>
              <a:rPr lang="fr-FR" sz="2000" dirty="0">
                <a:latin typeface="Calibri"/>
              </a:rPr>
              <a:t> A </a:t>
            </a:r>
            <a:r>
              <a:rPr lang="fr-FR" sz="2000" dirty="0" err="1">
                <a:latin typeface="Calibri"/>
              </a:rPr>
              <a:t>determinação</a:t>
            </a:r>
            <a:r>
              <a:rPr lang="fr-FR" sz="2000" dirty="0">
                <a:latin typeface="Calibri"/>
              </a:rPr>
              <a:t> dos </a:t>
            </a:r>
            <a:r>
              <a:rPr lang="fr-FR" sz="2000" dirty="0" err="1">
                <a:latin typeface="Calibri"/>
              </a:rPr>
              <a:t>OMs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resultantes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dessas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combinações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lineares</a:t>
            </a:r>
            <a:r>
              <a:rPr lang="fr-FR" sz="2000" dirty="0">
                <a:latin typeface="Calibri"/>
              </a:rPr>
              <a:t> é </a:t>
            </a:r>
            <a:r>
              <a:rPr lang="fr-FR" sz="2000" dirty="0" err="1">
                <a:latin typeface="Calibri"/>
              </a:rPr>
              <a:t>uma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consequência</a:t>
            </a:r>
            <a:r>
              <a:rPr lang="fr-FR" sz="2000" dirty="0">
                <a:latin typeface="Calibri"/>
              </a:rPr>
              <a:t> de se </a:t>
            </a:r>
            <a:r>
              <a:rPr lang="fr-FR" sz="2000" dirty="0" err="1">
                <a:latin typeface="Calibri"/>
              </a:rPr>
              <a:t>conhecer</a:t>
            </a:r>
            <a:r>
              <a:rPr lang="fr-FR" sz="2000" dirty="0">
                <a:latin typeface="Calibri"/>
              </a:rPr>
              <a:t> os </a:t>
            </a:r>
            <a:r>
              <a:rPr lang="fr-FR" sz="2000" dirty="0" err="1">
                <a:latin typeface="Calibri"/>
              </a:rPr>
              <a:t>autovalores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um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hamiltoniano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um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espaço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vetorial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cuja</a:t>
            </a:r>
            <a:r>
              <a:rPr lang="fr-FR" sz="2000" dirty="0">
                <a:latin typeface="Calibri"/>
              </a:rPr>
              <a:t> base é o </a:t>
            </a:r>
            <a:r>
              <a:rPr lang="fr-FR" sz="2000" dirty="0" err="1">
                <a:latin typeface="Calibri"/>
              </a:rPr>
              <a:t>conjunto</a:t>
            </a:r>
            <a:r>
              <a:rPr lang="fr-FR" sz="2000" dirty="0">
                <a:latin typeface="Calibri"/>
              </a:rPr>
              <a:t> dos OA.</a:t>
            </a:r>
          </a:p>
          <a:p>
            <a:pPr algn="just">
              <a:buFontTx/>
              <a:buChar char="-"/>
            </a:pP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Sabendo</a:t>
            </a:r>
            <a:r>
              <a:rPr lang="fr-FR" sz="2000" dirty="0">
                <a:latin typeface="Calibri"/>
              </a:rPr>
              <a:t> que as </a:t>
            </a:r>
            <a:r>
              <a:rPr lang="fr-FR" sz="2000" dirty="0" err="1">
                <a:latin typeface="Calibri"/>
              </a:rPr>
              <a:t>soluções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encontradas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serão</a:t>
            </a:r>
            <a:r>
              <a:rPr lang="fr-FR" sz="2000" dirty="0">
                <a:latin typeface="Calibri"/>
              </a:rPr>
              <a:t> invariantes </a:t>
            </a:r>
            <a:r>
              <a:rPr lang="fr-FR" sz="2000" dirty="0" err="1">
                <a:latin typeface="Calibri"/>
              </a:rPr>
              <a:t>em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relação</a:t>
            </a:r>
            <a:r>
              <a:rPr lang="fr-FR" sz="2000" dirty="0">
                <a:latin typeface="Calibri"/>
              </a:rPr>
              <a:t> à </a:t>
            </a:r>
            <a:r>
              <a:rPr lang="fr-FR" sz="2000" dirty="0" err="1">
                <a:latin typeface="Calibri"/>
              </a:rPr>
              <a:t>uma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transformação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unitária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qualquer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nós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podemos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combinar</a:t>
            </a:r>
            <a:r>
              <a:rPr lang="fr-FR" sz="2000" dirty="0">
                <a:latin typeface="Calibri"/>
              </a:rPr>
              <a:t> os </a:t>
            </a:r>
            <a:r>
              <a:rPr lang="fr-FR" sz="2000" dirty="0" err="1">
                <a:latin typeface="Calibri"/>
              </a:rPr>
              <a:t>OAs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iniciais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maneira</a:t>
            </a:r>
            <a:r>
              <a:rPr lang="fr-FR" sz="2000" dirty="0">
                <a:latin typeface="Calibri"/>
              </a:rPr>
              <a:t> à </a:t>
            </a:r>
            <a:r>
              <a:rPr lang="fr-FR" sz="2000" dirty="0" err="1">
                <a:latin typeface="Calibri"/>
              </a:rPr>
              <a:t>obter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simetrias</a:t>
            </a:r>
            <a:r>
              <a:rPr lang="fr-FR" sz="2000" dirty="0">
                <a:latin typeface="Calibri"/>
              </a:rPr>
              <a:t> que </a:t>
            </a:r>
            <a:r>
              <a:rPr lang="fr-FR" sz="2000" dirty="0" err="1">
                <a:latin typeface="Calibri"/>
              </a:rPr>
              <a:t>não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estavam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presentes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anteriormente</a:t>
            </a:r>
            <a:r>
              <a:rPr lang="fr-FR" sz="2000" dirty="0">
                <a:latin typeface="Calibri"/>
              </a:rPr>
              <a:t>. </a:t>
            </a:r>
            <a:endParaRPr lang="fr-FR" sz="2000" dirty="0"/>
          </a:p>
        </p:txBody>
      </p:sp>
      <p:graphicFrame>
        <p:nvGraphicFramePr>
          <p:cNvPr id="333829" name="Object 5"/>
          <p:cNvGraphicFramePr>
            <a:graphicFrameLocks noChangeAspect="1"/>
          </p:cNvGraphicFramePr>
          <p:nvPr/>
        </p:nvGraphicFramePr>
        <p:xfrm>
          <a:off x="5724128" y="2636912"/>
          <a:ext cx="168116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345320" imgH="300600" progId="ChemDraw.Document.6.0">
                  <p:embed/>
                </p:oleObj>
              </mc:Choice>
              <mc:Fallback>
                <p:oleObj name="CS ChemDraw Drawing" r:id="rId6" imgW="1345320" imgH="300600" progId="ChemDraw.Document.6.0">
                  <p:embed/>
                  <p:pic>
                    <p:nvPicPr>
                      <p:cNvPr id="3338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636912"/>
                        <a:ext cx="168116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0" name="Object 6"/>
          <p:cNvGraphicFramePr>
            <a:graphicFrameLocks noChangeAspect="1"/>
          </p:cNvGraphicFramePr>
          <p:nvPr/>
        </p:nvGraphicFramePr>
        <p:xfrm>
          <a:off x="7596336" y="2622302"/>
          <a:ext cx="119856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959400" imgH="300600" progId="ChemDraw.Document.6.0">
                  <p:embed/>
                </p:oleObj>
              </mc:Choice>
              <mc:Fallback>
                <p:oleObj name="CS ChemDraw Drawing" r:id="rId8" imgW="959400" imgH="300600" progId="ChemDraw.Document.6.0">
                  <p:embed/>
                  <p:pic>
                    <p:nvPicPr>
                      <p:cNvPr id="3338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2622302"/>
                        <a:ext cx="119856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2" name="Object 8"/>
          <p:cNvGraphicFramePr>
            <a:graphicFrameLocks noChangeAspect="1"/>
          </p:cNvGraphicFramePr>
          <p:nvPr/>
        </p:nvGraphicFramePr>
        <p:xfrm>
          <a:off x="7236296" y="43855"/>
          <a:ext cx="16287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1629000" imgH="505080" progId="ChemDraw.Document.6.0">
                  <p:embed/>
                </p:oleObj>
              </mc:Choice>
              <mc:Fallback>
                <p:oleObj name="CS ChemDraw Drawing" r:id="rId10" imgW="1629000" imgH="505080" progId="ChemDraw.Document.6.0">
                  <p:embed/>
                  <p:pic>
                    <p:nvPicPr>
                      <p:cNvPr id="3338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43855"/>
                        <a:ext cx="16287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44624"/>
            <a:ext cx="447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Fragmentos</a:t>
            </a:r>
            <a:r>
              <a:rPr lang="fr-FR" sz="2800" dirty="0"/>
              <a:t> Mais </a:t>
            </a:r>
            <a:r>
              <a:rPr lang="fr-FR" sz="2800" dirty="0" err="1"/>
              <a:t>Sofisticados</a:t>
            </a:r>
            <a:endParaRPr lang="fr-FR" sz="2800" baseline="-25000" dirty="0"/>
          </a:p>
        </p:txBody>
      </p:sp>
      <p:graphicFrame>
        <p:nvGraphicFramePr>
          <p:cNvPr id="332803" name="Object 3"/>
          <p:cNvGraphicFramePr>
            <a:graphicFrameLocks noChangeAspect="1"/>
          </p:cNvGraphicFramePr>
          <p:nvPr/>
        </p:nvGraphicFramePr>
        <p:xfrm>
          <a:off x="2490013" y="1556792"/>
          <a:ext cx="1217891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052640" imgH="310680" progId="ChemDraw.Document.6.0">
                  <p:embed/>
                </p:oleObj>
              </mc:Choice>
              <mc:Fallback>
                <p:oleObj name="CS ChemDraw Drawing" r:id="rId2" imgW="1052640" imgH="310680" progId="ChemDraw.Document.6.0">
                  <p:embed/>
                  <p:pic>
                    <p:nvPicPr>
                      <p:cNvPr id="3328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013" y="1556792"/>
                        <a:ext cx="1217891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4" name="Object 4"/>
          <p:cNvGraphicFramePr>
            <a:graphicFrameLocks noChangeAspect="1"/>
          </p:cNvGraphicFramePr>
          <p:nvPr/>
        </p:nvGraphicFramePr>
        <p:xfrm>
          <a:off x="2483768" y="1111805"/>
          <a:ext cx="1224136" cy="372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016280" imgH="309960" progId="ChemDraw.Document.6.0">
                  <p:embed/>
                </p:oleObj>
              </mc:Choice>
              <mc:Fallback>
                <p:oleObj name="CS ChemDraw Drawing" r:id="rId4" imgW="1016280" imgH="309960" progId="ChemDraw.Document.6.0">
                  <p:embed/>
                  <p:pic>
                    <p:nvPicPr>
                      <p:cNvPr id="3328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111805"/>
                        <a:ext cx="1224136" cy="372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835696" y="1052736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Symbol" pitchFamily="18" charset="2"/>
              </a:rPr>
              <a:t>s</a:t>
            </a:r>
            <a:r>
              <a:rPr lang="fr-FR" sz="1200" dirty="0"/>
              <a:t>H</a:t>
            </a:r>
            <a:r>
              <a:rPr lang="fr-FR" sz="1200" baseline="-25000" dirty="0"/>
              <a:t>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835696" y="1484784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Symbol" pitchFamily="18" charset="2"/>
              </a:rPr>
              <a:t>s</a:t>
            </a:r>
            <a:r>
              <a:rPr lang="fr-FR" sz="2000" baseline="30000" dirty="0">
                <a:latin typeface="Symbol" pitchFamily="18" charset="2"/>
              </a:rPr>
              <a:t>*</a:t>
            </a:r>
            <a:r>
              <a:rPr lang="fr-FR" sz="1200" dirty="0"/>
              <a:t>H</a:t>
            </a:r>
            <a:r>
              <a:rPr lang="fr-FR" sz="1200" baseline="-25000" dirty="0"/>
              <a:t>2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79512" y="548680"/>
            <a:ext cx="8717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Para a </a:t>
            </a:r>
            <a:r>
              <a:rPr lang="fr-FR" sz="2000" dirty="0" err="1"/>
              <a:t>montagem</a:t>
            </a:r>
            <a:r>
              <a:rPr lang="fr-FR" sz="2000" dirty="0"/>
              <a:t> do </a:t>
            </a:r>
            <a:r>
              <a:rPr lang="fr-FR" sz="2000" dirty="0" err="1"/>
              <a:t>fragmento</a:t>
            </a:r>
            <a:r>
              <a:rPr lang="fr-FR" sz="2000" dirty="0"/>
              <a:t> AH</a:t>
            </a:r>
            <a:r>
              <a:rPr lang="fr-FR" sz="2000" baseline="-25000" dirty="0"/>
              <a:t>2</a:t>
            </a:r>
            <a:r>
              <a:rPr lang="fr-FR" sz="2000" dirty="0"/>
              <a:t> </a:t>
            </a:r>
            <a:r>
              <a:rPr lang="fr-FR" sz="2000" dirty="0" err="1"/>
              <a:t>linear</a:t>
            </a:r>
            <a:r>
              <a:rPr lang="fr-FR" sz="2000" dirty="0"/>
              <a:t>, </a:t>
            </a:r>
            <a:r>
              <a:rPr lang="fr-FR" sz="2000" dirty="0" err="1"/>
              <a:t>podemos</a:t>
            </a:r>
            <a:r>
              <a:rPr lang="fr-FR" sz="2000" dirty="0"/>
              <a:t> </a:t>
            </a:r>
            <a:r>
              <a:rPr lang="fr-FR" sz="2000" dirty="0" err="1"/>
              <a:t>então</a:t>
            </a:r>
            <a:r>
              <a:rPr lang="fr-FR" sz="2000" dirty="0"/>
              <a:t> </a:t>
            </a:r>
            <a:r>
              <a:rPr lang="fr-FR" sz="2000" dirty="0" err="1"/>
              <a:t>simplificar</a:t>
            </a:r>
            <a:r>
              <a:rPr lang="fr-FR" sz="2000" dirty="0"/>
              <a:t> o </a:t>
            </a:r>
            <a:r>
              <a:rPr lang="fr-FR" sz="2000" dirty="0" err="1"/>
              <a:t>problema</a:t>
            </a:r>
            <a:endParaRPr lang="fr-FR" sz="2000" dirty="0"/>
          </a:p>
          <a:p>
            <a:r>
              <a:rPr lang="fr-FR" sz="2000" dirty="0" err="1"/>
              <a:t>Empregando</a:t>
            </a:r>
            <a:r>
              <a:rPr lang="fr-FR" sz="2000" dirty="0"/>
              <a:t>: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79512" y="2132856"/>
            <a:ext cx="3385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Combinando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os </a:t>
            </a:r>
            <a:r>
              <a:rPr lang="fr-FR" sz="2000" dirty="0" err="1"/>
              <a:t>OAs</a:t>
            </a:r>
            <a:r>
              <a:rPr lang="fr-FR" sz="2000" dirty="0"/>
              <a:t> de A:</a:t>
            </a: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683568" y="2996952"/>
          <a:ext cx="8064897" cy="1656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514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Planos</a:t>
                      </a:r>
                      <a:r>
                        <a:rPr lang="fr-FR" sz="1600" dirty="0"/>
                        <a:t> de </a:t>
                      </a:r>
                      <a:r>
                        <a:rPr lang="fr-FR" sz="1600" dirty="0" err="1"/>
                        <a:t>simetria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Symbol" pitchFamily="18" charset="2"/>
                        </a:rPr>
                        <a:t>s</a:t>
                      </a:r>
                      <a:r>
                        <a:rPr lang="fr-FR" sz="1100" dirty="0"/>
                        <a:t>H</a:t>
                      </a:r>
                      <a:r>
                        <a:rPr lang="fr-FR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Symbol" pitchFamily="18" charset="2"/>
                        </a:rPr>
                        <a:t>s</a:t>
                      </a:r>
                      <a:r>
                        <a:rPr lang="fr-FR" sz="1600" baseline="30000" dirty="0">
                          <a:latin typeface="Symbol" pitchFamily="18" charset="2"/>
                        </a:rPr>
                        <a:t>*</a:t>
                      </a:r>
                      <a:r>
                        <a:rPr lang="fr-FR" sz="1100" dirty="0"/>
                        <a:t>H</a:t>
                      </a:r>
                      <a:r>
                        <a:rPr lang="fr-FR" sz="1600" baseline="-25000" dirty="0"/>
                        <a:t>2</a:t>
                      </a:r>
                    </a:p>
                    <a:p>
                      <a:pPr algn="ctr"/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2p</a:t>
                      </a:r>
                      <a:r>
                        <a:rPr lang="fr-FR" sz="1600" baseline="-250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2p</a:t>
                      </a:r>
                      <a:r>
                        <a:rPr lang="fr-FR" sz="1600" baseline="-250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2p</a:t>
                      </a:r>
                      <a:r>
                        <a:rPr lang="fr-FR" sz="1600" baseline="-25000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4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xy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34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xz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34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yz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32807" name="Object 7"/>
          <p:cNvGraphicFramePr>
            <a:graphicFrameLocks noChangeAspect="1"/>
          </p:cNvGraphicFramePr>
          <p:nvPr/>
        </p:nvGraphicFramePr>
        <p:xfrm>
          <a:off x="5599087" y="1052736"/>
          <a:ext cx="77311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773640" imgH="765000" progId="ChemDraw.Document.6.0">
                  <p:embed/>
                </p:oleObj>
              </mc:Choice>
              <mc:Fallback>
                <p:oleObj name="CS ChemDraw Drawing" r:id="rId6" imgW="773640" imgH="765000" progId="ChemDraw.Document.6.0">
                  <p:embed/>
                  <p:pic>
                    <p:nvPicPr>
                      <p:cNvPr id="3328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087" y="1052736"/>
                        <a:ext cx="773113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9" name="Object 9"/>
          <p:cNvGraphicFramePr>
            <a:graphicFrameLocks noChangeAspect="1"/>
          </p:cNvGraphicFramePr>
          <p:nvPr/>
        </p:nvGraphicFramePr>
        <p:xfrm>
          <a:off x="2987824" y="5073104"/>
          <a:ext cx="3699342" cy="13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2927880" imgH="1092960" progId="ChemDraw.Document.6.0">
                  <p:embed/>
                </p:oleObj>
              </mc:Choice>
              <mc:Fallback>
                <p:oleObj name="CS ChemDraw Drawing" r:id="rId8" imgW="2927880" imgH="1092960" progId="ChemDraw.Document.6.0">
                  <p:embed/>
                  <p:pic>
                    <p:nvPicPr>
                      <p:cNvPr id="3328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073104"/>
                        <a:ext cx="3699342" cy="138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1691680" y="5529312"/>
            <a:ext cx="1239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err="1"/>
              <a:t>Interações</a:t>
            </a:r>
            <a:r>
              <a:rPr lang="fr-FR" b="1" u="sng" dirty="0"/>
              <a:t>:</a:t>
            </a:r>
          </a:p>
        </p:txBody>
      </p:sp>
      <p:graphicFrame>
        <p:nvGraphicFramePr>
          <p:cNvPr id="332810" name="Object 10"/>
          <p:cNvGraphicFramePr>
            <a:graphicFrameLocks noChangeAspect="1"/>
          </p:cNvGraphicFramePr>
          <p:nvPr/>
        </p:nvGraphicFramePr>
        <p:xfrm>
          <a:off x="3563887" y="1916832"/>
          <a:ext cx="4672830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3537360" imgH="654120" progId="ChemDraw.Document.6.0">
                  <p:embed/>
                </p:oleObj>
              </mc:Choice>
              <mc:Fallback>
                <p:oleObj name="CS ChemDraw Drawing" r:id="rId10" imgW="3537360" imgH="654120" progId="ChemDraw.Document.6.0">
                  <p:embed/>
                  <p:pic>
                    <p:nvPicPr>
                      <p:cNvPr id="3328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7" y="1916832"/>
                        <a:ext cx="4672830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1" name="Object 11"/>
          <p:cNvGraphicFramePr>
            <a:graphicFrameLocks noChangeAspect="1"/>
          </p:cNvGraphicFramePr>
          <p:nvPr/>
        </p:nvGraphicFramePr>
        <p:xfrm>
          <a:off x="2339752" y="4617903"/>
          <a:ext cx="360040" cy="395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519840" imgH="569160" progId="ChemDraw.Document.6.0">
                  <p:embed/>
                </p:oleObj>
              </mc:Choice>
              <mc:Fallback>
                <p:oleObj name="CS ChemDraw Drawing" r:id="rId12" imgW="519840" imgH="569160" progId="ChemDraw.Document.6.0">
                  <p:embed/>
                  <p:pic>
                    <p:nvPicPr>
                      <p:cNvPr id="3328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617903"/>
                        <a:ext cx="360040" cy="395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2" name="Object 12"/>
          <p:cNvGraphicFramePr>
            <a:graphicFrameLocks noChangeAspect="1"/>
          </p:cNvGraphicFramePr>
          <p:nvPr/>
        </p:nvGraphicFramePr>
        <p:xfrm>
          <a:off x="4499992" y="4617889"/>
          <a:ext cx="3603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519840" imgH="569160" progId="ChemDraw.Document.6.0">
                  <p:embed/>
                </p:oleObj>
              </mc:Choice>
              <mc:Fallback>
                <p:oleObj name="CS ChemDraw Drawing" r:id="rId12" imgW="519840" imgH="569160" progId="ChemDraw.Document.6.0">
                  <p:embed/>
                  <p:pic>
                    <p:nvPicPr>
                      <p:cNvPr id="3328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4617889"/>
                        <a:ext cx="360363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4" name="Object 14"/>
          <p:cNvGraphicFramePr>
            <a:graphicFrameLocks noChangeAspect="1"/>
          </p:cNvGraphicFramePr>
          <p:nvPr/>
        </p:nvGraphicFramePr>
        <p:xfrm>
          <a:off x="3419873" y="4617904"/>
          <a:ext cx="360039" cy="395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5" imgW="519840" imgH="569160" progId="ChemDraw.Document.6.0">
                  <p:embed/>
                </p:oleObj>
              </mc:Choice>
              <mc:Fallback>
                <p:oleObj name="CS ChemDraw Drawing" r:id="rId15" imgW="519840" imgH="569160" progId="ChemDraw.Document.6.0">
                  <p:embed/>
                  <p:pic>
                    <p:nvPicPr>
                      <p:cNvPr id="33281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3" y="4617904"/>
                        <a:ext cx="360039" cy="395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5" name="Object 15"/>
          <p:cNvGraphicFramePr>
            <a:graphicFrameLocks noChangeAspect="1"/>
          </p:cNvGraphicFramePr>
          <p:nvPr/>
        </p:nvGraphicFramePr>
        <p:xfrm>
          <a:off x="8028062" y="4635441"/>
          <a:ext cx="360362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5" imgW="519840" imgH="569160" progId="ChemDraw.Document.6.0">
                  <p:embed/>
                </p:oleObj>
              </mc:Choice>
              <mc:Fallback>
                <p:oleObj name="CS ChemDraw Drawing" r:id="rId15" imgW="519840" imgH="569160" progId="ChemDraw.Document.6.0">
                  <p:embed/>
                  <p:pic>
                    <p:nvPicPr>
                      <p:cNvPr id="3328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062" y="4635441"/>
                        <a:ext cx="360362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6" name="Object 16"/>
          <p:cNvGraphicFramePr>
            <a:graphicFrameLocks noChangeAspect="1"/>
          </p:cNvGraphicFramePr>
          <p:nvPr/>
        </p:nvGraphicFramePr>
        <p:xfrm>
          <a:off x="7164288" y="0"/>
          <a:ext cx="16287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8" imgW="1629000" imgH="505080" progId="ChemDraw.Document.6.0">
                  <p:embed/>
                </p:oleObj>
              </mc:Choice>
              <mc:Fallback>
                <p:oleObj name="CS ChemDraw Drawing" r:id="rId18" imgW="1629000" imgH="505080" progId="ChemDraw.Document.6.0">
                  <p:embed/>
                  <p:pic>
                    <p:nvPicPr>
                      <p:cNvPr id="33281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0"/>
                        <a:ext cx="16287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580112" y="5157192"/>
            <a:ext cx="3096344" cy="72008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44624"/>
            <a:ext cx="447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Fragmentos</a:t>
            </a:r>
            <a:r>
              <a:rPr lang="fr-FR" sz="2800" dirty="0"/>
              <a:t> Mais </a:t>
            </a:r>
            <a:r>
              <a:rPr lang="fr-FR" sz="2800" dirty="0" err="1"/>
              <a:t>Sofisticados</a:t>
            </a:r>
            <a:endParaRPr lang="fr-FR" sz="2800" baseline="-25000" dirty="0"/>
          </a:p>
        </p:txBody>
      </p:sp>
      <p:graphicFrame>
        <p:nvGraphicFramePr>
          <p:cNvPr id="331779" name="Object 3"/>
          <p:cNvGraphicFramePr>
            <a:graphicFrameLocks noChangeAspect="1"/>
          </p:cNvGraphicFramePr>
          <p:nvPr/>
        </p:nvGraphicFramePr>
        <p:xfrm>
          <a:off x="539552" y="1268760"/>
          <a:ext cx="4855741" cy="4558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808800" imgH="3574440" progId="ChemDraw.Document.6.0">
                  <p:embed/>
                </p:oleObj>
              </mc:Choice>
              <mc:Fallback>
                <p:oleObj name="CS ChemDraw Drawing" r:id="rId2" imgW="3808800" imgH="3574440" progId="ChemDraw.Document.6.0">
                  <p:embed/>
                  <p:pic>
                    <p:nvPicPr>
                      <p:cNvPr id="3317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268760"/>
                        <a:ext cx="4855741" cy="4558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5652120" y="980728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/>
              <a:t>Sabemos</a:t>
            </a:r>
            <a:r>
              <a:rPr lang="fr-FR" dirty="0"/>
              <a:t> </a:t>
            </a:r>
            <a:r>
              <a:rPr lang="fr-FR" dirty="0" err="1"/>
              <a:t>posicionar</a:t>
            </a:r>
            <a:r>
              <a:rPr lang="fr-FR" dirty="0"/>
              <a:t> o </a:t>
            </a:r>
            <a:r>
              <a:rPr lang="fr-FR" dirty="0" err="1"/>
              <a:t>nível</a:t>
            </a:r>
            <a:r>
              <a:rPr lang="fr-FR" dirty="0"/>
              <a:t> </a:t>
            </a:r>
            <a:r>
              <a:rPr lang="fr-FR" dirty="0" err="1"/>
              <a:t>energético</a:t>
            </a:r>
            <a:r>
              <a:rPr lang="fr-FR" dirty="0"/>
              <a:t> de orbitais s </a:t>
            </a:r>
            <a:r>
              <a:rPr lang="fr-FR" dirty="0" err="1"/>
              <a:t>em</a:t>
            </a:r>
            <a:r>
              <a:rPr lang="fr-FR" dirty="0"/>
              <a:t> </a:t>
            </a:r>
            <a:r>
              <a:rPr lang="fr-FR" dirty="0" err="1"/>
              <a:t>relação</a:t>
            </a:r>
            <a:r>
              <a:rPr lang="fr-FR" dirty="0"/>
              <a:t> à p. E os orbitais </a:t>
            </a:r>
            <a:r>
              <a:rPr lang="fr-FR" dirty="0">
                <a:latin typeface="Symbol" pitchFamily="18" charset="2"/>
              </a:rPr>
              <a:t>s</a:t>
            </a:r>
            <a:r>
              <a:rPr lang="fr-FR" sz="1200" dirty="0"/>
              <a:t>H</a:t>
            </a:r>
            <a:r>
              <a:rPr lang="fr-FR" baseline="-25000" dirty="0"/>
              <a:t>2</a:t>
            </a:r>
            <a:r>
              <a:rPr lang="fr-FR" dirty="0"/>
              <a:t> e </a:t>
            </a:r>
            <a:r>
              <a:rPr lang="fr-FR" dirty="0">
                <a:latin typeface="Symbol" pitchFamily="18" charset="2"/>
              </a:rPr>
              <a:t>s</a:t>
            </a:r>
            <a:r>
              <a:rPr lang="fr-FR" baseline="30000" dirty="0"/>
              <a:t>*</a:t>
            </a:r>
            <a:r>
              <a:rPr lang="fr-FR" sz="1200" dirty="0"/>
              <a:t>H</a:t>
            </a:r>
            <a:r>
              <a:rPr lang="fr-FR" baseline="-25000" dirty="0"/>
              <a:t>2</a:t>
            </a:r>
            <a:r>
              <a:rPr lang="fr-FR" dirty="0"/>
              <a:t> ?</a:t>
            </a:r>
            <a:endParaRPr lang="fr-FR" baseline="-25000" dirty="0"/>
          </a:p>
        </p:txBody>
      </p:sp>
      <p:sp>
        <p:nvSpPr>
          <p:cNvPr id="10" name="ZoneTexte 9"/>
          <p:cNvSpPr txBox="1"/>
          <p:nvPr/>
        </p:nvSpPr>
        <p:spPr>
          <a:xfrm>
            <a:off x="5724128" y="2996952"/>
            <a:ext cx="3329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 = </a:t>
            </a:r>
            <a:r>
              <a:rPr lang="en-US" dirty="0"/>
              <a:t>“</a:t>
            </a:r>
            <a:r>
              <a:rPr lang="fr-FR" dirty="0" err="1"/>
              <a:t>gerade</a:t>
            </a:r>
            <a:r>
              <a:rPr lang="en-US" dirty="0"/>
              <a:t> ”</a:t>
            </a:r>
            <a:r>
              <a:rPr lang="fr-FR" dirty="0"/>
              <a:t>, </a:t>
            </a:r>
            <a:r>
              <a:rPr lang="fr-FR" i="1" dirty="0"/>
              <a:t>i.e. </a:t>
            </a:r>
            <a:r>
              <a:rPr lang="fr-FR" dirty="0" err="1"/>
              <a:t>Simétrico</a:t>
            </a:r>
            <a:endParaRPr lang="fr-FR" dirty="0"/>
          </a:p>
          <a:p>
            <a:r>
              <a:rPr lang="fr-FR" dirty="0"/>
              <a:t>u = </a:t>
            </a:r>
            <a:r>
              <a:rPr lang="en-US" dirty="0"/>
              <a:t>“</a:t>
            </a:r>
            <a:r>
              <a:rPr lang="fr-FR" dirty="0" err="1"/>
              <a:t>ungerade</a:t>
            </a:r>
            <a:r>
              <a:rPr lang="en-US" dirty="0"/>
              <a:t>”</a:t>
            </a:r>
            <a:r>
              <a:rPr lang="fr-FR" dirty="0"/>
              <a:t>, </a:t>
            </a:r>
            <a:r>
              <a:rPr lang="fr-FR" i="1" dirty="0"/>
              <a:t>i.e.</a:t>
            </a:r>
            <a:r>
              <a:rPr lang="fr-FR" dirty="0"/>
              <a:t> anti-</a:t>
            </a:r>
            <a:r>
              <a:rPr lang="fr-FR" dirty="0" err="1"/>
              <a:t>simétrico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499992" y="4221088"/>
            <a:ext cx="1002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(-13.6 eV)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1538" y="3779748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(-9.4 eV)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652121" y="515719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/>
              <a:t>Diagrama</a:t>
            </a:r>
            <a:r>
              <a:rPr lang="fr-FR" dirty="0"/>
              <a:t> </a:t>
            </a:r>
            <a:r>
              <a:rPr lang="fr-FR" dirty="0" err="1"/>
              <a:t>genérico</a:t>
            </a:r>
            <a:r>
              <a:rPr lang="fr-FR" dirty="0"/>
              <a:t> para </a:t>
            </a:r>
            <a:r>
              <a:rPr lang="fr-FR" dirty="0" err="1"/>
              <a:t>fragmentos</a:t>
            </a:r>
            <a:r>
              <a:rPr lang="fr-FR" dirty="0"/>
              <a:t> do </a:t>
            </a:r>
            <a:r>
              <a:rPr lang="fr-FR" dirty="0" err="1"/>
              <a:t>tipo</a:t>
            </a:r>
            <a:r>
              <a:rPr lang="fr-FR" dirty="0"/>
              <a:t> AH</a:t>
            </a:r>
            <a:r>
              <a:rPr lang="fr-FR" baseline="-25000" dirty="0"/>
              <a:t>2</a:t>
            </a:r>
            <a:r>
              <a:rPr lang="fr-FR" dirty="0"/>
              <a:t> </a:t>
            </a:r>
            <a:r>
              <a:rPr lang="fr-FR" dirty="0" err="1"/>
              <a:t>linear</a:t>
            </a:r>
            <a:endParaRPr lang="fr-FR" dirty="0"/>
          </a:p>
        </p:txBody>
      </p:sp>
      <p:graphicFrame>
        <p:nvGraphicFramePr>
          <p:cNvPr id="331780" name="Object 4"/>
          <p:cNvGraphicFramePr>
            <a:graphicFrameLocks noChangeAspect="1"/>
          </p:cNvGraphicFramePr>
          <p:nvPr/>
        </p:nvGraphicFramePr>
        <p:xfrm>
          <a:off x="7308304" y="0"/>
          <a:ext cx="16287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629000" imgH="505080" progId="ChemDraw.Document.6.0">
                  <p:embed/>
                </p:oleObj>
              </mc:Choice>
              <mc:Fallback>
                <p:oleObj name="CS ChemDraw Drawing" r:id="rId4" imgW="1629000" imgH="505080" progId="ChemDraw.Document.6.0">
                  <p:embed/>
                  <p:pic>
                    <p:nvPicPr>
                      <p:cNvPr id="3317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0"/>
                        <a:ext cx="16287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44624"/>
            <a:ext cx="4494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Fragmentos</a:t>
            </a:r>
            <a:r>
              <a:rPr lang="fr-FR" sz="2800" dirty="0"/>
              <a:t> Mais </a:t>
            </a:r>
            <a:r>
              <a:rPr lang="fr-FR" sz="2800" dirty="0" err="1"/>
              <a:t>Sofisticados</a:t>
            </a:r>
            <a:endParaRPr lang="fr-FR" sz="2800" baseline="-25000" dirty="0"/>
          </a:p>
        </p:txBody>
      </p:sp>
      <p:graphicFrame>
        <p:nvGraphicFramePr>
          <p:cNvPr id="338946" name="Object 2"/>
          <p:cNvGraphicFramePr>
            <a:graphicFrameLocks noChangeAspect="1"/>
          </p:cNvGraphicFramePr>
          <p:nvPr/>
        </p:nvGraphicFramePr>
        <p:xfrm>
          <a:off x="7020272" y="56555"/>
          <a:ext cx="17811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781640" imgH="491760" progId="ChemDraw.Document.6.0">
                  <p:embed/>
                </p:oleObj>
              </mc:Choice>
              <mc:Fallback>
                <p:oleObj name="CS ChemDraw Drawing" r:id="rId2" imgW="1781640" imgH="491760" progId="ChemDraw.Document.6.0">
                  <p:embed/>
                  <p:pic>
                    <p:nvPicPr>
                      <p:cNvPr id="3389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56555"/>
                        <a:ext cx="17811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395534" y="2492896"/>
          <a:ext cx="8352932" cy="14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3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32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32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/>
                        <a:t>Planos</a:t>
                      </a:r>
                      <a:r>
                        <a:rPr lang="fr-FR" sz="2000" dirty="0"/>
                        <a:t> de </a:t>
                      </a:r>
                      <a:r>
                        <a:rPr lang="fr-FR" sz="2000" dirty="0" err="1"/>
                        <a:t>simetria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2p</a:t>
                      </a:r>
                      <a:r>
                        <a:rPr lang="fr-FR" sz="2000" baseline="-250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2p</a:t>
                      </a:r>
                      <a:r>
                        <a:rPr lang="fr-FR" sz="2000" baseline="-250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2p</a:t>
                      </a:r>
                      <a:r>
                        <a:rPr lang="fr-FR" sz="2000" baseline="-250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ymbol" pitchFamily="18" charset="2"/>
                        </a:rPr>
                        <a:t>s</a:t>
                      </a:r>
                      <a:r>
                        <a:rPr lang="fr-FR" sz="1200" dirty="0"/>
                        <a:t>H</a:t>
                      </a:r>
                      <a:r>
                        <a:rPr lang="fr-FR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ymbol" pitchFamily="18" charset="2"/>
                        </a:rPr>
                        <a:t>s</a:t>
                      </a:r>
                      <a:r>
                        <a:rPr lang="fr-FR" dirty="0"/>
                        <a:t>*</a:t>
                      </a:r>
                      <a:r>
                        <a:rPr lang="fr-FR" sz="1200" dirty="0"/>
                        <a:t>H</a:t>
                      </a:r>
                      <a:r>
                        <a:rPr lang="fr-FR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/>
                        <a:t>yz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12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/>
                        <a:t>xz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38948" name="Object 4"/>
          <p:cNvGraphicFramePr>
            <a:graphicFrameLocks noChangeAspect="1"/>
          </p:cNvGraphicFramePr>
          <p:nvPr/>
        </p:nvGraphicFramePr>
        <p:xfrm>
          <a:off x="1403648" y="980728"/>
          <a:ext cx="4352560" cy="1197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567240" imgH="981720" progId="ChemDraw.Document.6.0">
                  <p:embed/>
                </p:oleObj>
              </mc:Choice>
              <mc:Fallback>
                <p:oleObj name="CS ChemDraw Drawing" r:id="rId4" imgW="3567240" imgH="981720" progId="ChemDraw.Document.6.0">
                  <p:embed/>
                  <p:pic>
                    <p:nvPicPr>
                      <p:cNvPr id="3389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980728"/>
                        <a:ext cx="4352560" cy="1197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49" name="Object 5"/>
          <p:cNvGraphicFramePr>
            <a:graphicFrameLocks noChangeAspect="1"/>
          </p:cNvGraphicFramePr>
          <p:nvPr/>
        </p:nvGraphicFramePr>
        <p:xfrm>
          <a:off x="6804248" y="1124744"/>
          <a:ext cx="77311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773640" imgH="765360" progId="ChemDraw.Document.6.0">
                  <p:embed/>
                </p:oleObj>
              </mc:Choice>
              <mc:Fallback>
                <p:oleObj name="CS ChemDraw Drawing" r:id="rId6" imgW="773640" imgH="765360" progId="ChemDraw.Document.6.0">
                  <p:embed/>
                  <p:pic>
                    <p:nvPicPr>
                      <p:cNvPr id="3389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1124744"/>
                        <a:ext cx="773113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0" name="Object 6"/>
          <p:cNvGraphicFramePr>
            <a:graphicFrameLocks noChangeAspect="1"/>
          </p:cNvGraphicFramePr>
          <p:nvPr/>
        </p:nvGraphicFramePr>
        <p:xfrm>
          <a:off x="2123728" y="4005064"/>
          <a:ext cx="360362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519840" imgH="569160" progId="ChemDraw.Document.6.0">
                  <p:embed/>
                </p:oleObj>
              </mc:Choice>
              <mc:Fallback>
                <p:oleObj name="CS ChemDraw Drawing" r:id="rId8" imgW="519840" imgH="569160" progId="ChemDraw.Document.6.0">
                  <p:embed/>
                  <p:pic>
                    <p:nvPicPr>
                      <p:cNvPr id="3389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005064"/>
                        <a:ext cx="360362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1" name="Object 7"/>
          <p:cNvGraphicFramePr>
            <a:graphicFrameLocks noChangeAspect="1"/>
          </p:cNvGraphicFramePr>
          <p:nvPr/>
        </p:nvGraphicFramePr>
        <p:xfrm>
          <a:off x="5580112" y="4005064"/>
          <a:ext cx="3603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519840" imgH="569160" progId="ChemDraw.Document.6.0">
                  <p:embed/>
                </p:oleObj>
              </mc:Choice>
              <mc:Fallback>
                <p:oleObj name="CS ChemDraw Drawing" r:id="rId8" imgW="519840" imgH="569160" progId="ChemDraw.Document.6.0">
                  <p:embed/>
                  <p:pic>
                    <p:nvPicPr>
                      <p:cNvPr id="3389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4005064"/>
                        <a:ext cx="360363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2" name="Object 8"/>
          <p:cNvGraphicFramePr>
            <a:graphicFrameLocks noChangeAspect="1"/>
          </p:cNvGraphicFramePr>
          <p:nvPr/>
        </p:nvGraphicFramePr>
        <p:xfrm>
          <a:off x="6803926" y="4005064"/>
          <a:ext cx="360362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519840" imgH="569160" progId="ChemDraw.Document.6.0">
                  <p:embed/>
                </p:oleObj>
              </mc:Choice>
              <mc:Fallback>
                <p:oleObj name="CS ChemDraw Drawing" r:id="rId8" imgW="519840" imgH="569160" progId="ChemDraw.Document.6.0">
                  <p:embed/>
                  <p:pic>
                    <p:nvPicPr>
                      <p:cNvPr id="3389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3926" y="4005064"/>
                        <a:ext cx="360362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258383" y="4769857"/>
            <a:ext cx="8634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Duas</a:t>
            </a:r>
            <a:r>
              <a:rPr lang="fr-FR" sz="2000" dirty="0"/>
              <a:t> </a:t>
            </a:r>
            <a:r>
              <a:rPr lang="fr-FR" sz="2000" dirty="0" err="1"/>
              <a:t>abordagens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poss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veis</a:t>
            </a:r>
            <a:r>
              <a:rPr lang="fr-FR" sz="2000" dirty="0"/>
              <a:t> para a </a:t>
            </a:r>
            <a:r>
              <a:rPr lang="fr-FR" sz="2000" dirty="0" err="1"/>
              <a:t>combinação</a:t>
            </a:r>
            <a:r>
              <a:rPr lang="fr-FR" sz="2000" dirty="0"/>
              <a:t> de 3 </a:t>
            </a:r>
            <a:r>
              <a:rPr lang="fr-FR" sz="2000" dirty="0" err="1"/>
              <a:t>OAs</a:t>
            </a:r>
            <a:r>
              <a:rPr lang="fr-FR" sz="2000" dirty="0"/>
              <a:t> de </a:t>
            </a:r>
            <a:r>
              <a:rPr lang="fr-FR" sz="2000" dirty="0" err="1"/>
              <a:t>mesma</a:t>
            </a:r>
            <a:r>
              <a:rPr lang="fr-FR" sz="2000" dirty="0"/>
              <a:t> </a:t>
            </a:r>
            <a:r>
              <a:rPr lang="fr-FR" sz="2000" dirty="0" err="1"/>
              <a:t>simetria</a:t>
            </a:r>
            <a:r>
              <a:rPr lang="fr-FR" sz="2000" dirty="0"/>
              <a:t>:</a:t>
            </a:r>
          </a:p>
          <a:p>
            <a:pPr marL="457200" indent="-457200" algn="just">
              <a:buAutoNum type="arabicParenR"/>
            </a:pPr>
            <a:r>
              <a:rPr lang="fr-FR" sz="2000" dirty="0" err="1"/>
              <a:t>Combinar</a:t>
            </a:r>
            <a:r>
              <a:rPr lang="fr-FR" sz="2000" dirty="0"/>
              <a:t> 2 </a:t>
            </a:r>
            <a:r>
              <a:rPr lang="fr-FR" sz="2000" dirty="0" err="1"/>
              <a:t>OAs</a:t>
            </a:r>
            <a:r>
              <a:rPr lang="fr-FR" sz="2000" dirty="0"/>
              <a:t> para </a:t>
            </a:r>
            <a:r>
              <a:rPr lang="fr-FR" sz="2000" dirty="0" err="1"/>
              <a:t>obter</a:t>
            </a:r>
            <a:r>
              <a:rPr lang="fr-FR" sz="2000" dirty="0"/>
              <a:t> 2 </a:t>
            </a:r>
            <a:r>
              <a:rPr lang="fr-FR" sz="2000" dirty="0" err="1"/>
              <a:t>novos</a:t>
            </a:r>
            <a:r>
              <a:rPr lang="fr-FR" sz="2000" dirty="0"/>
              <a:t> orbitais, para </a:t>
            </a:r>
            <a:r>
              <a:rPr lang="fr-FR" sz="2000" dirty="0" err="1"/>
              <a:t>combiná</a:t>
            </a:r>
            <a:r>
              <a:rPr lang="fr-FR" sz="2000" dirty="0"/>
              <a:t>-los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seguida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o </a:t>
            </a:r>
            <a:r>
              <a:rPr lang="fr-FR" sz="2000" dirty="0" err="1"/>
              <a:t>terceiro</a:t>
            </a:r>
            <a:r>
              <a:rPr lang="fr-FR" sz="2000" dirty="0"/>
              <a:t>, </a:t>
            </a:r>
            <a:r>
              <a:rPr lang="fr-FR" sz="2000" dirty="0" err="1"/>
              <a:t>esperando</a:t>
            </a:r>
            <a:r>
              <a:rPr lang="fr-FR" sz="2000" dirty="0"/>
              <a:t> que o </a:t>
            </a:r>
            <a:r>
              <a:rPr lang="fr-FR" sz="2000" dirty="0" err="1"/>
              <a:t>problema</a:t>
            </a:r>
            <a:r>
              <a:rPr lang="fr-FR" sz="2000" dirty="0"/>
              <a:t> se </a:t>
            </a:r>
            <a:r>
              <a:rPr lang="fr-FR" sz="2000" dirty="0" err="1"/>
              <a:t>simplifique</a:t>
            </a:r>
            <a:r>
              <a:rPr lang="fr-FR" sz="2000" dirty="0"/>
              <a:t>.</a:t>
            </a:r>
          </a:p>
          <a:p>
            <a:pPr marL="457200" indent="-457200" algn="just">
              <a:buAutoNum type="arabicParenR"/>
            </a:pPr>
            <a:r>
              <a:rPr lang="fr-FR" sz="2000" dirty="0" err="1"/>
              <a:t>Combinar</a:t>
            </a:r>
            <a:r>
              <a:rPr lang="fr-FR" sz="2000" dirty="0"/>
              <a:t> os 3 </a:t>
            </a:r>
            <a:r>
              <a:rPr lang="fr-FR" sz="2000" dirty="0" err="1"/>
              <a:t>OAs</a:t>
            </a:r>
            <a:r>
              <a:rPr lang="fr-FR" sz="2000" dirty="0"/>
              <a:t> de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s</a:t>
            </a:r>
            <a:r>
              <a:rPr lang="fr-FR" sz="2000" dirty="0" err="1">
                <a:latin typeface="Calibri"/>
              </a:rPr>
              <a:t>ó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vez</a:t>
            </a:r>
            <a:r>
              <a:rPr lang="fr-FR" sz="2000" dirty="0">
                <a:latin typeface="Calibri"/>
              </a:rPr>
              <a:t>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44624"/>
            <a:ext cx="447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Fragmentos</a:t>
            </a:r>
            <a:r>
              <a:rPr lang="fr-FR" sz="2800" dirty="0"/>
              <a:t> Mais </a:t>
            </a:r>
            <a:r>
              <a:rPr lang="fr-FR" sz="2800" dirty="0" err="1"/>
              <a:t>Sofisticados</a:t>
            </a:r>
            <a:endParaRPr lang="fr-FR" sz="2800" baseline="-25000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7020272" y="56555"/>
          <a:ext cx="17811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781640" imgH="491760" progId="ChemDraw.Document.6.0">
                  <p:embed/>
                </p:oleObj>
              </mc:Choice>
              <mc:Fallback>
                <p:oleObj name="CS ChemDraw Drawing" r:id="rId2" imgW="1781640" imgH="491760" progId="ChemDraw.Document.6.0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56555"/>
                        <a:ext cx="17811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51520" y="6206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1</a:t>
            </a:r>
            <a:r>
              <a:rPr lang="fr-FR" sz="2000" baseline="30000" dirty="0"/>
              <a:t>a </a:t>
            </a:r>
            <a:r>
              <a:rPr lang="fr-FR" sz="2000" dirty="0" err="1"/>
              <a:t>Abordagem</a:t>
            </a:r>
            <a:r>
              <a:rPr lang="fr-FR" sz="2000" dirty="0"/>
              <a:t>: </a:t>
            </a:r>
            <a:r>
              <a:rPr lang="fr-FR" sz="2000" dirty="0" err="1"/>
              <a:t>combinaremos</a:t>
            </a:r>
            <a:r>
              <a:rPr lang="fr-FR" sz="2000" dirty="0"/>
              <a:t> os orbitais 2s e 2p</a:t>
            </a:r>
            <a:r>
              <a:rPr lang="fr-FR" sz="2000" baseline="-25000" dirty="0"/>
              <a:t>z </a:t>
            </a:r>
            <a:r>
              <a:rPr lang="fr-FR" sz="2000" dirty="0"/>
              <a:t>(</a:t>
            </a:r>
            <a:r>
              <a:rPr lang="fr-FR" sz="2000" dirty="0" err="1"/>
              <a:t>hibridização</a:t>
            </a:r>
            <a:r>
              <a:rPr lang="fr-FR" sz="2000" dirty="0"/>
              <a:t>): </a:t>
            </a:r>
            <a:endParaRPr lang="fr-FR" sz="2000" baseline="-25000" dirty="0"/>
          </a:p>
        </p:txBody>
      </p:sp>
      <p:sp>
        <p:nvSpPr>
          <p:cNvPr id="10" name="ZoneTexte 9"/>
          <p:cNvSpPr txBox="1"/>
          <p:nvPr/>
        </p:nvSpPr>
        <p:spPr>
          <a:xfrm>
            <a:off x="323528" y="4437112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Agora, </a:t>
            </a:r>
            <a:r>
              <a:rPr lang="fr-FR" sz="2000" dirty="0" err="1"/>
              <a:t>combinando</a:t>
            </a:r>
            <a:r>
              <a:rPr lang="fr-FR" sz="2000" dirty="0"/>
              <a:t> </a:t>
            </a:r>
            <a:r>
              <a:rPr lang="fr-FR" sz="2000" dirty="0" err="1"/>
              <a:t>sp</a:t>
            </a:r>
            <a:r>
              <a:rPr lang="fr-FR" sz="2000" baseline="30000" dirty="0"/>
              <a:t>+</a:t>
            </a:r>
            <a:r>
              <a:rPr lang="fr-FR" sz="2000" dirty="0"/>
              <a:t> e </a:t>
            </a:r>
            <a:r>
              <a:rPr lang="fr-FR" sz="2000" dirty="0" err="1"/>
              <a:t>sp</a:t>
            </a:r>
            <a:r>
              <a:rPr lang="fr-FR" sz="2000" baseline="30000" dirty="0"/>
              <a:t>-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</a:t>
            </a:r>
            <a:r>
              <a:rPr lang="fr-FR" sz="2000" dirty="0">
                <a:latin typeface="Symbol" pitchFamily="18" charset="2"/>
              </a:rPr>
              <a:t>s</a:t>
            </a:r>
            <a:r>
              <a:rPr lang="fr-FR" sz="1200" dirty="0"/>
              <a:t>H</a:t>
            </a:r>
            <a:r>
              <a:rPr lang="fr-FR" sz="2000" baseline="-25000" dirty="0"/>
              <a:t>2</a:t>
            </a:r>
            <a:r>
              <a:rPr lang="fr-FR" sz="2000" dirty="0"/>
              <a:t>, </a:t>
            </a:r>
            <a:r>
              <a:rPr lang="fr-FR" sz="2000" dirty="0" err="1"/>
              <a:t>temos</a:t>
            </a:r>
            <a:r>
              <a:rPr lang="fr-FR" sz="2000" dirty="0"/>
              <a:t>:</a:t>
            </a:r>
          </a:p>
        </p:txBody>
      </p:sp>
      <p:graphicFrame>
        <p:nvGraphicFramePr>
          <p:cNvPr id="339974" name="Object 6"/>
          <p:cNvGraphicFramePr>
            <a:graphicFrameLocks noChangeAspect="1"/>
          </p:cNvGraphicFramePr>
          <p:nvPr/>
        </p:nvGraphicFramePr>
        <p:xfrm>
          <a:off x="4644007" y="2996952"/>
          <a:ext cx="3793088" cy="3341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985480" imgH="2630880" progId="ChemDraw.Document.6.0">
                  <p:embed/>
                </p:oleObj>
              </mc:Choice>
              <mc:Fallback>
                <p:oleObj name="CS ChemDraw Drawing" r:id="rId4" imgW="2985480" imgH="2630880" progId="ChemDraw.Document.6.0">
                  <p:embed/>
                  <p:pic>
                    <p:nvPicPr>
                      <p:cNvPr id="3399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7" y="2996952"/>
                        <a:ext cx="3793088" cy="33413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9975" name="Object 7"/>
          <p:cNvGraphicFramePr>
            <a:graphicFrameLocks noChangeAspect="1"/>
          </p:cNvGraphicFramePr>
          <p:nvPr/>
        </p:nvGraphicFramePr>
        <p:xfrm>
          <a:off x="683568" y="1124743"/>
          <a:ext cx="3960440" cy="2025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892600" imgH="1479960" progId="ChemDraw.Document.6.0">
                  <p:embed/>
                </p:oleObj>
              </mc:Choice>
              <mc:Fallback>
                <p:oleObj name="CS ChemDraw Drawing" r:id="rId6" imgW="2892600" imgH="1479960" progId="ChemDraw.Document.6.0">
                  <p:embed/>
                  <p:pic>
                    <p:nvPicPr>
                      <p:cNvPr id="3399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124743"/>
                        <a:ext cx="3960440" cy="20258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44624"/>
            <a:ext cx="447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Fragmentos</a:t>
            </a:r>
            <a:r>
              <a:rPr lang="fr-FR" sz="2800" dirty="0"/>
              <a:t> Mais </a:t>
            </a:r>
            <a:r>
              <a:rPr lang="fr-FR" sz="2800" dirty="0" err="1"/>
              <a:t>Sofisticados</a:t>
            </a:r>
            <a:endParaRPr lang="fr-FR" sz="2800" baseline="-25000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7020272" y="44624"/>
          <a:ext cx="17811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781640" imgH="491760" progId="ChemDraw.Document.6.0">
                  <p:embed/>
                </p:oleObj>
              </mc:Choice>
              <mc:Fallback>
                <p:oleObj name="CS ChemDraw Drawing" r:id="rId2" imgW="1781640" imgH="491760" progId="ChemDraw.Document.6.0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44624"/>
                        <a:ext cx="17811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79512" y="764704"/>
            <a:ext cx="6853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No </a:t>
            </a:r>
            <a:r>
              <a:rPr lang="fr-FR" sz="2000" dirty="0" err="1"/>
              <a:t>esquema</a:t>
            </a:r>
            <a:r>
              <a:rPr lang="fr-FR" sz="2000" dirty="0"/>
              <a:t> </a:t>
            </a:r>
            <a:r>
              <a:rPr lang="fr-FR" sz="2000" dirty="0" err="1"/>
              <a:t>geral</a:t>
            </a:r>
            <a:r>
              <a:rPr lang="fr-FR" sz="2000" dirty="0"/>
              <a:t> para </a:t>
            </a:r>
            <a:r>
              <a:rPr lang="fr-FR" sz="2000" dirty="0" err="1"/>
              <a:t>molécula</a:t>
            </a:r>
            <a:r>
              <a:rPr lang="fr-FR" sz="2000" dirty="0"/>
              <a:t> AH</a:t>
            </a:r>
            <a:r>
              <a:rPr lang="fr-FR" sz="2000" baseline="-25000" dirty="0"/>
              <a:t>2</a:t>
            </a:r>
            <a:r>
              <a:rPr lang="fr-FR" sz="2000" dirty="0"/>
              <a:t> </a:t>
            </a:r>
            <a:r>
              <a:rPr lang="fr-FR" sz="2000" dirty="0" err="1"/>
              <a:t>angular</a:t>
            </a:r>
            <a:r>
              <a:rPr lang="fr-FR" sz="2000" dirty="0"/>
              <a:t>, </a:t>
            </a:r>
            <a:r>
              <a:rPr lang="fr-FR" sz="2000" dirty="0" err="1"/>
              <a:t>temos</a:t>
            </a:r>
            <a:r>
              <a:rPr lang="fr-FR" sz="2000" dirty="0"/>
              <a:t> </a:t>
            </a:r>
            <a:r>
              <a:rPr lang="fr-FR" sz="2000" dirty="0" err="1"/>
              <a:t>finalmente</a:t>
            </a:r>
            <a:r>
              <a:rPr lang="fr-FR" sz="2000" dirty="0"/>
              <a:t>:</a:t>
            </a:r>
          </a:p>
        </p:txBody>
      </p:sp>
      <p:graphicFrame>
        <p:nvGraphicFramePr>
          <p:cNvPr id="340997" name="Object 5"/>
          <p:cNvGraphicFramePr>
            <a:graphicFrameLocks noChangeAspect="1"/>
          </p:cNvGraphicFramePr>
          <p:nvPr/>
        </p:nvGraphicFramePr>
        <p:xfrm>
          <a:off x="755577" y="1280660"/>
          <a:ext cx="7488831" cy="5100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754240" imgH="3919680" progId="ChemDraw.Document.6.0">
                  <p:embed/>
                </p:oleObj>
              </mc:Choice>
              <mc:Fallback>
                <p:oleObj name="CS ChemDraw Drawing" r:id="rId4" imgW="5754240" imgH="3919680" progId="ChemDraw.Document.6.0">
                  <p:embed/>
                  <p:pic>
                    <p:nvPicPr>
                      <p:cNvPr id="3409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7" y="1280660"/>
                        <a:ext cx="7488831" cy="5100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632882"/>
            <a:ext cx="8784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2</a:t>
            </a:r>
            <a:r>
              <a:rPr lang="fr-FR" sz="2000" baseline="30000" dirty="0"/>
              <a:t>a </a:t>
            </a:r>
            <a:r>
              <a:rPr lang="fr-FR" sz="2000" dirty="0" err="1"/>
              <a:t>Abordagem</a:t>
            </a:r>
            <a:r>
              <a:rPr lang="fr-FR" sz="2000" dirty="0"/>
              <a:t>: </a:t>
            </a:r>
            <a:r>
              <a:rPr lang="fr-FR" sz="2000" dirty="0" err="1"/>
              <a:t>combinaremos</a:t>
            </a:r>
            <a:r>
              <a:rPr lang="fr-FR" sz="2000" dirty="0"/>
              <a:t> os 3 orbitais de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s</a:t>
            </a:r>
            <a:r>
              <a:rPr lang="fr-FR" sz="2000" dirty="0" err="1">
                <a:latin typeface="Calibri"/>
              </a:rPr>
              <a:t>ó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vez</a:t>
            </a:r>
            <a:r>
              <a:rPr lang="fr-FR" sz="2000" dirty="0">
                <a:latin typeface="Calibri"/>
              </a:rPr>
              <a:t>. Deve-se </a:t>
            </a:r>
            <a:r>
              <a:rPr lang="fr-FR" sz="2000" dirty="0" err="1">
                <a:latin typeface="Calibri"/>
              </a:rPr>
              <a:t>levar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em</a:t>
            </a:r>
            <a:r>
              <a:rPr lang="fr-FR" sz="2000" dirty="0">
                <a:latin typeface="Calibri"/>
              </a:rPr>
              <a:t> conta que a </a:t>
            </a:r>
            <a:r>
              <a:rPr lang="fr-FR" sz="2000" dirty="0" err="1">
                <a:latin typeface="Calibri"/>
              </a:rPr>
              <a:t>cada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vez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devemos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obter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uma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combinação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ligante</a:t>
            </a:r>
            <a:r>
              <a:rPr lang="fr-FR" sz="2000" dirty="0">
                <a:latin typeface="Calibri"/>
              </a:rPr>
              <a:t> e anti-</a:t>
            </a:r>
            <a:r>
              <a:rPr lang="fr-FR" sz="2000" dirty="0" err="1">
                <a:latin typeface="Calibri"/>
              </a:rPr>
              <a:t>ligante</a:t>
            </a:r>
            <a:r>
              <a:rPr lang="fr-FR" sz="2000" dirty="0">
                <a:latin typeface="Calibri"/>
              </a:rPr>
              <a:t>.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44624"/>
            <a:ext cx="447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Fragmentos</a:t>
            </a:r>
            <a:r>
              <a:rPr lang="fr-FR" sz="2800" dirty="0"/>
              <a:t> Mais </a:t>
            </a:r>
            <a:r>
              <a:rPr lang="fr-FR" sz="2800" dirty="0" err="1"/>
              <a:t>Sofisticados</a:t>
            </a:r>
            <a:endParaRPr lang="fr-FR" sz="2800" baseline="-25000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7020272" y="56555"/>
          <a:ext cx="17811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781640" imgH="491760" progId="ChemDraw.Document.6.0">
                  <p:embed/>
                </p:oleObj>
              </mc:Choice>
              <mc:Fallback>
                <p:oleObj name="CS ChemDraw Drawing" r:id="rId2" imgW="1781640" imgH="491760" progId="ChemDraw.Document.6.0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56555"/>
                        <a:ext cx="17811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0" name="Object 4"/>
          <p:cNvGraphicFramePr>
            <a:graphicFrameLocks noChangeAspect="1"/>
          </p:cNvGraphicFramePr>
          <p:nvPr/>
        </p:nvGraphicFramePr>
        <p:xfrm>
          <a:off x="129668" y="1844824"/>
          <a:ext cx="5018396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970440" imgH="2506320" progId="ChemDraw.Document.6.0">
                  <p:embed/>
                </p:oleObj>
              </mc:Choice>
              <mc:Fallback>
                <p:oleObj name="CS ChemDraw Drawing" r:id="rId4" imgW="3970440" imgH="2506320" progId="ChemDraw.Document.6.0">
                  <p:embed/>
                  <p:pic>
                    <p:nvPicPr>
                      <p:cNvPr id="3420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68" y="1844824"/>
                        <a:ext cx="5018396" cy="3168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4" name="Object 8"/>
          <p:cNvGraphicFramePr>
            <a:graphicFrameLocks noChangeAspect="1"/>
          </p:cNvGraphicFramePr>
          <p:nvPr/>
        </p:nvGraphicFramePr>
        <p:xfrm>
          <a:off x="5500960" y="1628800"/>
          <a:ext cx="328612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286440" imgH="1080360" progId="ChemDraw.Document.6.0">
                  <p:embed/>
                </p:oleObj>
              </mc:Choice>
              <mc:Fallback>
                <p:oleObj name="CS ChemDraw Drawing" r:id="rId6" imgW="3286440" imgH="1080360" progId="ChemDraw.Document.6.0">
                  <p:embed/>
                  <p:pic>
                    <p:nvPicPr>
                      <p:cNvPr id="3420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960" y="1628800"/>
                        <a:ext cx="3286125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5" name="Object 9"/>
          <p:cNvGraphicFramePr>
            <a:graphicFrameLocks noChangeAspect="1"/>
          </p:cNvGraphicFramePr>
          <p:nvPr/>
        </p:nvGraphicFramePr>
        <p:xfrm>
          <a:off x="5474717" y="2853556"/>
          <a:ext cx="354488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3545640" imgH="1080000" progId="ChemDraw.Document.6.0">
                  <p:embed/>
                </p:oleObj>
              </mc:Choice>
              <mc:Fallback>
                <p:oleObj name="CS ChemDraw Drawing" r:id="rId8" imgW="3545640" imgH="1080000" progId="ChemDraw.Document.6.0">
                  <p:embed/>
                  <p:pic>
                    <p:nvPicPr>
                      <p:cNvPr id="3420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4717" y="2853556"/>
                        <a:ext cx="3544887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79512" y="5517232"/>
            <a:ext cx="8784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A </a:t>
            </a:r>
            <a:r>
              <a:rPr lang="fr-FR" sz="2000" dirty="0" err="1"/>
              <a:t>única</a:t>
            </a:r>
            <a:r>
              <a:rPr lang="fr-FR" sz="2000" dirty="0"/>
              <a:t> </a:t>
            </a:r>
            <a:r>
              <a:rPr lang="fr-FR" sz="2000" dirty="0" err="1"/>
              <a:t>diferença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</a:t>
            </a:r>
            <a:r>
              <a:rPr lang="fr-FR" sz="2000" dirty="0" err="1"/>
              <a:t>relação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diagrama</a:t>
            </a:r>
            <a:r>
              <a:rPr lang="fr-FR" sz="2000" dirty="0"/>
              <a:t> </a:t>
            </a:r>
            <a:r>
              <a:rPr lang="fr-FR" sz="2000" dirty="0" err="1"/>
              <a:t>anterior</a:t>
            </a:r>
            <a:r>
              <a:rPr lang="fr-FR" sz="2000" dirty="0"/>
              <a:t> é a </a:t>
            </a:r>
            <a:r>
              <a:rPr lang="fr-FR" sz="2000" dirty="0" err="1"/>
              <a:t>presença</a:t>
            </a:r>
            <a:r>
              <a:rPr lang="fr-FR" sz="2000" dirty="0"/>
              <a:t> de </a:t>
            </a:r>
            <a:r>
              <a:rPr lang="fr-FR" sz="2000" dirty="0" err="1"/>
              <a:t>coeficientes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nulos</a:t>
            </a:r>
            <a:r>
              <a:rPr lang="fr-FR" sz="2000" dirty="0"/>
              <a:t> sobre os </a:t>
            </a:r>
            <a:r>
              <a:rPr lang="fr-FR" sz="2000" dirty="0" err="1"/>
              <a:t>hidrogênios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b="1" i="1" dirty="0"/>
              <a:t>n</a:t>
            </a:r>
            <a:r>
              <a:rPr lang="fr-FR" sz="2000" b="1" i="1" baseline="-25000" dirty="0">
                <a:latin typeface="Symbol" pitchFamily="18" charset="2"/>
              </a:rPr>
              <a:t>s  </a:t>
            </a:r>
            <a:r>
              <a:rPr lang="fr-FR" sz="2000" dirty="0"/>
              <a:t>(e na </a:t>
            </a:r>
            <a:r>
              <a:rPr lang="fr-FR" sz="2000" dirty="0" err="1"/>
              <a:t>verdade</a:t>
            </a:r>
            <a:r>
              <a:rPr lang="fr-FR" sz="2000" dirty="0"/>
              <a:t>, é mais </a:t>
            </a:r>
            <a:r>
              <a:rPr lang="fr-FR" sz="2000" dirty="0" err="1"/>
              <a:t>realista</a:t>
            </a:r>
            <a:r>
              <a:rPr lang="fr-FR" sz="2000" dirty="0"/>
              <a:t> </a:t>
            </a:r>
            <a:r>
              <a:rPr lang="fr-FR" sz="2000" dirty="0" err="1"/>
              <a:t>assim</a:t>
            </a:r>
            <a:r>
              <a:rPr lang="fr-FR" sz="2000" dirty="0"/>
              <a:t>!)</a:t>
            </a:r>
            <a:endParaRPr lang="fr-FR" sz="2000" b="1" i="1" baseline="-25000" dirty="0">
              <a:latin typeface="Symbol" pitchFamily="18" charset="2"/>
            </a:endParaRPr>
          </a:p>
        </p:txBody>
      </p:sp>
      <p:graphicFrame>
        <p:nvGraphicFramePr>
          <p:cNvPr id="342026" name="Object 10"/>
          <p:cNvGraphicFramePr>
            <a:graphicFrameLocks noChangeAspect="1"/>
          </p:cNvGraphicFramePr>
          <p:nvPr/>
        </p:nvGraphicFramePr>
        <p:xfrm>
          <a:off x="5474717" y="4005064"/>
          <a:ext cx="363378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3633480" imgH="1080000" progId="ChemDraw.Document.6.0">
                  <p:embed/>
                </p:oleObj>
              </mc:Choice>
              <mc:Fallback>
                <p:oleObj name="CS ChemDraw Drawing" r:id="rId10" imgW="3633480" imgH="1080000" progId="ChemDraw.Document.6.0">
                  <p:embed/>
                  <p:pic>
                    <p:nvPicPr>
                      <p:cNvPr id="34202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4717" y="4005064"/>
                        <a:ext cx="3633787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9512" y="2852936"/>
            <a:ext cx="8784976" cy="115212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86872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1520" y="116632"/>
            <a:ext cx="775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Construindo</a:t>
            </a:r>
            <a:r>
              <a:rPr lang="fr-FR" sz="2800" dirty="0"/>
              <a:t> </a:t>
            </a:r>
            <a:r>
              <a:rPr lang="fr-FR" sz="2800" dirty="0" err="1"/>
              <a:t>Moléculas</a:t>
            </a:r>
            <a:r>
              <a:rPr lang="fr-FR" sz="2800" dirty="0"/>
              <a:t> </a:t>
            </a:r>
            <a:r>
              <a:rPr lang="fr-FR" sz="2800" dirty="0" err="1"/>
              <a:t>Pelo</a:t>
            </a:r>
            <a:r>
              <a:rPr lang="fr-FR" sz="2800" dirty="0"/>
              <a:t> </a:t>
            </a:r>
            <a:r>
              <a:rPr lang="fr-FR" sz="2800" dirty="0" err="1"/>
              <a:t>Método</a:t>
            </a:r>
            <a:r>
              <a:rPr lang="fr-FR" sz="2800" dirty="0"/>
              <a:t> de </a:t>
            </a:r>
            <a:r>
              <a:rPr lang="fr-FR" sz="2800" dirty="0" err="1"/>
              <a:t>Fragmentos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1025441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u="sng" dirty="0" err="1"/>
              <a:t>Princípio</a:t>
            </a:r>
            <a:r>
              <a:rPr lang="fr-FR" sz="2000" b="1" u="sng" dirty="0"/>
              <a:t>:</a:t>
            </a:r>
            <a:r>
              <a:rPr lang="fr-FR" sz="2000" b="1" dirty="0"/>
              <a:t>  </a:t>
            </a:r>
            <a:r>
              <a:rPr lang="fr-FR" sz="2000" dirty="0"/>
              <a:t>A </a:t>
            </a:r>
            <a:r>
              <a:rPr lang="fr-FR" sz="2000" dirty="0" err="1"/>
              <a:t>construção</a:t>
            </a:r>
            <a:r>
              <a:rPr lang="fr-FR" sz="2000" dirty="0"/>
              <a:t> de </a:t>
            </a:r>
            <a:r>
              <a:rPr lang="fr-FR" sz="2000" dirty="0" err="1"/>
              <a:t>moléculas</a:t>
            </a:r>
            <a:r>
              <a:rPr lang="fr-FR" sz="2000" dirty="0"/>
              <a:t> </a:t>
            </a:r>
            <a:r>
              <a:rPr lang="fr-FR" sz="2000" dirty="0" err="1"/>
              <a:t>ocorre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duas</a:t>
            </a:r>
            <a:r>
              <a:rPr lang="fr-FR" sz="2000" dirty="0"/>
              <a:t> </a:t>
            </a:r>
            <a:r>
              <a:rPr lang="fr-FR" sz="2000" dirty="0" err="1"/>
              <a:t>etapas</a:t>
            </a:r>
            <a:r>
              <a:rPr lang="fr-FR" sz="2000" dirty="0"/>
              <a:t>:</a:t>
            </a:r>
          </a:p>
          <a:p>
            <a:pPr algn="just"/>
            <a:r>
              <a:rPr lang="fr-FR" sz="2000" dirty="0"/>
              <a:t>1) </a:t>
            </a:r>
            <a:r>
              <a:rPr lang="fr-FR" sz="2000" dirty="0" err="1"/>
              <a:t>Seleciona</a:t>
            </a:r>
            <a:r>
              <a:rPr lang="fr-FR" sz="2000" dirty="0"/>
              <a:t>-se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coleção</a:t>
            </a:r>
            <a:r>
              <a:rPr lang="fr-FR" sz="2000" dirty="0"/>
              <a:t> de </a:t>
            </a:r>
            <a:r>
              <a:rPr lang="fr-FR" sz="2000" dirty="0" err="1"/>
              <a:t>OMs</a:t>
            </a:r>
            <a:r>
              <a:rPr lang="fr-FR" sz="2000" dirty="0"/>
              <a:t> de </a:t>
            </a:r>
            <a:r>
              <a:rPr lang="fr-FR" sz="2000" dirty="0" err="1"/>
              <a:t>fragmentos</a:t>
            </a:r>
            <a:r>
              <a:rPr lang="fr-FR" sz="2000" dirty="0"/>
              <a:t> </a:t>
            </a:r>
            <a:r>
              <a:rPr lang="fr-FR" sz="2000" dirty="0" err="1"/>
              <a:t>necessários</a:t>
            </a:r>
            <a:r>
              <a:rPr lang="fr-FR" sz="2000" dirty="0"/>
              <a:t> para se </a:t>
            </a:r>
            <a:r>
              <a:rPr lang="fr-FR" sz="2000" dirty="0" err="1"/>
              <a:t>formar</a:t>
            </a:r>
            <a:r>
              <a:rPr lang="fr-FR" sz="2000" dirty="0"/>
              <a:t> a </a:t>
            </a:r>
            <a:r>
              <a:rPr lang="fr-FR" sz="2000" dirty="0" err="1"/>
              <a:t>molécula</a:t>
            </a:r>
            <a:r>
              <a:rPr lang="fr-FR" sz="2000" dirty="0"/>
              <a:t> </a:t>
            </a:r>
            <a:r>
              <a:rPr lang="fr-FR" sz="2000" dirty="0" err="1"/>
              <a:t>alvo</a:t>
            </a:r>
            <a:r>
              <a:rPr lang="fr-FR" sz="2000" dirty="0"/>
              <a:t>.</a:t>
            </a:r>
          </a:p>
          <a:p>
            <a:pPr algn="just"/>
            <a:r>
              <a:rPr lang="fr-FR" sz="2000" dirty="0"/>
              <a:t>2) Estes </a:t>
            </a:r>
            <a:r>
              <a:rPr lang="fr-FR" sz="2000" dirty="0" err="1"/>
              <a:t>fragmentos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unidos</a:t>
            </a:r>
            <a:r>
              <a:rPr lang="fr-FR" sz="2000" dirty="0"/>
              <a:t> à partir de </a:t>
            </a:r>
            <a:r>
              <a:rPr lang="fr-FR" sz="2000" dirty="0" err="1"/>
              <a:t>considerações</a:t>
            </a:r>
            <a:r>
              <a:rPr lang="fr-FR" sz="2000" dirty="0"/>
              <a:t> de </a:t>
            </a:r>
            <a:r>
              <a:rPr lang="fr-FR" sz="2000" dirty="0" err="1"/>
              <a:t>simetria</a:t>
            </a:r>
            <a:r>
              <a:rPr lang="fr-FR" sz="2000" dirty="0"/>
              <a:t> e </a:t>
            </a:r>
            <a:r>
              <a:rPr lang="fr-FR" sz="2000" dirty="0" err="1"/>
              <a:t>energia</a:t>
            </a:r>
            <a:r>
              <a:rPr lang="fr-FR" sz="2000" dirty="0"/>
              <a:t>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9513" y="2917393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err="1"/>
              <a:t>Interpretação</a:t>
            </a:r>
            <a:r>
              <a:rPr lang="fr-FR" sz="2000" i="1" dirty="0"/>
              <a:t> </a:t>
            </a:r>
            <a:r>
              <a:rPr lang="fr-FR" sz="2000" i="1" dirty="0" err="1"/>
              <a:t>matemática</a:t>
            </a:r>
            <a:r>
              <a:rPr lang="fr-FR" sz="2000" i="1" dirty="0"/>
              <a:t>: </a:t>
            </a:r>
            <a:r>
              <a:rPr lang="fr-FR" sz="2000" dirty="0"/>
              <a:t>a </a:t>
            </a:r>
            <a:r>
              <a:rPr lang="fr-FR" sz="2000" dirty="0" err="1"/>
              <a:t>construção</a:t>
            </a:r>
            <a:r>
              <a:rPr lang="fr-FR" sz="2000" dirty="0"/>
              <a:t> de </a:t>
            </a:r>
            <a:r>
              <a:rPr lang="fr-FR" sz="2000" dirty="0" err="1"/>
              <a:t>moléculas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OMs</a:t>
            </a:r>
            <a:r>
              <a:rPr lang="fr-FR" sz="2000" dirty="0"/>
              <a:t> de </a:t>
            </a:r>
            <a:r>
              <a:rPr lang="fr-FR" sz="2000" dirty="0" err="1"/>
              <a:t>fragmentos</a:t>
            </a:r>
            <a:r>
              <a:rPr lang="fr-FR" sz="2000" dirty="0"/>
              <a:t> é a procura dos </a:t>
            </a:r>
            <a:r>
              <a:rPr lang="fr-FR" sz="2000" dirty="0" err="1"/>
              <a:t>autovetores</a:t>
            </a:r>
            <a:r>
              <a:rPr lang="fr-FR" sz="2000" dirty="0"/>
              <a:t> de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espaço</a:t>
            </a:r>
            <a:r>
              <a:rPr lang="fr-FR" sz="2000" dirty="0"/>
              <a:t> </a:t>
            </a:r>
            <a:r>
              <a:rPr lang="fr-FR" sz="2000" dirty="0" err="1"/>
              <a:t>vetorial</a:t>
            </a:r>
            <a:r>
              <a:rPr lang="fr-FR" sz="2000" dirty="0"/>
              <a:t> </a:t>
            </a:r>
            <a:r>
              <a:rPr lang="fr-FR" sz="2000" dirty="0" err="1"/>
              <a:t>cuja</a:t>
            </a:r>
            <a:r>
              <a:rPr lang="fr-FR" sz="2000" dirty="0"/>
              <a:t> base é </a:t>
            </a:r>
            <a:r>
              <a:rPr lang="fr-FR" sz="2000" dirty="0" err="1"/>
              <a:t>constituida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OAs</a:t>
            </a:r>
            <a:r>
              <a:rPr lang="fr-FR" sz="2000" dirty="0"/>
              <a:t> que </a:t>
            </a:r>
            <a:r>
              <a:rPr lang="fr-FR" sz="2000" dirty="0" err="1"/>
              <a:t>compõe</a:t>
            </a:r>
            <a:r>
              <a:rPr lang="fr-FR" sz="2000" dirty="0"/>
              <a:t> a </a:t>
            </a:r>
            <a:r>
              <a:rPr lang="fr-FR" sz="2000" dirty="0" err="1"/>
              <a:t>molécula</a:t>
            </a:r>
            <a:r>
              <a:rPr lang="fr-FR" sz="2000" dirty="0"/>
              <a:t>.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51520" y="453408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Os </a:t>
            </a:r>
            <a:r>
              <a:rPr lang="fr-FR" sz="2000" dirty="0" err="1"/>
              <a:t>elementos</a:t>
            </a:r>
            <a:r>
              <a:rPr lang="fr-FR" sz="2000" dirty="0"/>
              <a:t> de </a:t>
            </a:r>
            <a:r>
              <a:rPr lang="fr-FR" sz="2000" dirty="0" err="1"/>
              <a:t>simetria</a:t>
            </a:r>
            <a:r>
              <a:rPr lang="fr-FR" sz="2000" dirty="0"/>
              <a:t> da </a:t>
            </a:r>
            <a:r>
              <a:rPr lang="fr-FR" sz="2000" dirty="0" err="1"/>
              <a:t>molécula</a:t>
            </a:r>
            <a:r>
              <a:rPr lang="fr-FR" sz="2000" dirty="0"/>
              <a:t> </a:t>
            </a:r>
            <a:r>
              <a:rPr lang="fr-FR" sz="2000" dirty="0" err="1"/>
              <a:t>possuem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grande </a:t>
            </a:r>
            <a:r>
              <a:rPr lang="fr-FR" sz="2000" dirty="0" err="1"/>
              <a:t>importância</a:t>
            </a:r>
            <a:r>
              <a:rPr lang="fr-FR" sz="2000" dirty="0"/>
              <a:t>, pois </a:t>
            </a:r>
            <a:r>
              <a:rPr lang="fr-FR" sz="2000" dirty="0" err="1"/>
              <a:t>ajudam</a:t>
            </a:r>
            <a:r>
              <a:rPr lang="fr-FR" sz="2000" dirty="0"/>
              <a:t> a </a:t>
            </a:r>
            <a:r>
              <a:rPr lang="fr-FR" sz="2000" dirty="0" err="1"/>
              <a:t>simplificar</a:t>
            </a:r>
            <a:r>
              <a:rPr lang="fr-FR" sz="2000" dirty="0"/>
              <a:t> o </a:t>
            </a:r>
            <a:r>
              <a:rPr lang="fr-FR" sz="2000" dirty="0" err="1"/>
              <a:t>processo</a:t>
            </a:r>
            <a:r>
              <a:rPr lang="fr-FR" sz="2000" dirty="0"/>
              <a:t> de </a:t>
            </a:r>
            <a:r>
              <a:rPr lang="fr-FR" sz="2000" dirty="0" err="1"/>
              <a:t>construção</a:t>
            </a:r>
            <a:r>
              <a:rPr lang="fr-FR" sz="2000" dirty="0"/>
              <a:t>. O </a:t>
            </a:r>
            <a:r>
              <a:rPr lang="fr-FR" sz="2000" dirty="0" err="1"/>
              <a:t>princ</a:t>
            </a:r>
            <a:r>
              <a:rPr lang="fr-FR" sz="2000" dirty="0" err="1">
                <a:latin typeface="Calibri"/>
              </a:rPr>
              <a:t>ípio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construção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pelo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método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fragmentos</a:t>
            </a:r>
            <a:r>
              <a:rPr lang="fr-FR" sz="2000" dirty="0">
                <a:latin typeface="Calibri"/>
              </a:rPr>
              <a:t> se </a:t>
            </a:r>
            <a:r>
              <a:rPr lang="fr-FR" sz="2000" dirty="0" err="1">
                <a:latin typeface="Calibri"/>
              </a:rPr>
              <a:t>baseia</a:t>
            </a:r>
            <a:r>
              <a:rPr lang="fr-FR" sz="2000" dirty="0">
                <a:latin typeface="Calibri"/>
              </a:rPr>
              <a:t> no </a:t>
            </a:r>
            <a:r>
              <a:rPr lang="fr-FR" sz="2000" dirty="0" err="1">
                <a:latin typeface="Calibri"/>
              </a:rPr>
              <a:t>fato</a:t>
            </a:r>
            <a:r>
              <a:rPr lang="fr-FR" sz="2000" dirty="0">
                <a:latin typeface="Calibri"/>
              </a:rPr>
              <a:t> que o </a:t>
            </a:r>
            <a:r>
              <a:rPr lang="fr-FR" sz="2000" dirty="0" err="1">
                <a:latin typeface="Calibri"/>
              </a:rPr>
              <a:t>hamiltoniano</a:t>
            </a:r>
            <a:r>
              <a:rPr lang="fr-FR" sz="2000" dirty="0">
                <a:latin typeface="Calibri"/>
              </a:rPr>
              <a:t> </a:t>
            </a:r>
            <a:r>
              <a:rPr lang="fr-FR" sz="2000" b="1" dirty="0">
                <a:latin typeface="Calibri"/>
              </a:rPr>
              <a:t>H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comuta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com</a:t>
            </a:r>
            <a:r>
              <a:rPr lang="fr-FR" sz="2000" dirty="0">
                <a:latin typeface="Calibri"/>
              </a:rPr>
              <a:t> o </a:t>
            </a:r>
            <a:r>
              <a:rPr lang="fr-FR" sz="2000" dirty="0" err="1">
                <a:latin typeface="Calibri"/>
              </a:rPr>
              <a:t>operador</a:t>
            </a:r>
            <a:r>
              <a:rPr lang="fr-FR" sz="2000" dirty="0">
                <a:latin typeface="Calibri"/>
              </a:rPr>
              <a:t> </a:t>
            </a:r>
            <a:r>
              <a:rPr lang="fr-FR" sz="2000" b="1" dirty="0" err="1">
                <a:latin typeface="Calibri"/>
              </a:rPr>
              <a:t>R</a:t>
            </a:r>
            <a:r>
              <a:rPr lang="fr-FR" sz="2000" b="1" baseline="-25000" dirty="0" err="1">
                <a:latin typeface="Calibri"/>
              </a:rPr>
              <a:t>k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simetria</a:t>
            </a:r>
            <a:r>
              <a:rPr lang="fr-FR" sz="2000" dirty="0">
                <a:latin typeface="Calibri"/>
              </a:rPr>
              <a:t> da </a:t>
            </a:r>
            <a:r>
              <a:rPr lang="fr-FR" sz="2000" dirty="0" err="1">
                <a:latin typeface="Calibri"/>
              </a:rPr>
              <a:t>molécula</a:t>
            </a:r>
            <a:r>
              <a:rPr lang="fr-FR" sz="2000" dirty="0">
                <a:latin typeface="Calibri"/>
              </a:rPr>
              <a:t>, que </a:t>
            </a:r>
            <a:r>
              <a:rPr lang="fr-FR" sz="2000" dirty="0" err="1">
                <a:latin typeface="Calibri"/>
              </a:rPr>
              <a:t>faz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corresponder</a:t>
            </a:r>
            <a:r>
              <a:rPr lang="fr-FR" sz="2000" dirty="0">
                <a:latin typeface="Calibri"/>
              </a:rPr>
              <a:t> os </a:t>
            </a:r>
            <a:r>
              <a:rPr lang="fr-FR" sz="2000" dirty="0" err="1">
                <a:latin typeface="Calibri"/>
              </a:rPr>
              <a:t>átomos</a:t>
            </a:r>
            <a:r>
              <a:rPr lang="fr-FR" sz="2000" dirty="0">
                <a:latin typeface="Calibri"/>
              </a:rPr>
              <a:t> do </a:t>
            </a:r>
            <a:r>
              <a:rPr lang="fr-FR" sz="2000" dirty="0" err="1">
                <a:latin typeface="Calibri"/>
              </a:rPr>
              <a:t>mesmo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tipo</a:t>
            </a:r>
            <a:r>
              <a:rPr lang="fr-FR" sz="2000" dirty="0">
                <a:latin typeface="Calibri"/>
              </a:rPr>
              <a:t>.</a:t>
            </a:r>
            <a:endParaRPr lang="fr-FR" sz="2000" dirty="0"/>
          </a:p>
        </p:txBody>
      </p:sp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93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938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44624"/>
            <a:ext cx="447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Fragmentos</a:t>
            </a:r>
            <a:r>
              <a:rPr lang="fr-FR" sz="2800" dirty="0"/>
              <a:t> Mais </a:t>
            </a:r>
            <a:r>
              <a:rPr lang="fr-FR" sz="2800" dirty="0" err="1"/>
              <a:t>Sofisticados</a:t>
            </a:r>
            <a:endParaRPr lang="fr-FR" sz="2800" baseline="-25000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7020272" y="56555"/>
          <a:ext cx="17811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781640" imgH="491760" progId="ChemDraw.Document.6.0">
                  <p:embed/>
                </p:oleObj>
              </mc:Choice>
              <mc:Fallback>
                <p:oleObj name="CS ChemDraw Drawing" r:id="rId2" imgW="1781640" imgH="491760" progId="ChemDraw.Document.6.0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56555"/>
                        <a:ext cx="17811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45" name="Object 5"/>
          <p:cNvGraphicFramePr>
            <a:graphicFrameLocks noChangeAspect="1"/>
          </p:cNvGraphicFramePr>
          <p:nvPr/>
        </p:nvGraphicFramePr>
        <p:xfrm>
          <a:off x="899592" y="620688"/>
          <a:ext cx="7344816" cy="483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954400" imgH="3919680" progId="ChemDraw.Document.6.0">
                  <p:embed/>
                </p:oleObj>
              </mc:Choice>
              <mc:Fallback>
                <p:oleObj name="CS ChemDraw Drawing" r:id="rId4" imgW="5954400" imgH="3919680" progId="ChemDraw.Document.6.0">
                  <p:embed/>
                  <p:pic>
                    <p:nvPicPr>
                      <p:cNvPr id="3430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620688"/>
                        <a:ext cx="7344816" cy="483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79512" y="5445224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exemplo</a:t>
            </a:r>
            <a:r>
              <a:rPr lang="fr-FR" sz="2000" dirty="0"/>
              <a:t> H</a:t>
            </a:r>
            <a:r>
              <a:rPr lang="fr-FR" sz="2000" baseline="-25000" dirty="0"/>
              <a:t>2</a:t>
            </a:r>
            <a:r>
              <a:rPr lang="fr-FR" sz="2000" dirty="0"/>
              <a:t>O, à 10 </a:t>
            </a:r>
            <a:r>
              <a:rPr lang="fr-FR" sz="2000" dirty="0" err="1"/>
              <a:t>elétrons</a:t>
            </a:r>
            <a:r>
              <a:rPr lang="fr-FR" sz="2000" dirty="0"/>
              <a:t>, </a:t>
            </a:r>
            <a:r>
              <a:rPr lang="fr-FR" sz="2000" dirty="0" err="1"/>
              <a:t>possui</a:t>
            </a:r>
            <a:r>
              <a:rPr lang="fr-FR" sz="2000" dirty="0"/>
              <a:t> 2 pares de </a:t>
            </a:r>
            <a:r>
              <a:rPr lang="fr-FR" sz="2000" dirty="0" err="1"/>
              <a:t>elétrons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ligantes</a:t>
            </a:r>
            <a:r>
              <a:rPr lang="fr-FR" sz="2000" dirty="0"/>
              <a:t> que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equivalentes</a:t>
            </a:r>
            <a:r>
              <a:rPr lang="fr-FR" sz="2000" dirty="0"/>
              <a:t> </a:t>
            </a:r>
            <a:r>
              <a:rPr lang="fr-FR" sz="2000" dirty="0" err="1"/>
              <a:t>segundo</a:t>
            </a:r>
            <a:r>
              <a:rPr lang="fr-FR" sz="2000" dirty="0"/>
              <a:t> esse </a:t>
            </a:r>
            <a:r>
              <a:rPr lang="fr-FR" sz="2000" dirty="0" err="1"/>
              <a:t>modelo</a:t>
            </a:r>
            <a:r>
              <a:rPr lang="fr-FR" sz="2000" dirty="0"/>
              <a:t> (</a:t>
            </a:r>
            <a:r>
              <a:rPr lang="fr-FR" sz="2000" i="1" dirty="0"/>
              <a:t>i.e. </a:t>
            </a:r>
            <a:r>
              <a:rPr lang="fr-FR" sz="2000" b="1" dirty="0" err="1"/>
              <a:t>n</a:t>
            </a:r>
            <a:r>
              <a:rPr lang="fr-FR" sz="2000" b="1" baseline="-25000" dirty="0" err="1"/>
              <a:t>p</a:t>
            </a:r>
            <a:r>
              <a:rPr lang="fr-FR" sz="2000" dirty="0"/>
              <a:t> e </a:t>
            </a:r>
            <a:r>
              <a:rPr lang="fr-FR" sz="2000" b="1" dirty="0"/>
              <a:t>n</a:t>
            </a:r>
            <a:r>
              <a:rPr lang="fr-FR" sz="2000" b="1" baseline="-25000" dirty="0">
                <a:latin typeface="Symbol" pitchFamily="18" charset="2"/>
              </a:rPr>
              <a:t>s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degenerados</a:t>
            </a:r>
            <a:r>
              <a:rPr lang="fr-FR" sz="2000" dirty="0"/>
              <a:t>). De </a:t>
            </a:r>
            <a:r>
              <a:rPr lang="fr-FR" sz="2000" dirty="0" err="1"/>
              <a:t>fato</a:t>
            </a:r>
            <a:r>
              <a:rPr lang="fr-FR" sz="2000" dirty="0"/>
              <a:t>, a </a:t>
            </a:r>
            <a:r>
              <a:rPr lang="fr-FR" sz="2000" dirty="0" err="1"/>
              <a:t>espectrometria</a:t>
            </a:r>
            <a:r>
              <a:rPr lang="fr-FR" sz="2000" dirty="0"/>
              <a:t> </a:t>
            </a:r>
            <a:r>
              <a:rPr lang="fr-FR" sz="2000" dirty="0" err="1"/>
              <a:t>fotoeletrônica</a:t>
            </a:r>
            <a:r>
              <a:rPr lang="fr-FR" sz="2000" dirty="0"/>
              <a:t> </a:t>
            </a:r>
            <a:r>
              <a:rPr lang="fr-FR" sz="2000" dirty="0" err="1"/>
              <a:t>indica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diferença</a:t>
            </a:r>
            <a:r>
              <a:rPr lang="fr-FR" sz="2000" dirty="0"/>
              <a:t>  de 2.1 eV entre </a:t>
            </a:r>
            <a:r>
              <a:rPr lang="fr-FR" sz="2000" dirty="0" err="1"/>
              <a:t>eles</a:t>
            </a:r>
            <a:r>
              <a:rPr lang="fr-FR" sz="2000" dirty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44624"/>
            <a:ext cx="447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Fragmentos</a:t>
            </a:r>
            <a:r>
              <a:rPr lang="fr-FR" sz="2800" dirty="0"/>
              <a:t> Mais </a:t>
            </a:r>
            <a:r>
              <a:rPr lang="fr-FR" sz="2800" dirty="0" err="1"/>
              <a:t>Sofisticados</a:t>
            </a:r>
            <a:endParaRPr lang="fr-FR" sz="2800" baseline="-25000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7308304" y="34330"/>
          <a:ext cx="15621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562400" imgH="514440" progId="ChemDraw.Document.6.0">
                  <p:embed/>
                </p:oleObj>
              </mc:Choice>
              <mc:Fallback>
                <p:oleObj name="CS ChemDraw Drawing" r:id="rId2" imgW="1562400" imgH="514440" progId="ChemDraw.Document.6.0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34330"/>
                        <a:ext cx="15621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093" name="Object 5"/>
          <p:cNvGraphicFramePr>
            <a:graphicFrameLocks noChangeAspect="1"/>
          </p:cNvGraphicFramePr>
          <p:nvPr/>
        </p:nvGraphicFramePr>
        <p:xfrm>
          <a:off x="6156176" y="764704"/>
          <a:ext cx="1025362" cy="936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748080" imgH="681840" progId="ChemDraw.Document.6.0">
                  <p:embed/>
                </p:oleObj>
              </mc:Choice>
              <mc:Fallback>
                <p:oleObj name="CS ChemDraw Drawing" r:id="rId4" imgW="748080" imgH="681840" progId="ChemDraw.Document.6.0">
                  <p:embed/>
                  <p:pic>
                    <p:nvPicPr>
                      <p:cNvPr id="3450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764704"/>
                        <a:ext cx="1025362" cy="9361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699792" y="980728"/>
            <a:ext cx="3366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Construção</a:t>
            </a:r>
            <a:r>
              <a:rPr lang="fr-FR" sz="2400" dirty="0"/>
              <a:t> do </a:t>
            </a:r>
            <a:r>
              <a:rPr lang="fr-FR" sz="2400" dirty="0" err="1"/>
              <a:t>fragmento</a:t>
            </a:r>
            <a:endParaRPr lang="fr-FR" sz="2400" dirty="0"/>
          </a:p>
        </p:txBody>
      </p:sp>
      <p:graphicFrame>
        <p:nvGraphicFramePr>
          <p:cNvPr id="345094" name="Object 6"/>
          <p:cNvGraphicFramePr>
            <a:graphicFrameLocks noChangeAspect="1"/>
          </p:cNvGraphicFramePr>
          <p:nvPr/>
        </p:nvGraphicFramePr>
        <p:xfrm>
          <a:off x="323528" y="692696"/>
          <a:ext cx="1368151" cy="1677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090080" imgH="1337040" progId="ChemDraw.Document.6.0">
                  <p:embed/>
                </p:oleObj>
              </mc:Choice>
              <mc:Fallback>
                <p:oleObj name="CS ChemDraw Drawing" r:id="rId6" imgW="1090080" imgH="1337040" progId="ChemDraw.Document.6.0">
                  <p:embed/>
                  <p:pic>
                    <p:nvPicPr>
                      <p:cNvPr id="3450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692696"/>
                        <a:ext cx="1368151" cy="1677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095" name="Object 7"/>
          <p:cNvGraphicFramePr>
            <a:graphicFrameLocks noChangeAspect="1"/>
          </p:cNvGraphicFramePr>
          <p:nvPr/>
        </p:nvGraphicFramePr>
        <p:xfrm>
          <a:off x="2367743" y="1988840"/>
          <a:ext cx="4076465" cy="27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3471120" imgH="2350800" progId="ChemDraw.Document.6.0">
                  <p:embed/>
                </p:oleObj>
              </mc:Choice>
              <mc:Fallback>
                <p:oleObj name="CS ChemDraw Drawing" r:id="rId8" imgW="3471120" imgH="2350800" progId="ChemDraw.Document.6.0">
                  <p:embed/>
                  <p:pic>
                    <p:nvPicPr>
                      <p:cNvPr id="3450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7743" y="1988840"/>
                        <a:ext cx="4076465" cy="276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115616" y="5949280"/>
            <a:ext cx="6744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Resolvendo</a:t>
            </a:r>
            <a:r>
              <a:rPr lang="fr-FR" sz="2000" dirty="0"/>
              <a:t> o </a:t>
            </a:r>
            <a:r>
              <a:rPr lang="fr-FR" sz="2000" dirty="0" err="1"/>
              <a:t>polinômio</a:t>
            </a:r>
            <a:r>
              <a:rPr lang="fr-FR" sz="2000" dirty="0"/>
              <a:t>, </a:t>
            </a:r>
            <a:r>
              <a:rPr lang="fr-FR" sz="2000" dirty="0" err="1"/>
              <a:t>temos</a:t>
            </a:r>
            <a:r>
              <a:rPr lang="fr-FR" sz="2000" dirty="0"/>
              <a:t>: E</a:t>
            </a:r>
            <a:r>
              <a:rPr lang="fr-FR" sz="2000" baseline="-25000" dirty="0"/>
              <a:t>1</a:t>
            </a:r>
            <a:r>
              <a:rPr lang="fr-FR" sz="2000" dirty="0"/>
              <a:t> = </a:t>
            </a:r>
            <a:r>
              <a:rPr lang="fr-FR" sz="2000" dirty="0">
                <a:latin typeface="Symbol" pitchFamily="18" charset="2"/>
              </a:rPr>
              <a:t>a </a:t>
            </a:r>
            <a:r>
              <a:rPr lang="fr-FR" sz="2000" dirty="0"/>
              <a:t>+ 2</a:t>
            </a:r>
            <a:r>
              <a:rPr lang="fr-FR" sz="2000" dirty="0">
                <a:latin typeface="Symbol" pitchFamily="18" charset="2"/>
              </a:rPr>
              <a:t>b,</a:t>
            </a:r>
            <a:r>
              <a:rPr lang="fr-FR" sz="2000" dirty="0"/>
              <a:t> e E</a:t>
            </a:r>
            <a:r>
              <a:rPr lang="fr-FR" sz="2000" baseline="-25000" dirty="0"/>
              <a:t>2</a:t>
            </a:r>
            <a:r>
              <a:rPr lang="fr-FR" sz="2000" dirty="0"/>
              <a:t> = E</a:t>
            </a:r>
            <a:r>
              <a:rPr lang="fr-FR" sz="2000" baseline="-25000" dirty="0"/>
              <a:t>3</a:t>
            </a:r>
            <a:r>
              <a:rPr lang="fr-FR" sz="2000" dirty="0"/>
              <a:t> = </a:t>
            </a:r>
            <a:r>
              <a:rPr lang="fr-FR" sz="2000" dirty="0">
                <a:latin typeface="Symbol" pitchFamily="18" charset="2"/>
              </a:rPr>
              <a:t>a - b</a:t>
            </a:r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923928" y="5157192"/>
            <a:ext cx="2673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Segundo</a:t>
            </a:r>
            <a:r>
              <a:rPr lang="fr-FR" sz="2000" dirty="0"/>
              <a:t> </a:t>
            </a:r>
            <a:r>
              <a:rPr lang="fr-FR" sz="2000" dirty="0" err="1"/>
              <a:t>Hückel</a:t>
            </a:r>
            <a:r>
              <a:rPr lang="fr-FR" sz="2000" dirty="0"/>
              <a:t> (</a:t>
            </a:r>
            <a:r>
              <a:rPr lang="fr-FR" sz="2000" dirty="0" err="1"/>
              <a:t>S</a:t>
            </a:r>
            <a:r>
              <a:rPr lang="fr-FR" sz="2000" baseline="-25000" dirty="0" err="1"/>
              <a:t>ij</a:t>
            </a:r>
            <a:r>
              <a:rPr lang="fr-FR" sz="2000" baseline="-25000" dirty="0"/>
              <a:t> </a:t>
            </a:r>
            <a:r>
              <a:rPr lang="fr-FR" sz="2000" dirty="0"/>
              <a:t>= 0) </a:t>
            </a:r>
          </a:p>
        </p:txBody>
      </p:sp>
      <p:sp>
        <p:nvSpPr>
          <p:cNvPr id="34510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4510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45103" name="Rectangle 15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4509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725144"/>
            <a:ext cx="3048000" cy="1009650"/>
          </a:xfrm>
          <a:prstGeom prst="rect">
            <a:avLst/>
          </a:prstGeom>
          <a:noFill/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44624"/>
            <a:ext cx="447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Fragmentos</a:t>
            </a:r>
            <a:r>
              <a:rPr lang="fr-FR" sz="2800" dirty="0"/>
              <a:t> Mais </a:t>
            </a:r>
            <a:r>
              <a:rPr lang="fr-FR" sz="2800" dirty="0" err="1"/>
              <a:t>Sofisticados</a:t>
            </a:r>
            <a:endParaRPr lang="fr-FR" sz="2800" baseline="-25000" dirty="0"/>
          </a:p>
        </p:txBody>
      </p:sp>
      <p:graphicFrame>
        <p:nvGraphicFramePr>
          <p:cNvPr id="344066" name="Object 2"/>
          <p:cNvGraphicFramePr>
            <a:graphicFrameLocks noChangeAspect="1"/>
          </p:cNvGraphicFramePr>
          <p:nvPr/>
        </p:nvGraphicFramePr>
        <p:xfrm>
          <a:off x="7308304" y="0"/>
          <a:ext cx="15621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562400" imgH="514440" progId="ChemDraw.Document.6.0">
                  <p:embed/>
                </p:oleObj>
              </mc:Choice>
              <mc:Fallback>
                <p:oleObj name="CS ChemDraw Drawing" r:id="rId2" imgW="1562400" imgH="514440" progId="ChemDraw.Document.6.0">
                  <p:embed/>
                  <p:pic>
                    <p:nvPicPr>
                      <p:cNvPr id="3440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0"/>
                        <a:ext cx="15621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835696" y="692696"/>
            <a:ext cx="69127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AH</a:t>
            </a:r>
            <a:r>
              <a:rPr lang="fr-FR" sz="2000" baseline="-25000" dirty="0"/>
              <a:t>3</a:t>
            </a:r>
            <a:r>
              <a:rPr lang="fr-FR" sz="2000" dirty="0"/>
              <a:t> </a:t>
            </a:r>
            <a:r>
              <a:rPr lang="fr-FR" sz="2000" dirty="0" err="1"/>
              <a:t>possui</a:t>
            </a:r>
            <a:r>
              <a:rPr lang="fr-FR" sz="2000" dirty="0"/>
              <a:t> </a:t>
            </a:r>
            <a:r>
              <a:rPr lang="fr-FR" sz="2000" dirty="0" err="1"/>
              <a:t>diversos</a:t>
            </a:r>
            <a:r>
              <a:rPr lang="fr-FR" sz="2000" dirty="0"/>
              <a:t> </a:t>
            </a:r>
            <a:r>
              <a:rPr lang="fr-FR" sz="2000" dirty="0" err="1"/>
              <a:t>elementos</a:t>
            </a:r>
            <a:r>
              <a:rPr lang="fr-FR" sz="2000" dirty="0"/>
              <a:t> de </a:t>
            </a:r>
            <a:r>
              <a:rPr lang="fr-FR" sz="2000" dirty="0" err="1"/>
              <a:t>simetria</a:t>
            </a:r>
            <a:r>
              <a:rPr lang="fr-FR" sz="2000" dirty="0"/>
              <a:t>: </a:t>
            </a:r>
            <a:r>
              <a:rPr lang="fr-FR" sz="2000" dirty="0" err="1"/>
              <a:t>um</a:t>
            </a:r>
            <a:r>
              <a:rPr lang="fr-FR" sz="2000" dirty="0"/>
              <a:t> plano </a:t>
            </a:r>
            <a:r>
              <a:rPr lang="fr-FR" sz="2000" dirty="0" err="1"/>
              <a:t>xy</a:t>
            </a:r>
            <a:r>
              <a:rPr lang="fr-FR" sz="2000" dirty="0"/>
              <a:t> que </a:t>
            </a:r>
            <a:r>
              <a:rPr lang="fr-FR" sz="2000" dirty="0" err="1"/>
              <a:t>contém</a:t>
            </a:r>
            <a:r>
              <a:rPr lang="fr-FR" sz="2000" dirty="0"/>
              <a:t> a </a:t>
            </a:r>
            <a:r>
              <a:rPr lang="fr-FR" sz="2000" dirty="0" err="1"/>
              <a:t>molécula</a:t>
            </a:r>
            <a:r>
              <a:rPr lang="fr-FR" sz="2000" dirty="0"/>
              <a:t>,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eixo</a:t>
            </a:r>
            <a:r>
              <a:rPr lang="fr-FR" sz="2000" dirty="0"/>
              <a:t> C</a:t>
            </a:r>
            <a:r>
              <a:rPr lang="fr-FR" sz="2000" baseline="-25000" dirty="0"/>
              <a:t>3</a:t>
            </a:r>
            <a:r>
              <a:rPr lang="fr-FR" sz="2000" dirty="0"/>
              <a:t> sobre o </a:t>
            </a:r>
            <a:r>
              <a:rPr lang="fr-FR" sz="2000" dirty="0" err="1"/>
              <a:t>eixo</a:t>
            </a:r>
            <a:r>
              <a:rPr lang="fr-FR" sz="2000" dirty="0"/>
              <a:t> z, e 3 </a:t>
            </a:r>
            <a:r>
              <a:rPr lang="fr-FR" sz="2000" dirty="0" err="1"/>
              <a:t>planos</a:t>
            </a:r>
            <a:r>
              <a:rPr lang="fr-FR" sz="2000" dirty="0"/>
              <a:t> </a:t>
            </a:r>
            <a:r>
              <a:rPr lang="fr-FR" sz="2000" dirty="0" err="1"/>
              <a:t>bissetores</a:t>
            </a:r>
            <a:r>
              <a:rPr lang="fr-FR" sz="2000" dirty="0"/>
              <a:t> </a:t>
            </a:r>
            <a:r>
              <a:rPr lang="fr-FR" sz="2000" dirty="0" err="1"/>
              <a:t>perpendiculares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plano da </a:t>
            </a:r>
            <a:r>
              <a:rPr lang="fr-FR" sz="2000" dirty="0" err="1"/>
              <a:t>molécula</a:t>
            </a:r>
            <a:r>
              <a:rPr lang="fr-FR" sz="2000" dirty="0"/>
              <a:t> </a:t>
            </a:r>
            <a:r>
              <a:rPr lang="fr-FR" sz="2000" dirty="0" err="1"/>
              <a:t>xy</a:t>
            </a:r>
            <a:r>
              <a:rPr lang="fr-FR" sz="2000" dirty="0"/>
              <a:t>, 3 </a:t>
            </a:r>
            <a:r>
              <a:rPr lang="fr-FR" sz="2000" dirty="0" err="1"/>
              <a:t>eixos</a:t>
            </a:r>
            <a:r>
              <a:rPr lang="fr-FR" sz="2000" dirty="0"/>
              <a:t> de </a:t>
            </a:r>
            <a:r>
              <a:rPr lang="fr-FR" sz="2000" dirty="0" err="1"/>
              <a:t>rotação</a:t>
            </a:r>
            <a:r>
              <a:rPr lang="fr-FR" sz="2000" dirty="0"/>
              <a:t> C</a:t>
            </a:r>
            <a:r>
              <a:rPr lang="fr-FR" sz="2000" baseline="-25000" dirty="0"/>
              <a:t>2</a:t>
            </a:r>
            <a:r>
              <a:rPr lang="fr-FR" sz="2000" dirty="0"/>
              <a:t> que </a:t>
            </a:r>
            <a:r>
              <a:rPr lang="fr-FR" sz="2000" dirty="0" err="1"/>
              <a:t>passam</a:t>
            </a:r>
            <a:r>
              <a:rPr lang="fr-FR" sz="2000" dirty="0"/>
              <a:t> </a:t>
            </a:r>
            <a:r>
              <a:rPr lang="fr-FR" sz="2000" dirty="0" err="1"/>
              <a:t>igualmente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cada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dos </a:t>
            </a:r>
            <a:r>
              <a:rPr lang="fr-FR" sz="2000" dirty="0" err="1"/>
              <a:t>vértices</a:t>
            </a:r>
            <a:r>
              <a:rPr lang="fr-FR" sz="2000" dirty="0"/>
              <a:t> do </a:t>
            </a:r>
            <a:r>
              <a:rPr lang="fr-FR" sz="2000" dirty="0" err="1"/>
              <a:t>triângulo</a:t>
            </a:r>
            <a:r>
              <a:rPr lang="fr-FR" sz="2000" dirty="0"/>
              <a:t> e que </a:t>
            </a:r>
            <a:r>
              <a:rPr lang="fr-FR" sz="2000" dirty="0" err="1"/>
              <a:t>estão</a:t>
            </a:r>
            <a:r>
              <a:rPr lang="fr-FR" sz="2000" dirty="0"/>
              <a:t> </a:t>
            </a:r>
            <a:r>
              <a:rPr lang="fr-FR" sz="2000" dirty="0" err="1"/>
              <a:t>contidos</a:t>
            </a:r>
            <a:r>
              <a:rPr lang="fr-FR" sz="2000" dirty="0"/>
              <a:t> </a:t>
            </a:r>
            <a:r>
              <a:rPr lang="fr-FR" sz="2000" dirty="0" err="1"/>
              <a:t>pelos</a:t>
            </a:r>
            <a:r>
              <a:rPr lang="fr-FR" sz="2000" dirty="0"/>
              <a:t> </a:t>
            </a:r>
            <a:r>
              <a:rPr lang="fr-FR" sz="2000" dirty="0" err="1"/>
              <a:t>planos</a:t>
            </a:r>
            <a:r>
              <a:rPr lang="fr-FR" sz="2000" dirty="0"/>
              <a:t> </a:t>
            </a:r>
            <a:r>
              <a:rPr lang="fr-FR" sz="2000" dirty="0" err="1"/>
              <a:t>anteriores</a:t>
            </a:r>
            <a:r>
              <a:rPr lang="fr-FR" sz="2000" dirty="0"/>
              <a:t>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51520" y="2413337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De </a:t>
            </a:r>
            <a:r>
              <a:rPr lang="fr-FR" sz="2000" dirty="0" err="1"/>
              <a:t>todos</a:t>
            </a:r>
            <a:r>
              <a:rPr lang="fr-FR" sz="2000" dirty="0"/>
              <a:t> esses </a:t>
            </a:r>
            <a:r>
              <a:rPr lang="fr-FR" sz="2000" dirty="0" err="1"/>
              <a:t>elementos</a:t>
            </a:r>
            <a:r>
              <a:rPr lang="fr-FR" sz="2000" dirty="0"/>
              <a:t>, </a:t>
            </a:r>
            <a:r>
              <a:rPr lang="fr-FR" sz="2000" dirty="0" err="1"/>
              <a:t>n</a:t>
            </a:r>
            <a:r>
              <a:rPr lang="fr-FR" sz="2000" dirty="0" err="1">
                <a:latin typeface="Calibri"/>
              </a:rPr>
              <a:t>ós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guardaremos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somente</a:t>
            </a:r>
            <a:r>
              <a:rPr lang="fr-FR" sz="2000" dirty="0">
                <a:latin typeface="Calibri"/>
              </a:rPr>
              <a:t> o plano da </a:t>
            </a:r>
            <a:r>
              <a:rPr lang="fr-FR" sz="2000" dirty="0" err="1">
                <a:latin typeface="Calibri"/>
              </a:rPr>
              <a:t>molécula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xy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/>
              <a:t>e o plano que passa </a:t>
            </a:r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dos </a:t>
            </a:r>
            <a:r>
              <a:rPr lang="fr-FR" sz="2000" dirty="0" err="1"/>
              <a:t>vértices</a:t>
            </a:r>
            <a:r>
              <a:rPr lang="fr-FR" sz="2000" dirty="0"/>
              <a:t> </a:t>
            </a:r>
            <a:r>
              <a:rPr lang="fr-FR" sz="2000" dirty="0" err="1"/>
              <a:t>xz</a:t>
            </a:r>
            <a:r>
              <a:rPr lang="fr-FR" sz="2000" dirty="0"/>
              <a:t>, que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amplamente</a:t>
            </a:r>
            <a:r>
              <a:rPr lang="fr-FR" sz="2000" dirty="0"/>
              <a:t> </a:t>
            </a:r>
            <a:r>
              <a:rPr lang="fr-FR" sz="2000" dirty="0" err="1"/>
              <a:t>suficientes</a:t>
            </a:r>
            <a:r>
              <a:rPr lang="fr-FR" sz="2000" dirty="0"/>
              <a:t> para </a:t>
            </a:r>
            <a:r>
              <a:rPr lang="fr-FR" sz="2000" dirty="0" err="1"/>
              <a:t>analisar</a:t>
            </a:r>
            <a:r>
              <a:rPr lang="fr-FR" sz="2000" dirty="0"/>
              <a:t> a </a:t>
            </a:r>
            <a:r>
              <a:rPr lang="fr-FR" sz="2000" dirty="0" err="1"/>
              <a:t>simetria</a:t>
            </a:r>
            <a:r>
              <a:rPr lang="fr-FR" sz="2000" dirty="0"/>
              <a:t> dos </a:t>
            </a:r>
            <a:r>
              <a:rPr lang="fr-FR" sz="2000" dirty="0" err="1"/>
              <a:t>OAs</a:t>
            </a:r>
            <a:r>
              <a:rPr lang="fr-FR" sz="2000" dirty="0"/>
              <a:t> que </a:t>
            </a:r>
            <a:r>
              <a:rPr lang="fr-FR" sz="2000" dirty="0" err="1"/>
              <a:t>vão</a:t>
            </a:r>
            <a:r>
              <a:rPr lang="fr-FR" sz="2000" dirty="0"/>
              <a:t> </a:t>
            </a:r>
            <a:r>
              <a:rPr lang="fr-FR" sz="2000" dirty="0" err="1"/>
              <a:t>participar</a:t>
            </a:r>
            <a:r>
              <a:rPr lang="fr-FR" sz="2000" dirty="0"/>
              <a:t> na </a:t>
            </a:r>
            <a:r>
              <a:rPr lang="fr-FR" sz="2000" dirty="0" err="1"/>
              <a:t>elaboração</a:t>
            </a:r>
            <a:r>
              <a:rPr lang="fr-FR" sz="2000" dirty="0"/>
              <a:t> da </a:t>
            </a:r>
            <a:r>
              <a:rPr lang="fr-FR" sz="2000" dirty="0" err="1"/>
              <a:t>molécula</a:t>
            </a:r>
            <a:r>
              <a:rPr lang="fr-FR" sz="2000" dirty="0"/>
              <a:t>.</a:t>
            </a: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395535" y="4653136"/>
          <a:ext cx="799288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64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37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91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9269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/>
                        <a:t>Planos</a:t>
                      </a:r>
                      <a:r>
                        <a:rPr lang="fr-FR" sz="1800" dirty="0"/>
                        <a:t> de </a:t>
                      </a:r>
                      <a:r>
                        <a:rPr lang="fr-FR" sz="1800" dirty="0" err="1"/>
                        <a:t>simetria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Symbol" pitchFamily="18" charset="2"/>
                        </a:rPr>
                        <a:t>F</a:t>
                      </a:r>
                      <a:r>
                        <a:rPr lang="fr-FR" sz="18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Symbol" pitchFamily="18" charset="2"/>
                        </a:rPr>
                        <a:t>F</a:t>
                      </a:r>
                      <a:r>
                        <a:rPr lang="fr-FR" sz="1800" baseline="-25000" dirty="0">
                          <a:latin typeface="+mn-lt"/>
                        </a:rPr>
                        <a:t>2</a:t>
                      </a:r>
                      <a:endParaRPr lang="fr-FR" sz="1800" baseline="-25000" dirty="0"/>
                    </a:p>
                    <a:p>
                      <a:pPr algn="ctr"/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Symbol" pitchFamily="18" charset="2"/>
                        </a:rPr>
                        <a:t>F</a:t>
                      </a:r>
                      <a:r>
                        <a:rPr lang="fr-FR" sz="1800" baseline="-25000" dirty="0">
                          <a:latin typeface="+mn-lt"/>
                        </a:rPr>
                        <a:t>3</a:t>
                      </a:r>
                      <a:endParaRPr lang="fr-FR" sz="1800" baseline="-25000" dirty="0"/>
                    </a:p>
                    <a:p>
                      <a:pPr algn="ctr"/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2p</a:t>
                      </a:r>
                      <a:r>
                        <a:rPr lang="fr-FR" sz="1800" baseline="-250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2p</a:t>
                      </a:r>
                      <a:r>
                        <a:rPr lang="fr-FR" sz="1800" baseline="-25000" dirty="0"/>
                        <a:t>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2p</a:t>
                      </a:r>
                      <a:r>
                        <a:rPr lang="fr-FR" sz="1800" baseline="-25000" dirty="0"/>
                        <a:t>z</a:t>
                      </a:r>
                    </a:p>
                    <a:p>
                      <a:pPr algn="ctr"/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/>
                        <a:t>xz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15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/>
                        <a:t>xy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44077" name="Object 13"/>
          <p:cNvGraphicFramePr>
            <a:graphicFrameLocks noChangeAspect="1"/>
          </p:cNvGraphicFramePr>
          <p:nvPr/>
        </p:nvGraphicFramePr>
        <p:xfrm>
          <a:off x="4860032" y="6021288"/>
          <a:ext cx="360362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19840" imgH="569160" progId="ChemDraw.Document.6.0">
                  <p:embed/>
                </p:oleObj>
              </mc:Choice>
              <mc:Fallback>
                <p:oleObj name="CS ChemDraw Drawing" r:id="rId4" imgW="519840" imgH="569160" progId="ChemDraw.Document.6.0">
                  <p:embed/>
                  <p:pic>
                    <p:nvPicPr>
                      <p:cNvPr id="34407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6021288"/>
                        <a:ext cx="360362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8" name="Object 14"/>
          <p:cNvGraphicFramePr>
            <a:graphicFrameLocks noChangeAspect="1"/>
          </p:cNvGraphicFramePr>
          <p:nvPr/>
        </p:nvGraphicFramePr>
        <p:xfrm>
          <a:off x="5868144" y="6021288"/>
          <a:ext cx="36036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19840" imgH="569160" progId="ChemDraw.Document.6.0">
                  <p:embed/>
                </p:oleObj>
              </mc:Choice>
              <mc:Fallback>
                <p:oleObj name="CS ChemDraw Drawing" r:id="rId4" imgW="519840" imgH="569160" progId="ChemDraw.Document.6.0">
                  <p:embed/>
                  <p:pic>
                    <p:nvPicPr>
                      <p:cNvPr id="34407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6021288"/>
                        <a:ext cx="360362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9" name="Object 15"/>
          <p:cNvGraphicFramePr>
            <a:graphicFrameLocks noChangeAspect="1"/>
          </p:cNvGraphicFramePr>
          <p:nvPr/>
        </p:nvGraphicFramePr>
        <p:xfrm>
          <a:off x="3923928" y="6021288"/>
          <a:ext cx="36036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19840" imgH="569160" progId="ChemDraw.Document.6.0">
                  <p:embed/>
                </p:oleObj>
              </mc:Choice>
              <mc:Fallback>
                <p:oleObj name="CS ChemDraw Drawing" r:id="rId4" imgW="519840" imgH="569160" progId="ChemDraw.Document.6.0">
                  <p:embed/>
                  <p:pic>
                    <p:nvPicPr>
                      <p:cNvPr id="34407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6021288"/>
                        <a:ext cx="36036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80" name="Object 16"/>
          <p:cNvGraphicFramePr>
            <a:graphicFrameLocks noChangeAspect="1"/>
          </p:cNvGraphicFramePr>
          <p:nvPr/>
        </p:nvGraphicFramePr>
        <p:xfrm>
          <a:off x="2051720" y="6021288"/>
          <a:ext cx="36036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19840" imgH="569160" progId="ChemDraw.Document.6.0">
                  <p:embed/>
                </p:oleObj>
              </mc:Choice>
              <mc:Fallback>
                <p:oleObj name="CS ChemDraw Drawing" r:id="rId4" imgW="519840" imgH="569160" progId="ChemDraw.Document.6.0">
                  <p:embed/>
                  <p:pic>
                    <p:nvPicPr>
                      <p:cNvPr id="34408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6021288"/>
                        <a:ext cx="36036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81" name="Object 17"/>
          <p:cNvGraphicFramePr>
            <a:graphicFrameLocks noChangeAspect="1"/>
          </p:cNvGraphicFramePr>
          <p:nvPr/>
        </p:nvGraphicFramePr>
        <p:xfrm>
          <a:off x="3059832" y="6021288"/>
          <a:ext cx="3603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519840" imgH="569160" progId="ChemDraw.Document.6.0">
                  <p:embed/>
                </p:oleObj>
              </mc:Choice>
              <mc:Fallback>
                <p:oleObj name="CS ChemDraw Drawing" r:id="rId7" imgW="519840" imgH="569160" progId="ChemDraw.Document.6.0">
                  <p:embed/>
                  <p:pic>
                    <p:nvPicPr>
                      <p:cNvPr id="34408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6021288"/>
                        <a:ext cx="360363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82" name="Object 18"/>
          <p:cNvGraphicFramePr>
            <a:graphicFrameLocks noChangeAspect="1"/>
          </p:cNvGraphicFramePr>
          <p:nvPr/>
        </p:nvGraphicFramePr>
        <p:xfrm>
          <a:off x="6804248" y="6021288"/>
          <a:ext cx="3603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519840" imgH="569160" progId="ChemDraw.Document.6.0">
                  <p:embed/>
                </p:oleObj>
              </mc:Choice>
              <mc:Fallback>
                <p:oleObj name="CS ChemDraw Drawing" r:id="rId7" imgW="519840" imgH="569160" progId="ChemDraw.Document.6.0">
                  <p:embed/>
                  <p:pic>
                    <p:nvPicPr>
                      <p:cNvPr id="34408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6021288"/>
                        <a:ext cx="360363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83" name="Object 19"/>
          <p:cNvGraphicFramePr>
            <a:graphicFrameLocks noChangeAspect="1"/>
          </p:cNvGraphicFramePr>
          <p:nvPr/>
        </p:nvGraphicFramePr>
        <p:xfrm>
          <a:off x="251520" y="764704"/>
          <a:ext cx="1512168" cy="1297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1318680" imgH="1132560" progId="ChemDraw.Document.6.0">
                  <p:embed/>
                </p:oleObj>
              </mc:Choice>
              <mc:Fallback>
                <p:oleObj name="CS ChemDraw Drawing" r:id="rId10" imgW="1318680" imgH="1132560" progId="ChemDraw.Document.6.0">
                  <p:embed/>
                  <p:pic>
                    <p:nvPicPr>
                      <p:cNvPr id="34408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764704"/>
                        <a:ext cx="1512168" cy="1297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84" name="Object 20"/>
          <p:cNvGraphicFramePr>
            <a:graphicFrameLocks noChangeAspect="1"/>
          </p:cNvGraphicFramePr>
          <p:nvPr/>
        </p:nvGraphicFramePr>
        <p:xfrm>
          <a:off x="683568" y="3573016"/>
          <a:ext cx="7416824" cy="971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6025680" imgH="789120" progId="ChemDraw.Document.6.0">
                  <p:embed/>
                </p:oleObj>
              </mc:Choice>
              <mc:Fallback>
                <p:oleObj name="CS ChemDraw Drawing" r:id="rId12" imgW="6025680" imgH="789120" progId="ChemDraw.Document.6.0">
                  <p:embed/>
                  <p:pic>
                    <p:nvPicPr>
                      <p:cNvPr id="34408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573016"/>
                        <a:ext cx="7416824" cy="971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9512" y="3933056"/>
            <a:ext cx="3240360" cy="180020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44624"/>
            <a:ext cx="447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Fragmentos</a:t>
            </a:r>
            <a:r>
              <a:rPr lang="fr-FR" sz="2800" dirty="0"/>
              <a:t> Mais </a:t>
            </a:r>
            <a:r>
              <a:rPr lang="fr-FR" sz="2800" dirty="0" err="1"/>
              <a:t>Sofisticados</a:t>
            </a:r>
            <a:endParaRPr lang="fr-FR" sz="2800" baseline="-25000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7308304" y="0"/>
          <a:ext cx="15621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562400" imgH="514440" progId="ChemDraw.Document.6.0">
                  <p:embed/>
                </p:oleObj>
              </mc:Choice>
              <mc:Fallback>
                <p:oleObj name="CS ChemDraw Drawing" r:id="rId2" imgW="1562400" imgH="514440" progId="ChemDraw.Document.6.0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0"/>
                        <a:ext cx="15621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51521" y="213285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Como</a:t>
            </a:r>
            <a:r>
              <a:rPr lang="fr-FR" sz="2000" dirty="0"/>
              <a:t> </a:t>
            </a:r>
            <a:r>
              <a:rPr lang="fr-FR" sz="2000" dirty="0" err="1"/>
              <a:t>combinar</a:t>
            </a:r>
            <a:r>
              <a:rPr lang="fr-FR" sz="2000" dirty="0"/>
              <a:t> 4OA?         </a:t>
            </a:r>
            <a:r>
              <a:rPr lang="fr-FR" sz="2000" dirty="0" err="1"/>
              <a:t>Percebemos</a:t>
            </a:r>
            <a:r>
              <a:rPr lang="fr-FR" sz="2000" dirty="0"/>
              <a:t> pelas </a:t>
            </a:r>
            <a:r>
              <a:rPr lang="fr-FR" sz="2000" dirty="0" err="1"/>
              <a:t>intensidades</a:t>
            </a:r>
            <a:r>
              <a:rPr lang="fr-FR" sz="2000" dirty="0"/>
              <a:t> dos </a:t>
            </a:r>
            <a:r>
              <a:rPr lang="fr-FR" sz="2000" dirty="0" err="1"/>
              <a:t>coeficientes</a:t>
            </a:r>
            <a:r>
              <a:rPr lang="fr-FR" sz="2000" dirty="0"/>
              <a:t> que os </a:t>
            </a:r>
            <a:r>
              <a:rPr lang="fr-FR" sz="2000" dirty="0" err="1"/>
              <a:t>recobrimentos</a:t>
            </a:r>
            <a:r>
              <a:rPr lang="fr-FR" sz="2000" dirty="0"/>
              <a:t> (</a:t>
            </a:r>
            <a:r>
              <a:rPr lang="fr-FR" sz="2000" b="1" dirty="0">
                <a:latin typeface="Symbol" pitchFamily="18" charset="2"/>
              </a:rPr>
              <a:t>F</a:t>
            </a:r>
            <a:r>
              <a:rPr lang="fr-FR" sz="2000" b="1" baseline="-25000" dirty="0"/>
              <a:t>1</a:t>
            </a:r>
            <a:r>
              <a:rPr lang="fr-FR" sz="2000" dirty="0"/>
              <a:t>, </a:t>
            </a:r>
            <a:r>
              <a:rPr lang="fr-FR" sz="2000" b="1" dirty="0"/>
              <a:t>2p</a:t>
            </a:r>
            <a:r>
              <a:rPr lang="fr-FR" sz="2000" b="1" baseline="-25000" dirty="0"/>
              <a:t>x</a:t>
            </a:r>
            <a:r>
              <a:rPr lang="fr-FR" sz="2000" dirty="0"/>
              <a:t>) e (</a:t>
            </a:r>
            <a:r>
              <a:rPr lang="fr-FR" sz="2000" b="1" dirty="0">
                <a:latin typeface="Symbol" pitchFamily="18" charset="2"/>
              </a:rPr>
              <a:t>F</a:t>
            </a:r>
            <a:r>
              <a:rPr lang="fr-FR" sz="2000" b="1" baseline="-25000" dirty="0"/>
              <a:t>3</a:t>
            </a:r>
            <a:r>
              <a:rPr lang="fr-FR" sz="2000" dirty="0"/>
              <a:t>,</a:t>
            </a:r>
            <a:r>
              <a:rPr lang="fr-FR" sz="2000" b="1" dirty="0"/>
              <a:t> 2s</a:t>
            </a:r>
            <a:r>
              <a:rPr lang="fr-FR" sz="2000" dirty="0"/>
              <a:t>)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nulos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simetria</a:t>
            </a:r>
            <a:r>
              <a:rPr lang="fr-FR" sz="2000" dirty="0"/>
              <a:t>.</a:t>
            </a:r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7273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4557" y="2204864"/>
            <a:ext cx="295275" cy="34290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1920040" y="2996952"/>
            <a:ext cx="1643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Assim</a:t>
            </a:r>
            <a:r>
              <a:rPr lang="fr-FR" sz="2000" dirty="0"/>
              <a:t>, </a:t>
            </a:r>
            <a:r>
              <a:rPr lang="fr-FR" sz="2000" dirty="0" err="1"/>
              <a:t>temos</a:t>
            </a:r>
            <a:r>
              <a:rPr lang="fr-FR" sz="2000" dirty="0"/>
              <a:t>: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51521" y="4005064"/>
            <a:ext cx="30963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Exs</a:t>
            </a:r>
            <a:r>
              <a:rPr lang="fr-FR" sz="2000" dirty="0"/>
              <a:t>. de AH</a:t>
            </a:r>
            <a:r>
              <a:rPr lang="fr-FR" sz="2000" baseline="-25000" dirty="0"/>
              <a:t>3</a:t>
            </a:r>
            <a:r>
              <a:rPr lang="fr-FR" sz="2000" dirty="0"/>
              <a:t> plano: BH</a:t>
            </a:r>
            <a:r>
              <a:rPr lang="fr-FR" sz="2000" baseline="-25000" dirty="0"/>
              <a:t>3</a:t>
            </a:r>
            <a:r>
              <a:rPr lang="fr-FR" sz="2000" dirty="0"/>
              <a:t>, CH</a:t>
            </a:r>
            <a:r>
              <a:rPr lang="fr-FR" sz="2000" baseline="-25000" dirty="0"/>
              <a:t>3</a:t>
            </a:r>
            <a:r>
              <a:rPr lang="fr-FR" sz="2000" baseline="30000" dirty="0"/>
              <a:t>+</a:t>
            </a:r>
          </a:p>
          <a:p>
            <a:endParaRPr lang="fr-FR" sz="2000" dirty="0"/>
          </a:p>
          <a:p>
            <a:pPr algn="just"/>
            <a:r>
              <a:rPr lang="fr-FR" sz="2000" dirty="0"/>
              <a:t>2 </a:t>
            </a:r>
            <a:r>
              <a:rPr lang="fr-FR" sz="2000" dirty="0" err="1"/>
              <a:t>n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veis</a:t>
            </a:r>
            <a:r>
              <a:rPr lang="fr-FR" sz="2000" dirty="0"/>
              <a:t> de </a:t>
            </a:r>
            <a:r>
              <a:rPr lang="fr-FR" sz="2000" dirty="0" err="1"/>
              <a:t>energia</a:t>
            </a:r>
            <a:r>
              <a:rPr lang="fr-FR" sz="2000" dirty="0"/>
              <a:t> </a:t>
            </a:r>
            <a:r>
              <a:rPr lang="fr-FR" sz="2000" dirty="0" err="1"/>
              <a:t>correspondem</a:t>
            </a:r>
            <a:r>
              <a:rPr lang="fr-FR" sz="2000" dirty="0"/>
              <a:t> à 3 </a:t>
            </a:r>
            <a:r>
              <a:rPr lang="fr-FR" sz="2000" dirty="0" err="1"/>
              <a:t>ligações</a:t>
            </a:r>
            <a:r>
              <a:rPr lang="fr-FR" sz="2000" dirty="0"/>
              <a:t> A-H </a:t>
            </a:r>
            <a:r>
              <a:rPr lang="fr-FR" sz="2000" dirty="0" err="1"/>
              <a:t>equivalentes</a:t>
            </a:r>
            <a:endParaRPr lang="fr-FR" sz="2000" baseline="-25000" dirty="0"/>
          </a:p>
        </p:txBody>
      </p:sp>
      <p:graphicFrame>
        <p:nvGraphicFramePr>
          <p:cNvPr id="372746" name="Object 10"/>
          <p:cNvGraphicFramePr>
            <a:graphicFrameLocks noChangeAspect="1"/>
          </p:cNvGraphicFramePr>
          <p:nvPr/>
        </p:nvGraphicFramePr>
        <p:xfrm>
          <a:off x="1259632" y="692696"/>
          <a:ext cx="6625138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5243760" imgH="1139040" progId="ChemDraw.Document.6.0">
                  <p:embed/>
                </p:oleObj>
              </mc:Choice>
              <mc:Fallback>
                <p:oleObj name="CS ChemDraw Drawing" r:id="rId5" imgW="5243760" imgH="1139040" progId="ChemDraw.Document.6.0">
                  <p:embed/>
                  <p:pic>
                    <p:nvPicPr>
                      <p:cNvPr id="3727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692696"/>
                        <a:ext cx="6625138" cy="144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7" name="Object 11"/>
          <p:cNvGraphicFramePr>
            <a:graphicFrameLocks noChangeAspect="1"/>
          </p:cNvGraphicFramePr>
          <p:nvPr/>
        </p:nvGraphicFramePr>
        <p:xfrm>
          <a:off x="3707904" y="2996952"/>
          <a:ext cx="5110413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4745880" imgH="3077280" progId="ChemDraw.Document.6.0">
                  <p:embed/>
                </p:oleObj>
              </mc:Choice>
              <mc:Fallback>
                <p:oleObj name="CS ChemDraw Drawing" r:id="rId7" imgW="4745880" imgH="3077280" progId="ChemDraw.Document.6.0">
                  <p:embed/>
                  <p:pic>
                    <p:nvPicPr>
                      <p:cNvPr id="3727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996952"/>
                        <a:ext cx="5110413" cy="3312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  <p:bldP spid="12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45237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44624"/>
            <a:ext cx="447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Fragmentos</a:t>
            </a:r>
            <a:r>
              <a:rPr lang="fr-FR" sz="2800" dirty="0"/>
              <a:t> Mais </a:t>
            </a:r>
            <a:r>
              <a:rPr lang="fr-FR" sz="2800" dirty="0" err="1"/>
              <a:t>Sofisticados</a:t>
            </a:r>
            <a:endParaRPr lang="fr-FR" sz="2800" baseline="-25000" dirty="0"/>
          </a:p>
        </p:txBody>
      </p:sp>
      <p:graphicFrame>
        <p:nvGraphicFramePr>
          <p:cNvPr id="371714" name="Object 2"/>
          <p:cNvGraphicFramePr>
            <a:graphicFrameLocks noChangeAspect="1"/>
          </p:cNvGraphicFramePr>
          <p:nvPr/>
        </p:nvGraphicFramePr>
        <p:xfrm>
          <a:off x="6876256" y="44624"/>
          <a:ext cx="19907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990800" imgH="524160" progId="ChemDraw.Document.6.0">
                  <p:embed/>
                </p:oleObj>
              </mc:Choice>
              <mc:Fallback>
                <p:oleObj name="CS ChemDraw Drawing" r:id="rId2" imgW="1990800" imgH="524160" progId="ChemDraw.Document.6.0">
                  <p:embed/>
                  <p:pic>
                    <p:nvPicPr>
                      <p:cNvPr id="3717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44624"/>
                        <a:ext cx="19907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51520" y="764704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Os </a:t>
            </a:r>
            <a:r>
              <a:rPr lang="fr-FR" sz="2000" dirty="0" err="1"/>
              <a:t>OAs</a:t>
            </a:r>
            <a:r>
              <a:rPr lang="fr-FR" sz="2000" dirty="0"/>
              <a:t> de AH</a:t>
            </a:r>
            <a:r>
              <a:rPr lang="fr-FR" sz="2000" baseline="-25000" dirty="0"/>
              <a:t>3</a:t>
            </a:r>
            <a:r>
              <a:rPr lang="fr-FR" sz="2000" dirty="0"/>
              <a:t> </a:t>
            </a:r>
            <a:r>
              <a:rPr lang="fr-FR" sz="2000" dirty="0" err="1"/>
              <a:t>piramidal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idênticos</a:t>
            </a:r>
            <a:r>
              <a:rPr lang="fr-FR" sz="2000" dirty="0"/>
              <a:t> </a:t>
            </a:r>
            <a:r>
              <a:rPr lang="fr-FR" sz="2000" dirty="0" err="1"/>
              <a:t>aos</a:t>
            </a:r>
            <a:r>
              <a:rPr lang="fr-FR" sz="2000" dirty="0"/>
              <a:t> </a:t>
            </a:r>
            <a:r>
              <a:rPr lang="fr-FR" sz="2000" dirty="0" err="1"/>
              <a:t>OAs</a:t>
            </a:r>
            <a:r>
              <a:rPr lang="fr-FR" sz="2000" dirty="0"/>
              <a:t> de AH</a:t>
            </a:r>
            <a:r>
              <a:rPr lang="fr-FR" sz="2000" baseline="-25000" dirty="0"/>
              <a:t>3</a:t>
            </a:r>
            <a:r>
              <a:rPr lang="fr-FR" sz="2000" dirty="0"/>
              <a:t> plano, mas agora </a:t>
            </a:r>
            <a:r>
              <a:rPr lang="fr-FR" sz="2000" dirty="0" err="1"/>
              <a:t>perdemos</a:t>
            </a:r>
            <a:r>
              <a:rPr lang="fr-FR" sz="2000" dirty="0"/>
              <a:t> o plano de </a:t>
            </a:r>
            <a:r>
              <a:rPr lang="fr-FR" sz="2000" dirty="0" err="1"/>
              <a:t>simetria</a:t>
            </a:r>
            <a:r>
              <a:rPr lang="fr-FR" sz="2000" dirty="0"/>
              <a:t> </a:t>
            </a:r>
            <a:r>
              <a:rPr lang="fr-FR" sz="2000" dirty="0" err="1"/>
              <a:t>xy</a:t>
            </a:r>
            <a:r>
              <a:rPr lang="fr-FR" sz="2000" dirty="0"/>
              <a:t>. </a:t>
            </a:r>
            <a:r>
              <a:rPr lang="fr-FR" sz="2000" dirty="0" err="1"/>
              <a:t>Assim</a:t>
            </a:r>
            <a:r>
              <a:rPr lang="fr-FR" sz="2000" dirty="0"/>
              <a:t>, o OA </a:t>
            </a:r>
            <a:r>
              <a:rPr lang="fr-FR" sz="2000" b="1" dirty="0"/>
              <a:t>2p</a:t>
            </a:r>
            <a:r>
              <a:rPr lang="fr-FR" sz="2000" b="1" baseline="-25000" dirty="0"/>
              <a:t>z</a:t>
            </a:r>
            <a:r>
              <a:rPr lang="fr-FR" sz="2000" dirty="0"/>
              <a:t> </a:t>
            </a:r>
            <a:r>
              <a:rPr lang="fr-FR" sz="2000" dirty="0" err="1"/>
              <a:t>pode</a:t>
            </a:r>
            <a:r>
              <a:rPr lang="fr-FR" sz="2000" dirty="0"/>
              <a:t> se </a:t>
            </a:r>
            <a:r>
              <a:rPr lang="fr-FR" sz="2000" dirty="0" err="1"/>
              <a:t>recobrir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</a:t>
            </a:r>
            <a:r>
              <a:rPr lang="fr-FR" sz="2000" b="1" dirty="0"/>
              <a:t>2s</a:t>
            </a:r>
            <a:r>
              <a:rPr lang="fr-FR" sz="2000" dirty="0"/>
              <a:t> e </a:t>
            </a:r>
            <a:r>
              <a:rPr lang="fr-FR" sz="2000" b="1" dirty="0">
                <a:latin typeface="Symbol" pitchFamily="18" charset="2"/>
              </a:rPr>
              <a:t>F</a:t>
            </a:r>
            <a:r>
              <a:rPr lang="fr-FR" sz="2000" b="1" baseline="-25000" dirty="0"/>
              <a:t>1</a:t>
            </a:r>
            <a:r>
              <a:rPr lang="fr-FR" sz="2000" dirty="0"/>
              <a:t>. </a:t>
            </a:r>
            <a:r>
              <a:rPr lang="fr-FR" sz="2000" dirty="0" err="1"/>
              <a:t>Finalmente</a:t>
            </a:r>
            <a:r>
              <a:rPr lang="fr-FR" sz="2000" dirty="0"/>
              <a:t>, </a:t>
            </a:r>
            <a:r>
              <a:rPr lang="fr-FR" sz="2000" dirty="0" err="1"/>
              <a:t>temos</a:t>
            </a:r>
            <a:r>
              <a:rPr lang="fr-FR" sz="2000" dirty="0"/>
              <a:t> 3 </a:t>
            </a:r>
            <a:r>
              <a:rPr lang="fr-FR" sz="2000" dirty="0" err="1"/>
              <a:t>grupos</a:t>
            </a:r>
            <a:r>
              <a:rPr lang="fr-FR" sz="2000" dirty="0"/>
              <a:t> de </a:t>
            </a:r>
            <a:r>
              <a:rPr lang="fr-FR" sz="2000" dirty="0" err="1"/>
              <a:t>interações</a:t>
            </a:r>
            <a:r>
              <a:rPr lang="fr-FR" sz="2000" dirty="0"/>
              <a:t>: (</a:t>
            </a:r>
            <a:r>
              <a:rPr lang="fr-FR" sz="2000" b="1" dirty="0"/>
              <a:t>2p</a:t>
            </a:r>
            <a:r>
              <a:rPr lang="fr-FR" sz="2000" b="1" baseline="-25000" dirty="0"/>
              <a:t>y</a:t>
            </a:r>
            <a:r>
              <a:rPr lang="fr-FR" sz="2000" dirty="0"/>
              <a:t>, </a:t>
            </a:r>
            <a:r>
              <a:rPr lang="fr-FR" sz="2000" b="1" dirty="0">
                <a:latin typeface="Symbol" pitchFamily="18" charset="2"/>
              </a:rPr>
              <a:t>F</a:t>
            </a:r>
            <a:r>
              <a:rPr lang="fr-FR" sz="2000" b="1" baseline="-25000" dirty="0"/>
              <a:t>2</a:t>
            </a:r>
            <a:r>
              <a:rPr lang="fr-FR" sz="2000" dirty="0"/>
              <a:t>), (</a:t>
            </a:r>
            <a:r>
              <a:rPr lang="fr-FR" sz="2000" b="1" dirty="0"/>
              <a:t>2p</a:t>
            </a:r>
            <a:r>
              <a:rPr lang="fr-FR" sz="2000" b="1" baseline="-25000" dirty="0"/>
              <a:t>x</a:t>
            </a:r>
            <a:r>
              <a:rPr lang="fr-FR" sz="2000" dirty="0"/>
              <a:t>, </a:t>
            </a:r>
            <a:r>
              <a:rPr lang="fr-FR" sz="2000" b="1" dirty="0">
                <a:latin typeface="Symbol" pitchFamily="18" charset="2"/>
              </a:rPr>
              <a:t>F</a:t>
            </a:r>
            <a:r>
              <a:rPr lang="fr-FR" sz="2000" b="1" baseline="-25000" dirty="0"/>
              <a:t>3</a:t>
            </a:r>
            <a:r>
              <a:rPr lang="fr-FR" sz="2000" dirty="0"/>
              <a:t>) e (</a:t>
            </a:r>
            <a:r>
              <a:rPr lang="fr-FR" sz="2000" b="1" dirty="0"/>
              <a:t>2s</a:t>
            </a:r>
            <a:r>
              <a:rPr lang="fr-FR" sz="2000" dirty="0"/>
              <a:t>, </a:t>
            </a:r>
            <a:r>
              <a:rPr lang="fr-FR" sz="2000" b="1" dirty="0"/>
              <a:t>2p</a:t>
            </a:r>
            <a:r>
              <a:rPr lang="fr-FR" sz="2000" b="1" baseline="-25000" dirty="0"/>
              <a:t>z</a:t>
            </a:r>
            <a:r>
              <a:rPr lang="fr-FR" sz="2000" dirty="0"/>
              <a:t>, </a:t>
            </a:r>
            <a:r>
              <a:rPr lang="fr-FR" sz="2000" b="1" dirty="0">
                <a:latin typeface="Symbol" pitchFamily="18" charset="2"/>
              </a:rPr>
              <a:t>F</a:t>
            </a:r>
            <a:r>
              <a:rPr lang="fr-FR" sz="2000" b="1" baseline="-25000" dirty="0"/>
              <a:t>1</a:t>
            </a:r>
            <a:r>
              <a:rPr lang="fr-FR" sz="2000" dirty="0"/>
              <a:t>).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 err="1"/>
              <a:t>Até</a:t>
            </a:r>
            <a:r>
              <a:rPr lang="fr-FR" sz="2000" dirty="0"/>
              <a:t> o </a:t>
            </a:r>
            <a:r>
              <a:rPr lang="fr-FR" sz="2000" dirty="0" err="1"/>
              <a:t>momento</a:t>
            </a:r>
            <a:r>
              <a:rPr lang="fr-FR" sz="2000" dirty="0"/>
              <a:t> </a:t>
            </a:r>
            <a:r>
              <a:rPr lang="fr-FR" sz="2000" dirty="0" err="1"/>
              <a:t>presente</a:t>
            </a:r>
            <a:r>
              <a:rPr lang="fr-FR" sz="2000" dirty="0"/>
              <a:t>, </a:t>
            </a:r>
            <a:r>
              <a:rPr lang="fr-FR" sz="2000" dirty="0" err="1"/>
              <a:t>pod</a:t>
            </a:r>
            <a:r>
              <a:rPr lang="fr-FR" sz="2000" dirty="0" err="1">
                <a:latin typeface="Calibri"/>
              </a:rPr>
              <a:t>íamos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combinar</a:t>
            </a:r>
            <a:r>
              <a:rPr lang="fr-FR" sz="2000" dirty="0">
                <a:latin typeface="Calibri"/>
              </a:rPr>
              <a:t> os </a:t>
            </a:r>
            <a:r>
              <a:rPr lang="fr-FR" sz="2000" dirty="0" err="1">
                <a:latin typeface="Calibri"/>
              </a:rPr>
              <a:t>OAs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por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simetria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facilidade</a:t>
            </a:r>
            <a:r>
              <a:rPr lang="fr-FR" sz="2000" dirty="0">
                <a:latin typeface="Calibri"/>
              </a:rPr>
              <a:t>. Agora, para </a:t>
            </a:r>
            <a:r>
              <a:rPr lang="fr-FR" sz="2000" dirty="0" err="1">
                <a:latin typeface="Calibri"/>
              </a:rPr>
              <a:t>molécula</a:t>
            </a:r>
            <a:r>
              <a:rPr lang="fr-FR" sz="2000" dirty="0">
                <a:latin typeface="Calibri"/>
              </a:rPr>
              <a:t> AH</a:t>
            </a:r>
            <a:r>
              <a:rPr lang="fr-FR" sz="2000" baseline="-25000" dirty="0">
                <a:latin typeface="Calibri"/>
              </a:rPr>
              <a:t>3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temos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uma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situação</a:t>
            </a:r>
            <a:r>
              <a:rPr lang="fr-FR" sz="2000" dirty="0">
                <a:latin typeface="Calibri"/>
              </a:rPr>
              <a:t> mais </a:t>
            </a:r>
            <a:r>
              <a:rPr lang="fr-FR" sz="2000" dirty="0" err="1">
                <a:latin typeface="Calibri"/>
              </a:rPr>
              <a:t>difícil</a:t>
            </a:r>
            <a:r>
              <a:rPr lang="fr-FR" sz="2000" dirty="0">
                <a:latin typeface="Calibri"/>
              </a:rPr>
              <a:t>, se </a:t>
            </a:r>
            <a:r>
              <a:rPr lang="fr-FR" sz="2000" dirty="0" err="1">
                <a:latin typeface="Calibri"/>
              </a:rPr>
              <a:t>não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utilizarmos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teoria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grupos</a:t>
            </a:r>
            <a:r>
              <a:rPr lang="fr-FR" sz="2000" dirty="0">
                <a:latin typeface="Calibri"/>
              </a:rPr>
              <a:t>. </a:t>
            </a:r>
            <a:r>
              <a:rPr lang="fr-FR" sz="2000" dirty="0" err="1">
                <a:latin typeface="Calibri"/>
              </a:rPr>
              <a:t>Por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exemplo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como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distinguir</a:t>
            </a:r>
            <a:r>
              <a:rPr lang="fr-FR" sz="2000" dirty="0">
                <a:latin typeface="Calibri"/>
              </a:rPr>
              <a:t> os </a:t>
            </a:r>
            <a:r>
              <a:rPr lang="fr-FR" sz="2000" dirty="0" err="1">
                <a:latin typeface="Calibri"/>
              </a:rPr>
              <a:t>grupos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OAs</a:t>
            </a:r>
            <a:r>
              <a:rPr lang="fr-FR" sz="2000" dirty="0">
                <a:latin typeface="Calibri"/>
              </a:rPr>
              <a:t> (</a:t>
            </a:r>
            <a:r>
              <a:rPr lang="fr-FR" sz="2000" b="1" dirty="0"/>
              <a:t>2p</a:t>
            </a:r>
            <a:r>
              <a:rPr lang="fr-FR" sz="2000" b="1" baseline="-25000" dirty="0"/>
              <a:t>x</a:t>
            </a:r>
            <a:r>
              <a:rPr lang="fr-FR" sz="2000" dirty="0"/>
              <a:t>, </a:t>
            </a:r>
            <a:r>
              <a:rPr lang="fr-FR" sz="2000" b="1" dirty="0">
                <a:latin typeface="Symbol" pitchFamily="18" charset="2"/>
              </a:rPr>
              <a:t>F</a:t>
            </a:r>
            <a:r>
              <a:rPr lang="fr-FR" sz="2000" b="1" baseline="-25000" dirty="0"/>
              <a:t>3</a:t>
            </a:r>
            <a:r>
              <a:rPr lang="fr-FR" sz="2000" dirty="0"/>
              <a:t>) e (</a:t>
            </a:r>
            <a:r>
              <a:rPr lang="fr-FR" sz="2000" b="1" dirty="0"/>
              <a:t>2s</a:t>
            </a:r>
            <a:r>
              <a:rPr lang="fr-FR" sz="2000" dirty="0"/>
              <a:t>, </a:t>
            </a:r>
            <a:r>
              <a:rPr lang="fr-FR" sz="2000" b="1" dirty="0"/>
              <a:t>2p</a:t>
            </a:r>
            <a:r>
              <a:rPr lang="fr-FR" sz="2000" b="1" baseline="-25000" dirty="0"/>
              <a:t>z</a:t>
            </a:r>
            <a:r>
              <a:rPr lang="fr-FR" sz="2000" dirty="0"/>
              <a:t>, </a:t>
            </a:r>
            <a:r>
              <a:rPr lang="fr-FR" sz="2000" b="1" dirty="0">
                <a:latin typeface="Symbol" pitchFamily="18" charset="2"/>
              </a:rPr>
              <a:t>F</a:t>
            </a:r>
            <a:r>
              <a:rPr lang="fr-FR" sz="2000" b="1" baseline="-25000" dirty="0"/>
              <a:t>1</a:t>
            </a:r>
            <a:r>
              <a:rPr lang="fr-FR" sz="2000" dirty="0"/>
              <a:t>) que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ambos</a:t>
            </a:r>
            <a:r>
              <a:rPr lang="fr-FR" sz="2000" dirty="0"/>
              <a:t> </a:t>
            </a:r>
            <a:r>
              <a:rPr lang="fr-FR" sz="2000" dirty="0" err="1"/>
              <a:t>simétricos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</a:t>
            </a:r>
            <a:r>
              <a:rPr lang="fr-FR" sz="2000" dirty="0" err="1"/>
              <a:t>relação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plano </a:t>
            </a:r>
            <a:r>
              <a:rPr lang="fr-FR" sz="2000" dirty="0" err="1"/>
              <a:t>yz</a:t>
            </a:r>
            <a:r>
              <a:rPr lang="fr-FR" sz="2000" dirty="0"/>
              <a:t>? </a:t>
            </a:r>
            <a:r>
              <a:rPr lang="fr-FR" sz="2000" dirty="0" err="1"/>
              <a:t>Vemos</a:t>
            </a:r>
            <a:r>
              <a:rPr lang="fr-FR" sz="2000" dirty="0"/>
              <a:t> que esses </a:t>
            </a:r>
            <a:r>
              <a:rPr lang="fr-FR" sz="2000" dirty="0" err="1"/>
              <a:t>OAs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bem</a:t>
            </a:r>
            <a:r>
              <a:rPr lang="fr-FR" sz="2000" dirty="0"/>
              <a:t> </a:t>
            </a:r>
            <a:r>
              <a:rPr lang="fr-FR" sz="2000" dirty="0" err="1"/>
              <a:t>diferentes</a:t>
            </a:r>
            <a:r>
              <a:rPr lang="fr-FR" sz="2000" dirty="0"/>
              <a:t> se </a:t>
            </a:r>
            <a:r>
              <a:rPr lang="fr-FR" sz="2000" dirty="0" err="1"/>
              <a:t>consideramos</a:t>
            </a:r>
            <a:r>
              <a:rPr lang="fr-FR" sz="2000" dirty="0"/>
              <a:t> </a:t>
            </a:r>
            <a:r>
              <a:rPr lang="fr-FR" sz="2000" dirty="0" err="1"/>
              <a:t>outros</a:t>
            </a:r>
            <a:r>
              <a:rPr lang="fr-FR" sz="2000" dirty="0"/>
              <a:t> </a:t>
            </a:r>
            <a:r>
              <a:rPr lang="fr-FR" sz="2000" dirty="0" err="1"/>
              <a:t>elementos</a:t>
            </a:r>
            <a:r>
              <a:rPr lang="fr-FR" sz="2000" dirty="0"/>
              <a:t> de </a:t>
            </a:r>
            <a:r>
              <a:rPr lang="fr-FR" sz="2000" dirty="0" err="1"/>
              <a:t>simetria</a:t>
            </a:r>
            <a:r>
              <a:rPr lang="fr-FR" sz="2000" dirty="0"/>
              <a:t>, </a:t>
            </a:r>
            <a:r>
              <a:rPr lang="fr-FR" sz="2000" dirty="0" err="1"/>
              <a:t>como</a:t>
            </a:r>
            <a:r>
              <a:rPr lang="fr-FR" sz="2000" dirty="0"/>
              <a:t> o </a:t>
            </a:r>
            <a:r>
              <a:rPr lang="fr-FR" sz="2000" dirty="0" err="1"/>
              <a:t>eixo</a:t>
            </a:r>
            <a:r>
              <a:rPr lang="fr-FR" sz="2000" dirty="0"/>
              <a:t> de </a:t>
            </a:r>
            <a:r>
              <a:rPr lang="fr-FR" sz="2000" dirty="0" err="1"/>
              <a:t>rotação</a:t>
            </a:r>
            <a:r>
              <a:rPr lang="fr-FR" sz="2000" dirty="0"/>
              <a:t> C</a:t>
            </a:r>
            <a:r>
              <a:rPr lang="fr-FR" sz="2000" baseline="-25000" dirty="0"/>
              <a:t>3 </a:t>
            </a:r>
            <a:r>
              <a:rPr lang="fr-FR" sz="2000" dirty="0" err="1"/>
              <a:t>passando</a:t>
            </a:r>
            <a:r>
              <a:rPr lang="fr-FR" sz="2000" dirty="0"/>
              <a:t> </a:t>
            </a:r>
            <a:r>
              <a:rPr lang="fr-FR" sz="2000" dirty="0" err="1"/>
              <a:t>pelo</a:t>
            </a:r>
            <a:r>
              <a:rPr lang="fr-FR" sz="2000" dirty="0"/>
              <a:t> </a:t>
            </a:r>
            <a:r>
              <a:rPr lang="fr-FR" sz="2000" dirty="0" err="1"/>
              <a:t>vétice</a:t>
            </a:r>
            <a:r>
              <a:rPr lang="fr-FR" sz="2000" dirty="0"/>
              <a:t> da </a:t>
            </a:r>
            <a:r>
              <a:rPr lang="fr-FR" sz="2000" dirty="0" err="1"/>
              <a:t>pirâmide</a:t>
            </a:r>
            <a:r>
              <a:rPr lang="fr-FR" sz="2000" dirty="0"/>
              <a:t>: para o </a:t>
            </a:r>
            <a:r>
              <a:rPr lang="fr-FR" sz="2000" dirty="0" err="1"/>
              <a:t>primeiro</a:t>
            </a:r>
            <a:r>
              <a:rPr lang="fr-FR" sz="2000" dirty="0"/>
              <a:t> </a:t>
            </a:r>
            <a:r>
              <a:rPr lang="fr-FR" sz="2000" dirty="0" err="1"/>
              <a:t>grupo</a:t>
            </a:r>
            <a:r>
              <a:rPr lang="fr-FR" sz="2000" dirty="0"/>
              <a:t>, os </a:t>
            </a:r>
            <a:r>
              <a:rPr lang="fr-FR" sz="2000" dirty="0" err="1"/>
              <a:t>OAs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transformados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outros</a:t>
            </a:r>
            <a:r>
              <a:rPr lang="fr-FR" sz="2000" dirty="0"/>
              <a:t>, </a:t>
            </a:r>
            <a:r>
              <a:rPr lang="fr-FR" sz="2000" dirty="0" err="1"/>
              <a:t>enquanto</a:t>
            </a:r>
            <a:r>
              <a:rPr lang="fr-FR" sz="2000" dirty="0"/>
              <a:t> no </a:t>
            </a:r>
            <a:r>
              <a:rPr lang="fr-FR" sz="2000" dirty="0" err="1"/>
              <a:t>segundo</a:t>
            </a:r>
            <a:r>
              <a:rPr lang="fr-FR" sz="2000" dirty="0"/>
              <a:t> </a:t>
            </a:r>
            <a:r>
              <a:rPr lang="fr-FR" sz="2000" dirty="0" err="1"/>
              <a:t>grupo</a:t>
            </a:r>
            <a:r>
              <a:rPr lang="fr-FR" sz="2000" dirty="0"/>
              <a:t>, </a:t>
            </a:r>
            <a:r>
              <a:rPr lang="fr-FR" sz="2000" dirty="0" err="1"/>
              <a:t>eles</a:t>
            </a:r>
            <a:r>
              <a:rPr lang="fr-FR" sz="2000" dirty="0"/>
              <a:t> </a:t>
            </a:r>
            <a:r>
              <a:rPr lang="fr-FR" sz="2000" dirty="0" err="1"/>
              <a:t>permanecem</a:t>
            </a:r>
            <a:r>
              <a:rPr lang="fr-FR" sz="2000" dirty="0"/>
              <a:t> </a:t>
            </a:r>
            <a:r>
              <a:rPr lang="fr-FR" sz="2000" dirty="0" err="1"/>
              <a:t>inalterados</a:t>
            </a:r>
            <a:r>
              <a:rPr lang="fr-FR" sz="2000" dirty="0"/>
              <a:t>.  </a:t>
            </a:r>
            <a:r>
              <a:rPr lang="fr-FR" sz="2000" baseline="-25000" dirty="0"/>
              <a:t> </a:t>
            </a:r>
          </a:p>
        </p:txBody>
      </p:sp>
      <p:graphicFrame>
        <p:nvGraphicFramePr>
          <p:cNvPr id="371718" name="Object 6"/>
          <p:cNvGraphicFramePr>
            <a:graphicFrameLocks noChangeAspect="1"/>
          </p:cNvGraphicFramePr>
          <p:nvPr/>
        </p:nvGraphicFramePr>
        <p:xfrm>
          <a:off x="1795041" y="4437112"/>
          <a:ext cx="5729287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728680" imgH="1987920" progId="ChemDraw.Document.6.0">
                  <p:embed/>
                </p:oleObj>
              </mc:Choice>
              <mc:Fallback>
                <p:oleObj name="CS ChemDraw Drawing" r:id="rId4" imgW="5728680" imgH="1987920" progId="ChemDraw.Document.6.0">
                  <p:embed/>
                  <p:pic>
                    <p:nvPicPr>
                      <p:cNvPr id="3717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041" y="4437112"/>
                        <a:ext cx="5729287" cy="198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44624"/>
            <a:ext cx="447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Fragmentos</a:t>
            </a:r>
            <a:r>
              <a:rPr lang="fr-FR" sz="2800" dirty="0"/>
              <a:t> Mais </a:t>
            </a:r>
            <a:r>
              <a:rPr lang="fr-FR" sz="2800" dirty="0" err="1"/>
              <a:t>Sofisticados</a:t>
            </a:r>
            <a:endParaRPr lang="fr-FR" sz="2800" baseline="-25000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6876256" y="44624"/>
          <a:ext cx="19907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990800" imgH="524160" progId="ChemDraw.Document.6.0">
                  <p:embed/>
                </p:oleObj>
              </mc:Choice>
              <mc:Fallback>
                <p:oleObj name="CS ChemDraw Drawing" r:id="rId2" imgW="1990800" imgH="524160" progId="ChemDraw.Document.6.0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44624"/>
                        <a:ext cx="19907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1" name="Object 3"/>
          <p:cNvGraphicFramePr>
            <a:graphicFrameLocks noChangeAspect="1"/>
          </p:cNvGraphicFramePr>
          <p:nvPr/>
        </p:nvGraphicFramePr>
        <p:xfrm>
          <a:off x="179512" y="2060848"/>
          <a:ext cx="4337024" cy="3128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378600" imgH="2437560" progId="ChemDraw.Document.6.0">
                  <p:embed/>
                </p:oleObj>
              </mc:Choice>
              <mc:Fallback>
                <p:oleObj name="CS ChemDraw Drawing" r:id="rId4" imgW="3378600" imgH="2437560" progId="ChemDraw.Document.6.0">
                  <p:embed/>
                  <p:pic>
                    <p:nvPicPr>
                      <p:cNvPr id="3706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060848"/>
                        <a:ext cx="4337024" cy="3128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3" name="Object 5"/>
          <p:cNvGraphicFramePr>
            <a:graphicFrameLocks noChangeAspect="1"/>
          </p:cNvGraphicFramePr>
          <p:nvPr/>
        </p:nvGraphicFramePr>
        <p:xfrm>
          <a:off x="4607840" y="2132856"/>
          <a:ext cx="4371953" cy="291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695120" imgH="3131640" progId="ChemDraw.Document.6.0">
                  <p:embed/>
                </p:oleObj>
              </mc:Choice>
              <mc:Fallback>
                <p:oleObj name="CS ChemDraw Drawing" r:id="rId6" imgW="4695120" imgH="3131640" progId="ChemDraw.Document.6.0">
                  <p:embed/>
                  <p:pic>
                    <p:nvPicPr>
                      <p:cNvPr id="3706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7840" y="2132856"/>
                        <a:ext cx="4371953" cy="291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26</a:t>
            </a:fld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79512" y="44624"/>
            <a:ext cx="447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Fragmentos</a:t>
            </a:r>
            <a:r>
              <a:rPr lang="fr-FR" sz="2800" dirty="0"/>
              <a:t> Mais </a:t>
            </a:r>
            <a:r>
              <a:rPr lang="fr-FR" sz="2800" dirty="0" err="1"/>
              <a:t>Sofisticados</a:t>
            </a:r>
            <a:endParaRPr lang="fr-FR" sz="2800" baseline="-25000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6876256" y="44624"/>
          <a:ext cx="19907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990800" imgH="524160" progId="ChemDraw.Document.6.0">
                  <p:embed/>
                </p:oleObj>
              </mc:Choice>
              <mc:Fallback>
                <p:oleObj name="CS ChemDraw Drawing" r:id="rId2" imgW="1990800" imgH="524160" progId="ChemDraw.Document.6.0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44624"/>
                        <a:ext cx="19907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251520" y="5085184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Observação</a:t>
            </a:r>
            <a:r>
              <a:rPr lang="fr-FR" sz="2000" dirty="0"/>
              <a:t>: Os 2 </a:t>
            </a:r>
            <a:r>
              <a:rPr lang="fr-FR" sz="2000" dirty="0" err="1"/>
              <a:t>OMs</a:t>
            </a:r>
            <a:r>
              <a:rPr lang="fr-FR" sz="2000" dirty="0"/>
              <a:t> de </a:t>
            </a:r>
            <a:r>
              <a:rPr lang="fr-FR" sz="2000" dirty="0">
                <a:latin typeface="Symbol" pitchFamily="18" charset="2"/>
              </a:rPr>
              <a:t>p</a:t>
            </a:r>
            <a:r>
              <a:rPr lang="fr-FR" sz="1200" dirty="0"/>
              <a:t>AH</a:t>
            </a:r>
            <a:r>
              <a:rPr lang="fr-FR" sz="1200" baseline="-25000" dirty="0"/>
              <a:t>3</a:t>
            </a:r>
            <a:r>
              <a:rPr lang="fr-FR" dirty="0"/>
              <a:t> (</a:t>
            </a:r>
            <a:r>
              <a:rPr lang="fr-FR" sz="2000" dirty="0"/>
              <a:t>e </a:t>
            </a:r>
            <a:r>
              <a:rPr lang="fr-FR" sz="2000" dirty="0">
                <a:latin typeface="Symbol" pitchFamily="18" charset="2"/>
              </a:rPr>
              <a:t>p</a:t>
            </a:r>
            <a:r>
              <a:rPr lang="fr-FR" sz="2000" dirty="0"/>
              <a:t>*</a:t>
            </a:r>
            <a:r>
              <a:rPr lang="fr-FR" sz="1200" dirty="0"/>
              <a:t>AH</a:t>
            </a:r>
            <a:r>
              <a:rPr lang="fr-FR" sz="1200" baseline="-25000" dirty="0"/>
              <a:t>3</a:t>
            </a:r>
            <a:r>
              <a:rPr lang="fr-FR" sz="2000" dirty="0"/>
              <a:t>)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apenas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solução</a:t>
            </a:r>
            <a:r>
              <a:rPr lang="fr-FR" sz="2000" dirty="0"/>
              <a:t> </a:t>
            </a:r>
            <a:r>
              <a:rPr lang="fr-FR" sz="2000" dirty="0" err="1"/>
              <a:t>particular</a:t>
            </a:r>
            <a:r>
              <a:rPr lang="fr-FR" sz="2000" dirty="0"/>
              <a:t>. </a:t>
            </a:r>
            <a:r>
              <a:rPr lang="fr-FR" sz="2000" dirty="0" err="1"/>
              <a:t>Podemos</a:t>
            </a:r>
            <a:r>
              <a:rPr lang="fr-FR" sz="2000" dirty="0"/>
              <a:t> </a:t>
            </a:r>
            <a:r>
              <a:rPr lang="fr-FR" sz="2000" dirty="0" err="1"/>
              <a:t>propor</a:t>
            </a:r>
            <a:r>
              <a:rPr lang="fr-FR" sz="2000" dirty="0"/>
              <a:t> </a:t>
            </a:r>
            <a:r>
              <a:rPr lang="fr-FR" sz="2000" dirty="0" err="1"/>
              <a:t>muitas</a:t>
            </a:r>
            <a:r>
              <a:rPr lang="fr-FR" sz="2000" dirty="0"/>
              <a:t> outras, pois da </a:t>
            </a:r>
            <a:r>
              <a:rPr lang="fr-FR" sz="2000" dirty="0" err="1"/>
              <a:t>mesma</a:t>
            </a:r>
            <a:r>
              <a:rPr lang="fr-FR" sz="2000" dirty="0"/>
              <a:t> forma, </a:t>
            </a:r>
            <a:r>
              <a:rPr lang="fr-FR" sz="2000" dirty="0" err="1"/>
              <a:t>toda</a:t>
            </a:r>
            <a:r>
              <a:rPr lang="fr-FR" sz="2000" dirty="0"/>
              <a:t> </a:t>
            </a:r>
            <a:r>
              <a:rPr lang="fr-FR" sz="2000" dirty="0" err="1"/>
              <a:t>combinação</a:t>
            </a:r>
            <a:r>
              <a:rPr lang="fr-FR" sz="2000" dirty="0"/>
              <a:t> </a:t>
            </a:r>
            <a:r>
              <a:rPr lang="fr-FR" sz="2000" dirty="0" err="1"/>
              <a:t>linear</a:t>
            </a:r>
            <a:r>
              <a:rPr lang="fr-FR" sz="2000" dirty="0"/>
              <a:t> </a:t>
            </a:r>
            <a:r>
              <a:rPr lang="fr-FR" sz="2000" dirty="0" err="1"/>
              <a:t>desses</a:t>
            </a:r>
            <a:r>
              <a:rPr lang="fr-FR" sz="2000" dirty="0"/>
              <a:t> </a:t>
            </a:r>
            <a:r>
              <a:rPr lang="fr-FR" sz="2000" dirty="0" err="1"/>
              <a:t>OMs</a:t>
            </a:r>
            <a:r>
              <a:rPr lang="fr-FR" sz="2000" dirty="0"/>
              <a:t> é </a:t>
            </a:r>
            <a:r>
              <a:rPr lang="fr-FR" sz="2000" dirty="0" err="1"/>
              <a:t>igualmente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autovetor</a:t>
            </a:r>
            <a:r>
              <a:rPr lang="fr-FR" sz="2000" dirty="0"/>
              <a:t>, </a:t>
            </a:r>
            <a:r>
              <a:rPr lang="fr-FR" sz="2000" dirty="0" err="1"/>
              <a:t>associado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mesmo</a:t>
            </a:r>
            <a:r>
              <a:rPr lang="fr-FR" sz="2000" dirty="0"/>
              <a:t> </a:t>
            </a:r>
            <a:r>
              <a:rPr lang="fr-FR" sz="2000" dirty="0" err="1"/>
              <a:t>autovalor</a:t>
            </a:r>
            <a:r>
              <a:rPr lang="fr-FR" sz="2000" dirty="0"/>
              <a:t>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79512" y="1124744"/>
            <a:ext cx="2468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Exs</a:t>
            </a:r>
            <a:r>
              <a:rPr lang="fr-FR" sz="2000" dirty="0"/>
              <a:t>. de AH</a:t>
            </a:r>
            <a:r>
              <a:rPr lang="fr-FR" sz="2000" baseline="-25000" dirty="0"/>
              <a:t>3</a:t>
            </a:r>
            <a:r>
              <a:rPr lang="fr-FR" sz="2000" dirty="0"/>
              <a:t> </a:t>
            </a:r>
            <a:r>
              <a:rPr lang="fr-FR" sz="2000" dirty="0" err="1"/>
              <a:t>piramidal</a:t>
            </a:r>
            <a:r>
              <a:rPr lang="fr-FR" sz="2000" dirty="0"/>
              <a:t>:</a:t>
            </a:r>
          </a:p>
          <a:p>
            <a:r>
              <a:rPr lang="fr-FR" sz="2000" dirty="0"/>
              <a:t>NH</a:t>
            </a:r>
            <a:r>
              <a:rPr lang="fr-FR" sz="2000" baseline="-25000" dirty="0"/>
              <a:t>3</a:t>
            </a:r>
          </a:p>
        </p:txBody>
      </p:sp>
      <p:graphicFrame>
        <p:nvGraphicFramePr>
          <p:cNvPr id="369668" name="Object 4"/>
          <p:cNvGraphicFramePr>
            <a:graphicFrameLocks noChangeAspect="1"/>
          </p:cNvGraphicFramePr>
          <p:nvPr/>
        </p:nvGraphicFramePr>
        <p:xfrm>
          <a:off x="1823260" y="836712"/>
          <a:ext cx="6493156" cy="4207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078160" imgH="3291480" progId="ChemDraw.Document.6.0">
                  <p:embed/>
                </p:oleObj>
              </mc:Choice>
              <mc:Fallback>
                <p:oleObj name="CS ChemDraw Drawing" r:id="rId4" imgW="5078160" imgH="3291480" progId="ChemDraw.Document.6.0">
                  <p:embed/>
                  <p:pic>
                    <p:nvPicPr>
                      <p:cNvPr id="3696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260" y="836712"/>
                        <a:ext cx="6493156" cy="4207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9735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44624"/>
            <a:ext cx="447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Fragmentos</a:t>
            </a:r>
            <a:r>
              <a:rPr lang="fr-FR" sz="2800" dirty="0"/>
              <a:t> Mais </a:t>
            </a:r>
            <a:r>
              <a:rPr lang="fr-FR" sz="2800" dirty="0" err="1"/>
              <a:t>Sofisticados</a:t>
            </a:r>
            <a:endParaRPr lang="fr-FR" sz="2800" baseline="-25000" dirty="0"/>
          </a:p>
        </p:txBody>
      </p:sp>
      <p:graphicFrame>
        <p:nvGraphicFramePr>
          <p:cNvPr id="368642" name="Object 2"/>
          <p:cNvGraphicFramePr>
            <a:graphicFrameLocks noChangeAspect="1"/>
          </p:cNvGraphicFramePr>
          <p:nvPr/>
        </p:nvGraphicFramePr>
        <p:xfrm>
          <a:off x="6516216" y="-27384"/>
          <a:ext cx="2295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295720" imgH="542880" progId="ChemDraw.Document.6.0">
                  <p:embed/>
                </p:oleObj>
              </mc:Choice>
              <mc:Fallback>
                <p:oleObj name="CS ChemDraw Drawing" r:id="rId2" imgW="2295720" imgH="542880" progId="ChemDraw.Document.6.0">
                  <p:embed/>
                  <p:pic>
                    <p:nvPicPr>
                      <p:cNvPr id="3686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-27384"/>
                        <a:ext cx="22955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43" name="Object 3"/>
          <p:cNvGraphicFramePr>
            <a:graphicFrameLocks noChangeAspect="1"/>
          </p:cNvGraphicFramePr>
          <p:nvPr/>
        </p:nvGraphicFramePr>
        <p:xfrm>
          <a:off x="323528" y="836711"/>
          <a:ext cx="1800200" cy="1563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461600" imgH="1270080" progId="ChemDraw.Document.6.0">
                  <p:embed/>
                </p:oleObj>
              </mc:Choice>
              <mc:Fallback>
                <p:oleObj name="CS ChemDraw Drawing" r:id="rId4" imgW="1461600" imgH="1270080" progId="ChemDraw.Document.6.0">
                  <p:embed/>
                  <p:pic>
                    <p:nvPicPr>
                      <p:cNvPr id="3686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836711"/>
                        <a:ext cx="1800200" cy="1563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699792" y="692696"/>
            <a:ext cx="3366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Construção</a:t>
            </a:r>
            <a:r>
              <a:rPr lang="fr-FR" sz="2400" dirty="0"/>
              <a:t> do </a:t>
            </a:r>
            <a:r>
              <a:rPr lang="fr-FR" sz="2400" dirty="0" err="1"/>
              <a:t>fragmento</a:t>
            </a:r>
            <a:endParaRPr lang="fr-FR" sz="2400" dirty="0"/>
          </a:p>
        </p:txBody>
      </p:sp>
      <p:graphicFrame>
        <p:nvGraphicFramePr>
          <p:cNvPr id="368645" name="Object 5"/>
          <p:cNvGraphicFramePr>
            <a:graphicFrameLocks noChangeAspect="1"/>
          </p:cNvGraphicFramePr>
          <p:nvPr/>
        </p:nvGraphicFramePr>
        <p:xfrm>
          <a:off x="6156176" y="620688"/>
          <a:ext cx="94461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121040" imgH="940320" progId="ChemDraw.Document.6.0">
                  <p:embed/>
                </p:oleObj>
              </mc:Choice>
              <mc:Fallback>
                <p:oleObj name="CS ChemDraw Drawing" r:id="rId6" imgW="1121040" imgH="940320" progId="ChemDraw.Document.6.0">
                  <p:embed/>
                  <p:pic>
                    <p:nvPicPr>
                      <p:cNvPr id="3686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620688"/>
                        <a:ext cx="944618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2771798" y="2420888"/>
          <a:ext cx="547261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5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Plano de </a:t>
                      </a:r>
                      <a:r>
                        <a:rPr lang="fr-FR" sz="1500" dirty="0" err="1"/>
                        <a:t>simetria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Symbol" pitchFamily="18" charset="2"/>
                        </a:rPr>
                        <a:t>F</a:t>
                      </a:r>
                      <a:r>
                        <a:rPr lang="fr-FR" sz="18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Symbol" pitchFamily="18" charset="2"/>
                        </a:rPr>
                        <a:t>F</a:t>
                      </a:r>
                      <a:r>
                        <a:rPr lang="fr-FR" sz="1800" baseline="-25000" dirty="0">
                          <a:latin typeface="+mn-lt"/>
                        </a:rPr>
                        <a:t>2</a:t>
                      </a:r>
                      <a:endParaRPr lang="fr-FR" sz="1800" baseline="-25000" dirty="0"/>
                    </a:p>
                    <a:p>
                      <a:pPr algn="ctr"/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Symbol" pitchFamily="18" charset="2"/>
                        </a:rPr>
                        <a:t>F</a:t>
                      </a:r>
                      <a:r>
                        <a:rPr lang="fr-FR" sz="1800" baseline="-25000" dirty="0">
                          <a:latin typeface="+mn-lt"/>
                        </a:rPr>
                        <a:t>3</a:t>
                      </a:r>
                      <a:endParaRPr lang="fr-FR" sz="1800" baseline="-25000" dirty="0"/>
                    </a:p>
                    <a:p>
                      <a:pPr algn="ctr"/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Symbol" pitchFamily="18" charset="2"/>
                        </a:rPr>
                        <a:t>F</a:t>
                      </a:r>
                      <a:r>
                        <a:rPr lang="fr-FR" sz="1800" baseline="-25000" dirty="0">
                          <a:latin typeface="+mn-lt"/>
                        </a:rPr>
                        <a:t>4</a:t>
                      </a:r>
                      <a:endParaRPr lang="fr-FR" sz="1800" baseline="-25000" dirty="0"/>
                    </a:p>
                    <a:p>
                      <a:pPr algn="ctr"/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/>
                        <a:t>yz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/>
                        <a:t>xy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68647" name="Object 7"/>
          <p:cNvGraphicFramePr>
            <a:graphicFrameLocks noChangeAspect="1"/>
          </p:cNvGraphicFramePr>
          <p:nvPr/>
        </p:nvGraphicFramePr>
        <p:xfrm>
          <a:off x="3347864" y="1412776"/>
          <a:ext cx="431482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4314960" imgH="990000" progId="ChemDraw.Document.6.0">
                  <p:embed/>
                </p:oleObj>
              </mc:Choice>
              <mc:Fallback>
                <p:oleObj name="CS ChemDraw Drawing" r:id="rId8" imgW="4314960" imgH="990000" progId="ChemDraw.Document.6.0">
                  <p:embed/>
                  <p:pic>
                    <p:nvPicPr>
                      <p:cNvPr id="3686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412776"/>
                        <a:ext cx="4314825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3" name="Object 13"/>
          <p:cNvGraphicFramePr>
            <a:graphicFrameLocks noChangeAspect="1"/>
          </p:cNvGraphicFramePr>
          <p:nvPr/>
        </p:nvGraphicFramePr>
        <p:xfrm>
          <a:off x="2555776" y="3861048"/>
          <a:ext cx="4032448" cy="2655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3873960" imgH="2550600" progId="ChemDraw.Document.6.0">
                  <p:embed/>
                </p:oleObj>
              </mc:Choice>
              <mc:Fallback>
                <p:oleObj name="CS ChemDraw Drawing" r:id="rId10" imgW="3873960" imgH="2550600" progId="ChemDraw.Document.6.0">
                  <p:embed/>
                  <p:pic>
                    <p:nvPicPr>
                      <p:cNvPr id="3686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861048"/>
                        <a:ext cx="4032448" cy="26557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44624"/>
            <a:ext cx="447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Fragmentos</a:t>
            </a:r>
            <a:r>
              <a:rPr lang="fr-FR" sz="2800" dirty="0"/>
              <a:t> Mais </a:t>
            </a:r>
            <a:r>
              <a:rPr lang="fr-FR" sz="2800" dirty="0" err="1"/>
              <a:t>Sofisticados</a:t>
            </a:r>
            <a:endParaRPr lang="fr-FR" sz="2800" baseline="-25000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6516216" y="-27384"/>
          <a:ext cx="2295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295720" imgH="542880" progId="ChemDraw.Document.6.0">
                  <p:embed/>
                </p:oleObj>
              </mc:Choice>
              <mc:Fallback>
                <p:oleObj name="CS ChemDraw Drawing" r:id="rId2" imgW="2295720" imgH="542880" progId="ChemDraw.Document.6.0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-27384"/>
                        <a:ext cx="22955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1979712" y="2241624"/>
          <a:ext cx="3603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19840" imgH="569160" progId="ChemDraw.Document.6.0">
                  <p:embed/>
                </p:oleObj>
              </mc:Choice>
              <mc:Fallback>
                <p:oleObj name="CS ChemDraw Drawing" r:id="rId4" imgW="519840" imgH="569160" progId="ChemDraw.Document.6.0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241624"/>
                        <a:ext cx="360363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2771800" y="2241624"/>
          <a:ext cx="36036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19840" imgH="569160" progId="ChemDraw.Document.6.0">
                  <p:embed/>
                </p:oleObj>
              </mc:Choice>
              <mc:Fallback>
                <p:oleObj name="CS ChemDraw Drawing" r:id="rId4" imgW="519840" imgH="569160" progId="ChemDraw.Document.6.0">
                  <p:embed/>
                  <p:pic>
                    <p:nvPicPr>
                      <p:cNvPr id="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241624"/>
                        <a:ext cx="360362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5292080" y="2241624"/>
          <a:ext cx="36036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19840" imgH="569160" progId="ChemDraw.Document.6.0">
                  <p:embed/>
                </p:oleObj>
              </mc:Choice>
              <mc:Fallback>
                <p:oleObj name="CS ChemDraw Drawing" r:id="rId4" imgW="519840" imgH="569160" progId="ChemDraw.Document.6.0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2241624"/>
                        <a:ext cx="36036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7884368" y="2241624"/>
          <a:ext cx="36036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19840" imgH="569160" progId="ChemDraw.Document.6.0">
                  <p:embed/>
                </p:oleObj>
              </mc:Choice>
              <mc:Fallback>
                <p:oleObj name="CS ChemDraw Drawing" r:id="rId4" imgW="519840" imgH="569160" progId="ChemDraw.Document.6.0">
                  <p:embed/>
                  <p:pic>
                    <p:nvPicPr>
                      <p:cNvPr id="1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2241624"/>
                        <a:ext cx="36036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251520" y="4941168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Temos</a:t>
            </a:r>
            <a:r>
              <a:rPr lang="fr-FR" sz="2000" dirty="0"/>
              <a:t> os </a:t>
            </a:r>
            <a:r>
              <a:rPr lang="fr-FR" sz="2000" dirty="0" err="1"/>
              <a:t>recobrimento</a:t>
            </a:r>
            <a:r>
              <a:rPr lang="fr-FR" sz="2000" dirty="0"/>
              <a:t> </a:t>
            </a:r>
            <a:r>
              <a:rPr lang="fr-FR" sz="2000" dirty="0" err="1"/>
              <a:t>potenciais</a:t>
            </a:r>
            <a:r>
              <a:rPr lang="fr-FR" sz="2000" dirty="0"/>
              <a:t> de 4 </a:t>
            </a:r>
            <a:r>
              <a:rPr lang="fr-FR" sz="2000" dirty="0" err="1"/>
              <a:t>OAs</a:t>
            </a:r>
            <a:r>
              <a:rPr lang="fr-FR" sz="2000" dirty="0"/>
              <a:t>, mas </a:t>
            </a:r>
            <a:r>
              <a:rPr lang="fr-FR" sz="2000" dirty="0" err="1"/>
              <a:t>vemos</a:t>
            </a:r>
            <a:r>
              <a:rPr lang="fr-FR" sz="2000" dirty="0"/>
              <a:t> que </a:t>
            </a:r>
            <a:r>
              <a:rPr lang="fr-FR" sz="2000" b="1" dirty="0">
                <a:latin typeface="Symbol" pitchFamily="18" charset="2"/>
              </a:rPr>
              <a:t>s</a:t>
            </a:r>
            <a:r>
              <a:rPr lang="fr-FR" sz="1200" b="1" dirty="0"/>
              <a:t>H</a:t>
            </a:r>
            <a:r>
              <a:rPr lang="fr-FR" sz="2000" b="1" baseline="-25000" dirty="0"/>
              <a:t>4_A</a:t>
            </a:r>
            <a:r>
              <a:rPr lang="fr-FR" sz="2000" baseline="-25000" dirty="0"/>
              <a:t> </a:t>
            </a:r>
            <a:r>
              <a:rPr lang="fr-FR" sz="2000" dirty="0"/>
              <a:t>e </a:t>
            </a:r>
            <a:r>
              <a:rPr lang="fr-FR" sz="2000" b="1" dirty="0"/>
              <a:t>2s</a:t>
            </a:r>
            <a:r>
              <a:rPr lang="fr-FR" sz="2000" dirty="0"/>
              <a:t>, </a:t>
            </a:r>
            <a:r>
              <a:rPr lang="fr-FR" sz="2000" dirty="0" err="1"/>
              <a:t>bem</a:t>
            </a:r>
            <a:r>
              <a:rPr lang="fr-FR" sz="2000" dirty="0"/>
              <a:t> </a:t>
            </a:r>
            <a:r>
              <a:rPr lang="fr-FR" sz="2000" dirty="0" err="1"/>
              <a:t>como</a:t>
            </a:r>
            <a:r>
              <a:rPr lang="fr-FR" sz="2000" dirty="0"/>
              <a:t> </a:t>
            </a:r>
            <a:r>
              <a:rPr lang="fr-FR" sz="2000" b="1" dirty="0">
                <a:latin typeface="Symbol" pitchFamily="18" charset="2"/>
              </a:rPr>
              <a:t>s</a:t>
            </a:r>
            <a:r>
              <a:rPr lang="fr-FR" sz="1200" b="1" dirty="0"/>
              <a:t>H</a:t>
            </a:r>
            <a:r>
              <a:rPr lang="fr-FR" sz="2000" b="1" baseline="-25000" dirty="0"/>
              <a:t>4_S</a:t>
            </a:r>
            <a:r>
              <a:rPr lang="fr-FR" sz="2000" baseline="-25000" dirty="0"/>
              <a:t>  </a:t>
            </a:r>
            <a:r>
              <a:rPr lang="fr-FR" sz="2000" dirty="0"/>
              <a:t>e </a:t>
            </a:r>
            <a:r>
              <a:rPr lang="fr-FR" sz="2000" b="1" dirty="0"/>
              <a:t>2p</a:t>
            </a:r>
            <a:r>
              <a:rPr lang="fr-FR" sz="2000" b="1" baseline="-25000" dirty="0"/>
              <a:t>z</a:t>
            </a:r>
            <a:r>
              <a:rPr lang="fr-FR" sz="2000" dirty="0"/>
              <a:t> </a:t>
            </a:r>
            <a:r>
              <a:rPr lang="fr-FR" sz="2000" dirty="0" err="1"/>
              <a:t>possuem</a:t>
            </a:r>
            <a:r>
              <a:rPr lang="fr-FR" sz="2000" dirty="0"/>
              <a:t> </a:t>
            </a:r>
            <a:r>
              <a:rPr lang="fr-FR" sz="2000" dirty="0" err="1"/>
              <a:t>recobrimento</a:t>
            </a:r>
            <a:r>
              <a:rPr lang="fr-FR" sz="2000" dirty="0"/>
              <a:t> </a:t>
            </a:r>
            <a:r>
              <a:rPr lang="fr-FR" sz="2000" dirty="0" err="1"/>
              <a:t>nulo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simetria</a:t>
            </a:r>
            <a:r>
              <a:rPr lang="fr-FR" sz="2000" dirty="0"/>
              <a:t>. </a:t>
            </a:r>
            <a:r>
              <a:rPr lang="fr-FR" sz="2000" dirty="0" err="1"/>
              <a:t>Assim</a:t>
            </a:r>
            <a:r>
              <a:rPr lang="fr-FR" sz="2000" dirty="0"/>
              <a:t> </a:t>
            </a:r>
            <a:r>
              <a:rPr lang="fr-FR" sz="2000" dirty="0" err="1"/>
              <a:t>temos</a:t>
            </a:r>
            <a:r>
              <a:rPr lang="fr-FR" sz="2000" dirty="0"/>
              <a:t> </a:t>
            </a:r>
            <a:r>
              <a:rPr lang="fr-FR" sz="2000" dirty="0" err="1"/>
              <a:t>apenas</a:t>
            </a:r>
            <a:r>
              <a:rPr lang="fr-FR" sz="2000" dirty="0"/>
              <a:t> </a:t>
            </a:r>
            <a:r>
              <a:rPr lang="fr-FR" sz="2000" dirty="0" err="1"/>
              <a:t>recobrimentos</a:t>
            </a:r>
            <a:r>
              <a:rPr lang="fr-FR" sz="2000" dirty="0"/>
              <a:t> dois à dois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nulos</a:t>
            </a:r>
            <a:r>
              <a:rPr lang="fr-FR" sz="2000" dirty="0"/>
              <a:t> entre (</a:t>
            </a:r>
            <a:r>
              <a:rPr lang="fr-FR" sz="2000" b="1" dirty="0">
                <a:latin typeface="Symbol" pitchFamily="18" charset="2"/>
              </a:rPr>
              <a:t>s</a:t>
            </a:r>
            <a:r>
              <a:rPr lang="fr-FR" sz="1200" b="1" dirty="0"/>
              <a:t>H</a:t>
            </a:r>
            <a:r>
              <a:rPr lang="fr-FR" sz="2000" b="1" baseline="-25000" dirty="0"/>
              <a:t>4_A</a:t>
            </a:r>
            <a:r>
              <a:rPr lang="fr-FR" sz="2000" dirty="0"/>
              <a:t>, </a:t>
            </a:r>
            <a:r>
              <a:rPr lang="fr-FR" sz="2000" b="1" dirty="0"/>
              <a:t>2p</a:t>
            </a:r>
            <a:r>
              <a:rPr lang="fr-FR" sz="2000" b="1" baseline="-25000" dirty="0"/>
              <a:t>z</a:t>
            </a:r>
            <a:r>
              <a:rPr lang="fr-FR" sz="2000" dirty="0"/>
              <a:t>) e (</a:t>
            </a:r>
            <a:r>
              <a:rPr lang="fr-FR" sz="2000" b="1" dirty="0">
                <a:latin typeface="Symbol" pitchFamily="18" charset="2"/>
              </a:rPr>
              <a:t>s</a:t>
            </a:r>
            <a:r>
              <a:rPr lang="fr-FR" sz="1200" b="1" dirty="0"/>
              <a:t>H</a:t>
            </a:r>
            <a:r>
              <a:rPr lang="fr-FR" sz="2000" b="1" baseline="-25000" dirty="0"/>
              <a:t>4_S</a:t>
            </a:r>
            <a:r>
              <a:rPr lang="fr-FR" sz="2000" baseline="-25000" dirty="0"/>
              <a:t> </a:t>
            </a:r>
            <a:r>
              <a:rPr lang="fr-FR" sz="2000" dirty="0"/>
              <a:t>, </a:t>
            </a:r>
            <a:r>
              <a:rPr lang="fr-FR" sz="2000" b="1" dirty="0"/>
              <a:t>2s</a:t>
            </a:r>
            <a:r>
              <a:rPr lang="fr-FR" sz="2000" dirty="0"/>
              <a:t>).</a:t>
            </a:r>
            <a:endParaRPr lang="fr-FR" sz="2000" baseline="-25000" dirty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683568" y="741824"/>
          <a:ext cx="784887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0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20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20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20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20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Plano de </a:t>
                      </a:r>
                      <a:r>
                        <a:rPr lang="fr-FR" dirty="0" err="1"/>
                        <a:t>simetria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Symbol" pitchFamily="18" charset="2"/>
                        </a:rPr>
                        <a:t>s</a:t>
                      </a:r>
                      <a:r>
                        <a:rPr lang="fr-FR" sz="1200" dirty="0"/>
                        <a:t>H</a:t>
                      </a:r>
                      <a:r>
                        <a:rPr lang="fr-FR" sz="1200" baseline="-25000" dirty="0"/>
                        <a:t>4</a:t>
                      </a:r>
                      <a:r>
                        <a:rPr lang="fr-FR" sz="1200" dirty="0"/>
                        <a:t>_S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latin typeface="Symbol" pitchFamily="18" charset="2"/>
                        </a:rPr>
                        <a:t>s</a:t>
                      </a:r>
                      <a:r>
                        <a:rPr lang="fr-FR" sz="1200" dirty="0"/>
                        <a:t>H</a:t>
                      </a:r>
                      <a:r>
                        <a:rPr lang="fr-FR" sz="1200" baseline="-25000" dirty="0"/>
                        <a:t>4</a:t>
                      </a:r>
                      <a:r>
                        <a:rPr lang="fr-FR" sz="1200" dirty="0"/>
                        <a:t>_A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Symbol" pitchFamily="18" charset="2"/>
                        </a:rPr>
                        <a:t>s</a:t>
                      </a:r>
                      <a:r>
                        <a:rPr lang="fr-FR" sz="1200" dirty="0"/>
                        <a:t>H</a:t>
                      </a:r>
                      <a:r>
                        <a:rPr lang="fr-FR" sz="1200" baseline="-25000" dirty="0"/>
                        <a:t>2</a:t>
                      </a:r>
                      <a:r>
                        <a:rPr lang="fr-FR" sz="1200" dirty="0"/>
                        <a:t>_x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Symbol" pitchFamily="18" charset="2"/>
                        </a:rPr>
                        <a:t>s</a:t>
                      </a:r>
                      <a:r>
                        <a:rPr lang="fr-FR" sz="1200" dirty="0"/>
                        <a:t>H</a:t>
                      </a:r>
                      <a:r>
                        <a:rPr lang="fr-FR" sz="1200" baseline="-25000" dirty="0"/>
                        <a:t>2_</a:t>
                      </a:r>
                      <a:r>
                        <a:rPr lang="fr-FR" sz="1200" baseline="0" dirty="0"/>
                        <a:t>z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2p</a:t>
                      </a:r>
                      <a:r>
                        <a:rPr lang="fr-FR" baseline="-250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2p</a:t>
                      </a:r>
                      <a:r>
                        <a:rPr lang="fr-FR" baseline="-250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2p</a:t>
                      </a:r>
                      <a:r>
                        <a:rPr lang="fr-FR" baseline="-25000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/>
                        <a:t>yz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/>
                        <a:t>xy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67629" name="Object 13"/>
          <p:cNvGraphicFramePr>
            <a:graphicFrameLocks noChangeAspect="1"/>
          </p:cNvGraphicFramePr>
          <p:nvPr/>
        </p:nvGraphicFramePr>
        <p:xfrm>
          <a:off x="132920" y="3249362"/>
          <a:ext cx="8687552" cy="1043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6289560" imgH="755640" progId="ChemDraw.Document.6.0">
                  <p:embed/>
                </p:oleObj>
              </mc:Choice>
              <mc:Fallback>
                <p:oleObj name="CS ChemDraw Drawing" r:id="rId7" imgW="6289560" imgH="755640" progId="ChemDraw.Document.6.0">
                  <p:embed/>
                  <p:pic>
                    <p:nvPicPr>
                      <p:cNvPr id="36762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920" y="3249362"/>
                        <a:ext cx="8687552" cy="10437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926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97468"/>
            <a:ext cx="447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Fragmentos</a:t>
            </a:r>
            <a:r>
              <a:rPr lang="fr-FR" sz="2800" dirty="0"/>
              <a:t> Mais </a:t>
            </a:r>
            <a:r>
              <a:rPr lang="fr-FR" sz="2800" dirty="0" err="1"/>
              <a:t>Sofisticados</a:t>
            </a:r>
            <a:endParaRPr lang="fr-FR" sz="2800" baseline="-25000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6516216" y="116632"/>
          <a:ext cx="2295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295720" imgH="542880" progId="ChemDraw.Document.6.0">
                  <p:embed/>
                </p:oleObj>
              </mc:Choice>
              <mc:Fallback>
                <p:oleObj name="CS ChemDraw Drawing" r:id="rId2" imgW="2295720" imgH="542880" progId="ChemDraw.Document.6.0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116632"/>
                        <a:ext cx="22955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6" name="Object 8"/>
          <p:cNvGraphicFramePr>
            <a:graphicFrameLocks noChangeAspect="1"/>
          </p:cNvGraphicFramePr>
          <p:nvPr/>
        </p:nvGraphicFramePr>
        <p:xfrm>
          <a:off x="159453" y="1412776"/>
          <a:ext cx="8661019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809320" imgH="2752560" progId="ChemDraw.Document.6.0">
                  <p:embed/>
                </p:oleObj>
              </mc:Choice>
              <mc:Fallback>
                <p:oleObj name="CS ChemDraw Drawing" r:id="rId4" imgW="5809320" imgH="2752560" progId="ChemDraw.Document.6.0">
                  <p:embed/>
                  <p:pic>
                    <p:nvPicPr>
                      <p:cNvPr id="386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53" y="1412776"/>
                        <a:ext cx="8661019" cy="4104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395536" y="5723964"/>
            <a:ext cx="2273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Exs</a:t>
            </a:r>
            <a:r>
              <a:rPr lang="fr-FR" sz="2000" dirty="0"/>
              <a:t>.: CH</a:t>
            </a:r>
            <a:r>
              <a:rPr lang="fr-FR" sz="2000" baseline="-25000" dirty="0"/>
              <a:t>4</a:t>
            </a:r>
            <a:r>
              <a:rPr lang="fr-FR" sz="2000" dirty="0"/>
              <a:t>, BH</a:t>
            </a:r>
            <a:r>
              <a:rPr lang="fr-FR" sz="2000" baseline="-25000" dirty="0"/>
              <a:t>4</a:t>
            </a:r>
            <a:r>
              <a:rPr lang="fr-FR" sz="2000" baseline="30000" dirty="0"/>
              <a:t>-</a:t>
            </a:r>
            <a:r>
              <a:rPr lang="fr-FR" sz="2000" dirty="0"/>
              <a:t>, NH</a:t>
            </a:r>
            <a:r>
              <a:rPr lang="fr-FR" sz="2000" baseline="-25000" dirty="0"/>
              <a:t>4</a:t>
            </a:r>
            <a:r>
              <a:rPr lang="fr-FR" sz="2000" baseline="30000" dirty="0"/>
              <a:t>+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30888" y="6453336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1520" y="44624"/>
            <a:ext cx="775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Construindo</a:t>
            </a:r>
            <a:r>
              <a:rPr lang="fr-FR" sz="2800" dirty="0"/>
              <a:t> </a:t>
            </a:r>
            <a:r>
              <a:rPr lang="fr-FR" sz="2800" dirty="0" err="1"/>
              <a:t>Moléculas</a:t>
            </a:r>
            <a:r>
              <a:rPr lang="fr-FR" sz="2800" dirty="0"/>
              <a:t> </a:t>
            </a:r>
            <a:r>
              <a:rPr lang="fr-FR" sz="2800" dirty="0" err="1"/>
              <a:t>Pelo</a:t>
            </a:r>
            <a:r>
              <a:rPr lang="fr-FR" sz="2800" dirty="0"/>
              <a:t> </a:t>
            </a:r>
            <a:r>
              <a:rPr lang="fr-FR" sz="2800" dirty="0" err="1"/>
              <a:t>Método</a:t>
            </a:r>
            <a:r>
              <a:rPr lang="fr-FR" sz="2800" dirty="0"/>
              <a:t> de </a:t>
            </a:r>
            <a:r>
              <a:rPr lang="fr-FR" sz="2800" dirty="0" err="1"/>
              <a:t>Fragmentos</a:t>
            </a:r>
            <a:endParaRPr lang="fr-FR" sz="2800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1864" y="764704"/>
            <a:ext cx="1219200" cy="342900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675" y="620688"/>
            <a:ext cx="1152525" cy="87630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3583682" y="836712"/>
            <a:ext cx="3911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Considerando</a:t>
            </a:r>
            <a:r>
              <a:rPr lang="fr-FR" sz="2000" dirty="0"/>
              <a:t>                       , </a:t>
            </a:r>
            <a:r>
              <a:rPr lang="fr-FR" sz="2000" dirty="0" err="1"/>
              <a:t>temos</a:t>
            </a:r>
            <a:r>
              <a:rPr lang="fr-FR" sz="2000" dirty="0"/>
              <a:t>:  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8098" y="853852"/>
            <a:ext cx="1276350" cy="342900"/>
          </a:xfrm>
          <a:prstGeom prst="rect">
            <a:avLst/>
          </a:prstGeom>
          <a:noFill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816" y="1124744"/>
            <a:ext cx="2286000" cy="342900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600605" y="1444714"/>
            <a:ext cx="281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(</a:t>
            </a:r>
            <a:r>
              <a:rPr lang="fr-FR" sz="2000" dirty="0" err="1"/>
              <a:t>elétrons</a:t>
            </a:r>
            <a:r>
              <a:rPr lang="fr-FR" sz="2000" dirty="0"/>
              <a:t> </a:t>
            </a:r>
            <a:r>
              <a:rPr lang="fr-FR" sz="2000" dirty="0" err="1"/>
              <a:t>independentes</a:t>
            </a:r>
            <a:r>
              <a:rPr lang="fr-FR" sz="2000" dirty="0"/>
              <a:t>)</a:t>
            </a:r>
          </a:p>
        </p:txBody>
      </p:sp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92865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2132856"/>
            <a:ext cx="2333625" cy="342900"/>
          </a:xfrm>
          <a:prstGeom prst="rect">
            <a:avLst/>
          </a:prstGeom>
          <a:noFill/>
        </p:spPr>
      </p:pic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92867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844824"/>
            <a:ext cx="1619250" cy="876300"/>
          </a:xfrm>
          <a:prstGeom prst="rect">
            <a:avLst/>
          </a:prstGeom>
          <a:noFill/>
        </p:spPr>
      </p:pic>
      <p:sp>
        <p:nvSpPr>
          <p:cNvPr id="292869" name="Rectangle 5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99592" y="2708920"/>
            <a:ext cx="895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(CLOA)</a:t>
            </a:r>
          </a:p>
        </p:txBody>
      </p:sp>
      <p:sp>
        <p:nvSpPr>
          <p:cNvPr id="2928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92870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132856"/>
            <a:ext cx="295275" cy="342900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395537" y="3185681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Quando</a:t>
            </a:r>
            <a:r>
              <a:rPr lang="fr-FR" sz="2000" dirty="0"/>
              <a:t> </a:t>
            </a:r>
            <a:r>
              <a:rPr lang="fr-FR" sz="2000" dirty="0" err="1"/>
              <a:t>construimos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molécula</a:t>
            </a:r>
            <a:r>
              <a:rPr lang="fr-FR" sz="2000" dirty="0"/>
              <a:t> </a:t>
            </a:r>
            <a:r>
              <a:rPr lang="fr-FR" sz="2000" dirty="0" err="1"/>
              <a:t>pelo</a:t>
            </a:r>
            <a:r>
              <a:rPr lang="fr-FR" sz="2000" dirty="0"/>
              <a:t> </a:t>
            </a:r>
            <a:r>
              <a:rPr lang="fr-FR" sz="2000" dirty="0" err="1"/>
              <a:t>método</a:t>
            </a:r>
            <a:r>
              <a:rPr lang="fr-FR" sz="2000" dirty="0"/>
              <a:t> dos </a:t>
            </a:r>
            <a:r>
              <a:rPr lang="fr-FR" sz="2000" dirty="0" err="1"/>
              <a:t>fragmentos</a:t>
            </a:r>
            <a:r>
              <a:rPr lang="fr-FR" sz="2000" dirty="0"/>
              <a:t>, </a:t>
            </a:r>
            <a:r>
              <a:rPr lang="fr-FR" sz="2000" dirty="0" err="1"/>
              <a:t>deve</a:t>
            </a:r>
            <a:r>
              <a:rPr lang="fr-FR" sz="2000" dirty="0"/>
              <a:t>-se </a:t>
            </a:r>
            <a:r>
              <a:rPr lang="fr-FR" sz="2000" dirty="0" err="1"/>
              <a:t>verificar</a:t>
            </a:r>
            <a:r>
              <a:rPr lang="fr-FR" sz="2000" dirty="0"/>
              <a:t> </a:t>
            </a:r>
            <a:r>
              <a:rPr lang="fr-FR" sz="2000" dirty="0" err="1"/>
              <a:t>primeiramente</a:t>
            </a:r>
            <a:r>
              <a:rPr lang="fr-FR" sz="2000" dirty="0"/>
              <a:t> a </a:t>
            </a:r>
            <a:r>
              <a:rPr lang="fr-FR" sz="2000" dirty="0" err="1"/>
              <a:t>simetria</a:t>
            </a:r>
            <a:r>
              <a:rPr lang="fr-FR" sz="2000" dirty="0"/>
              <a:t> dos </a:t>
            </a:r>
            <a:r>
              <a:rPr lang="fr-FR" sz="2000" dirty="0" err="1"/>
              <a:t>OAs</a:t>
            </a:r>
            <a:r>
              <a:rPr lang="fr-FR" sz="2000" dirty="0"/>
              <a:t> </a:t>
            </a:r>
            <a:r>
              <a:rPr lang="fr-FR" sz="2000" dirty="0" err="1"/>
              <a:t>iniciais</a:t>
            </a:r>
            <a:r>
              <a:rPr lang="fr-FR" sz="2000" dirty="0"/>
              <a:t>. Na </a:t>
            </a:r>
            <a:r>
              <a:rPr lang="fr-FR" sz="2000" dirty="0" err="1"/>
              <a:t>maior</a:t>
            </a:r>
            <a:r>
              <a:rPr lang="fr-FR" sz="2000" dirty="0"/>
              <a:t> parte dos </a:t>
            </a:r>
            <a:r>
              <a:rPr lang="fr-FR" sz="2000" dirty="0" err="1"/>
              <a:t>casos</a:t>
            </a:r>
            <a:r>
              <a:rPr lang="fr-FR" sz="2000" dirty="0"/>
              <a:t>, </a:t>
            </a:r>
            <a:r>
              <a:rPr lang="fr-FR" sz="2000" dirty="0" err="1"/>
              <a:t>acabamos</a:t>
            </a:r>
            <a:r>
              <a:rPr lang="fr-FR" sz="2000" dirty="0"/>
              <a:t> </a:t>
            </a:r>
            <a:r>
              <a:rPr lang="fr-FR" sz="2000" dirty="0" err="1"/>
              <a:t>trocando</a:t>
            </a:r>
            <a:r>
              <a:rPr lang="fr-FR" sz="2000" dirty="0"/>
              <a:t> de base, </a:t>
            </a:r>
            <a:r>
              <a:rPr lang="fr-FR" sz="2000" i="1" dirty="0"/>
              <a:t>i.e.</a:t>
            </a:r>
            <a:r>
              <a:rPr lang="fr-FR" sz="2000" dirty="0"/>
              <a:t> </a:t>
            </a:r>
            <a:r>
              <a:rPr lang="fr-FR" sz="2000" dirty="0" err="1"/>
              <a:t>transformando</a:t>
            </a:r>
            <a:r>
              <a:rPr lang="fr-FR" sz="2000" dirty="0"/>
              <a:t> os </a:t>
            </a:r>
            <a:r>
              <a:rPr lang="fr-FR" sz="2000" dirty="0" err="1"/>
              <a:t>OAs</a:t>
            </a:r>
            <a:r>
              <a:rPr lang="fr-FR" sz="2000" dirty="0"/>
              <a:t> </a:t>
            </a:r>
            <a:r>
              <a:rPr lang="fr-FR" sz="2000" dirty="0" err="1"/>
              <a:t>iniciais</a:t>
            </a:r>
            <a:r>
              <a:rPr lang="fr-FR" sz="2000" dirty="0"/>
              <a:t> para </a:t>
            </a:r>
            <a:r>
              <a:rPr lang="fr-FR" sz="2000" dirty="0" err="1"/>
              <a:t>melhor</a:t>
            </a:r>
            <a:r>
              <a:rPr lang="fr-FR" sz="2000" dirty="0"/>
              <a:t> se </a:t>
            </a:r>
            <a:r>
              <a:rPr lang="fr-FR" sz="2000" dirty="0" err="1"/>
              <a:t>adaptar</a:t>
            </a:r>
            <a:r>
              <a:rPr lang="fr-FR" sz="2000" dirty="0"/>
              <a:t> à </a:t>
            </a:r>
            <a:r>
              <a:rPr lang="fr-FR" sz="2000" dirty="0" err="1"/>
              <a:t>simetria</a:t>
            </a:r>
            <a:r>
              <a:rPr lang="fr-FR" sz="2000" dirty="0"/>
              <a:t> da </a:t>
            </a:r>
            <a:r>
              <a:rPr lang="fr-FR" sz="2000" dirty="0" err="1"/>
              <a:t>molécula</a:t>
            </a:r>
            <a:r>
              <a:rPr lang="fr-FR" sz="2000" dirty="0"/>
              <a:t> ("CLSA = </a:t>
            </a:r>
            <a:r>
              <a:rPr lang="fr-FR" sz="2000" dirty="0" err="1"/>
              <a:t>combinação</a:t>
            </a:r>
            <a:r>
              <a:rPr lang="fr-FR" sz="2000" dirty="0"/>
              <a:t> </a:t>
            </a:r>
            <a:r>
              <a:rPr lang="fr-FR" sz="2000" dirty="0" err="1"/>
              <a:t>linear</a:t>
            </a:r>
            <a:r>
              <a:rPr lang="fr-FR" sz="2000" dirty="0"/>
              <a:t> de </a:t>
            </a:r>
            <a:r>
              <a:rPr lang="fr-FR" sz="2000" dirty="0" err="1"/>
              <a:t>simetria</a:t>
            </a:r>
            <a:r>
              <a:rPr lang="fr-FR" sz="2000" dirty="0"/>
              <a:t> </a:t>
            </a:r>
            <a:r>
              <a:rPr lang="fr-FR" sz="2000" dirty="0" err="1"/>
              <a:t>adaptada</a:t>
            </a:r>
            <a:r>
              <a:rPr lang="fr-FR" sz="2000" dirty="0"/>
              <a:t>").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67544" y="4941168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Para a </a:t>
            </a:r>
            <a:r>
              <a:rPr lang="fr-FR" sz="2000" dirty="0" err="1"/>
              <a:t>construção</a:t>
            </a:r>
            <a:r>
              <a:rPr lang="fr-FR" sz="2000" dirty="0"/>
              <a:t> da </a:t>
            </a:r>
            <a:r>
              <a:rPr lang="fr-FR" sz="2000" dirty="0" err="1"/>
              <a:t>molécula</a:t>
            </a:r>
            <a:r>
              <a:rPr lang="fr-FR" sz="2000" dirty="0"/>
              <a:t>, </a:t>
            </a:r>
            <a:r>
              <a:rPr lang="fr-FR" sz="2000" dirty="0" err="1"/>
              <a:t>devemos</a:t>
            </a:r>
            <a:r>
              <a:rPr lang="fr-FR" sz="2000" dirty="0"/>
              <a:t> </a:t>
            </a:r>
            <a:r>
              <a:rPr lang="fr-FR" sz="2000" dirty="0" err="1"/>
              <a:t>considerar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grande </a:t>
            </a:r>
            <a:r>
              <a:rPr lang="fr-FR" sz="2000" dirty="0" err="1"/>
              <a:t>número</a:t>
            </a:r>
            <a:r>
              <a:rPr lang="fr-FR" sz="2000" dirty="0"/>
              <a:t> de </a:t>
            </a:r>
            <a:r>
              <a:rPr lang="fr-FR" sz="2000" dirty="0" err="1"/>
              <a:t>OAs</a:t>
            </a:r>
            <a:r>
              <a:rPr lang="fr-FR" sz="2000" dirty="0"/>
              <a:t> e a procura de </a:t>
            </a:r>
            <a:r>
              <a:rPr lang="fr-FR" sz="2000" dirty="0" err="1"/>
              <a:t>soluções</a:t>
            </a:r>
            <a:r>
              <a:rPr lang="fr-FR" sz="2000" dirty="0"/>
              <a:t> do </a:t>
            </a:r>
            <a:r>
              <a:rPr lang="fr-FR" sz="2000" dirty="0" err="1"/>
              <a:t>sistema</a:t>
            </a:r>
            <a:r>
              <a:rPr lang="fr-FR" sz="2000" dirty="0"/>
              <a:t> </a:t>
            </a:r>
            <a:r>
              <a:rPr lang="fr-FR" sz="2000" dirty="0" err="1"/>
              <a:t>vai</a:t>
            </a:r>
            <a:r>
              <a:rPr lang="fr-FR" sz="2000" dirty="0"/>
              <a:t> nos </a:t>
            </a:r>
            <a:r>
              <a:rPr lang="fr-FR" sz="2000" dirty="0" err="1"/>
              <a:t>conduzir</a:t>
            </a:r>
            <a:r>
              <a:rPr lang="fr-FR" sz="2000" dirty="0"/>
              <a:t> à </a:t>
            </a:r>
            <a:r>
              <a:rPr lang="fr-FR" sz="2000" dirty="0" err="1"/>
              <a:t>calcular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determinante</a:t>
            </a:r>
            <a:r>
              <a:rPr lang="fr-FR" sz="2000" dirty="0"/>
              <a:t> bastante </a:t>
            </a:r>
            <a:r>
              <a:rPr lang="fr-FR" sz="2000" dirty="0" err="1"/>
              <a:t>complexo</a:t>
            </a:r>
            <a:r>
              <a:rPr lang="fr-FR" sz="2000" dirty="0"/>
              <a:t>, </a:t>
            </a:r>
            <a:r>
              <a:rPr lang="fr-FR" sz="2000" dirty="0" err="1"/>
              <a:t>levando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conta os </a:t>
            </a:r>
            <a:r>
              <a:rPr lang="fr-FR" sz="2000" dirty="0" err="1"/>
              <a:t>sistemas</a:t>
            </a:r>
            <a:r>
              <a:rPr lang="fr-FR" sz="2000" dirty="0"/>
              <a:t> </a:t>
            </a:r>
            <a:r>
              <a:rPr lang="fr-FR" sz="2000" dirty="0">
                <a:latin typeface="Symbol" pitchFamily="18" charset="2"/>
              </a:rPr>
              <a:t>s</a:t>
            </a:r>
            <a:r>
              <a:rPr lang="fr-FR" sz="2000" dirty="0"/>
              <a:t> e </a:t>
            </a:r>
            <a:r>
              <a:rPr lang="fr-FR" sz="2000" dirty="0">
                <a:latin typeface="Symbol" pitchFamily="18" charset="2"/>
              </a:rPr>
              <a:t>p</a:t>
            </a:r>
            <a:r>
              <a:rPr lang="fr-FR" sz="2000" dirty="0"/>
              <a:t>. (No </a:t>
            </a:r>
            <a:r>
              <a:rPr lang="fr-FR" sz="2000" dirty="0" err="1"/>
              <a:t>caso</a:t>
            </a:r>
            <a:r>
              <a:rPr lang="fr-FR" sz="2000" dirty="0"/>
              <a:t> de </a:t>
            </a:r>
            <a:r>
              <a:rPr lang="fr-FR" sz="2000" dirty="0" err="1"/>
              <a:t>metais</a:t>
            </a:r>
            <a:r>
              <a:rPr lang="fr-FR" sz="2000" dirty="0"/>
              <a:t> de </a:t>
            </a:r>
            <a:r>
              <a:rPr lang="fr-FR" sz="2000" dirty="0" err="1"/>
              <a:t>transição</a:t>
            </a:r>
            <a:r>
              <a:rPr lang="fr-FR" sz="2000" dirty="0"/>
              <a:t>, </a:t>
            </a:r>
            <a:r>
              <a:rPr lang="fr-FR" sz="2000" dirty="0" err="1"/>
              <a:t>consideramos</a:t>
            </a:r>
            <a:r>
              <a:rPr lang="fr-FR" sz="2000" dirty="0"/>
              <a:t> </a:t>
            </a:r>
            <a:r>
              <a:rPr lang="fr-FR" sz="2000" dirty="0" err="1"/>
              <a:t>interações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orbitais d </a:t>
            </a:r>
            <a:r>
              <a:rPr lang="fr-FR" sz="2000" dirty="0" err="1"/>
              <a:t>também</a:t>
            </a:r>
            <a:r>
              <a:rPr lang="fr-FR" sz="2000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07504" y="188640"/>
            <a:ext cx="6973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Construindo</a:t>
            </a:r>
            <a:r>
              <a:rPr lang="fr-FR" sz="2800" dirty="0"/>
              <a:t> </a:t>
            </a:r>
            <a:r>
              <a:rPr lang="fr-FR" sz="2800" dirty="0" err="1"/>
              <a:t>Moléculas</a:t>
            </a:r>
            <a:r>
              <a:rPr lang="fr-FR" sz="2800" dirty="0"/>
              <a:t> à partir de </a:t>
            </a:r>
            <a:r>
              <a:rPr lang="fr-FR" sz="2800" dirty="0" err="1"/>
              <a:t>Fragmentos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980728"/>
            <a:ext cx="87849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À partir dos </a:t>
            </a:r>
            <a:r>
              <a:rPr lang="fr-FR" sz="2000" dirty="0" err="1"/>
              <a:t>fragmentos</a:t>
            </a:r>
            <a:r>
              <a:rPr lang="fr-FR" sz="2000" dirty="0"/>
              <a:t> </a:t>
            </a:r>
            <a:r>
              <a:rPr lang="fr-FR" sz="2000" dirty="0" err="1"/>
              <a:t>anteriores</a:t>
            </a:r>
            <a:r>
              <a:rPr lang="fr-FR" sz="2000" dirty="0"/>
              <a:t>, </a:t>
            </a:r>
            <a:r>
              <a:rPr lang="fr-FR" sz="2000" dirty="0" err="1"/>
              <a:t>podemos</a:t>
            </a:r>
            <a:r>
              <a:rPr lang="fr-FR" sz="2000" dirty="0"/>
              <a:t> </a:t>
            </a:r>
            <a:r>
              <a:rPr lang="fr-FR" sz="2000" dirty="0" err="1"/>
              <a:t>elaborar</a:t>
            </a:r>
            <a:r>
              <a:rPr lang="fr-FR" sz="2000" dirty="0"/>
              <a:t> </a:t>
            </a:r>
            <a:r>
              <a:rPr lang="fr-FR" sz="2000" dirty="0" err="1"/>
              <a:t>moléculas</a:t>
            </a:r>
            <a:r>
              <a:rPr lang="fr-FR" sz="2000" dirty="0"/>
              <a:t> mais complexas.</a:t>
            </a:r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3 </a:t>
            </a:r>
            <a:r>
              <a:rPr lang="fr-FR" sz="2000" dirty="0" err="1"/>
              <a:t>regras</a:t>
            </a:r>
            <a:r>
              <a:rPr lang="fr-FR" sz="2000" dirty="0"/>
              <a:t> </a:t>
            </a:r>
            <a:r>
              <a:rPr lang="fr-FR" sz="2000" dirty="0" err="1"/>
              <a:t>devem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respeitadas</a:t>
            </a:r>
            <a:r>
              <a:rPr lang="fr-FR" sz="2000" dirty="0"/>
              <a:t>:</a:t>
            </a:r>
          </a:p>
          <a:p>
            <a:endParaRPr lang="fr-FR" sz="2000" dirty="0"/>
          </a:p>
          <a:p>
            <a:pPr marL="457200" indent="-457200">
              <a:buAutoNum type="arabicParenR"/>
            </a:pPr>
            <a:r>
              <a:rPr lang="fr-FR" sz="2000" dirty="0"/>
              <a:t>2 </a:t>
            </a:r>
            <a:r>
              <a:rPr lang="fr-FR" sz="2000" dirty="0" err="1"/>
              <a:t>OMs</a:t>
            </a:r>
            <a:r>
              <a:rPr lang="fr-FR" sz="2000" dirty="0"/>
              <a:t> de </a:t>
            </a:r>
            <a:r>
              <a:rPr lang="fr-FR" sz="2000" dirty="0" err="1"/>
              <a:t>fragmentos</a:t>
            </a:r>
            <a:r>
              <a:rPr lang="fr-FR" sz="2000" dirty="0"/>
              <a:t> de </a:t>
            </a:r>
            <a:r>
              <a:rPr lang="fr-FR" sz="2000" dirty="0" err="1"/>
              <a:t>simetria</a:t>
            </a:r>
            <a:r>
              <a:rPr lang="fr-FR" sz="2000" dirty="0"/>
              <a:t> </a:t>
            </a:r>
            <a:r>
              <a:rPr lang="fr-FR" sz="2000" dirty="0" err="1"/>
              <a:t>diferentes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interagem</a:t>
            </a:r>
            <a:r>
              <a:rPr lang="fr-FR" sz="2000" dirty="0"/>
              <a:t>.</a:t>
            </a:r>
          </a:p>
          <a:p>
            <a:pPr marL="457200" indent="-457200">
              <a:buAutoNum type="arabicParenR"/>
            </a:pPr>
            <a:r>
              <a:rPr lang="fr-FR" sz="2000" dirty="0"/>
              <a:t>2 </a:t>
            </a:r>
            <a:r>
              <a:rPr lang="fr-FR" sz="2000" dirty="0" err="1"/>
              <a:t>OMs</a:t>
            </a:r>
            <a:r>
              <a:rPr lang="fr-FR" sz="2000" dirty="0"/>
              <a:t> de </a:t>
            </a:r>
            <a:r>
              <a:rPr lang="fr-FR" sz="2000" dirty="0" err="1"/>
              <a:t>fragmentos</a:t>
            </a:r>
            <a:r>
              <a:rPr lang="fr-FR" sz="2000" dirty="0"/>
              <a:t> que </a:t>
            </a:r>
            <a:r>
              <a:rPr lang="fr-FR" sz="2000" dirty="0" err="1"/>
              <a:t>possuem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recobrimento</a:t>
            </a:r>
            <a:r>
              <a:rPr lang="fr-FR" sz="2000" dirty="0"/>
              <a:t> </a:t>
            </a:r>
            <a:r>
              <a:rPr lang="fr-FR" sz="2000" dirty="0" err="1"/>
              <a:t>fraco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interagem</a:t>
            </a:r>
            <a:r>
              <a:rPr lang="fr-FR" sz="2000" dirty="0"/>
              <a:t>.</a:t>
            </a:r>
          </a:p>
          <a:p>
            <a:pPr marL="457200" indent="-457200">
              <a:buAutoNum type="arabicParenR"/>
            </a:pPr>
            <a:r>
              <a:rPr lang="fr-FR" sz="2000" dirty="0"/>
              <a:t>As </a:t>
            </a:r>
            <a:r>
              <a:rPr lang="fr-FR" sz="2000" dirty="0" err="1"/>
              <a:t>interações</a:t>
            </a:r>
            <a:r>
              <a:rPr lang="fr-FR" sz="2000" dirty="0"/>
              <a:t> de </a:t>
            </a:r>
            <a:r>
              <a:rPr lang="fr-FR" sz="2000" dirty="0" err="1"/>
              <a:t>OMs</a:t>
            </a:r>
            <a:r>
              <a:rPr lang="fr-FR" sz="2000" dirty="0"/>
              <a:t> de </a:t>
            </a:r>
            <a:r>
              <a:rPr lang="fr-FR" sz="2000" dirty="0" err="1"/>
              <a:t>fragmentos</a:t>
            </a:r>
            <a:r>
              <a:rPr lang="fr-FR" sz="2000" dirty="0"/>
              <a:t> </a:t>
            </a:r>
            <a:r>
              <a:rPr lang="fr-FR" sz="2000" dirty="0" err="1"/>
              <a:t>degenerados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as mais importantes.</a:t>
            </a:r>
          </a:p>
          <a:p>
            <a:pPr marL="457200" indent="-457200">
              <a:buAutoNum type="arabicParenR"/>
            </a:pPr>
            <a:endParaRPr lang="fr-FR" sz="2000" dirty="0"/>
          </a:p>
          <a:p>
            <a:pPr marL="457200" indent="-457200">
              <a:buAutoNum type="arabicParenR"/>
            </a:pPr>
            <a:endParaRPr lang="fr-FR" sz="2000" dirty="0"/>
          </a:p>
          <a:p>
            <a:pPr marL="457200" indent="-457200">
              <a:buAutoNum type="arabicParenR"/>
            </a:pPr>
            <a:endParaRPr lang="fr-FR" sz="2000" dirty="0"/>
          </a:p>
          <a:p>
            <a:pPr marL="457200" indent="-457200">
              <a:buAutoNum type="arabicParenR"/>
            </a:pPr>
            <a:endParaRPr lang="fr-FR" sz="2000" dirty="0"/>
          </a:p>
          <a:p>
            <a:pPr marL="457200" indent="-457200" algn="just"/>
            <a:r>
              <a:rPr lang="fr-FR" sz="2000" dirty="0"/>
              <a:t>Esse </a:t>
            </a:r>
            <a:r>
              <a:rPr lang="fr-FR" sz="2000" dirty="0" err="1"/>
              <a:t>método</a:t>
            </a:r>
            <a:r>
              <a:rPr lang="fr-FR" sz="2000" dirty="0"/>
              <a:t> de </a:t>
            </a:r>
            <a:r>
              <a:rPr lang="fr-FR" sz="2000" dirty="0" err="1"/>
              <a:t>construção</a:t>
            </a:r>
            <a:r>
              <a:rPr lang="fr-FR" sz="2000" dirty="0"/>
              <a:t> </a:t>
            </a:r>
            <a:r>
              <a:rPr lang="en-US" sz="2000" dirty="0"/>
              <a:t>“</a:t>
            </a:r>
            <a:r>
              <a:rPr lang="fr-FR" sz="2000" dirty="0" err="1"/>
              <a:t>manual</a:t>
            </a:r>
            <a:r>
              <a:rPr lang="en-US" sz="2000" dirty="0"/>
              <a:t>”</a:t>
            </a:r>
            <a:r>
              <a:rPr lang="fr-FR" sz="2000" dirty="0"/>
              <a:t> é </a:t>
            </a:r>
            <a:r>
              <a:rPr lang="fr-FR" sz="2000" dirty="0" err="1"/>
              <a:t>qualitativo</a:t>
            </a:r>
            <a:r>
              <a:rPr lang="fr-FR" sz="2000" dirty="0"/>
              <a:t>,  mas  </a:t>
            </a:r>
            <a:r>
              <a:rPr lang="fr-FR" sz="2000" dirty="0" err="1"/>
              <a:t>fornece</a:t>
            </a:r>
            <a:r>
              <a:rPr lang="fr-FR" sz="2000" dirty="0"/>
              <a:t>  </a:t>
            </a:r>
            <a:r>
              <a:rPr lang="fr-FR" sz="2000" dirty="0" err="1"/>
              <a:t>resultados</a:t>
            </a:r>
            <a:r>
              <a:rPr lang="fr-FR" sz="2000" dirty="0"/>
              <a:t>   </a:t>
            </a:r>
            <a:r>
              <a:rPr lang="fr-FR" sz="2000" dirty="0" err="1"/>
              <a:t>bem</a:t>
            </a:r>
            <a:r>
              <a:rPr lang="fr-FR" sz="2000" dirty="0"/>
              <a:t> </a:t>
            </a:r>
          </a:p>
          <a:p>
            <a:pPr marL="457200" indent="-457200" algn="just"/>
            <a:r>
              <a:rPr lang="fr-FR" sz="2000" dirty="0" err="1"/>
              <a:t>satisfat</a:t>
            </a:r>
            <a:r>
              <a:rPr lang="fr-FR" sz="2000" dirty="0" err="1">
                <a:latin typeface="Calibri"/>
              </a:rPr>
              <a:t>órios</a:t>
            </a:r>
            <a:r>
              <a:rPr lang="fr-FR" sz="2000" dirty="0">
                <a:latin typeface="Calibri"/>
              </a:rPr>
              <a:t>  </a:t>
            </a:r>
            <a:r>
              <a:rPr lang="fr-FR" sz="2000" dirty="0" err="1">
                <a:latin typeface="Calibri"/>
              </a:rPr>
              <a:t>em</a:t>
            </a:r>
            <a:r>
              <a:rPr lang="fr-FR" sz="2000" dirty="0">
                <a:latin typeface="Calibri"/>
              </a:rPr>
              <a:t>  </a:t>
            </a:r>
            <a:r>
              <a:rPr lang="fr-FR" sz="2000" dirty="0" err="1">
                <a:latin typeface="Calibri"/>
              </a:rPr>
              <a:t>relação</a:t>
            </a:r>
            <a:r>
              <a:rPr lang="fr-FR" sz="2000" dirty="0">
                <a:latin typeface="Calibri"/>
              </a:rPr>
              <a:t>  </a:t>
            </a:r>
            <a:r>
              <a:rPr lang="fr-FR" sz="2000" dirty="0" err="1">
                <a:latin typeface="Calibri"/>
              </a:rPr>
              <a:t>aos</a:t>
            </a:r>
            <a:r>
              <a:rPr lang="fr-FR" sz="2000" dirty="0">
                <a:latin typeface="Calibri"/>
              </a:rPr>
              <a:t>   </a:t>
            </a:r>
            <a:r>
              <a:rPr lang="fr-FR" sz="2000" dirty="0" err="1">
                <a:latin typeface="Calibri"/>
              </a:rPr>
              <a:t>resultados</a:t>
            </a:r>
            <a:r>
              <a:rPr lang="fr-FR" sz="2000" dirty="0">
                <a:latin typeface="Calibri"/>
              </a:rPr>
              <a:t>   </a:t>
            </a:r>
            <a:r>
              <a:rPr lang="fr-FR" sz="2000" dirty="0" err="1">
                <a:latin typeface="Calibri"/>
              </a:rPr>
              <a:t>obtidos</a:t>
            </a:r>
            <a:r>
              <a:rPr lang="fr-FR" sz="2000" dirty="0">
                <a:latin typeface="Calibri"/>
              </a:rPr>
              <a:t>   </a:t>
            </a:r>
            <a:r>
              <a:rPr lang="fr-FR" sz="2000" dirty="0" err="1">
                <a:latin typeface="Calibri"/>
              </a:rPr>
              <a:t>com</a:t>
            </a:r>
            <a:r>
              <a:rPr lang="fr-FR" sz="2000" dirty="0">
                <a:latin typeface="Calibri"/>
              </a:rPr>
              <a:t>   </a:t>
            </a:r>
            <a:r>
              <a:rPr lang="fr-FR" sz="2000" dirty="0" err="1">
                <a:latin typeface="Calibri"/>
              </a:rPr>
              <a:t>cálculos</a:t>
            </a:r>
            <a:r>
              <a:rPr lang="fr-FR" sz="2000" dirty="0">
                <a:latin typeface="Calibri"/>
              </a:rPr>
              <a:t>   </a:t>
            </a:r>
            <a:r>
              <a:rPr lang="fr-FR" sz="2000" dirty="0" err="1">
                <a:latin typeface="Calibri"/>
              </a:rPr>
              <a:t>rigorosos</a:t>
            </a:r>
            <a:r>
              <a:rPr lang="fr-FR" sz="2000" dirty="0">
                <a:latin typeface="Calibri"/>
              </a:rPr>
              <a:t>,   que </a:t>
            </a:r>
          </a:p>
          <a:p>
            <a:pPr marL="457200" indent="-457200" algn="just"/>
            <a:r>
              <a:rPr lang="fr-FR" sz="2000" dirty="0" err="1">
                <a:latin typeface="Calibri"/>
              </a:rPr>
              <a:t>tipicamente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empregam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computadores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potentes</a:t>
            </a:r>
            <a:r>
              <a:rPr lang="fr-FR" sz="2000" dirty="0">
                <a:latin typeface="Calibri"/>
              </a:rPr>
              <a:t>.</a:t>
            </a:r>
          </a:p>
          <a:p>
            <a:pPr marL="457200" indent="-457200"/>
            <a:endParaRPr lang="fr-FR" sz="2000" dirty="0">
              <a:latin typeface="Calibri"/>
            </a:endParaRPr>
          </a:p>
          <a:p>
            <a:pPr marL="457200" indent="-457200"/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44624"/>
            <a:ext cx="8170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Construindo</a:t>
            </a:r>
            <a:r>
              <a:rPr lang="fr-FR" sz="2800" dirty="0"/>
              <a:t> </a:t>
            </a:r>
            <a:r>
              <a:rPr lang="fr-FR" sz="2800" dirty="0" err="1"/>
              <a:t>Moléculas</a:t>
            </a:r>
            <a:r>
              <a:rPr lang="fr-FR" sz="2800" dirty="0"/>
              <a:t> à partir de </a:t>
            </a:r>
            <a:r>
              <a:rPr lang="fr-FR" sz="2800" dirty="0" err="1"/>
              <a:t>Fragmentos</a:t>
            </a:r>
            <a:r>
              <a:rPr lang="fr-FR" sz="2800" dirty="0"/>
              <a:t>: </a:t>
            </a:r>
            <a:r>
              <a:rPr lang="fr-FR" sz="2800" b="1" u="sng" dirty="0" err="1"/>
              <a:t>Etileno</a:t>
            </a:r>
            <a:endParaRPr lang="fr-FR" sz="2800" b="1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2411760" y="836712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Podemos</a:t>
            </a:r>
            <a:r>
              <a:rPr lang="fr-FR" sz="2000" dirty="0"/>
              <a:t> </a:t>
            </a:r>
            <a:r>
              <a:rPr lang="fr-FR" sz="2000" dirty="0" err="1"/>
              <a:t>construir</a:t>
            </a:r>
            <a:r>
              <a:rPr lang="fr-FR" sz="2000" dirty="0"/>
              <a:t> os </a:t>
            </a:r>
            <a:r>
              <a:rPr lang="fr-FR" sz="2000" dirty="0" err="1"/>
              <a:t>OMs</a:t>
            </a:r>
            <a:r>
              <a:rPr lang="fr-FR" sz="2000" dirty="0"/>
              <a:t> do </a:t>
            </a:r>
            <a:r>
              <a:rPr lang="fr-FR" sz="2000" dirty="0" err="1"/>
              <a:t>etileno</a:t>
            </a:r>
            <a:r>
              <a:rPr lang="fr-FR" sz="2000" dirty="0"/>
              <a:t> </a:t>
            </a:r>
            <a:r>
              <a:rPr lang="fr-FR" sz="2000" dirty="0" err="1"/>
              <a:t>combinando</a:t>
            </a:r>
            <a:r>
              <a:rPr lang="fr-FR" sz="2000" dirty="0"/>
              <a:t> 2 </a:t>
            </a:r>
            <a:r>
              <a:rPr lang="fr-FR" sz="2000" dirty="0" err="1"/>
              <a:t>fragmentos</a:t>
            </a:r>
            <a:r>
              <a:rPr lang="fr-FR" sz="2000" dirty="0"/>
              <a:t> CH</a:t>
            </a:r>
            <a:r>
              <a:rPr lang="fr-FR" sz="2000" baseline="-25000" dirty="0"/>
              <a:t>2</a:t>
            </a:r>
            <a:r>
              <a:rPr lang="fr-FR" sz="2000" dirty="0"/>
              <a:t> (do </a:t>
            </a:r>
            <a:r>
              <a:rPr lang="fr-FR" sz="2000" dirty="0" err="1"/>
              <a:t>tipo</a:t>
            </a:r>
            <a:r>
              <a:rPr lang="fr-FR" sz="2000" dirty="0"/>
              <a:t> AH</a:t>
            </a:r>
            <a:r>
              <a:rPr lang="fr-FR" sz="2000" baseline="-25000" dirty="0"/>
              <a:t>2</a:t>
            </a:r>
            <a:r>
              <a:rPr lang="fr-FR" sz="2000" dirty="0"/>
              <a:t>) 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2483768" y="1772816"/>
          <a:ext cx="6096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Plano de </a:t>
                      </a:r>
                      <a:r>
                        <a:rPr lang="fr-FR" dirty="0" err="1"/>
                        <a:t>simetria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Symbol" pitchFamily="18" charset="2"/>
                        </a:rPr>
                        <a:t>s</a:t>
                      </a:r>
                      <a:r>
                        <a:rPr lang="fr-FR" sz="1200" dirty="0"/>
                        <a:t>CH</a:t>
                      </a:r>
                      <a:r>
                        <a:rPr lang="fr-FR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latin typeface="Symbol" pitchFamily="18" charset="2"/>
                        </a:rPr>
                        <a:t>p</a:t>
                      </a:r>
                      <a:r>
                        <a:rPr lang="fr-FR" sz="1200" dirty="0"/>
                        <a:t>CH</a:t>
                      </a:r>
                      <a:r>
                        <a:rPr lang="fr-FR" baseline="-25000" dirty="0"/>
                        <a:t>2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n</a:t>
                      </a:r>
                      <a:r>
                        <a:rPr lang="fr-FR" baseline="-25000" dirty="0">
                          <a:latin typeface="Symbol" pitchFamily="18" charset="2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n</a:t>
                      </a:r>
                      <a:r>
                        <a:rPr lang="fr-FR" baseline="-25000" dirty="0" err="1"/>
                        <a:t>p</a:t>
                      </a:r>
                      <a:endParaRPr lang="fr-FR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/>
                        <a:t>xz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/>
                        <a:t>yz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619672" y="4941168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/>
              <a:t>CH</a:t>
            </a:r>
            <a:r>
              <a:rPr lang="fr-FR" sz="2000" b="1" u="sng" baseline="-25000" dirty="0"/>
              <a:t>2</a:t>
            </a:r>
            <a:r>
              <a:rPr lang="fr-FR" sz="2000" b="1" u="sng" dirty="0"/>
              <a:t>:</a:t>
            </a:r>
          </a:p>
        </p:txBody>
      </p:sp>
      <p:graphicFrame>
        <p:nvGraphicFramePr>
          <p:cNvPr id="387078" name="Object 6"/>
          <p:cNvGraphicFramePr>
            <a:graphicFrameLocks noChangeAspect="1"/>
          </p:cNvGraphicFramePr>
          <p:nvPr/>
        </p:nvGraphicFramePr>
        <p:xfrm>
          <a:off x="2483768" y="4653136"/>
          <a:ext cx="4680520" cy="1739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664440" imgH="1362240" progId="ChemDraw.Document.6.0">
                  <p:embed/>
                </p:oleObj>
              </mc:Choice>
              <mc:Fallback>
                <p:oleObj name="CS ChemDraw Drawing" r:id="rId2" imgW="3664440" imgH="1362240" progId="ChemDraw.Document.6.0">
                  <p:embed/>
                  <p:pic>
                    <p:nvPicPr>
                      <p:cNvPr id="3870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653136"/>
                        <a:ext cx="4680520" cy="17399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79" name="Object 7"/>
          <p:cNvGraphicFramePr>
            <a:graphicFrameLocks noChangeAspect="1"/>
          </p:cNvGraphicFramePr>
          <p:nvPr/>
        </p:nvGraphicFramePr>
        <p:xfrm>
          <a:off x="4139952" y="3212976"/>
          <a:ext cx="36036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19840" imgH="569160" progId="ChemDraw.Document.6.0">
                  <p:embed/>
                </p:oleObj>
              </mc:Choice>
              <mc:Fallback>
                <p:oleObj name="CS ChemDraw Drawing" r:id="rId4" imgW="519840" imgH="569160" progId="ChemDraw.Document.6.0">
                  <p:embed/>
                  <p:pic>
                    <p:nvPicPr>
                      <p:cNvPr id="3870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212976"/>
                        <a:ext cx="36036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0" name="Object 8"/>
          <p:cNvGraphicFramePr>
            <a:graphicFrameLocks noChangeAspect="1"/>
          </p:cNvGraphicFramePr>
          <p:nvPr/>
        </p:nvGraphicFramePr>
        <p:xfrm>
          <a:off x="6588224" y="3212976"/>
          <a:ext cx="3603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19840" imgH="569160" progId="ChemDraw.Document.6.0">
                  <p:embed/>
                </p:oleObj>
              </mc:Choice>
              <mc:Fallback>
                <p:oleObj name="CS ChemDraw Drawing" r:id="rId4" imgW="519840" imgH="569160" progId="ChemDraw.Document.6.0">
                  <p:embed/>
                  <p:pic>
                    <p:nvPicPr>
                      <p:cNvPr id="3870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3212976"/>
                        <a:ext cx="360363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3131840" y="3646765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Mesma</a:t>
            </a:r>
            <a:r>
              <a:rPr lang="fr-FR" sz="2000" dirty="0"/>
              <a:t> </a:t>
            </a:r>
            <a:r>
              <a:rPr lang="fr-FR" sz="2000" dirty="0" err="1"/>
              <a:t>simetria</a:t>
            </a:r>
            <a:r>
              <a:rPr lang="fr-FR" sz="2000" dirty="0"/>
              <a:t>, mas </a:t>
            </a:r>
            <a:r>
              <a:rPr lang="fr-FR" sz="2000" dirty="0" err="1"/>
              <a:t>energias</a:t>
            </a:r>
            <a:r>
              <a:rPr lang="fr-FR" sz="2000" dirty="0"/>
              <a:t> </a:t>
            </a:r>
            <a:r>
              <a:rPr lang="fr-FR" sz="2000" dirty="0" err="1"/>
              <a:t>significativamente</a:t>
            </a:r>
            <a:r>
              <a:rPr lang="fr-FR" sz="2000" dirty="0"/>
              <a:t> </a:t>
            </a:r>
            <a:r>
              <a:rPr lang="fr-FR" sz="2000" dirty="0" err="1"/>
              <a:t>diferentes</a:t>
            </a:r>
            <a:r>
              <a:rPr lang="fr-FR" sz="2000" dirty="0"/>
              <a:t>, </a:t>
            </a:r>
            <a:r>
              <a:rPr lang="fr-FR" sz="2000" dirty="0" err="1"/>
              <a:t>portanto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interagem</a:t>
            </a:r>
            <a:endParaRPr lang="fr-FR" sz="2000" dirty="0"/>
          </a:p>
        </p:txBody>
      </p:sp>
      <p:graphicFrame>
        <p:nvGraphicFramePr>
          <p:cNvPr id="387081" name="Object 9"/>
          <p:cNvGraphicFramePr>
            <a:graphicFrameLocks noChangeAspect="1"/>
          </p:cNvGraphicFramePr>
          <p:nvPr/>
        </p:nvGraphicFramePr>
        <p:xfrm>
          <a:off x="395536" y="908719"/>
          <a:ext cx="1656184" cy="1532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932040" imgH="862200" progId="ChemDraw.Document.6.0">
                  <p:embed/>
                </p:oleObj>
              </mc:Choice>
              <mc:Fallback>
                <p:oleObj name="CS ChemDraw Drawing" r:id="rId7" imgW="932040" imgH="862200" progId="ChemDraw.Document.6.0">
                  <p:embed/>
                  <p:pic>
                    <p:nvPicPr>
                      <p:cNvPr id="3870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908719"/>
                        <a:ext cx="1656184" cy="1532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44624"/>
            <a:ext cx="8170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Construindo</a:t>
            </a:r>
            <a:r>
              <a:rPr lang="fr-FR" sz="2800" dirty="0"/>
              <a:t> </a:t>
            </a:r>
            <a:r>
              <a:rPr lang="fr-FR" sz="2800" dirty="0" err="1"/>
              <a:t>Moléculas</a:t>
            </a:r>
            <a:r>
              <a:rPr lang="fr-FR" sz="2800" dirty="0"/>
              <a:t> à partir de </a:t>
            </a:r>
            <a:r>
              <a:rPr lang="fr-FR" sz="2800" dirty="0" err="1"/>
              <a:t>Fragmentos</a:t>
            </a:r>
            <a:r>
              <a:rPr lang="fr-FR" sz="2800" dirty="0"/>
              <a:t>: </a:t>
            </a:r>
            <a:r>
              <a:rPr lang="fr-FR" sz="2800" b="1" u="sng" dirty="0" err="1"/>
              <a:t>Etileno</a:t>
            </a:r>
            <a:endParaRPr lang="fr-FR" sz="2800" b="1" u="sng" dirty="0"/>
          </a:p>
        </p:txBody>
      </p:sp>
      <p:graphicFrame>
        <p:nvGraphicFramePr>
          <p:cNvPr id="389124" name="Object 4"/>
          <p:cNvGraphicFramePr>
            <a:graphicFrameLocks noChangeAspect="1"/>
          </p:cNvGraphicFramePr>
          <p:nvPr/>
        </p:nvGraphicFramePr>
        <p:xfrm>
          <a:off x="899592" y="3356992"/>
          <a:ext cx="405829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77360" imgH="1756800" progId="ChemDraw.Document.6.0">
                  <p:embed/>
                </p:oleObj>
              </mc:Choice>
              <mc:Fallback>
                <p:oleObj name="CS ChemDraw Drawing" r:id="rId2" imgW="477360" imgH="1756800" progId="ChemDraw.Document.6.0">
                  <p:embed/>
                  <p:pic>
                    <p:nvPicPr>
                      <p:cNvPr id="389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356992"/>
                        <a:ext cx="405829" cy="2160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0" y="5733256"/>
            <a:ext cx="1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ymbol" pitchFamily="18" charset="2"/>
              </a:rPr>
              <a:t>D</a:t>
            </a:r>
            <a:r>
              <a:rPr lang="fr-FR" dirty="0"/>
              <a:t>E grande: </a:t>
            </a:r>
          </a:p>
          <a:p>
            <a:r>
              <a:rPr lang="fr-FR" dirty="0" err="1"/>
              <a:t>Não</a:t>
            </a:r>
            <a:r>
              <a:rPr lang="fr-FR" dirty="0"/>
              <a:t> </a:t>
            </a:r>
            <a:r>
              <a:rPr lang="fr-FR" dirty="0" err="1"/>
              <a:t>interagem</a:t>
            </a:r>
            <a:endParaRPr lang="fr-FR" dirty="0"/>
          </a:p>
        </p:txBody>
      </p:sp>
      <p:graphicFrame>
        <p:nvGraphicFramePr>
          <p:cNvPr id="389126" name="Object 6"/>
          <p:cNvGraphicFramePr>
            <a:graphicFrameLocks noChangeAspect="1"/>
          </p:cNvGraphicFramePr>
          <p:nvPr/>
        </p:nvGraphicFramePr>
        <p:xfrm>
          <a:off x="395536" y="4437112"/>
          <a:ext cx="581199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49640" imgH="889920" progId="ChemDraw.Document.6.0">
                  <p:embed/>
                </p:oleObj>
              </mc:Choice>
              <mc:Fallback>
                <p:oleObj name="CS ChemDraw Drawing" r:id="rId4" imgW="449640" imgH="889920" progId="ChemDraw.Document.6.0">
                  <p:embed/>
                  <p:pic>
                    <p:nvPicPr>
                      <p:cNvPr id="389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437112"/>
                        <a:ext cx="581199" cy="1296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27" name="Object 7"/>
          <p:cNvGraphicFramePr>
            <a:graphicFrameLocks noChangeAspect="1"/>
          </p:cNvGraphicFramePr>
          <p:nvPr/>
        </p:nvGraphicFramePr>
        <p:xfrm>
          <a:off x="1259632" y="980728"/>
          <a:ext cx="7550585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6428520" imgH="4290480" progId="ChemDraw.Document.6.0">
                  <p:embed/>
                </p:oleObj>
              </mc:Choice>
              <mc:Fallback>
                <p:oleObj name="CS ChemDraw Drawing" r:id="rId6" imgW="6428520" imgH="4290480" progId="ChemDraw.Document.6.0">
                  <p:embed/>
                  <p:pic>
                    <p:nvPicPr>
                      <p:cNvPr id="3891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980728"/>
                        <a:ext cx="7550585" cy="5040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07504" y="97468"/>
            <a:ext cx="7910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Construindo</a:t>
            </a:r>
            <a:r>
              <a:rPr lang="fr-FR" sz="2800" dirty="0"/>
              <a:t> </a:t>
            </a:r>
            <a:r>
              <a:rPr lang="fr-FR" sz="2800" dirty="0" err="1"/>
              <a:t>Moléculas</a:t>
            </a:r>
            <a:r>
              <a:rPr lang="fr-FR" sz="2800" dirty="0"/>
              <a:t> à partir de </a:t>
            </a:r>
            <a:r>
              <a:rPr lang="fr-FR" sz="2800" dirty="0" err="1"/>
              <a:t>Fragmentos</a:t>
            </a:r>
            <a:r>
              <a:rPr lang="fr-FR" sz="2800" dirty="0"/>
              <a:t>: </a:t>
            </a:r>
            <a:r>
              <a:rPr lang="fr-FR" sz="2800" b="1" u="sng" dirty="0" err="1"/>
              <a:t>Etano</a:t>
            </a:r>
            <a:endParaRPr lang="fr-FR" sz="2800" b="1" u="sng" dirty="0"/>
          </a:p>
        </p:txBody>
      </p:sp>
      <p:sp>
        <p:nvSpPr>
          <p:cNvPr id="10" name="ZoneTexte 9"/>
          <p:cNvSpPr txBox="1"/>
          <p:nvPr/>
        </p:nvSpPr>
        <p:spPr>
          <a:xfrm>
            <a:off x="2411760" y="1268760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Podemos</a:t>
            </a:r>
            <a:r>
              <a:rPr lang="fr-FR" sz="2000" dirty="0"/>
              <a:t> </a:t>
            </a:r>
            <a:r>
              <a:rPr lang="fr-FR" sz="2000" dirty="0" err="1"/>
              <a:t>construir</a:t>
            </a:r>
            <a:r>
              <a:rPr lang="fr-FR" sz="2000" dirty="0"/>
              <a:t> os </a:t>
            </a:r>
            <a:r>
              <a:rPr lang="fr-FR" sz="2000" dirty="0" err="1"/>
              <a:t>OMs</a:t>
            </a:r>
            <a:r>
              <a:rPr lang="fr-FR" sz="2000" dirty="0"/>
              <a:t> do </a:t>
            </a:r>
            <a:r>
              <a:rPr lang="fr-FR" sz="2000" dirty="0" err="1"/>
              <a:t>etano</a:t>
            </a:r>
            <a:r>
              <a:rPr lang="fr-FR" sz="2000" dirty="0"/>
              <a:t> </a:t>
            </a:r>
            <a:r>
              <a:rPr lang="fr-FR" sz="2000" dirty="0" err="1"/>
              <a:t>combinando</a:t>
            </a:r>
            <a:r>
              <a:rPr lang="fr-FR" sz="2000" dirty="0"/>
              <a:t> 2 </a:t>
            </a:r>
            <a:r>
              <a:rPr lang="fr-FR" sz="2000" dirty="0" err="1"/>
              <a:t>fragmentos</a:t>
            </a:r>
            <a:r>
              <a:rPr lang="fr-FR" sz="2000" dirty="0"/>
              <a:t> CH</a:t>
            </a:r>
            <a:r>
              <a:rPr lang="fr-FR" sz="2000" baseline="-25000" dirty="0"/>
              <a:t>3</a:t>
            </a:r>
            <a:r>
              <a:rPr lang="fr-FR" sz="2000" dirty="0"/>
              <a:t> (do </a:t>
            </a:r>
            <a:r>
              <a:rPr lang="fr-FR" sz="2000" dirty="0" err="1"/>
              <a:t>tipo</a:t>
            </a:r>
            <a:r>
              <a:rPr lang="fr-FR" sz="2000" dirty="0"/>
              <a:t> AH</a:t>
            </a:r>
            <a:r>
              <a:rPr lang="fr-FR" sz="2000" baseline="-25000" dirty="0"/>
              <a:t>3</a:t>
            </a:r>
            <a:r>
              <a:rPr lang="fr-FR" sz="2000" dirty="0"/>
              <a:t> </a:t>
            </a:r>
            <a:r>
              <a:rPr lang="fr-FR" sz="2000" dirty="0" err="1"/>
              <a:t>piramidal</a:t>
            </a:r>
            <a:r>
              <a:rPr lang="fr-FR" sz="2000" dirty="0"/>
              <a:t>) </a:t>
            </a:r>
          </a:p>
        </p:txBody>
      </p:sp>
      <p:graphicFrame>
        <p:nvGraphicFramePr>
          <p:cNvPr id="391176" name="Object 8"/>
          <p:cNvGraphicFramePr>
            <a:graphicFrameLocks noChangeAspect="1"/>
          </p:cNvGraphicFramePr>
          <p:nvPr/>
        </p:nvGraphicFramePr>
        <p:xfrm>
          <a:off x="273401" y="1052736"/>
          <a:ext cx="1844359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162080" imgH="862560" progId="ChemDraw.Document.6.0">
                  <p:embed/>
                </p:oleObj>
              </mc:Choice>
              <mc:Fallback>
                <p:oleObj name="CS ChemDraw Drawing" r:id="rId2" imgW="1162080" imgH="862560" progId="ChemDraw.Document.6.0">
                  <p:embed/>
                  <p:pic>
                    <p:nvPicPr>
                      <p:cNvPr id="3911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401" y="1052736"/>
                        <a:ext cx="1844359" cy="1368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2195736" y="2420888"/>
          <a:ext cx="6096000" cy="1620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Plano de </a:t>
                      </a:r>
                      <a:r>
                        <a:rPr lang="fr-FR" dirty="0" err="1"/>
                        <a:t>simetria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aseline="0" dirty="0">
                          <a:latin typeface="Symbol" pitchFamily="18" charset="2"/>
                        </a:rPr>
                        <a:t>s</a:t>
                      </a:r>
                      <a:r>
                        <a:rPr lang="fr-FR" sz="1200" baseline="0" dirty="0"/>
                        <a:t>CH</a:t>
                      </a:r>
                      <a:r>
                        <a:rPr lang="fr-FR" sz="1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latin typeface="Symbol" pitchFamily="18" charset="2"/>
                        </a:rPr>
                        <a:t>p</a:t>
                      </a:r>
                      <a:r>
                        <a:rPr lang="fr-FR" sz="1200" dirty="0"/>
                        <a:t>CH</a:t>
                      </a:r>
                      <a:r>
                        <a:rPr lang="fr-FR" sz="1200" baseline="-25000" dirty="0"/>
                        <a:t>3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latin typeface="Symbol" pitchFamily="18" charset="2"/>
                        </a:rPr>
                        <a:t>p</a:t>
                      </a:r>
                      <a:r>
                        <a:rPr lang="fr-FR" sz="1200" dirty="0"/>
                        <a:t>CH</a:t>
                      </a:r>
                      <a:r>
                        <a:rPr lang="fr-FR" sz="1200" baseline="-25000" dirty="0"/>
                        <a:t>3</a:t>
                      </a:r>
                    </a:p>
                    <a:p>
                      <a:pPr algn="ctr"/>
                      <a:endParaRPr lang="fr-F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aseline="0" dirty="0"/>
                        <a:t>n</a:t>
                      </a:r>
                      <a:r>
                        <a:rPr lang="fr-FR" sz="2000" baseline="-25000" dirty="0">
                          <a:latin typeface="Symbol" pitchFamily="18" charset="2"/>
                        </a:rPr>
                        <a:t>s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/>
                        <a:t>xz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1177" name="Object 9"/>
          <p:cNvGraphicFramePr>
            <a:graphicFrameLocks noChangeAspect="1"/>
          </p:cNvGraphicFramePr>
          <p:nvPr/>
        </p:nvGraphicFramePr>
        <p:xfrm>
          <a:off x="3779912" y="2780928"/>
          <a:ext cx="576064" cy="861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46760" imgH="667080" progId="ChemDraw.Document.6.0">
                  <p:embed/>
                </p:oleObj>
              </mc:Choice>
              <mc:Fallback>
                <p:oleObj name="CS ChemDraw Drawing" r:id="rId4" imgW="446760" imgH="667080" progId="ChemDraw.Document.6.0">
                  <p:embed/>
                  <p:pic>
                    <p:nvPicPr>
                      <p:cNvPr id="3911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2780928"/>
                        <a:ext cx="576064" cy="8610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1178" name="Object 10"/>
          <p:cNvGraphicFramePr>
            <a:graphicFrameLocks noChangeAspect="1"/>
          </p:cNvGraphicFramePr>
          <p:nvPr/>
        </p:nvGraphicFramePr>
        <p:xfrm>
          <a:off x="4932040" y="2780928"/>
          <a:ext cx="588771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42080" imgH="647280" progId="ChemDraw.Document.6.0">
                  <p:embed/>
                </p:oleObj>
              </mc:Choice>
              <mc:Fallback>
                <p:oleObj name="CS ChemDraw Drawing" r:id="rId6" imgW="442080" imgH="647280" progId="ChemDraw.Document.6.0">
                  <p:embed/>
                  <p:pic>
                    <p:nvPicPr>
                      <p:cNvPr id="3911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2780928"/>
                        <a:ext cx="588771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1179" name="Object 11"/>
          <p:cNvGraphicFramePr>
            <a:graphicFrameLocks noChangeAspect="1"/>
          </p:cNvGraphicFramePr>
          <p:nvPr/>
        </p:nvGraphicFramePr>
        <p:xfrm>
          <a:off x="6156176" y="2708920"/>
          <a:ext cx="589838" cy="90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428760" imgH="655200" progId="ChemDraw.Document.6.0">
                  <p:embed/>
                </p:oleObj>
              </mc:Choice>
              <mc:Fallback>
                <p:oleObj name="CS ChemDraw Drawing" r:id="rId8" imgW="428760" imgH="655200" progId="ChemDraw.Document.6.0">
                  <p:embed/>
                  <p:pic>
                    <p:nvPicPr>
                      <p:cNvPr id="3911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708920"/>
                        <a:ext cx="589838" cy="902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1180" name="Object 12"/>
          <p:cNvGraphicFramePr>
            <a:graphicFrameLocks noChangeAspect="1"/>
          </p:cNvGraphicFramePr>
          <p:nvPr/>
        </p:nvGraphicFramePr>
        <p:xfrm>
          <a:off x="7308304" y="2780928"/>
          <a:ext cx="864096" cy="866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658080" imgH="660240" progId="ChemDraw.Document.6.0">
                  <p:embed/>
                </p:oleObj>
              </mc:Choice>
              <mc:Fallback>
                <p:oleObj name="CS ChemDraw Drawing" r:id="rId10" imgW="658080" imgH="660240" progId="ChemDraw.Document.6.0">
                  <p:embed/>
                  <p:pic>
                    <p:nvPicPr>
                      <p:cNvPr id="3911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2780928"/>
                        <a:ext cx="864096" cy="866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1182" name="Object 14"/>
          <p:cNvGraphicFramePr>
            <a:graphicFrameLocks noChangeAspect="1"/>
          </p:cNvGraphicFramePr>
          <p:nvPr/>
        </p:nvGraphicFramePr>
        <p:xfrm>
          <a:off x="5076056" y="4077073"/>
          <a:ext cx="1440160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1759320" imgH="459000" progId="ChemDraw.Document.6.0">
                  <p:embed/>
                </p:oleObj>
              </mc:Choice>
              <mc:Fallback>
                <p:oleObj name="CS ChemDraw Drawing" r:id="rId12" imgW="1759320" imgH="459000" progId="ChemDraw.Document.6.0">
                  <p:embed/>
                  <p:pic>
                    <p:nvPicPr>
                      <p:cNvPr id="3911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4077073"/>
                        <a:ext cx="1440160" cy="288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5004048" y="4365104"/>
            <a:ext cx="1728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interagem</a:t>
            </a:r>
            <a:endParaRPr lang="fr-FR" sz="2000" dirty="0"/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4139952" y="4149080"/>
            <a:ext cx="0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4355976" y="4149080"/>
            <a:ext cx="648072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4860032" y="5445224"/>
            <a:ext cx="28803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V="1">
            <a:off x="7740352" y="4149080"/>
            <a:ext cx="0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3126712" y="5085184"/>
            <a:ext cx="172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sz="2000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000" dirty="0">
                <a:solidFill>
                  <a:srgbClr val="FF0000"/>
                </a:solidFill>
              </a:rPr>
              <a:t>E grande:</a:t>
            </a:r>
          </a:p>
          <a:p>
            <a:pPr algn="just"/>
            <a:r>
              <a:rPr lang="fr-FR" sz="2000" dirty="0" err="1">
                <a:solidFill>
                  <a:srgbClr val="FF0000"/>
                </a:solidFill>
              </a:rPr>
              <a:t>Não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interagem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44016" y="5373216"/>
            <a:ext cx="6516216" cy="115212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4958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9735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504" y="-27384"/>
            <a:ext cx="7910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Construindo</a:t>
            </a:r>
            <a:r>
              <a:rPr lang="fr-FR" sz="2800" dirty="0"/>
              <a:t> </a:t>
            </a:r>
            <a:r>
              <a:rPr lang="fr-FR" sz="2800" dirty="0" err="1"/>
              <a:t>Moléculas</a:t>
            </a:r>
            <a:r>
              <a:rPr lang="fr-FR" sz="2800" dirty="0"/>
              <a:t> à partir de </a:t>
            </a:r>
            <a:r>
              <a:rPr lang="fr-FR" sz="2800" dirty="0" err="1"/>
              <a:t>Fragmentos</a:t>
            </a:r>
            <a:r>
              <a:rPr lang="fr-FR" sz="2800" dirty="0"/>
              <a:t>: </a:t>
            </a:r>
            <a:r>
              <a:rPr lang="fr-FR" sz="2800" b="1" u="sng" dirty="0" err="1"/>
              <a:t>Etano</a:t>
            </a:r>
            <a:endParaRPr lang="fr-FR" sz="2800" b="1" u="sng" dirty="0"/>
          </a:p>
        </p:txBody>
      </p:sp>
      <p:graphicFrame>
        <p:nvGraphicFramePr>
          <p:cNvPr id="390155" name="Object 11"/>
          <p:cNvGraphicFramePr>
            <a:graphicFrameLocks noChangeAspect="1"/>
          </p:cNvGraphicFramePr>
          <p:nvPr/>
        </p:nvGraphicFramePr>
        <p:xfrm>
          <a:off x="6156176" y="913831"/>
          <a:ext cx="2664296" cy="5179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325960" imgH="4520880" progId="ChemDraw.Document.6.0">
                  <p:embed/>
                </p:oleObj>
              </mc:Choice>
              <mc:Fallback>
                <p:oleObj name="CS ChemDraw Drawing" r:id="rId2" imgW="2325960" imgH="4520880" progId="ChemDraw.Document.6.0">
                  <p:embed/>
                  <p:pic>
                    <p:nvPicPr>
                      <p:cNvPr id="3901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913831"/>
                        <a:ext cx="2664296" cy="5179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57" name="Object 13"/>
          <p:cNvGraphicFramePr>
            <a:graphicFrameLocks noChangeAspect="1"/>
          </p:cNvGraphicFramePr>
          <p:nvPr/>
        </p:nvGraphicFramePr>
        <p:xfrm>
          <a:off x="251520" y="620688"/>
          <a:ext cx="5863004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274000" imgH="4210560" progId="ChemDraw.Document.6.0">
                  <p:embed/>
                </p:oleObj>
              </mc:Choice>
              <mc:Fallback>
                <p:oleObj name="CS ChemDraw Drawing" r:id="rId4" imgW="5274000" imgH="4210560" progId="ChemDraw.Document.6.0">
                  <p:embed/>
                  <p:pic>
                    <p:nvPicPr>
                      <p:cNvPr id="3901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620688"/>
                        <a:ext cx="5863004" cy="4680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107504" y="5373216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Observe que os orbitais </a:t>
            </a:r>
            <a:r>
              <a:rPr lang="fr-FR" dirty="0">
                <a:latin typeface="Symbol" pitchFamily="18" charset="2"/>
              </a:rPr>
              <a:t>p</a:t>
            </a:r>
            <a:r>
              <a:rPr lang="fr-FR" dirty="0"/>
              <a:t> </a:t>
            </a:r>
            <a:r>
              <a:rPr lang="fr-FR" dirty="0" err="1"/>
              <a:t>estão</a:t>
            </a:r>
            <a:r>
              <a:rPr lang="fr-FR" dirty="0"/>
              <a:t> </a:t>
            </a:r>
            <a:r>
              <a:rPr lang="fr-FR" dirty="0" err="1"/>
              <a:t>ocupados</a:t>
            </a:r>
            <a:r>
              <a:rPr lang="fr-FR" dirty="0"/>
              <a:t>, o que </a:t>
            </a:r>
            <a:r>
              <a:rPr lang="fr-FR" dirty="0" err="1"/>
              <a:t>poderia</a:t>
            </a:r>
            <a:r>
              <a:rPr lang="fr-FR" dirty="0"/>
              <a:t> </a:t>
            </a:r>
            <a:r>
              <a:rPr lang="fr-FR" dirty="0" err="1"/>
              <a:t>sugerir</a:t>
            </a:r>
            <a:r>
              <a:rPr lang="fr-FR" dirty="0"/>
              <a:t> a </a:t>
            </a:r>
            <a:r>
              <a:rPr lang="fr-FR" dirty="0" err="1"/>
              <a:t>formação</a:t>
            </a:r>
            <a:r>
              <a:rPr lang="fr-FR" dirty="0"/>
              <a:t> de </a:t>
            </a:r>
            <a:r>
              <a:rPr lang="fr-FR" dirty="0" err="1"/>
              <a:t>ligações</a:t>
            </a:r>
            <a:r>
              <a:rPr lang="fr-FR" dirty="0"/>
              <a:t> </a:t>
            </a:r>
            <a:r>
              <a:rPr lang="fr-FR" dirty="0" err="1"/>
              <a:t>múltiplas</a:t>
            </a:r>
            <a:r>
              <a:rPr lang="fr-FR" dirty="0"/>
              <a:t> para o </a:t>
            </a:r>
            <a:r>
              <a:rPr lang="fr-FR" dirty="0" err="1"/>
              <a:t>etano</a:t>
            </a:r>
            <a:r>
              <a:rPr lang="fr-FR" dirty="0"/>
              <a:t>, se os orbitais </a:t>
            </a:r>
            <a:r>
              <a:rPr lang="fr-FR" dirty="0">
                <a:latin typeface="Symbol" pitchFamily="18" charset="2"/>
              </a:rPr>
              <a:t>p</a:t>
            </a:r>
            <a:r>
              <a:rPr lang="fr-FR" dirty="0"/>
              <a:t>* </a:t>
            </a:r>
            <a:r>
              <a:rPr lang="fr-FR" dirty="0" err="1"/>
              <a:t>não</a:t>
            </a:r>
            <a:r>
              <a:rPr lang="fr-FR" dirty="0"/>
              <a:t> </a:t>
            </a:r>
            <a:r>
              <a:rPr lang="fr-FR" dirty="0" err="1"/>
              <a:t>estivessem</a:t>
            </a:r>
            <a:r>
              <a:rPr lang="fr-FR" dirty="0"/>
              <a:t> </a:t>
            </a:r>
            <a:r>
              <a:rPr lang="fr-FR" dirty="0" err="1"/>
              <a:t>também</a:t>
            </a:r>
            <a:r>
              <a:rPr lang="fr-FR" dirty="0"/>
              <a:t> </a:t>
            </a:r>
            <a:r>
              <a:rPr lang="fr-FR" dirty="0" err="1"/>
              <a:t>ocupados</a:t>
            </a:r>
            <a:r>
              <a:rPr lang="fr-FR" dirty="0"/>
              <a:t>. O </a:t>
            </a:r>
            <a:r>
              <a:rPr lang="fr-FR" dirty="0" err="1"/>
              <a:t>balanço</a:t>
            </a:r>
            <a:r>
              <a:rPr lang="fr-FR" dirty="0"/>
              <a:t> global é </a:t>
            </a:r>
            <a:r>
              <a:rPr lang="fr-FR" dirty="0" err="1"/>
              <a:t>uma</a:t>
            </a:r>
            <a:r>
              <a:rPr lang="fr-FR" dirty="0"/>
              <a:t> </a:t>
            </a:r>
            <a:r>
              <a:rPr lang="fr-FR" dirty="0" err="1"/>
              <a:t>ligação</a:t>
            </a:r>
            <a:r>
              <a:rPr lang="fr-FR" dirty="0"/>
              <a:t> simples.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07504" y="44624"/>
            <a:ext cx="9140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/>
              <a:t>Construindo</a:t>
            </a:r>
            <a:r>
              <a:rPr lang="fr-FR" sz="2800" dirty="0"/>
              <a:t> </a:t>
            </a:r>
            <a:r>
              <a:rPr lang="fr-FR" sz="2800" dirty="0" err="1"/>
              <a:t>Moléculas</a:t>
            </a:r>
            <a:r>
              <a:rPr lang="fr-FR" sz="2800" dirty="0"/>
              <a:t> à partir de </a:t>
            </a:r>
            <a:r>
              <a:rPr lang="fr-FR" sz="2800" dirty="0" err="1"/>
              <a:t>Fragmentos</a:t>
            </a:r>
            <a:r>
              <a:rPr lang="fr-FR" sz="2800" dirty="0"/>
              <a:t>: </a:t>
            </a:r>
            <a:r>
              <a:rPr lang="fr-FR" sz="2800" b="1" u="sng" dirty="0" err="1"/>
              <a:t>Ciclopropano</a:t>
            </a:r>
            <a:r>
              <a:rPr lang="fr-FR" sz="2800" dirty="0"/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512" y="829161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O </a:t>
            </a:r>
            <a:r>
              <a:rPr lang="fr-FR" sz="2000" dirty="0" err="1"/>
              <a:t>ciclopropano</a:t>
            </a:r>
            <a:r>
              <a:rPr lang="fr-FR" sz="2000" dirty="0"/>
              <a:t> </a:t>
            </a:r>
            <a:r>
              <a:rPr lang="fr-FR" sz="2000" dirty="0" err="1"/>
              <a:t>pode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imaginado</a:t>
            </a:r>
            <a:r>
              <a:rPr lang="fr-FR" sz="2000" dirty="0"/>
              <a:t> </a:t>
            </a:r>
            <a:r>
              <a:rPr lang="fr-FR" sz="2000" dirty="0" err="1"/>
              <a:t>como</a:t>
            </a:r>
            <a:r>
              <a:rPr lang="fr-FR" sz="2000" dirty="0"/>
              <a:t> </a:t>
            </a:r>
            <a:r>
              <a:rPr lang="fr-FR" sz="2000" dirty="0" err="1"/>
              <a:t>proveniente</a:t>
            </a:r>
            <a:r>
              <a:rPr lang="fr-FR" sz="2000" dirty="0"/>
              <a:t> de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interação</a:t>
            </a:r>
            <a:r>
              <a:rPr lang="fr-FR" sz="2000" dirty="0"/>
              <a:t> de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fragmento</a:t>
            </a:r>
            <a:r>
              <a:rPr lang="fr-FR" sz="2000" dirty="0"/>
              <a:t> </a:t>
            </a:r>
            <a:r>
              <a:rPr lang="fr-FR" sz="2000" dirty="0" err="1"/>
              <a:t>etileno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fragmento</a:t>
            </a:r>
            <a:r>
              <a:rPr lang="fr-FR" sz="2000" dirty="0"/>
              <a:t> CH</a:t>
            </a:r>
            <a:r>
              <a:rPr lang="fr-FR" sz="2000" baseline="-25000" dirty="0"/>
              <a:t>2,</a:t>
            </a:r>
            <a:r>
              <a:rPr lang="fr-FR" sz="2000" dirty="0"/>
              <a:t> ou </a:t>
            </a:r>
            <a:r>
              <a:rPr lang="fr-FR" sz="2000" dirty="0" err="1"/>
              <a:t>como</a:t>
            </a:r>
            <a:r>
              <a:rPr lang="fr-FR" sz="2000" dirty="0"/>
              <a:t> a </a:t>
            </a:r>
            <a:r>
              <a:rPr lang="fr-FR" sz="2000" dirty="0" err="1"/>
              <a:t>interação</a:t>
            </a:r>
            <a:r>
              <a:rPr lang="fr-FR" sz="2000" dirty="0"/>
              <a:t> entre </a:t>
            </a:r>
            <a:r>
              <a:rPr lang="fr-FR" sz="2000" dirty="0" err="1"/>
              <a:t>três</a:t>
            </a:r>
            <a:r>
              <a:rPr lang="fr-FR" sz="2000" dirty="0"/>
              <a:t> </a:t>
            </a:r>
            <a:r>
              <a:rPr lang="fr-FR" sz="2000" dirty="0" err="1"/>
              <a:t>fragmentos</a:t>
            </a:r>
            <a:r>
              <a:rPr lang="fr-FR" sz="2000" dirty="0"/>
              <a:t> CH</a:t>
            </a:r>
            <a:r>
              <a:rPr lang="fr-FR" sz="2000" baseline="-25000" dirty="0"/>
              <a:t>2</a:t>
            </a:r>
            <a:r>
              <a:rPr lang="fr-FR" sz="2000" dirty="0"/>
              <a:t>. O </a:t>
            </a:r>
            <a:r>
              <a:rPr lang="fr-FR" sz="2000" dirty="0" err="1"/>
              <a:t>resultado</a:t>
            </a:r>
            <a:r>
              <a:rPr lang="fr-FR" sz="2000" dirty="0"/>
              <a:t> é o </a:t>
            </a:r>
            <a:r>
              <a:rPr lang="fr-FR" sz="2000" dirty="0" err="1"/>
              <a:t>mesmo</a:t>
            </a:r>
            <a:r>
              <a:rPr lang="fr-FR" sz="2000" dirty="0"/>
              <a:t>, </a:t>
            </a:r>
            <a:r>
              <a:rPr lang="fr-FR" sz="2000" dirty="0" err="1"/>
              <a:t>independente</a:t>
            </a:r>
            <a:r>
              <a:rPr lang="fr-FR" sz="2000" dirty="0"/>
              <a:t> do </a:t>
            </a:r>
            <a:r>
              <a:rPr lang="fr-FR" sz="2000" dirty="0" err="1"/>
              <a:t>método</a:t>
            </a:r>
            <a:r>
              <a:rPr lang="fr-FR" sz="2000" dirty="0"/>
              <a:t> </a:t>
            </a:r>
            <a:r>
              <a:rPr lang="fr-FR" sz="2000" dirty="0" err="1"/>
              <a:t>escolhido</a:t>
            </a:r>
            <a:r>
              <a:rPr lang="fr-FR" sz="2000" dirty="0"/>
              <a:t>.</a:t>
            </a:r>
          </a:p>
        </p:txBody>
      </p:sp>
      <p:graphicFrame>
        <p:nvGraphicFramePr>
          <p:cNvPr id="392194" name="Object 2"/>
          <p:cNvGraphicFramePr>
            <a:graphicFrameLocks noChangeAspect="1"/>
          </p:cNvGraphicFramePr>
          <p:nvPr/>
        </p:nvGraphicFramePr>
        <p:xfrm>
          <a:off x="1475935" y="2357663"/>
          <a:ext cx="1728192" cy="186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379160" imgH="1487880" progId="ChemDraw.Document.6.0">
                  <p:embed/>
                </p:oleObj>
              </mc:Choice>
              <mc:Fallback>
                <p:oleObj name="CS ChemDraw Drawing" r:id="rId2" imgW="1379160" imgH="1487880" progId="ChemDraw.Document.6.0">
                  <p:embed/>
                  <p:pic>
                    <p:nvPicPr>
                      <p:cNvPr id="392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935" y="2357663"/>
                        <a:ext cx="1728192" cy="186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2196" name="Object 4"/>
          <p:cNvGraphicFramePr>
            <a:graphicFrameLocks noChangeAspect="1"/>
          </p:cNvGraphicFramePr>
          <p:nvPr/>
        </p:nvGraphicFramePr>
        <p:xfrm>
          <a:off x="3635895" y="2357662"/>
          <a:ext cx="1601477" cy="1431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404720" imgH="1255680" progId="ChemDraw.Document.6.0">
                  <p:embed/>
                </p:oleObj>
              </mc:Choice>
              <mc:Fallback>
                <p:oleObj name="CS ChemDraw Drawing" r:id="rId4" imgW="1404720" imgH="1255680" progId="ChemDraw.Document.6.0">
                  <p:embed/>
                  <p:pic>
                    <p:nvPicPr>
                      <p:cNvPr id="392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5" y="2357662"/>
                        <a:ext cx="1601477" cy="1431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2197" name="Object 5"/>
          <p:cNvGraphicFramePr>
            <a:graphicFrameLocks noChangeAspect="1"/>
          </p:cNvGraphicFramePr>
          <p:nvPr/>
        </p:nvGraphicFramePr>
        <p:xfrm>
          <a:off x="6084448" y="2429671"/>
          <a:ext cx="1367872" cy="1244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148400" imgH="1044000" progId="ChemDraw.Document.6.0">
                  <p:embed/>
                </p:oleObj>
              </mc:Choice>
              <mc:Fallback>
                <p:oleObj name="CS ChemDraw Drawing" r:id="rId6" imgW="1148400" imgH="1044000" progId="ChemDraw.Document.6.0">
                  <p:embed/>
                  <p:pic>
                    <p:nvPicPr>
                      <p:cNvPr id="3921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448" y="2429671"/>
                        <a:ext cx="1367872" cy="12448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3707904" y="3789040"/>
            <a:ext cx="1452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3 orbitais n</a:t>
            </a:r>
            <a:r>
              <a:rPr lang="fr-FR" sz="2000" baseline="-25000" dirty="0">
                <a:latin typeface="Symbol" pitchFamily="18" charset="2"/>
              </a:rPr>
              <a:t>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084168" y="3748970"/>
            <a:ext cx="1439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3 orbitais </a:t>
            </a:r>
            <a:r>
              <a:rPr lang="fr-FR" sz="2000" dirty="0" err="1"/>
              <a:t>n</a:t>
            </a:r>
            <a:r>
              <a:rPr lang="fr-FR" sz="2000" baseline="-25000" dirty="0" err="1"/>
              <a:t>p</a:t>
            </a:r>
            <a:endParaRPr lang="fr-FR" sz="2000" baseline="-25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79512" y="4725144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Empregando</a:t>
            </a:r>
            <a:r>
              <a:rPr lang="fr-FR" sz="2000" dirty="0"/>
              <a:t> a </a:t>
            </a:r>
            <a:r>
              <a:rPr lang="fr-FR" sz="2000" dirty="0" err="1"/>
              <a:t>abordagem</a:t>
            </a:r>
            <a:r>
              <a:rPr lang="fr-FR" sz="2000" dirty="0"/>
              <a:t> </a:t>
            </a:r>
            <a:r>
              <a:rPr lang="fr-FR" sz="2000" dirty="0" err="1"/>
              <a:t>das</a:t>
            </a:r>
            <a:r>
              <a:rPr lang="fr-FR" sz="2000" dirty="0"/>
              <a:t> </a:t>
            </a:r>
            <a:r>
              <a:rPr lang="fr-FR" sz="2000" dirty="0" err="1"/>
              <a:t>interações</a:t>
            </a:r>
            <a:r>
              <a:rPr lang="fr-FR" sz="2000" dirty="0"/>
              <a:t> entre </a:t>
            </a:r>
            <a:r>
              <a:rPr lang="fr-FR" sz="2000" dirty="0" err="1"/>
              <a:t>três</a:t>
            </a:r>
            <a:r>
              <a:rPr lang="fr-FR" sz="2000" dirty="0"/>
              <a:t> </a:t>
            </a:r>
            <a:r>
              <a:rPr lang="fr-FR" sz="2000" dirty="0" err="1"/>
              <a:t>fragmentos</a:t>
            </a:r>
            <a:r>
              <a:rPr lang="fr-FR" sz="2000" dirty="0"/>
              <a:t> CH</a:t>
            </a:r>
            <a:r>
              <a:rPr lang="fr-FR" sz="2000" baseline="-25000" dirty="0"/>
              <a:t>2</a:t>
            </a:r>
            <a:r>
              <a:rPr lang="fr-FR" sz="2000" dirty="0"/>
              <a:t> (do </a:t>
            </a:r>
            <a:r>
              <a:rPr lang="fr-FR" sz="2000" dirty="0" err="1"/>
              <a:t>tipo</a:t>
            </a:r>
            <a:r>
              <a:rPr lang="fr-FR" sz="2000" dirty="0"/>
              <a:t> AH</a:t>
            </a:r>
            <a:r>
              <a:rPr lang="fr-FR" sz="2000" baseline="-25000" dirty="0"/>
              <a:t>2</a:t>
            </a:r>
            <a:r>
              <a:rPr lang="fr-FR" sz="2000" dirty="0"/>
              <a:t> </a:t>
            </a:r>
            <a:r>
              <a:rPr lang="fr-FR" sz="2000" dirty="0" err="1"/>
              <a:t>angular</a:t>
            </a:r>
            <a:r>
              <a:rPr lang="fr-FR" sz="2000" dirty="0"/>
              <a:t>), para </a:t>
            </a:r>
            <a:r>
              <a:rPr lang="fr-FR" sz="2000" dirty="0" err="1"/>
              <a:t>cada</a:t>
            </a:r>
            <a:r>
              <a:rPr lang="fr-FR" sz="2000" dirty="0"/>
              <a:t> </a:t>
            </a:r>
            <a:r>
              <a:rPr lang="fr-FR" sz="2000" dirty="0" err="1"/>
              <a:t>fragmento</a:t>
            </a:r>
            <a:r>
              <a:rPr lang="fr-FR" sz="2000" dirty="0"/>
              <a:t> CH</a:t>
            </a:r>
            <a:r>
              <a:rPr lang="fr-FR" sz="2000" baseline="-25000" dirty="0"/>
              <a:t>2</a:t>
            </a:r>
            <a:r>
              <a:rPr lang="fr-FR" sz="2000" dirty="0"/>
              <a:t>, </a:t>
            </a:r>
            <a:r>
              <a:rPr lang="fr-FR" sz="2000" dirty="0" err="1"/>
              <a:t>podemos</a:t>
            </a:r>
            <a:r>
              <a:rPr lang="fr-FR" sz="2000" dirty="0"/>
              <a:t> </a:t>
            </a:r>
            <a:r>
              <a:rPr lang="fr-FR" sz="2000" dirty="0" err="1"/>
              <a:t>considerar</a:t>
            </a:r>
            <a:r>
              <a:rPr lang="fr-FR" sz="2000" dirty="0"/>
              <a:t> </a:t>
            </a:r>
            <a:r>
              <a:rPr lang="fr-FR" sz="2000" dirty="0" err="1"/>
              <a:t>apenas</a:t>
            </a:r>
            <a:r>
              <a:rPr lang="fr-FR" sz="2000" dirty="0"/>
              <a:t> os 2 orbitais mais importantes  n</a:t>
            </a:r>
            <a:r>
              <a:rPr lang="fr-FR" sz="2000" baseline="-25000" dirty="0">
                <a:latin typeface="Symbol" pitchFamily="18" charset="2"/>
              </a:rPr>
              <a:t>s</a:t>
            </a:r>
            <a:r>
              <a:rPr lang="fr-FR" sz="2000" dirty="0"/>
              <a:t> (HOMO) e </a:t>
            </a:r>
            <a:r>
              <a:rPr lang="fr-FR" sz="2000" dirty="0" err="1"/>
              <a:t>n</a:t>
            </a:r>
            <a:r>
              <a:rPr lang="fr-FR" sz="2000" baseline="-25000" dirty="0" err="1"/>
              <a:t>p</a:t>
            </a:r>
            <a:r>
              <a:rPr lang="fr-FR" sz="2000" dirty="0"/>
              <a:t> (LUMO) </a:t>
            </a:r>
            <a:endParaRPr lang="fr-FR" sz="2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7504" y="44624"/>
            <a:ext cx="9140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/>
              <a:t>Construindo</a:t>
            </a:r>
            <a:r>
              <a:rPr lang="fr-FR" sz="2800" dirty="0"/>
              <a:t> </a:t>
            </a:r>
            <a:r>
              <a:rPr lang="fr-FR" sz="2800" dirty="0" err="1"/>
              <a:t>Moléculas</a:t>
            </a:r>
            <a:r>
              <a:rPr lang="fr-FR" sz="2800" dirty="0"/>
              <a:t> à partir de </a:t>
            </a:r>
            <a:r>
              <a:rPr lang="fr-FR" sz="2800" dirty="0" err="1"/>
              <a:t>Fragmentos</a:t>
            </a:r>
            <a:r>
              <a:rPr lang="fr-FR" sz="2800" dirty="0"/>
              <a:t>: </a:t>
            </a:r>
            <a:r>
              <a:rPr lang="fr-FR" sz="2800" b="1" u="sng" dirty="0" err="1"/>
              <a:t>Ciclopropano</a:t>
            </a:r>
            <a:r>
              <a:rPr lang="fr-FR" sz="2800" dirty="0"/>
              <a:t> </a:t>
            </a:r>
          </a:p>
        </p:txBody>
      </p:sp>
      <p:graphicFrame>
        <p:nvGraphicFramePr>
          <p:cNvPr id="393220" name="Object 4"/>
          <p:cNvGraphicFramePr>
            <a:graphicFrameLocks noChangeAspect="1"/>
          </p:cNvGraphicFramePr>
          <p:nvPr/>
        </p:nvGraphicFramePr>
        <p:xfrm>
          <a:off x="4860032" y="836712"/>
          <a:ext cx="2982913" cy="418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982960" imgH="4187160" progId="ChemDraw.Document.6.0">
                  <p:embed/>
                </p:oleObj>
              </mc:Choice>
              <mc:Fallback>
                <p:oleObj name="CS ChemDraw Drawing" r:id="rId2" imgW="2982960" imgH="4187160" progId="ChemDraw.Document.6.0">
                  <p:embed/>
                  <p:pic>
                    <p:nvPicPr>
                      <p:cNvPr id="393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836712"/>
                        <a:ext cx="2982913" cy="418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3222" name="Object 6"/>
          <p:cNvGraphicFramePr>
            <a:graphicFrameLocks noChangeAspect="1"/>
          </p:cNvGraphicFramePr>
          <p:nvPr/>
        </p:nvGraphicFramePr>
        <p:xfrm>
          <a:off x="1043608" y="1412776"/>
          <a:ext cx="3444323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021760" imgH="2199240" progId="ChemDraw.Document.6.0">
                  <p:embed/>
                </p:oleObj>
              </mc:Choice>
              <mc:Fallback>
                <p:oleObj name="CS ChemDraw Drawing" r:id="rId4" imgW="2021760" imgH="2199240" progId="ChemDraw.Document.6.0">
                  <p:embed/>
                  <p:pic>
                    <p:nvPicPr>
                      <p:cNvPr id="3932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412776"/>
                        <a:ext cx="3444323" cy="3744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35496" y="5529426"/>
            <a:ext cx="9115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fr-FR" sz="2000" dirty="0"/>
              <a:t>n</a:t>
            </a:r>
            <a:r>
              <a:rPr lang="fr-FR" sz="2000" baseline="-25000" dirty="0">
                <a:latin typeface="Symbol" pitchFamily="18" charset="2"/>
              </a:rPr>
              <a:t>s</a:t>
            </a:r>
            <a:r>
              <a:rPr lang="fr-FR" sz="2000" dirty="0"/>
              <a:t> e </a:t>
            </a:r>
            <a:r>
              <a:rPr lang="fr-FR" sz="2000" dirty="0" err="1"/>
              <a:t>n</a:t>
            </a:r>
            <a:r>
              <a:rPr lang="fr-FR" sz="2000" baseline="-25000" dirty="0" err="1"/>
              <a:t>p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ortogonais</a:t>
            </a:r>
            <a:r>
              <a:rPr lang="fr-FR" sz="2000" dirty="0"/>
              <a:t>, logo </a:t>
            </a:r>
            <a:r>
              <a:rPr lang="fr-FR" sz="2000" dirty="0" err="1"/>
              <a:t>eles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interagem</a:t>
            </a:r>
            <a:r>
              <a:rPr lang="fr-FR" sz="2000" dirty="0"/>
              <a:t> entre si.</a:t>
            </a:r>
          </a:p>
          <a:p>
            <a:pPr>
              <a:buFontTx/>
              <a:buChar char="-"/>
            </a:pPr>
            <a:r>
              <a:rPr lang="fr-FR" sz="2000" dirty="0"/>
              <a:t> </a:t>
            </a:r>
            <a:r>
              <a:rPr lang="fr-FR" sz="2000" dirty="0" err="1"/>
              <a:t>Temos</a:t>
            </a:r>
            <a:r>
              <a:rPr lang="fr-FR" sz="2000" dirty="0"/>
              <a:t> dois pares de orbitais </a:t>
            </a:r>
            <a:r>
              <a:rPr lang="fr-FR" sz="2000" dirty="0" err="1"/>
              <a:t>degenerados</a:t>
            </a:r>
            <a:r>
              <a:rPr lang="fr-FR" sz="2000" dirty="0"/>
              <a:t>, </a:t>
            </a:r>
            <a:r>
              <a:rPr lang="fr-FR" sz="2000" dirty="0" err="1"/>
              <a:t>segundo</a:t>
            </a:r>
            <a:r>
              <a:rPr lang="fr-FR" sz="2000" dirty="0"/>
              <a:t> Coulson (mais à </a:t>
            </a:r>
            <a:r>
              <a:rPr lang="fr-FR" sz="2000" dirty="0" err="1"/>
              <a:t>frente</a:t>
            </a:r>
            <a:r>
              <a:rPr lang="fr-FR" sz="2000" dirty="0"/>
              <a:t> no </a:t>
            </a:r>
            <a:r>
              <a:rPr lang="fr-FR" sz="2000" dirty="0" err="1"/>
              <a:t>curso</a:t>
            </a:r>
            <a:r>
              <a:rPr lang="fr-FR" sz="2000" dirty="0"/>
              <a:t>)</a:t>
            </a:r>
          </a:p>
        </p:txBody>
      </p:sp>
      <p:graphicFrame>
        <p:nvGraphicFramePr>
          <p:cNvPr id="393223" name="Object 7"/>
          <p:cNvGraphicFramePr>
            <a:graphicFrameLocks noChangeAspect="1"/>
          </p:cNvGraphicFramePr>
          <p:nvPr/>
        </p:nvGraphicFramePr>
        <p:xfrm>
          <a:off x="755576" y="836712"/>
          <a:ext cx="864096" cy="97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776880" imgH="878040" progId="ChemDraw.Document.6.0">
                  <p:embed/>
                </p:oleObj>
              </mc:Choice>
              <mc:Fallback>
                <p:oleObj name="CS ChemDraw Drawing" r:id="rId6" imgW="776880" imgH="878040" progId="ChemDraw.Document.6.0">
                  <p:embed/>
                  <p:pic>
                    <p:nvPicPr>
                      <p:cNvPr id="3932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836712"/>
                        <a:ext cx="864096" cy="97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512" y="116632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Diagramas</a:t>
            </a:r>
            <a:r>
              <a:rPr lang="fr-FR" sz="2800" dirty="0"/>
              <a:t> de </a:t>
            </a:r>
            <a:r>
              <a:rPr lang="fr-FR" sz="2800" dirty="0" err="1"/>
              <a:t>Correlação</a:t>
            </a:r>
            <a:r>
              <a:rPr lang="fr-FR" sz="2800" dirty="0"/>
              <a:t>: </a:t>
            </a:r>
            <a:r>
              <a:rPr lang="fr-FR" sz="2800" dirty="0" err="1"/>
              <a:t>Apresentação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3" y="836712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-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muitos</a:t>
            </a:r>
            <a:r>
              <a:rPr lang="fr-FR" sz="2000" dirty="0"/>
              <a:t> </a:t>
            </a:r>
            <a:r>
              <a:rPr lang="fr-FR" sz="2000" dirty="0" err="1"/>
              <a:t>casos</a:t>
            </a:r>
            <a:r>
              <a:rPr lang="fr-FR" sz="2000" dirty="0"/>
              <a:t>, </a:t>
            </a:r>
            <a:r>
              <a:rPr lang="fr-FR" sz="2000" dirty="0" err="1"/>
              <a:t>pode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mais </a:t>
            </a:r>
            <a:r>
              <a:rPr lang="fr-FR" sz="2000" dirty="0" err="1"/>
              <a:t>fácil</a:t>
            </a:r>
            <a:r>
              <a:rPr lang="fr-FR" sz="2000" dirty="0"/>
              <a:t> </a:t>
            </a:r>
            <a:r>
              <a:rPr lang="fr-FR" sz="2000" dirty="0" err="1"/>
              <a:t>montar</a:t>
            </a:r>
            <a:r>
              <a:rPr lang="fr-FR" sz="2000" dirty="0"/>
              <a:t> o </a:t>
            </a:r>
            <a:r>
              <a:rPr lang="fr-FR" sz="2000" dirty="0" err="1"/>
              <a:t>diagrama</a:t>
            </a:r>
            <a:r>
              <a:rPr lang="fr-FR" sz="2000" dirty="0"/>
              <a:t> de </a:t>
            </a:r>
            <a:r>
              <a:rPr lang="fr-FR" sz="2000" dirty="0" err="1"/>
              <a:t>OMs</a:t>
            </a:r>
            <a:r>
              <a:rPr lang="fr-FR" sz="2000" dirty="0"/>
              <a:t> de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certo</a:t>
            </a:r>
            <a:r>
              <a:rPr lang="fr-FR" sz="2000" dirty="0"/>
              <a:t> </a:t>
            </a:r>
            <a:r>
              <a:rPr lang="fr-FR" sz="2000" dirty="0" err="1"/>
              <a:t>fragmento</a:t>
            </a:r>
            <a:r>
              <a:rPr lang="fr-FR" sz="2000" dirty="0"/>
              <a:t>, </a:t>
            </a:r>
            <a:r>
              <a:rPr lang="fr-FR" sz="2000" dirty="0" err="1"/>
              <a:t>com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certa</a:t>
            </a:r>
            <a:r>
              <a:rPr lang="fr-FR" sz="2000" dirty="0"/>
              <a:t> </a:t>
            </a:r>
            <a:r>
              <a:rPr lang="fr-FR" sz="2000" dirty="0" err="1"/>
              <a:t>geometria</a:t>
            </a:r>
            <a:r>
              <a:rPr lang="fr-FR" sz="2000" dirty="0"/>
              <a:t>, </a:t>
            </a:r>
            <a:r>
              <a:rPr lang="fr-FR" sz="2000" dirty="0" err="1"/>
              <a:t>quando</a:t>
            </a:r>
            <a:r>
              <a:rPr lang="fr-FR" sz="2000" dirty="0"/>
              <a:t> </a:t>
            </a:r>
            <a:r>
              <a:rPr lang="fr-FR" sz="2000" dirty="0" err="1"/>
              <a:t>n</a:t>
            </a:r>
            <a:r>
              <a:rPr lang="fr-FR" sz="2000" dirty="0" err="1">
                <a:latin typeface="Calibri"/>
              </a:rPr>
              <a:t>ós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conhecemos</a:t>
            </a:r>
            <a:r>
              <a:rPr lang="fr-FR" sz="2000" dirty="0">
                <a:latin typeface="Calibri"/>
              </a:rPr>
              <a:t> esse </a:t>
            </a:r>
            <a:r>
              <a:rPr lang="fr-FR" sz="2000" dirty="0" err="1">
                <a:latin typeface="Calibri"/>
              </a:rPr>
              <a:t>diagrama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uma</a:t>
            </a:r>
            <a:r>
              <a:rPr lang="fr-FR" sz="2000" dirty="0">
                <a:latin typeface="Calibri"/>
              </a:rPr>
              <a:t> outra </a:t>
            </a:r>
            <a:r>
              <a:rPr lang="fr-FR" sz="2000" dirty="0" err="1">
                <a:latin typeface="Calibri"/>
              </a:rPr>
              <a:t>geometria</a:t>
            </a:r>
            <a:r>
              <a:rPr lang="fr-FR" sz="2000" dirty="0">
                <a:latin typeface="Calibri"/>
              </a:rPr>
              <a:t>. À partir de </a:t>
            </a:r>
            <a:r>
              <a:rPr lang="fr-FR" sz="2000" dirty="0" err="1">
                <a:latin typeface="Calibri"/>
              </a:rPr>
              <a:t>uma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deformação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aplicada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fragmento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cujo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diagrama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OMs</a:t>
            </a:r>
            <a:r>
              <a:rPr lang="fr-FR" sz="2000" dirty="0">
                <a:latin typeface="Calibri"/>
              </a:rPr>
              <a:t> é </a:t>
            </a:r>
            <a:r>
              <a:rPr lang="fr-FR" sz="2000" dirty="0" err="1">
                <a:latin typeface="Calibri"/>
              </a:rPr>
              <a:t>conhecido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nós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podemos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prever</a:t>
            </a:r>
            <a:r>
              <a:rPr lang="fr-FR" sz="2000" dirty="0">
                <a:latin typeface="Calibri"/>
              </a:rPr>
              <a:t> o </a:t>
            </a:r>
            <a:r>
              <a:rPr lang="fr-FR" sz="2000" dirty="0" err="1">
                <a:latin typeface="Calibri"/>
              </a:rPr>
              <a:t>diagrama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OMs</a:t>
            </a:r>
            <a:r>
              <a:rPr lang="fr-FR" sz="2000" dirty="0">
                <a:latin typeface="Calibri"/>
              </a:rPr>
              <a:t> do </a:t>
            </a:r>
            <a:r>
              <a:rPr lang="fr-FR" sz="2000" dirty="0" err="1">
                <a:latin typeface="Calibri"/>
              </a:rPr>
              <a:t>fragmento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desejado</a:t>
            </a:r>
            <a:r>
              <a:rPr lang="fr-FR" sz="2000" dirty="0">
                <a:latin typeface="Calibri"/>
              </a:rPr>
              <a:t>.</a:t>
            </a:r>
          </a:p>
          <a:p>
            <a:pPr algn="just"/>
            <a:endParaRPr lang="fr-FR" sz="2000" dirty="0">
              <a:latin typeface="Calibri"/>
            </a:endParaRPr>
          </a:p>
          <a:p>
            <a:pPr algn="just">
              <a:buFontTx/>
              <a:buChar char="-"/>
            </a:pPr>
            <a:r>
              <a:rPr lang="fr-FR" sz="2000" dirty="0">
                <a:latin typeface="Calibri"/>
              </a:rPr>
              <a:t> Este </a:t>
            </a:r>
            <a:r>
              <a:rPr lang="fr-FR" sz="2000" dirty="0" err="1">
                <a:latin typeface="Calibri"/>
              </a:rPr>
              <a:t>método</a:t>
            </a:r>
            <a:r>
              <a:rPr lang="fr-FR" sz="2000" dirty="0">
                <a:latin typeface="Calibri"/>
              </a:rPr>
              <a:t> é </a:t>
            </a:r>
            <a:r>
              <a:rPr lang="fr-FR" sz="2000" dirty="0" err="1">
                <a:latin typeface="Calibri"/>
              </a:rPr>
              <a:t>prático</a:t>
            </a:r>
            <a:r>
              <a:rPr lang="fr-FR" sz="2000" dirty="0">
                <a:latin typeface="Calibri"/>
              </a:rPr>
              <a:t> para </a:t>
            </a:r>
            <a:r>
              <a:rPr lang="fr-FR" sz="2000" dirty="0" err="1">
                <a:latin typeface="Calibri"/>
              </a:rPr>
              <a:t>antecipar</a:t>
            </a:r>
            <a:r>
              <a:rPr lang="fr-FR" sz="2000" dirty="0">
                <a:latin typeface="Calibri"/>
              </a:rPr>
              <a:t> a </a:t>
            </a:r>
            <a:r>
              <a:rPr lang="fr-FR" sz="2000" dirty="0" err="1">
                <a:latin typeface="Calibri"/>
              </a:rPr>
              <a:t>reatividade</a:t>
            </a:r>
            <a:r>
              <a:rPr lang="fr-FR" sz="2000" dirty="0">
                <a:latin typeface="Calibri"/>
              </a:rPr>
              <a:t> e </a:t>
            </a:r>
            <a:r>
              <a:rPr lang="fr-FR" sz="2000" dirty="0" err="1">
                <a:latin typeface="Calibri"/>
              </a:rPr>
              <a:t>estabilidade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um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fragmento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função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uma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pertubação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geométrica</a:t>
            </a:r>
            <a:r>
              <a:rPr lang="fr-FR" sz="2000" dirty="0">
                <a:latin typeface="Calibri"/>
              </a:rPr>
              <a:t>. Este </a:t>
            </a:r>
            <a:r>
              <a:rPr lang="fr-FR" sz="2000" dirty="0" err="1">
                <a:latin typeface="Calibri"/>
              </a:rPr>
              <a:t>processo</a:t>
            </a:r>
            <a:r>
              <a:rPr lang="fr-FR" sz="2000" dirty="0">
                <a:latin typeface="Calibri"/>
              </a:rPr>
              <a:t> se </a:t>
            </a:r>
            <a:r>
              <a:rPr lang="fr-FR" sz="2000" dirty="0" err="1">
                <a:latin typeface="Calibri"/>
              </a:rPr>
              <a:t>dá</a:t>
            </a:r>
            <a:r>
              <a:rPr lang="fr-FR" sz="2000" dirty="0">
                <a:latin typeface="Calibri"/>
              </a:rPr>
              <a:t> à partir da </a:t>
            </a:r>
            <a:r>
              <a:rPr lang="fr-FR" sz="2000" dirty="0" err="1">
                <a:latin typeface="Calibri"/>
              </a:rPr>
              <a:t>construção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um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diagrama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correlação</a:t>
            </a:r>
            <a:r>
              <a:rPr lang="fr-FR" sz="2000" dirty="0">
                <a:latin typeface="Calibri"/>
              </a:rPr>
              <a:t> (</a:t>
            </a:r>
            <a:r>
              <a:rPr lang="fr-FR" sz="2000" dirty="0" err="1">
                <a:latin typeface="Calibri"/>
              </a:rPr>
              <a:t>também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conhecido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como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diagrama</a:t>
            </a:r>
            <a:r>
              <a:rPr lang="fr-FR" sz="2000" dirty="0">
                <a:latin typeface="Calibri"/>
              </a:rPr>
              <a:t> de Walsh).</a:t>
            </a:r>
          </a:p>
          <a:p>
            <a:pPr algn="just">
              <a:buFontTx/>
              <a:buChar char="-"/>
            </a:pPr>
            <a:endParaRPr lang="fr-FR" sz="2000" dirty="0">
              <a:latin typeface="Calibri"/>
            </a:endParaRPr>
          </a:p>
          <a:p>
            <a:pPr algn="just">
              <a:buFontTx/>
              <a:buChar char="-"/>
            </a:pP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Assim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podemos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seguir</a:t>
            </a:r>
            <a:r>
              <a:rPr lang="fr-FR" sz="2000" dirty="0">
                <a:latin typeface="Calibri"/>
              </a:rPr>
              <a:t> a </a:t>
            </a:r>
            <a:r>
              <a:rPr lang="fr-FR" sz="2000" dirty="0" err="1">
                <a:latin typeface="Calibri"/>
              </a:rPr>
              <a:t>evolução</a:t>
            </a:r>
            <a:r>
              <a:rPr lang="fr-FR" sz="2000" dirty="0">
                <a:latin typeface="Calibri"/>
              </a:rPr>
              <a:t> da </a:t>
            </a:r>
            <a:r>
              <a:rPr lang="fr-FR" sz="2000" dirty="0" err="1">
                <a:latin typeface="Calibri"/>
              </a:rPr>
              <a:t>energia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um</a:t>
            </a:r>
            <a:r>
              <a:rPr lang="fr-FR" sz="2000" dirty="0">
                <a:latin typeface="Calibri"/>
              </a:rPr>
              <a:t> OM </a:t>
            </a:r>
            <a:r>
              <a:rPr lang="fr-FR" sz="2000" dirty="0" err="1">
                <a:latin typeface="Calibri"/>
              </a:rPr>
              <a:t>em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função</a:t>
            </a:r>
            <a:r>
              <a:rPr lang="fr-FR" sz="2000" dirty="0">
                <a:latin typeface="Calibri"/>
              </a:rPr>
              <a:t> da </a:t>
            </a:r>
            <a:r>
              <a:rPr lang="fr-FR" sz="2000" dirty="0" err="1">
                <a:latin typeface="Calibri"/>
              </a:rPr>
              <a:t>deformação</a:t>
            </a:r>
            <a:r>
              <a:rPr lang="fr-FR" sz="2000" dirty="0">
                <a:latin typeface="Calibri"/>
              </a:rPr>
              <a:t> que </a:t>
            </a:r>
            <a:r>
              <a:rPr lang="fr-FR" sz="2000" dirty="0" err="1">
                <a:latin typeface="Calibri"/>
              </a:rPr>
              <a:t>ele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sofre</a:t>
            </a:r>
            <a:r>
              <a:rPr lang="fr-FR" sz="2000" dirty="0">
                <a:latin typeface="Calibri"/>
              </a:rPr>
              <a:t>, à partir da </a:t>
            </a:r>
            <a:r>
              <a:rPr lang="fr-FR" sz="2000" dirty="0" err="1">
                <a:latin typeface="Calibri"/>
              </a:rPr>
              <a:t>análise</a:t>
            </a:r>
            <a:r>
              <a:rPr lang="fr-FR" sz="2000" dirty="0">
                <a:latin typeface="Calibri"/>
              </a:rPr>
              <a:t> da </a:t>
            </a:r>
            <a:r>
              <a:rPr lang="fr-FR" sz="2000" dirty="0" err="1">
                <a:latin typeface="Calibri"/>
              </a:rPr>
              <a:t>evolução</a:t>
            </a:r>
            <a:r>
              <a:rPr lang="fr-FR" sz="2000" dirty="0">
                <a:latin typeface="Calibri"/>
              </a:rPr>
              <a:t> do </a:t>
            </a:r>
            <a:r>
              <a:rPr lang="fr-FR" sz="2000" dirty="0" err="1">
                <a:latin typeface="Calibri"/>
              </a:rPr>
              <a:t>recobrimento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deste</a:t>
            </a:r>
            <a:r>
              <a:rPr lang="fr-FR" sz="2000" dirty="0">
                <a:latin typeface="Calibri"/>
              </a:rPr>
              <a:t> OM.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251520" y="6453336"/>
            <a:ext cx="3754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A. D. Walsh</a:t>
            </a:r>
            <a:r>
              <a:rPr lang="fr-FR" sz="1600" i="1" dirty="0"/>
              <a:t>, J. Am. </a:t>
            </a:r>
            <a:r>
              <a:rPr lang="fr-FR" sz="1600" i="1" dirty="0" err="1"/>
              <a:t>Chem</a:t>
            </a:r>
            <a:r>
              <a:rPr lang="fr-FR" sz="1600" i="1" dirty="0"/>
              <a:t>. Soc. </a:t>
            </a:r>
            <a:r>
              <a:rPr lang="fr-FR" sz="1600" b="1" dirty="0"/>
              <a:t>1953</a:t>
            </a:r>
            <a:r>
              <a:rPr lang="fr-FR" sz="1600" dirty="0"/>
              <a:t>, 22260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14864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79512" y="-27384"/>
            <a:ext cx="6813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/>
              <a:t>Diagramas</a:t>
            </a:r>
            <a:r>
              <a:rPr lang="fr-FR" sz="2800" dirty="0"/>
              <a:t> de </a:t>
            </a:r>
            <a:r>
              <a:rPr lang="fr-FR" sz="2800" dirty="0" err="1"/>
              <a:t>Correlação</a:t>
            </a:r>
            <a:r>
              <a:rPr lang="fr-FR" sz="2800" dirty="0"/>
              <a:t>: </a:t>
            </a:r>
            <a:r>
              <a:rPr lang="fr-FR" sz="2800" dirty="0" err="1"/>
              <a:t>Definições</a:t>
            </a:r>
            <a:r>
              <a:rPr lang="fr-FR" sz="2800" dirty="0"/>
              <a:t> e </a:t>
            </a:r>
            <a:r>
              <a:rPr lang="fr-FR" sz="2800" dirty="0" err="1"/>
              <a:t>Regras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92702" y="548680"/>
            <a:ext cx="869977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Para a </a:t>
            </a:r>
            <a:r>
              <a:rPr lang="fr-FR" sz="2000" dirty="0" err="1"/>
              <a:t>construção</a:t>
            </a:r>
            <a:r>
              <a:rPr lang="fr-FR" sz="2000" dirty="0"/>
              <a:t> de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diagrama</a:t>
            </a:r>
            <a:r>
              <a:rPr lang="fr-FR" sz="2000" dirty="0"/>
              <a:t> de </a:t>
            </a:r>
            <a:r>
              <a:rPr lang="fr-FR" sz="2000" dirty="0" err="1"/>
              <a:t>correlação</a:t>
            </a:r>
            <a:r>
              <a:rPr lang="fr-FR" sz="2000" dirty="0"/>
              <a:t>, </a:t>
            </a:r>
            <a:r>
              <a:rPr lang="fr-FR" sz="2000" dirty="0" err="1"/>
              <a:t>três</a:t>
            </a:r>
            <a:r>
              <a:rPr lang="fr-FR" sz="2000" dirty="0"/>
              <a:t> </a:t>
            </a:r>
            <a:r>
              <a:rPr lang="fr-FR" sz="2000" dirty="0" err="1"/>
              <a:t>regras</a:t>
            </a:r>
            <a:r>
              <a:rPr lang="fr-FR" sz="2000" dirty="0"/>
              <a:t> </a:t>
            </a:r>
            <a:r>
              <a:rPr lang="fr-FR" sz="2000" dirty="0" err="1"/>
              <a:t>devem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respeitadas</a:t>
            </a:r>
            <a:r>
              <a:rPr lang="fr-FR" sz="2000" dirty="0"/>
              <a:t>:</a:t>
            </a:r>
          </a:p>
          <a:p>
            <a:pPr algn="just"/>
            <a:endParaRPr lang="fr-FR" sz="2000" dirty="0"/>
          </a:p>
          <a:p>
            <a:pPr marL="457200" indent="-457200" algn="just">
              <a:buAutoNum type="arabicParenR"/>
            </a:pPr>
            <a:r>
              <a:rPr lang="fr-FR" sz="2000" b="1" i="1" dirty="0" err="1"/>
              <a:t>Conservação</a:t>
            </a:r>
            <a:r>
              <a:rPr lang="fr-FR" sz="2000" b="1" i="1" dirty="0"/>
              <a:t> de </a:t>
            </a:r>
            <a:r>
              <a:rPr lang="fr-FR" sz="2000" b="1" i="1" dirty="0" err="1"/>
              <a:t>simetria</a:t>
            </a:r>
            <a:r>
              <a:rPr lang="fr-FR" sz="2000" b="1" i="1" dirty="0"/>
              <a:t> dos </a:t>
            </a:r>
            <a:r>
              <a:rPr lang="fr-FR" sz="2000" b="1" i="1" dirty="0" err="1"/>
              <a:t>OMs</a:t>
            </a:r>
            <a:r>
              <a:rPr lang="fr-FR" sz="2000" dirty="0"/>
              <a:t>: </a:t>
            </a:r>
            <a:r>
              <a:rPr lang="fr-FR" sz="2000" dirty="0" err="1"/>
              <a:t>Somente</a:t>
            </a:r>
            <a:r>
              <a:rPr lang="fr-FR" sz="2000" dirty="0"/>
              <a:t> </a:t>
            </a:r>
            <a:r>
              <a:rPr lang="fr-FR" sz="2000" dirty="0" err="1"/>
              <a:t>linhas</a:t>
            </a:r>
            <a:r>
              <a:rPr lang="fr-FR" sz="2000" dirty="0"/>
              <a:t> de </a:t>
            </a:r>
            <a:r>
              <a:rPr lang="fr-FR" sz="2000" dirty="0" err="1"/>
              <a:t>correlação</a:t>
            </a:r>
            <a:r>
              <a:rPr lang="fr-FR" sz="2000" dirty="0"/>
              <a:t> </a:t>
            </a:r>
            <a:r>
              <a:rPr lang="fr-FR" sz="2000" dirty="0" err="1"/>
              <a:t>envolvendo</a:t>
            </a:r>
            <a:r>
              <a:rPr lang="fr-FR" sz="2000" dirty="0"/>
              <a:t> </a:t>
            </a:r>
            <a:r>
              <a:rPr lang="fr-FR" sz="2000" dirty="0" err="1"/>
              <a:t>OMs</a:t>
            </a:r>
            <a:r>
              <a:rPr lang="fr-FR" sz="2000" dirty="0"/>
              <a:t> de </a:t>
            </a:r>
            <a:r>
              <a:rPr lang="fr-FR" sz="2000" dirty="0" err="1"/>
              <a:t>mesma</a:t>
            </a:r>
            <a:r>
              <a:rPr lang="fr-FR" sz="2000" dirty="0"/>
              <a:t> </a:t>
            </a:r>
            <a:r>
              <a:rPr lang="fr-FR" sz="2000" dirty="0" err="1"/>
              <a:t>simetria</a:t>
            </a:r>
            <a:r>
              <a:rPr lang="fr-FR" sz="2000" dirty="0"/>
              <a:t> que se </a:t>
            </a:r>
            <a:r>
              <a:rPr lang="fr-FR" sz="2000" dirty="0" err="1"/>
              <a:t>conservam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longo</a:t>
            </a:r>
            <a:r>
              <a:rPr lang="fr-FR" sz="2000" dirty="0"/>
              <a:t> da </a:t>
            </a:r>
            <a:r>
              <a:rPr lang="fr-FR" sz="2000" dirty="0" err="1"/>
              <a:t>deformação</a:t>
            </a:r>
            <a:r>
              <a:rPr lang="fr-FR" sz="2000" dirty="0"/>
              <a:t> </a:t>
            </a:r>
            <a:r>
              <a:rPr lang="fr-FR" sz="2000" dirty="0" err="1"/>
              <a:t>serão</a:t>
            </a:r>
            <a:r>
              <a:rPr lang="fr-FR" sz="2000" dirty="0"/>
              <a:t> </a:t>
            </a:r>
            <a:r>
              <a:rPr lang="fr-FR" sz="2000" dirty="0" err="1"/>
              <a:t>traçadas</a:t>
            </a:r>
            <a:r>
              <a:rPr lang="fr-FR" sz="2000" dirty="0"/>
              <a:t>.</a:t>
            </a:r>
          </a:p>
          <a:p>
            <a:pPr marL="457200" indent="-457200" algn="just">
              <a:buAutoNum type="arabicParenR"/>
            </a:pPr>
            <a:endParaRPr lang="fr-FR" sz="2000" dirty="0"/>
          </a:p>
          <a:p>
            <a:pPr marL="457200" indent="-457200" algn="just">
              <a:buAutoNum type="arabicParenR"/>
            </a:pPr>
            <a:r>
              <a:rPr lang="fr-FR" sz="2000" b="1" i="1" dirty="0" err="1"/>
              <a:t>Regra</a:t>
            </a:r>
            <a:r>
              <a:rPr lang="fr-FR" sz="2000" b="1" i="1" dirty="0"/>
              <a:t> de </a:t>
            </a:r>
            <a:r>
              <a:rPr lang="fr-FR" sz="2000" b="1" i="1" dirty="0" err="1"/>
              <a:t>não</a:t>
            </a:r>
            <a:r>
              <a:rPr lang="fr-FR" sz="2000" b="1" i="1" dirty="0"/>
              <a:t>-</a:t>
            </a:r>
            <a:r>
              <a:rPr lang="fr-FR" sz="2000" b="1" i="1" dirty="0" err="1"/>
              <a:t>cruzamento</a:t>
            </a:r>
            <a:r>
              <a:rPr lang="fr-FR" sz="2000" dirty="0"/>
              <a:t>: As </a:t>
            </a:r>
            <a:r>
              <a:rPr lang="fr-FR" sz="2000" dirty="0" err="1"/>
              <a:t>linhas</a:t>
            </a:r>
            <a:r>
              <a:rPr lang="fr-FR" sz="2000" dirty="0"/>
              <a:t> de </a:t>
            </a:r>
            <a:r>
              <a:rPr lang="fr-FR" sz="2000" dirty="0" err="1"/>
              <a:t>correlação</a:t>
            </a:r>
            <a:r>
              <a:rPr lang="fr-FR" sz="2000" dirty="0"/>
              <a:t> </a:t>
            </a:r>
            <a:r>
              <a:rPr lang="fr-FR" sz="2000" dirty="0" err="1"/>
              <a:t>associadas</a:t>
            </a:r>
            <a:r>
              <a:rPr lang="fr-FR" sz="2000" dirty="0"/>
              <a:t> à dois </a:t>
            </a:r>
            <a:r>
              <a:rPr lang="fr-FR" sz="2000" dirty="0" err="1"/>
              <a:t>OMs</a:t>
            </a:r>
            <a:r>
              <a:rPr lang="fr-FR" sz="2000" dirty="0"/>
              <a:t> de </a:t>
            </a:r>
            <a:r>
              <a:rPr lang="fr-FR" sz="2000" dirty="0" err="1"/>
              <a:t>mesma</a:t>
            </a:r>
            <a:r>
              <a:rPr lang="fr-FR" sz="2000" dirty="0"/>
              <a:t> </a:t>
            </a:r>
            <a:r>
              <a:rPr lang="fr-FR" sz="2000" dirty="0" err="1"/>
              <a:t>simetria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podem</a:t>
            </a:r>
            <a:r>
              <a:rPr lang="fr-FR" sz="2000" dirty="0"/>
              <a:t> se </a:t>
            </a:r>
            <a:r>
              <a:rPr lang="fr-FR" sz="2000" dirty="0" err="1"/>
              <a:t>cruzar</a:t>
            </a:r>
            <a:endParaRPr lang="fr-FR" sz="2000" dirty="0"/>
          </a:p>
          <a:p>
            <a:pPr marL="457200" indent="-457200" algn="just">
              <a:buAutoNum type="arabicParenR"/>
            </a:pPr>
            <a:endParaRPr lang="fr-FR" sz="2000" dirty="0"/>
          </a:p>
          <a:p>
            <a:pPr marL="457200" indent="-457200" algn="just">
              <a:buAutoNum type="arabicParenR"/>
            </a:pPr>
            <a:endParaRPr lang="fr-FR" sz="2000" dirty="0"/>
          </a:p>
          <a:p>
            <a:pPr marL="457200" indent="-457200" algn="just">
              <a:buAutoNum type="arabicParenR"/>
            </a:pPr>
            <a:endParaRPr lang="fr-FR" sz="2000" dirty="0"/>
          </a:p>
          <a:p>
            <a:pPr marL="457200" indent="-457200" algn="just">
              <a:buAutoNum type="arabicParenR"/>
            </a:pPr>
            <a:endParaRPr lang="fr-FR" sz="2000" dirty="0"/>
          </a:p>
          <a:p>
            <a:pPr marL="457200" indent="-457200" algn="just">
              <a:buAutoNum type="arabicParenR"/>
            </a:pPr>
            <a:endParaRPr lang="fr-FR" sz="2000" dirty="0"/>
          </a:p>
          <a:p>
            <a:pPr marL="457200" indent="-457200" algn="just">
              <a:buAutoNum type="arabicParenR"/>
            </a:pPr>
            <a:endParaRPr lang="fr-FR" sz="2000" dirty="0"/>
          </a:p>
          <a:p>
            <a:pPr marL="457200" indent="-457200" algn="just">
              <a:buAutoNum type="arabicParenR"/>
            </a:pPr>
            <a:endParaRPr lang="fr-FR" sz="2000" dirty="0"/>
          </a:p>
          <a:p>
            <a:pPr marL="457200" indent="-457200" algn="just">
              <a:buAutoNum type="arabicParenR"/>
            </a:pPr>
            <a:r>
              <a:rPr lang="fr-FR" sz="2000" b="1" i="1" dirty="0" err="1"/>
              <a:t>Regra</a:t>
            </a:r>
            <a:r>
              <a:rPr lang="fr-FR" sz="2000" b="1" i="1" dirty="0"/>
              <a:t> da HOMO</a:t>
            </a:r>
            <a:r>
              <a:rPr lang="fr-FR" sz="2000" dirty="0"/>
              <a:t>: A </a:t>
            </a:r>
            <a:r>
              <a:rPr lang="fr-FR" sz="2000" dirty="0" err="1"/>
              <a:t>geometria</a:t>
            </a:r>
            <a:r>
              <a:rPr lang="fr-FR" sz="2000" dirty="0"/>
              <a:t> mais </a:t>
            </a:r>
            <a:r>
              <a:rPr lang="fr-FR" sz="2000" dirty="0" err="1"/>
              <a:t>estável</a:t>
            </a:r>
            <a:r>
              <a:rPr lang="fr-FR" sz="2000" dirty="0"/>
              <a:t> </a:t>
            </a:r>
            <a:r>
              <a:rPr lang="fr-FR" sz="2000" dirty="0" err="1"/>
              <a:t>será</a:t>
            </a:r>
            <a:r>
              <a:rPr lang="fr-FR" sz="2000" dirty="0"/>
              <a:t> </a:t>
            </a:r>
            <a:r>
              <a:rPr lang="fr-FR" sz="2000" dirty="0" err="1"/>
              <a:t>determinada</a:t>
            </a:r>
            <a:r>
              <a:rPr lang="fr-FR" sz="2000" dirty="0"/>
              <a:t> de </a:t>
            </a:r>
            <a:r>
              <a:rPr lang="fr-FR" sz="2000" dirty="0" err="1"/>
              <a:t>acordo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o </a:t>
            </a:r>
            <a:r>
              <a:rPr lang="fr-FR" sz="2000" dirty="0" err="1"/>
              <a:t>menor</a:t>
            </a:r>
            <a:r>
              <a:rPr lang="fr-FR" sz="2000" dirty="0"/>
              <a:t> </a:t>
            </a:r>
            <a:r>
              <a:rPr lang="fr-FR" sz="2000" dirty="0" err="1"/>
              <a:t>n</a:t>
            </a:r>
            <a:r>
              <a:rPr lang="fr-FR" sz="2000" dirty="0" err="1">
                <a:latin typeface="Calibri"/>
              </a:rPr>
              <a:t>ível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energético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alcançado</a:t>
            </a:r>
            <a:r>
              <a:rPr lang="fr-FR" sz="2000" dirty="0">
                <a:latin typeface="Calibri"/>
              </a:rPr>
              <a:t> pela HOMO. </a:t>
            </a:r>
            <a:r>
              <a:rPr lang="fr-FR" sz="2000" dirty="0" err="1">
                <a:latin typeface="Calibri"/>
              </a:rPr>
              <a:t>Assim</a:t>
            </a:r>
            <a:r>
              <a:rPr lang="fr-FR" sz="2000" dirty="0">
                <a:latin typeface="Calibri"/>
              </a:rPr>
              <a:t>,</a:t>
            </a:r>
            <a:r>
              <a:rPr lang="fr-FR" sz="2000" dirty="0"/>
              <a:t> </a:t>
            </a:r>
            <a:r>
              <a:rPr lang="fr-FR" sz="2000" dirty="0" err="1"/>
              <a:t>podemos</a:t>
            </a:r>
            <a:r>
              <a:rPr lang="fr-FR" sz="2000" dirty="0"/>
              <a:t> </a:t>
            </a:r>
            <a:r>
              <a:rPr lang="fr-FR" sz="2000" dirty="0" err="1"/>
              <a:t>determinar</a:t>
            </a:r>
            <a:r>
              <a:rPr lang="fr-FR" sz="2000" dirty="0"/>
              <a:t> se a nova </a:t>
            </a:r>
            <a:r>
              <a:rPr lang="fr-FR" sz="2000" dirty="0" err="1"/>
              <a:t>geometria</a:t>
            </a:r>
            <a:r>
              <a:rPr lang="fr-FR" sz="2000" dirty="0"/>
              <a:t> </a:t>
            </a:r>
            <a:r>
              <a:rPr lang="fr-FR" sz="2000" dirty="0" err="1"/>
              <a:t>obtida</a:t>
            </a:r>
            <a:r>
              <a:rPr lang="fr-FR" sz="2000" dirty="0"/>
              <a:t> é mais ou </a:t>
            </a:r>
            <a:r>
              <a:rPr lang="fr-FR" sz="2000" dirty="0" err="1"/>
              <a:t>menos</a:t>
            </a:r>
            <a:r>
              <a:rPr lang="fr-FR" sz="2000" dirty="0"/>
              <a:t> </a:t>
            </a:r>
            <a:r>
              <a:rPr lang="fr-FR" sz="2000" dirty="0" err="1"/>
              <a:t>estável</a:t>
            </a:r>
            <a:r>
              <a:rPr lang="fr-FR" sz="2000" dirty="0"/>
              <a:t> que a </a:t>
            </a:r>
            <a:r>
              <a:rPr lang="fr-FR" sz="2000" dirty="0" err="1"/>
              <a:t>geometria</a:t>
            </a:r>
            <a:r>
              <a:rPr lang="fr-FR" sz="2000" dirty="0"/>
              <a:t> </a:t>
            </a:r>
            <a:r>
              <a:rPr lang="fr-FR" sz="2000" dirty="0" err="1"/>
              <a:t>inicial</a:t>
            </a:r>
            <a:r>
              <a:rPr lang="fr-FR" sz="2000" dirty="0"/>
              <a:t>. </a:t>
            </a:r>
          </a:p>
        </p:txBody>
      </p:sp>
      <p:graphicFrame>
        <p:nvGraphicFramePr>
          <p:cNvPr id="395265" name="Object 1"/>
          <p:cNvGraphicFramePr>
            <a:graphicFrameLocks noChangeAspect="1"/>
          </p:cNvGraphicFramePr>
          <p:nvPr/>
        </p:nvGraphicFramePr>
        <p:xfrm>
          <a:off x="825500" y="3386559"/>
          <a:ext cx="3425825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827160" imgH="1895400" progId="ChemDraw.Document.6.0">
                  <p:embed/>
                </p:oleObj>
              </mc:Choice>
              <mc:Fallback>
                <p:oleObj name="CS ChemDraw Drawing" r:id="rId2" imgW="3827160" imgH="1895400" progId="ChemDraw.Document.6.0">
                  <p:embed/>
                  <p:pic>
                    <p:nvPicPr>
                      <p:cNvPr id="39526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3386559"/>
                        <a:ext cx="3425825" cy="169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5266" name="Object 2"/>
          <p:cNvGraphicFramePr>
            <a:graphicFrameLocks noChangeAspect="1"/>
          </p:cNvGraphicFramePr>
          <p:nvPr/>
        </p:nvGraphicFramePr>
        <p:xfrm>
          <a:off x="4860032" y="3387253"/>
          <a:ext cx="344011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827160" imgH="1780920" progId="ChemDraw.Document.6.0">
                  <p:embed/>
                </p:oleObj>
              </mc:Choice>
              <mc:Fallback>
                <p:oleObj name="CS ChemDraw Drawing" r:id="rId4" imgW="3827160" imgH="1780920" progId="ChemDraw.Document.6.0">
                  <p:embed/>
                  <p:pic>
                    <p:nvPicPr>
                      <p:cNvPr id="395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387253"/>
                        <a:ext cx="3440113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79512" y="25460"/>
            <a:ext cx="5334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/>
              <a:t>Diagramas</a:t>
            </a:r>
            <a:r>
              <a:rPr lang="fr-FR" sz="2800" dirty="0"/>
              <a:t> de </a:t>
            </a:r>
            <a:r>
              <a:rPr lang="fr-FR" sz="2800" dirty="0" err="1"/>
              <a:t>Correlação</a:t>
            </a:r>
            <a:r>
              <a:rPr lang="fr-FR" sz="2800" dirty="0"/>
              <a:t>: </a:t>
            </a:r>
            <a:r>
              <a:rPr lang="fr-FR" sz="2800" dirty="0" err="1"/>
              <a:t>Exemplos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23528" y="879103"/>
            <a:ext cx="1746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H</a:t>
            </a:r>
            <a:r>
              <a:rPr lang="fr-FR" sz="2400" baseline="-25000" dirty="0"/>
              <a:t>2 </a:t>
            </a:r>
            <a:r>
              <a:rPr lang="fr-FR" sz="2400" dirty="0" err="1"/>
              <a:t>alongada</a:t>
            </a:r>
            <a:r>
              <a:rPr lang="fr-FR" sz="2400" dirty="0"/>
              <a:t>:</a:t>
            </a:r>
            <a:endParaRPr lang="fr-FR" sz="2400" baseline="-25000" dirty="0"/>
          </a:p>
        </p:txBody>
      </p:sp>
      <p:graphicFrame>
        <p:nvGraphicFramePr>
          <p:cNvPr id="394246" name="Object 6"/>
          <p:cNvGraphicFramePr>
            <a:graphicFrameLocks noChangeAspect="1"/>
          </p:cNvGraphicFramePr>
          <p:nvPr/>
        </p:nvGraphicFramePr>
        <p:xfrm>
          <a:off x="1763688" y="2564904"/>
          <a:ext cx="5795687" cy="16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361040" imgH="1216800" progId="ChemDraw.Document.6.0">
                  <p:embed/>
                </p:oleObj>
              </mc:Choice>
              <mc:Fallback>
                <p:oleObj name="CS ChemDraw Drawing" r:id="rId2" imgW="4361040" imgH="1216800" progId="ChemDraw.Document.6.0">
                  <p:embed/>
                  <p:pic>
                    <p:nvPicPr>
                      <p:cNvPr id="3942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564904"/>
                        <a:ext cx="5795687" cy="16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251520" y="5164743"/>
            <a:ext cx="8640960" cy="1008112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1520" y="44624"/>
            <a:ext cx="775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Construindo</a:t>
            </a:r>
            <a:r>
              <a:rPr lang="fr-FR" sz="2800" dirty="0"/>
              <a:t> </a:t>
            </a:r>
            <a:r>
              <a:rPr lang="fr-FR" sz="2800" dirty="0" err="1"/>
              <a:t>Moléculas</a:t>
            </a:r>
            <a:r>
              <a:rPr lang="fr-FR" sz="2800" dirty="0"/>
              <a:t> </a:t>
            </a:r>
            <a:r>
              <a:rPr lang="fr-FR" sz="2800" dirty="0" err="1"/>
              <a:t>Pelo</a:t>
            </a:r>
            <a:r>
              <a:rPr lang="fr-FR" sz="2800" dirty="0"/>
              <a:t> </a:t>
            </a:r>
            <a:r>
              <a:rPr lang="fr-FR" sz="2800" dirty="0" err="1"/>
              <a:t>Método</a:t>
            </a:r>
            <a:r>
              <a:rPr lang="fr-FR" sz="2800" dirty="0"/>
              <a:t> de </a:t>
            </a:r>
            <a:r>
              <a:rPr lang="fr-FR" sz="2800" dirty="0" err="1"/>
              <a:t>Fragmentos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62068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Todos</a:t>
            </a:r>
            <a:r>
              <a:rPr lang="fr-FR" sz="2000" dirty="0"/>
              <a:t> os </a:t>
            </a:r>
            <a:r>
              <a:rPr lang="fr-FR" sz="2000" dirty="0" err="1"/>
              <a:t>termos</a:t>
            </a:r>
            <a:r>
              <a:rPr lang="fr-FR" sz="2000" dirty="0"/>
              <a:t> que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da diagonal de</a:t>
            </a:r>
            <a:r>
              <a:rPr lang="fr-FR" sz="2000" b="1" dirty="0"/>
              <a:t> H</a:t>
            </a:r>
            <a:r>
              <a:rPr lang="fr-FR" sz="2000" dirty="0"/>
              <a:t>, </a:t>
            </a:r>
            <a:r>
              <a:rPr lang="fr-FR" sz="2000" dirty="0" err="1"/>
              <a:t>isto</a:t>
            </a:r>
            <a:r>
              <a:rPr lang="fr-FR" sz="2000" dirty="0"/>
              <a:t> é do </a:t>
            </a:r>
            <a:r>
              <a:rPr lang="fr-FR" sz="2000" dirty="0" err="1"/>
              <a:t>tipo</a:t>
            </a:r>
            <a:r>
              <a:rPr lang="fr-FR" sz="2000" dirty="0"/>
              <a:t>                    ,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nulos</a:t>
            </a:r>
            <a:r>
              <a:rPr lang="fr-FR" sz="2000" dirty="0"/>
              <a:t> </a:t>
            </a:r>
            <a:r>
              <a:rPr lang="fr-FR" sz="2000" dirty="0" err="1"/>
              <a:t>quando</a:t>
            </a:r>
            <a:r>
              <a:rPr lang="fr-FR" sz="2000" dirty="0"/>
              <a:t> os </a:t>
            </a:r>
            <a:r>
              <a:rPr lang="fr-FR" sz="2000" dirty="0" err="1"/>
              <a:t>OAs</a:t>
            </a:r>
            <a:r>
              <a:rPr lang="fr-FR" sz="2000" dirty="0"/>
              <a:t>          e         </a:t>
            </a:r>
            <a:r>
              <a:rPr lang="fr-FR" sz="2000" dirty="0" err="1"/>
              <a:t>são</a:t>
            </a:r>
            <a:r>
              <a:rPr lang="fr-FR" sz="2000" dirty="0"/>
              <a:t> de </a:t>
            </a:r>
            <a:r>
              <a:rPr lang="fr-FR" sz="2000" dirty="0" err="1"/>
              <a:t>simetria</a:t>
            </a:r>
            <a:r>
              <a:rPr lang="fr-FR" sz="2000" dirty="0"/>
              <a:t> </a:t>
            </a:r>
            <a:r>
              <a:rPr lang="fr-FR" sz="2000" dirty="0" err="1"/>
              <a:t>diferentes</a:t>
            </a:r>
            <a:r>
              <a:rPr lang="fr-FR" sz="2000" dirty="0"/>
              <a:t>.  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 err="1"/>
              <a:t>Em</a:t>
            </a:r>
            <a:r>
              <a:rPr lang="fr-FR" sz="2000" dirty="0"/>
              <a:t> outras </a:t>
            </a:r>
            <a:r>
              <a:rPr lang="fr-FR" sz="2000" dirty="0" err="1"/>
              <a:t>palavras</a:t>
            </a:r>
            <a:r>
              <a:rPr lang="fr-FR" sz="2000" dirty="0"/>
              <a:t>, se        e        </a:t>
            </a:r>
            <a:r>
              <a:rPr lang="fr-FR" sz="2000" dirty="0" err="1"/>
              <a:t>possuem</a:t>
            </a:r>
            <a:r>
              <a:rPr lang="fr-FR" sz="2000" dirty="0"/>
              <a:t> </a:t>
            </a:r>
            <a:r>
              <a:rPr lang="fr-FR" sz="2000" dirty="0" err="1"/>
              <a:t>autovalores</a:t>
            </a:r>
            <a:r>
              <a:rPr lang="fr-FR" sz="2000" dirty="0"/>
              <a:t> </a:t>
            </a:r>
            <a:r>
              <a:rPr lang="fr-FR" sz="2000" dirty="0" err="1"/>
              <a:t>diferentes</a:t>
            </a:r>
            <a:r>
              <a:rPr lang="fr-FR" sz="2000" dirty="0"/>
              <a:t>, </a:t>
            </a:r>
            <a:r>
              <a:rPr lang="fr-FR" sz="2000" dirty="0" err="1"/>
              <a:t>respectivamente</a:t>
            </a:r>
            <a:r>
              <a:rPr lang="fr-FR" sz="2000" dirty="0"/>
              <a:t>         </a:t>
            </a:r>
          </a:p>
          <a:p>
            <a:pPr algn="just"/>
            <a:r>
              <a:rPr lang="fr-FR" sz="2000" dirty="0"/>
              <a:t>      e        , sobre a </a:t>
            </a:r>
            <a:r>
              <a:rPr lang="fr-FR" sz="2000" dirty="0" err="1"/>
              <a:t>ação</a:t>
            </a:r>
            <a:r>
              <a:rPr lang="fr-FR" sz="2000" dirty="0"/>
              <a:t> do </a:t>
            </a:r>
            <a:r>
              <a:rPr lang="fr-FR" sz="2000" dirty="0" err="1"/>
              <a:t>operador</a:t>
            </a:r>
            <a:r>
              <a:rPr lang="fr-FR" sz="2000" dirty="0"/>
              <a:t>  </a:t>
            </a:r>
            <a:r>
              <a:rPr lang="fr-FR" sz="2000" b="1" dirty="0" err="1"/>
              <a:t>R</a:t>
            </a:r>
            <a:r>
              <a:rPr lang="fr-FR" sz="2000" b="1" baseline="-25000" dirty="0" err="1"/>
              <a:t>k</a:t>
            </a:r>
            <a:r>
              <a:rPr lang="fr-FR" sz="2000" dirty="0"/>
              <a:t>, </a:t>
            </a:r>
            <a:r>
              <a:rPr lang="fr-FR" sz="2000" dirty="0" err="1"/>
              <a:t>então</a:t>
            </a:r>
            <a:r>
              <a:rPr lang="fr-FR" sz="2000" dirty="0"/>
              <a:t> </a:t>
            </a:r>
            <a:r>
              <a:rPr lang="fr-FR" sz="2000" dirty="0" err="1"/>
              <a:t>elas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vão</a:t>
            </a:r>
            <a:r>
              <a:rPr lang="fr-FR" sz="2000" dirty="0"/>
              <a:t> interagir.</a:t>
            </a:r>
          </a:p>
        </p:txBody>
      </p:sp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9184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620688"/>
            <a:ext cx="1095375" cy="400050"/>
          </a:xfrm>
          <a:prstGeom prst="rect">
            <a:avLst/>
          </a:prstGeom>
          <a:noFill/>
        </p:spPr>
      </p:pic>
      <p:sp>
        <p:nvSpPr>
          <p:cNvPr id="291843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9184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980728"/>
            <a:ext cx="276225" cy="342900"/>
          </a:xfrm>
          <a:prstGeom prst="rect">
            <a:avLst/>
          </a:prstGeom>
          <a:noFill/>
        </p:spPr>
      </p:pic>
      <p:sp>
        <p:nvSpPr>
          <p:cNvPr id="2918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9184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980728"/>
            <a:ext cx="276225" cy="371475"/>
          </a:xfrm>
          <a:prstGeom prst="rect">
            <a:avLst/>
          </a:prstGeom>
          <a:noFill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1556792"/>
            <a:ext cx="276225" cy="342900"/>
          </a:xfrm>
          <a:prstGeom prst="rect">
            <a:avLst/>
          </a:prstGeom>
          <a:noFill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1556792"/>
            <a:ext cx="276225" cy="371475"/>
          </a:xfrm>
          <a:prstGeom prst="rect">
            <a:avLst/>
          </a:prstGeom>
          <a:noFill/>
        </p:spPr>
      </p:pic>
      <p:sp>
        <p:nvSpPr>
          <p:cNvPr id="2918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91848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844824"/>
            <a:ext cx="209550" cy="342900"/>
          </a:xfrm>
          <a:prstGeom prst="rect">
            <a:avLst/>
          </a:prstGeom>
          <a:noFill/>
        </p:spPr>
      </p:pic>
      <p:sp>
        <p:nvSpPr>
          <p:cNvPr id="29185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91850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066" y="1844824"/>
            <a:ext cx="209550" cy="371475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251520" y="2348880"/>
            <a:ext cx="1688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Demonstração</a:t>
            </a:r>
            <a:r>
              <a:rPr lang="fr-FR" b="1" dirty="0"/>
              <a:t>: </a:t>
            </a:r>
          </a:p>
        </p:txBody>
      </p:sp>
      <p:sp>
        <p:nvSpPr>
          <p:cNvPr id="29185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91852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780928"/>
            <a:ext cx="1733550" cy="342900"/>
          </a:xfrm>
          <a:prstGeom prst="rect">
            <a:avLst/>
          </a:prstGeom>
          <a:noFill/>
        </p:spPr>
      </p:pic>
      <p:sp>
        <p:nvSpPr>
          <p:cNvPr id="2918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91854" name="Picture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068960"/>
            <a:ext cx="1733550" cy="400050"/>
          </a:xfrm>
          <a:prstGeom prst="rect">
            <a:avLst/>
          </a:prstGeom>
          <a:noFill/>
        </p:spPr>
      </p:pic>
      <p:sp>
        <p:nvSpPr>
          <p:cNvPr id="29185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91856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2654052"/>
            <a:ext cx="1219200" cy="342900"/>
          </a:xfrm>
          <a:prstGeom prst="rect">
            <a:avLst/>
          </a:prstGeom>
          <a:noFill/>
        </p:spPr>
      </p:pic>
      <p:sp>
        <p:nvSpPr>
          <p:cNvPr id="291858" name="Rectangle 18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186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91859" name="Picture 1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2668910"/>
            <a:ext cx="295275" cy="342900"/>
          </a:xfrm>
          <a:prstGeom prst="rect">
            <a:avLst/>
          </a:prstGeom>
          <a:noFill/>
        </p:spPr>
      </p:pic>
      <p:sp>
        <p:nvSpPr>
          <p:cNvPr id="291862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91861" name="Picture 2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2596902"/>
            <a:ext cx="3533775" cy="400050"/>
          </a:xfrm>
          <a:prstGeom prst="rect">
            <a:avLst/>
          </a:prstGeom>
          <a:noFill/>
        </p:spPr>
      </p:pic>
      <p:sp>
        <p:nvSpPr>
          <p:cNvPr id="291863" name="Rectangle 2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186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9186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91866" name="Picture 2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3172966"/>
            <a:ext cx="5772150" cy="400050"/>
          </a:xfrm>
          <a:prstGeom prst="rect">
            <a:avLst/>
          </a:prstGeom>
          <a:noFill/>
        </p:spPr>
      </p:pic>
      <p:sp>
        <p:nvSpPr>
          <p:cNvPr id="37" name="ZoneTexte 36"/>
          <p:cNvSpPr txBox="1"/>
          <p:nvPr/>
        </p:nvSpPr>
        <p:spPr>
          <a:xfrm>
            <a:off x="179512" y="3573016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Assim</a:t>
            </a:r>
            <a:r>
              <a:rPr lang="fr-FR" dirty="0"/>
              <a:t>:</a:t>
            </a:r>
          </a:p>
          <a:p>
            <a:pPr marL="457200" indent="-457200" algn="just">
              <a:buAutoNum type="arabicParenR"/>
            </a:pPr>
            <a:r>
              <a:rPr lang="fr-FR" dirty="0"/>
              <a:t>Se               , os dois orbitais tem a </a:t>
            </a:r>
            <a:r>
              <a:rPr lang="fr-FR" dirty="0" err="1"/>
              <a:t>mesma</a:t>
            </a:r>
            <a:r>
              <a:rPr lang="fr-FR" dirty="0"/>
              <a:t> </a:t>
            </a:r>
            <a:r>
              <a:rPr lang="fr-FR" dirty="0" err="1"/>
              <a:t>simetria</a:t>
            </a:r>
            <a:r>
              <a:rPr lang="fr-FR" dirty="0"/>
              <a:t>,                      </a:t>
            </a:r>
            <a:r>
              <a:rPr lang="fr-FR" dirty="0" err="1"/>
              <a:t>não</a:t>
            </a:r>
            <a:r>
              <a:rPr lang="fr-FR" dirty="0"/>
              <a:t> </a:t>
            </a:r>
            <a:r>
              <a:rPr lang="fr-FR" dirty="0" err="1"/>
              <a:t>precisa</a:t>
            </a:r>
            <a:r>
              <a:rPr lang="fr-FR" dirty="0"/>
              <a:t> </a:t>
            </a:r>
            <a:r>
              <a:rPr lang="fr-FR" dirty="0" err="1"/>
              <a:t>ser</a:t>
            </a:r>
            <a:r>
              <a:rPr lang="fr-FR" dirty="0"/>
              <a:t> </a:t>
            </a:r>
            <a:r>
              <a:rPr lang="fr-FR" dirty="0" err="1"/>
              <a:t>nulo</a:t>
            </a:r>
            <a:r>
              <a:rPr lang="fr-FR" dirty="0"/>
              <a:t>, e os dois orbitais </a:t>
            </a:r>
            <a:r>
              <a:rPr lang="fr-FR" dirty="0" err="1"/>
              <a:t>podem</a:t>
            </a:r>
            <a:r>
              <a:rPr lang="fr-FR" dirty="0"/>
              <a:t> interagir.   </a:t>
            </a:r>
          </a:p>
          <a:p>
            <a:pPr marL="457200" indent="-457200" algn="just">
              <a:buAutoNum type="arabicParenR"/>
            </a:pPr>
            <a:r>
              <a:rPr lang="fr-FR" dirty="0"/>
              <a:t>Se                  ,  </a:t>
            </a:r>
            <a:r>
              <a:rPr lang="fr-FR" dirty="0" err="1"/>
              <a:t>isto</a:t>
            </a:r>
            <a:r>
              <a:rPr lang="fr-FR" dirty="0"/>
              <a:t>  é,  os  orbitais  </a:t>
            </a:r>
            <a:r>
              <a:rPr lang="fr-FR" dirty="0" err="1"/>
              <a:t>não</a:t>
            </a:r>
            <a:r>
              <a:rPr lang="fr-FR" dirty="0"/>
              <a:t>  </a:t>
            </a:r>
            <a:r>
              <a:rPr lang="fr-FR" dirty="0" err="1"/>
              <a:t>possuem</a:t>
            </a:r>
            <a:r>
              <a:rPr lang="fr-FR" dirty="0"/>
              <a:t>  a  </a:t>
            </a:r>
            <a:r>
              <a:rPr lang="fr-FR" dirty="0" err="1"/>
              <a:t>mesma</a:t>
            </a:r>
            <a:r>
              <a:rPr lang="fr-FR" dirty="0"/>
              <a:t>  </a:t>
            </a:r>
            <a:r>
              <a:rPr lang="fr-FR" dirty="0" err="1"/>
              <a:t>simetria</a:t>
            </a:r>
            <a:r>
              <a:rPr lang="fr-FR" dirty="0"/>
              <a:t>.                                ,</a:t>
            </a:r>
          </a:p>
          <a:p>
            <a:pPr marL="457200" indent="-457200" algn="just"/>
            <a:r>
              <a:rPr lang="fr-FR" dirty="0" err="1"/>
              <a:t>necessariamente</a:t>
            </a:r>
            <a:r>
              <a:rPr lang="fr-FR" dirty="0"/>
              <a:t>. Os dois orbitais </a:t>
            </a:r>
            <a:r>
              <a:rPr lang="fr-FR" dirty="0" err="1"/>
              <a:t>não</a:t>
            </a:r>
            <a:r>
              <a:rPr lang="fr-FR" dirty="0"/>
              <a:t> </a:t>
            </a:r>
            <a:r>
              <a:rPr lang="fr-FR" dirty="0" err="1"/>
              <a:t>interagem</a:t>
            </a:r>
            <a:r>
              <a:rPr lang="fr-FR" dirty="0"/>
              <a:t>. </a:t>
            </a:r>
          </a:p>
        </p:txBody>
      </p:sp>
      <p:sp>
        <p:nvSpPr>
          <p:cNvPr id="29186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91868" name="Picture 2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861048"/>
            <a:ext cx="752475" cy="371475"/>
          </a:xfrm>
          <a:prstGeom prst="rect">
            <a:avLst/>
          </a:prstGeom>
          <a:noFill/>
        </p:spPr>
      </p:pic>
      <p:sp>
        <p:nvSpPr>
          <p:cNvPr id="29187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91870" name="Picture 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4857" y="3861048"/>
            <a:ext cx="1095375" cy="400050"/>
          </a:xfrm>
          <a:prstGeom prst="rect">
            <a:avLst/>
          </a:prstGeom>
          <a:noFill/>
        </p:spPr>
      </p:pic>
      <p:sp>
        <p:nvSpPr>
          <p:cNvPr id="29187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91872" name="Picture 3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3221" y="4425677"/>
            <a:ext cx="752475" cy="371475"/>
          </a:xfrm>
          <a:prstGeom prst="rect">
            <a:avLst/>
          </a:prstGeom>
          <a:noFill/>
        </p:spPr>
      </p:pic>
      <p:sp>
        <p:nvSpPr>
          <p:cNvPr id="291875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91874" name="Picture 3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6839" y="4397102"/>
            <a:ext cx="1571625" cy="400050"/>
          </a:xfrm>
          <a:prstGeom prst="rect">
            <a:avLst/>
          </a:prstGeom>
          <a:noFill/>
        </p:spPr>
      </p:pic>
      <p:sp>
        <p:nvSpPr>
          <p:cNvPr id="49" name="ZoneTexte 48"/>
          <p:cNvSpPr txBox="1"/>
          <p:nvPr/>
        </p:nvSpPr>
        <p:spPr>
          <a:xfrm>
            <a:off x="251520" y="5157192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err="1"/>
              <a:t>Corolário</a:t>
            </a:r>
            <a:r>
              <a:rPr lang="fr-FR" sz="2000" b="1" dirty="0"/>
              <a:t>: </a:t>
            </a:r>
            <a:r>
              <a:rPr lang="fr-FR" sz="2000" dirty="0"/>
              <a:t>a procura dos </a:t>
            </a:r>
            <a:r>
              <a:rPr lang="fr-FR" sz="2000" dirty="0" err="1"/>
              <a:t>autovetores</a:t>
            </a:r>
            <a:r>
              <a:rPr lang="fr-FR" sz="2000" dirty="0"/>
              <a:t> que </a:t>
            </a:r>
            <a:r>
              <a:rPr lang="fr-FR" sz="2000" dirty="0" err="1"/>
              <a:t>diagonalizam</a:t>
            </a:r>
            <a:r>
              <a:rPr lang="fr-FR" sz="2000" dirty="0"/>
              <a:t> o </a:t>
            </a:r>
            <a:r>
              <a:rPr lang="fr-FR" sz="2000" dirty="0" err="1"/>
              <a:t>hamiltoniano</a:t>
            </a:r>
            <a:r>
              <a:rPr lang="fr-FR" sz="2000" dirty="0"/>
              <a:t> </a:t>
            </a:r>
            <a:r>
              <a:rPr lang="fr-FR" sz="2000" dirty="0" err="1"/>
              <a:t>pode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feita</a:t>
            </a:r>
            <a:r>
              <a:rPr lang="fr-FR" sz="2000" dirty="0"/>
              <a:t> </a:t>
            </a:r>
            <a:r>
              <a:rPr lang="fr-FR" sz="2000" dirty="0" err="1"/>
              <a:t>separadamente</a:t>
            </a:r>
            <a:r>
              <a:rPr lang="fr-FR" sz="2000" dirty="0"/>
              <a:t> entre as classes de </a:t>
            </a:r>
            <a:r>
              <a:rPr lang="fr-FR" sz="2000" dirty="0" err="1"/>
              <a:t>funções</a:t>
            </a:r>
            <a:r>
              <a:rPr lang="fr-FR" sz="2000" dirty="0"/>
              <a:t> </a:t>
            </a:r>
            <a:r>
              <a:rPr lang="fr-FR" sz="2000" dirty="0" err="1"/>
              <a:t>tendo</a:t>
            </a:r>
            <a:r>
              <a:rPr lang="fr-FR" sz="2000" dirty="0"/>
              <a:t> </a:t>
            </a:r>
            <a:r>
              <a:rPr lang="fr-FR" sz="2000" dirty="0" err="1"/>
              <a:t>autovalores</a:t>
            </a:r>
            <a:r>
              <a:rPr lang="fr-FR" sz="2000" dirty="0"/>
              <a:t> </a:t>
            </a:r>
            <a:r>
              <a:rPr lang="fr-FR" sz="2000" dirty="0" err="1"/>
              <a:t>diferentes</a:t>
            </a:r>
            <a:r>
              <a:rPr lang="fr-FR" sz="2000" dirty="0"/>
              <a:t> sobre a </a:t>
            </a:r>
            <a:r>
              <a:rPr lang="fr-FR" sz="2000" dirty="0" err="1"/>
              <a:t>ação</a:t>
            </a:r>
            <a:r>
              <a:rPr lang="fr-FR" sz="2000"/>
              <a:t> do </a:t>
            </a:r>
            <a:r>
              <a:rPr lang="fr-FR" sz="2000" dirty="0" err="1"/>
              <a:t>operador</a:t>
            </a:r>
            <a:r>
              <a:rPr lang="fr-FR" sz="2000" dirty="0"/>
              <a:t> de </a:t>
            </a:r>
            <a:r>
              <a:rPr lang="fr-FR" sz="2000" dirty="0" err="1"/>
              <a:t>simetria</a:t>
            </a:r>
            <a:r>
              <a:rPr lang="fr-FR" sz="2000" dirty="0"/>
              <a:t> </a:t>
            </a:r>
            <a:r>
              <a:rPr lang="fr-FR" sz="2000" b="1" dirty="0" err="1"/>
              <a:t>R</a:t>
            </a:r>
            <a:r>
              <a:rPr lang="fr-FR" sz="2000" b="1" baseline="-25000" dirty="0" err="1"/>
              <a:t>k</a:t>
            </a:r>
            <a:r>
              <a:rPr lang="fr-FR" sz="2000" dirty="0"/>
              <a:t> que </a:t>
            </a:r>
            <a:r>
              <a:rPr lang="fr-FR" sz="2000" dirty="0" err="1"/>
              <a:t>comuta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o </a:t>
            </a:r>
            <a:r>
              <a:rPr lang="fr-FR" sz="2000" dirty="0" err="1"/>
              <a:t>hamiltoniano</a:t>
            </a:r>
            <a:r>
              <a:rPr lang="fr-FR" sz="2000" dirty="0"/>
              <a:t> </a:t>
            </a:r>
            <a:r>
              <a:rPr lang="fr-FR" sz="2000" b="1" dirty="0"/>
              <a:t>H</a:t>
            </a:r>
            <a:r>
              <a:rPr lang="fr-FR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0" grpId="0"/>
      <p:bldP spid="37" grpId="0"/>
      <p:bldP spid="4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1520" y="548680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AH</a:t>
            </a:r>
            <a:r>
              <a:rPr lang="fr-FR" sz="2400" baseline="-25000" dirty="0"/>
              <a:t>2 </a:t>
            </a:r>
            <a:r>
              <a:rPr lang="fr-FR" sz="2400" dirty="0" err="1"/>
              <a:t>angular</a:t>
            </a:r>
            <a:r>
              <a:rPr lang="fr-FR" sz="2400" dirty="0"/>
              <a:t>:</a:t>
            </a:r>
            <a:endParaRPr lang="fr-FR" sz="24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179512" y="-27384"/>
            <a:ext cx="5334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/>
              <a:t>Diagramas</a:t>
            </a:r>
            <a:r>
              <a:rPr lang="fr-FR" sz="2800" dirty="0"/>
              <a:t> de </a:t>
            </a:r>
            <a:r>
              <a:rPr lang="fr-FR" sz="2800" dirty="0" err="1"/>
              <a:t>Correlação</a:t>
            </a:r>
            <a:r>
              <a:rPr lang="fr-FR" sz="2800" dirty="0"/>
              <a:t>: </a:t>
            </a:r>
            <a:r>
              <a:rPr lang="fr-FR" sz="2800" dirty="0" err="1"/>
              <a:t>Exemplos</a:t>
            </a:r>
            <a:endParaRPr lang="fr-FR" sz="2800" dirty="0"/>
          </a:p>
        </p:txBody>
      </p:sp>
      <p:graphicFrame>
        <p:nvGraphicFramePr>
          <p:cNvPr id="411652" name="Object 4"/>
          <p:cNvGraphicFramePr>
            <a:graphicFrameLocks noChangeAspect="1"/>
          </p:cNvGraphicFramePr>
          <p:nvPr/>
        </p:nvGraphicFramePr>
        <p:xfrm>
          <a:off x="2123728" y="548680"/>
          <a:ext cx="5622925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622840" imgH="1274400" progId="ChemDraw.Document.6.0">
                  <p:embed/>
                </p:oleObj>
              </mc:Choice>
              <mc:Fallback>
                <p:oleObj name="CS ChemDraw Drawing" r:id="rId2" imgW="5622840" imgH="1274400" progId="ChemDraw.Document.6.0">
                  <p:embed/>
                  <p:pic>
                    <p:nvPicPr>
                      <p:cNvPr id="411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48680"/>
                        <a:ext cx="5622925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4" name="Object 6"/>
          <p:cNvGraphicFramePr>
            <a:graphicFrameLocks noChangeAspect="1"/>
          </p:cNvGraphicFramePr>
          <p:nvPr/>
        </p:nvGraphicFramePr>
        <p:xfrm>
          <a:off x="1331640" y="1916832"/>
          <a:ext cx="6768752" cy="4417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137280" imgH="4005000" progId="ChemDraw.Document.6.0">
                  <p:embed/>
                </p:oleObj>
              </mc:Choice>
              <mc:Fallback>
                <p:oleObj name="CS ChemDraw Drawing" r:id="rId4" imgW="6137280" imgH="4005000" progId="ChemDraw.Document.6.0">
                  <p:embed/>
                  <p:pic>
                    <p:nvPicPr>
                      <p:cNvPr id="4116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916832"/>
                        <a:ext cx="6768752" cy="4417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41</a:t>
            </a:fld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9512" y="-27384"/>
            <a:ext cx="5334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/>
              <a:t>Diagramas</a:t>
            </a:r>
            <a:r>
              <a:rPr lang="fr-FR" sz="2800" dirty="0"/>
              <a:t> de </a:t>
            </a:r>
            <a:r>
              <a:rPr lang="fr-FR" sz="2800" dirty="0" err="1"/>
              <a:t>Correlação</a:t>
            </a:r>
            <a:r>
              <a:rPr lang="fr-FR" sz="2800" dirty="0"/>
              <a:t>: </a:t>
            </a:r>
            <a:r>
              <a:rPr lang="fr-FR" sz="2800" dirty="0" err="1"/>
              <a:t>Exemplos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251520" y="548680"/>
            <a:ext cx="2010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AH</a:t>
            </a:r>
            <a:r>
              <a:rPr lang="fr-FR" sz="2400" baseline="-25000" dirty="0"/>
              <a:t>3 </a:t>
            </a:r>
            <a:r>
              <a:rPr lang="fr-FR" sz="2400" dirty="0" err="1"/>
              <a:t>piramidal</a:t>
            </a:r>
            <a:r>
              <a:rPr lang="fr-FR" sz="2400" dirty="0"/>
              <a:t>:</a:t>
            </a:r>
            <a:endParaRPr lang="fr-FR" sz="2400" baseline="-25000" dirty="0"/>
          </a:p>
        </p:txBody>
      </p:sp>
      <p:graphicFrame>
        <p:nvGraphicFramePr>
          <p:cNvPr id="412680" name="Object 8"/>
          <p:cNvGraphicFramePr>
            <a:graphicFrameLocks noChangeAspect="1"/>
          </p:cNvGraphicFramePr>
          <p:nvPr/>
        </p:nvGraphicFramePr>
        <p:xfrm>
          <a:off x="976313" y="1287463"/>
          <a:ext cx="7392987" cy="449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302791" imgH="3834119" progId="ChemDraw.Document.6.0">
                  <p:embed/>
                </p:oleObj>
              </mc:Choice>
              <mc:Fallback>
                <p:oleObj name="CS ChemDraw Drawing" r:id="rId2" imgW="6302791" imgH="3834119" progId="ChemDraw.Document.6.0">
                  <p:embed/>
                  <p:pic>
                    <p:nvPicPr>
                      <p:cNvPr id="4126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1287463"/>
                        <a:ext cx="7392987" cy="449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1520" y="44624"/>
            <a:ext cx="2941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Molécula</a:t>
            </a:r>
            <a:r>
              <a:rPr lang="fr-FR" sz="2800" dirty="0"/>
              <a:t> H</a:t>
            </a:r>
            <a:r>
              <a:rPr lang="fr-FR" sz="2800" baseline="-25000" dirty="0"/>
              <a:t>3</a:t>
            </a:r>
            <a:r>
              <a:rPr lang="fr-FR" sz="2800" dirty="0"/>
              <a:t> </a:t>
            </a:r>
            <a:r>
              <a:rPr lang="fr-FR" sz="2800" dirty="0" err="1"/>
              <a:t>Linear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868650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Exemplos</a:t>
            </a:r>
            <a:r>
              <a:rPr lang="fr-FR" sz="2000" b="1" dirty="0"/>
              <a:t>:</a:t>
            </a:r>
          </a:p>
        </p:txBody>
      </p:sp>
      <p:graphicFrame>
        <p:nvGraphicFramePr>
          <p:cNvPr id="288773" name="Object 5"/>
          <p:cNvGraphicFramePr>
            <a:graphicFrameLocks noChangeAspect="1"/>
          </p:cNvGraphicFramePr>
          <p:nvPr/>
        </p:nvGraphicFramePr>
        <p:xfrm>
          <a:off x="323528" y="1340768"/>
          <a:ext cx="2152102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590480" imgH="1010880" progId="ChemDraw.Document.6.0">
                  <p:embed/>
                </p:oleObj>
              </mc:Choice>
              <mc:Fallback>
                <p:oleObj name="CS ChemDraw Drawing" r:id="rId2" imgW="1590480" imgH="1010880" progId="ChemDraw.Document.6.0">
                  <p:embed/>
                  <p:pic>
                    <p:nvPicPr>
                      <p:cNvPr id="2887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340768"/>
                        <a:ext cx="2152102" cy="1368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2699792" y="1124744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2000" dirty="0"/>
              <a:t> É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molécula</a:t>
            </a:r>
            <a:r>
              <a:rPr lang="fr-FR" sz="2000" dirty="0"/>
              <a:t> </a:t>
            </a:r>
            <a:r>
              <a:rPr lang="fr-FR" sz="2000" dirty="0" err="1"/>
              <a:t>fict</a:t>
            </a:r>
            <a:r>
              <a:rPr lang="fr-FR" sz="2000" dirty="0" err="1">
                <a:latin typeface="Calibri"/>
              </a:rPr>
              <a:t>ícia</a:t>
            </a:r>
            <a:r>
              <a:rPr lang="fr-FR" sz="2000" dirty="0">
                <a:latin typeface="Calibri"/>
              </a:rPr>
              <a:t> (</a:t>
            </a:r>
            <a:r>
              <a:rPr lang="fr-FR" sz="2000" i="1" dirty="0">
                <a:latin typeface="Calibri"/>
              </a:rPr>
              <a:t>i.e.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não</a:t>
            </a:r>
            <a:r>
              <a:rPr lang="fr-FR" sz="2000" dirty="0">
                <a:latin typeface="Calibri"/>
              </a:rPr>
              <a:t> existe na </a:t>
            </a:r>
            <a:r>
              <a:rPr lang="fr-FR" sz="2000" dirty="0" err="1">
                <a:latin typeface="Calibri"/>
              </a:rPr>
              <a:t>realidade</a:t>
            </a:r>
            <a:r>
              <a:rPr lang="fr-FR" sz="2000" dirty="0">
                <a:latin typeface="Calibri"/>
              </a:rPr>
              <a:t>), mas </a:t>
            </a:r>
            <a:r>
              <a:rPr lang="fr-FR" sz="2000" dirty="0" err="1">
                <a:latin typeface="Calibri"/>
              </a:rPr>
              <a:t>resultados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seu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estudo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podem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ser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transpostos</a:t>
            </a:r>
            <a:r>
              <a:rPr lang="fr-FR" sz="2000" dirty="0">
                <a:latin typeface="Calibri"/>
              </a:rPr>
              <a:t> para </a:t>
            </a:r>
            <a:r>
              <a:rPr lang="fr-FR" sz="2000" dirty="0" err="1">
                <a:latin typeface="Calibri"/>
              </a:rPr>
              <a:t>compostos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carbonos</a:t>
            </a:r>
            <a:r>
              <a:rPr lang="fr-FR" sz="2000" dirty="0">
                <a:latin typeface="Calibri"/>
              </a:rPr>
              <a:t>.</a:t>
            </a:r>
          </a:p>
          <a:p>
            <a:pPr algn="just">
              <a:buFontTx/>
              <a:buChar char="-"/>
            </a:pPr>
            <a:endParaRPr lang="fr-FR" sz="2000" dirty="0">
              <a:latin typeface="Calibri"/>
            </a:endParaRPr>
          </a:p>
          <a:p>
            <a:pPr algn="just">
              <a:buFontTx/>
              <a:buChar char="-"/>
            </a:pPr>
            <a:r>
              <a:rPr lang="fr-FR" sz="2000" dirty="0">
                <a:latin typeface="Calibri"/>
              </a:rPr>
              <a:t> 2 </a:t>
            </a:r>
            <a:r>
              <a:rPr lang="fr-FR" sz="2000" dirty="0" err="1">
                <a:latin typeface="Calibri"/>
              </a:rPr>
              <a:t>estratégias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possíveis</a:t>
            </a:r>
            <a:r>
              <a:rPr lang="fr-FR" sz="2000" dirty="0">
                <a:latin typeface="Calibri"/>
              </a:rPr>
              <a:t> para sua </a:t>
            </a:r>
            <a:r>
              <a:rPr lang="fr-FR" sz="2000" dirty="0" err="1">
                <a:latin typeface="Calibri"/>
              </a:rPr>
              <a:t>contrução</a:t>
            </a:r>
            <a:r>
              <a:rPr lang="fr-FR" sz="2000" dirty="0">
                <a:latin typeface="Calibri"/>
              </a:rPr>
              <a:t>: 1) </a:t>
            </a:r>
            <a:r>
              <a:rPr lang="fr-FR" sz="2000" dirty="0" err="1">
                <a:latin typeface="Calibri"/>
              </a:rPr>
              <a:t>colar</a:t>
            </a:r>
            <a:r>
              <a:rPr lang="fr-FR" sz="2000" dirty="0">
                <a:latin typeface="Calibri"/>
              </a:rPr>
              <a:t> 1H à </a:t>
            </a:r>
            <a:r>
              <a:rPr lang="fr-FR" sz="2000" dirty="0" err="1">
                <a:latin typeface="Calibri"/>
              </a:rPr>
              <a:t>uma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molécula</a:t>
            </a:r>
            <a:r>
              <a:rPr lang="fr-FR" sz="2000" dirty="0">
                <a:latin typeface="Calibri"/>
              </a:rPr>
              <a:t> de H</a:t>
            </a:r>
            <a:r>
              <a:rPr lang="fr-FR" sz="2000" baseline="-25000" dirty="0">
                <a:latin typeface="Calibri"/>
              </a:rPr>
              <a:t>2  </a:t>
            </a:r>
            <a:r>
              <a:rPr lang="fr-FR" sz="2000" dirty="0"/>
              <a:t>ou 2)  </a:t>
            </a:r>
            <a:r>
              <a:rPr lang="fr-FR" sz="2000" dirty="0" err="1"/>
              <a:t>inserir</a:t>
            </a:r>
            <a:r>
              <a:rPr lang="fr-FR" sz="2000" dirty="0"/>
              <a:t>  </a:t>
            </a:r>
            <a:r>
              <a:rPr lang="fr-FR" sz="2000" dirty="0" err="1"/>
              <a:t>um</a:t>
            </a:r>
            <a:r>
              <a:rPr lang="fr-FR" sz="2000" dirty="0"/>
              <a:t>  </a:t>
            </a:r>
            <a:r>
              <a:rPr lang="fr-FR" sz="2000" dirty="0" err="1"/>
              <a:t>átomo</a:t>
            </a:r>
            <a:r>
              <a:rPr lang="fr-FR" sz="2000" dirty="0"/>
              <a:t>  de  H à </a:t>
            </a:r>
            <a:r>
              <a:rPr lang="fr-FR" sz="2000" dirty="0" err="1"/>
              <a:t>uma</a:t>
            </a:r>
            <a:endParaRPr lang="fr-FR" sz="2000" baseline="-25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51520" y="3000434"/>
            <a:ext cx="87129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molécula</a:t>
            </a:r>
            <a:r>
              <a:rPr lang="fr-FR" sz="2000" dirty="0"/>
              <a:t> de H</a:t>
            </a:r>
            <a:r>
              <a:rPr lang="fr-FR" sz="2000" baseline="-25000" dirty="0"/>
              <a:t>2</a:t>
            </a:r>
            <a:r>
              <a:rPr lang="fr-FR" sz="2000" dirty="0"/>
              <a:t> bastante </a:t>
            </a:r>
            <a:r>
              <a:rPr lang="fr-FR" sz="2000" dirty="0" err="1"/>
              <a:t>alongada</a:t>
            </a:r>
            <a:r>
              <a:rPr lang="fr-FR" sz="2000" dirty="0"/>
              <a:t>. A </a:t>
            </a:r>
            <a:r>
              <a:rPr lang="fr-FR" sz="2000" dirty="0" err="1"/>
              <a:t>melhor</a:t>
            </a:r>
            <a:r>
              <a:rPr lang="fr-FR" sz="2000" dirty="0"/>
              <a:t> </a:t>
            </a:r>
            <a:r>
              <a:rPr lang="fr-FR" sz="2000" dirty="0" err="1"/>
              <a:t>escolha</a:t>
            </a:r>
            <a:r>
              <a:rPr lang="fr-FR" sz="2000" dirty="0"/>
              <a:t> do  </a:t>
            </a:r>
            <a:r>
              <a:rPr lang="fr-FR" sz="2000" dirty="0" err="1"/>
              <a:t>método</a:t>
            </a:r>
            <a:r>
              <a:rPr lang="fr-FR" sz="2000" dirty="0"/>
              <a:t>  </a:t>
            </a:r>
            <a:r>
              <a:rPr lang="fr-FR" sz="2000" dirty="0" err="1"/>
              <a:t>depende</a:t>
            </a:r>
            <a:r>
              <a:rPr lang="fr-FR" sz="2000" dirty="0"/>
              <a:t> da </a:t>
            </a:r>
            <a:r>
              <a:rPr lang="fr-FR" sz="2000" dirty="0" err="1"/>
              <a:t>simetria</a:t>
            </a:r>
            <a:r>
              <a:rPr lang="fr-FR" sz="2000" dirty="0"/>
              <a:t>. </a:t>
            </a:r>
            <a:r>
              <a:rPr lang="fr-FR" sz="2000" dirty="0" err="1"/>
              <a:t>Método</a:t>
            </a:r>
            <a:r>
              <a:rPr lang="fr-FR" sz="2000" dirty="0"/>
              <a:t> 1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evidencia</a:t>
            </a:r>
            <a:r>
              <a:rPr lang="fr-FR" sz="2000" dirty="0"/>
              <a:t> </a:t>
            </a:r>
            <a:r>
              <a:rPr lang="fr-FR" sz="2000" dirty="0" err="1"/>
              <a:t>nenhuma</a:t>
            </a:r>
            <a:r>
              <a:rPr lang="fr-FR" sz="2000" dirty="0"/>
              <a:t> </a:t>
            </a:r>
            <a:r>
              <a:rPr lang="fr-FR" sz="2000" dirty="0" err="1"/>
              <a:t>simetria</a:t>
            </a:r>
            <a:r>
              <a:rPr lang="fr-FR" sz="2000" dirty="0"/>
              <a:t> entre os </a:t>
            </a:r>
            <a:r>
              <a:rPr lang="fr-FR" sz="2000" dirty="0" err="1"/>
              <a:t>fragmentos</a:t>
            </a:r>
            <a:r>
              <a:rPr lang="fr-FR" sz="2000" dirty="0"/>
              <a:t>, </a:t>
            </a:r>
            <a:r>
              <a:rPr lang="fr-FR" sz="2000" dirty="0" err="1"/>
              <a:t>método</a:t>
            </a:r>
            <a:r>
              <a:rPr lang="fr-FR" sz="2000" dirty="0"/>
              <a:t> 2, </a:t>
            </a:r>
            <a:r>
              <a:rPr lang="fr-FR" sz="2000" dirty="0" err="1"/>
              <a:t>sim</a:t>
            </a:r>
            <a:r>
              <a:rPr lang="fr-FR" sz="2000" dirty="0"/>
              <a:t>.</a:t>
            </a:r>
            <a:endParaRPr lang="fr-FR" sz="2000" baseline="-25000" dirty="0"/>
          </a:p>
          <a:p>
            <a:endParaRPr lang="fr-FR" dirty="0"/>
          </a:p>
        </p:txBody>
      </p:sp>
      <p:graphicFrame>
        <p:nvGraphicFramePr>
          <p:cNvPr id="288774" name="Object 6"/>
          <p:cNvGraphicFramePr>
            <a:graphicFrameLocks noChangeAspect="1"/>
          </p:cNvGraphicFramePr>
          <p:nvPr/>
        </p:nvGraphicFramePr>
        <p:xfrm>
          <a:off x="5329584" y="4444330"/>
          <a:ext cx="1690688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256040" imgH="1117080" progId="ChemDraw.Document.6.0">
                  <p:embed/>
                </p:oleObj>
              </mc:Choice>
              <mc:Fallback>
                <p:oleObj name="CS ChemDraw Drawing" r:id="rId4" imgW="1256040" imgH="1117080" progId="ChemDraw.Document.6.0">
                  <p:embed/>
                  <p:pic>
                    <p:nvPicPr>
                      <p:cNvPr id="2887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584" y="4444330"/>
                        <a:ext cx="1690688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5330328" y="4085034"/>
            <a:ext cx="1427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/>
              <a:t>Estratégia</a:t>
            </a:r>
            <a:r>
              <a:rPr lang="fr-FR" sz="2000" i="1" dirty="0"/>
              <a:t> 2</a:t>
            </a:r>
          </a:p>
        </p:txBody>
      </p:sp>
      <p:graphicFrame>
        <p:nvGraphicFramePr>
          <p:cNvPr id="288776" name="Object 8"/>
          <p:cNvGraphicFramePr>
            <a:graphicFrameLocks noChangeAspect="1"/>
          </p:cNvGraphicFramePr>
          <p:nvPr/>
        </p:nvGraphicFramePr>
        <p:xfrm>
          <a:off x="2195736" y="4869160"/>
          <a:ext cx="18923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408320" imgH="331920" progId="ChemDraw.Document.6.0">
                  <p:embed/>
                </p:oleObj>
              </mc:Choice>
              <mc:Fallback>
                <p:oleObj name="CS ChemDraw Drawing" r:id="rId6" imgW="1408320" imgH="331920" progId="ChemDraw.Document.6.0">
                  <p:embed/>
                  <p:pic>
                    <p:nvPicPr>
                      <p:cNvPr id="2887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869160"/>
                        <a:ext cx="1892300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2372241" y="4077072"/>
            <a:ext cx="1427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/>
              <a:t>Estratégia</a:t>
            </a:r>
            <a:r>
              <a:rPr lang="fr-FR" sz="2000" i="1" dirty="0"/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067944" y="550421"/>
            <a:ext cx="4248472" cy="194421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45750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6</a:t>
            </a:fld>
            <a:endParaRPr lang="fr-FR" dirty="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1411786" y="980728"/>
          <a:ext cx="2152102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590480" imgH="1010880" progId="ChemDraw.Document.6.0">
                  <p:embed/>
                </p:oleObj>
              </mc:Choice>
              <mc:Fallback>
                <p:oleObj name="CS ChemDraw Drawing" r:id="rId2" imgW="1590480" imgH="1010880" progId="ChemDraw.Document.6.0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786" y="980728"/>
                        <a:ext cx="2152102" cy="1368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07504" y="548680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Exemplos</a:t>
            </a:r>
            <a:r>
              <a:rPr lang="fr-FR" sz="2000" b="1" dirty="0"/>
              <a:t>:</a:t>
            </a:r>
          </a:p>
        </p:txBody>
      </p:sp>
      <p:graphicFrame>
        <p:nvGraphicFramePr>
          <p:cNvPr id="289795" name="Object 3"/>
          <p:cNvGraphicFramePr>
            <a:graphicFrameLocks noChangeAspect="1"/>
          </p:cNvGraphicFramePr>
          <p:nvPr/>
        </p:nvGraphicFramePr>
        <p:xfrm>
          <a:off x="4139952" y="622429"/>
          <a:ext cx="4027488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982600" imgH="1332720" progId="ChemDraw.Document.6.0">
                  <p:embed/>
                </p:oleObj>
              </mc:Choice>
              <mc:Fallback>
                <p:oleObj name="CS ChemDraw Drawing" r:id="rId4" imgW="2982600" imgH="1332720" progId="ChemDraw.Document.6.0">
                  <p:embed/>
                  <p:pic>
                    <p:nvPicPr>
                      <p:cNvPr id="2897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622429"/>
                        <a:ext cx="4027488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798" name="Object 6"/>
          <p:cNvGraphicFramePr>
            <a:graphicFrameLocks noChangeAspect="1"/>
          </p:cNvGraphicFramePr>
          <p:nvPr/>
        </p:nvGraphicFramePr>
        <p:xfrm>
          <a:off x="7020272" y="1340768"/>
          <a:ext cx="1008112" cy="135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806400" imgH="1087560" progId="ChemDraw.Document.6.0">
                  <p:embed/>
                </p:oleObj>
              </mc:Choice>
              <mc:Fallback>
                <p:oleObj name="CS ChemDraw Drawing" r:id="rId6" imgW="806400" imgH="1087560" progId="ChemDraw.Document.6.0">
                  <p:embed/>
                  <p:pic>
                    <p:nvPicPr>
                      <p:cNvPr id="2897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1340768"/>
                        <a:ext cx="1008112" cy="135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5940152" y="256490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/>
              <a:t>Niveis</a:t>
            </a:r>
            <a:r>
              <a:rPr lang="fr-FR" dirty="0"/>
              <a:t> de </a:t>
            </a:r>
            <a:r>
              <a:rPr lang="fr-FR" dirty="0" err="1"/>
              <a:t>energia</a:t>
            </a:r>
            <a:r>
              <a:rPr lang="fr-FR" dirty="0"/>
              <a:t> </a:t>
            </a:r>
            <a:r>
              <a:rPr lang="fr-FR" dirty="0" err="1"/>
              <a:t>degenerados</a:t>
            </a:r>
            <a:r>
              <a:rPr lang="fr-FR" dirty="0"/>
              <a:t>:</a:t>
            </a:r>
          </a:p>
          <a:p>
            <a:pPr algn="just"/>
            <a:r>
              <a:rPr lang="fr-FR" dirty="0"/>
              <a:t> 2H </a:t>
            </a:r>
            <a:r>
              <a:rPr lang="fr-FR" dirty="0" err="1"/>
              <a:t>estão</a:t>
            </a:r>
            <a:r>
              <a:rPr lang="fr-FR" dirty="0"/>
              <a:t> </a:t>
            </a:r>
            <a:r>
              <a:rPr lang="fr-FR" dirty="0" err="1"/>
              <a:t>muito</a:t>
            </a:r>
            <a:r>
              <a:rPr lang="fr-FR" dirty="0"/>
              <a:t> longe para interagir</a:t>
            </a: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07504" y="2852936"/>
          <a:ext cx="5616624" cy="154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/>
                        <a:t>Planos</a:t>
                      </a:r>
                      <a:r>
                        <a:rPr lang="fr-FR" sz="2000" baseline="0" dirty="0"/>
                        <a:t> de </a:t>
                      </a:r>
                      <a:r>
                        <a:rPr lang="fr-FR" sz="2000" baseline="0" dirty="0" err="1"/>
                        <a:t>simetria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Symbol" pitchFamily="18" charset="2"/>
                        </a:rPr>
                        <a:t>s</a:t>
                      </a:r>
                      <a:r>
                        <a:rPr lang="fr-FR" sz="1100" dirty="0"/>
                        <a:t>H</a:t>
                      </a:r>
                      <a:r>
                        <a:rPr lang="fr-FR" sz="1100" baseline="-25000" dirty="0"/>
                        <a:t>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aseline="-25000" dirty="0"/>
                        <a:t> </a:t>
                      </a:r>
                      <a:r>
                        <a:rPr lang="fr-FR" dirty="0" err="1"/>
                        <a:t>alongada</a:t>
                      </a:r>
                      <a:endParaRPr lang="fr-FR" sz="1100" dirty="0"/>
                    </a:p>
                    <a:p>
                      <a:pPr algn="ctr"/>
                      <a:endParaRPr lang="fr-FR" sz="11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Symbol" pitchFamily="18" charset="2"/>
                        </a:rPr>
                        <a:t>s</a:t>
                      </a:r>
                      <a:r>
                        <a:rPr lang="fr-FR" baseline="30000" dirty="0">
                          <a:latin typeface="Symbol" pitchFamily="18" charset="2"/>
                        </a:rPr>
                        <a:t>*</a:t>
                      </a:r>
                      <a:r>
                        <a:rPr lang="fr-FR" sz="1100" dirty="0"/>
                        <a:t>H</a:t>
                      </a:r>
                      <a:r>
                        <a:rPr lang="fr-FR" sz="1100" baseline="-25000" dirty="0"/>
                        <a:t>2</a:t>
                      </a:r>
                    </a:p>
                    <a:p>
                      <a:pPr algn="ctr"/>
                      <a:r>
                        <a:rPr lang="fr-FR" dirty="0" err="1"/>
                        <a:t>alongada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1s</a:t>
                      </a:r>
                    </a:p>
                    <a:p>
                      <a:pPr algn="ctr"/>
                      <a:r>
                        <a:rPr lang="fr-FR" dirty="0"/>
                        <a:t>central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/>
                        <a:t>xz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/>
                        <a:t>xy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89799" name="Object 7"/>
          <p:cNvGraphicFramePr>
            <a:graphicFrameLocks noChangeAspect="1"/>
          </p:cNvGraphicFramePr>
          <p:nvPr/>
        </p:nvGraphicFramePr>
        <p:xfrm>
          <a:off x="5724128" y="3573016"/>
          <a:ext cx="133350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33560" imgH="562320" progId="ChemDraw.Document.6.0">
                  <p:embed/>
                </p:oleObj>
              </mc:Choice>
              <mc:Fallback>
                <p:oleObj name="CS ChemDraw Drawing" r:id="rId8" imgW="133560" imgH="562320" progId="ChemDraw.Document.6.0">
                  <p:embed/>
                  <p:pic>
                    <p:nvPicPr>
                      <p:cNvPr id="2897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573016"/>
                        <a:ext cx="133350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5868144" y="364502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/>
              <a:t>1s</a:t>
            </a:r>
            <a:r>
              <a:rPr lang="fr-FR" sz="2000" dirty="0"/>
              <a:t> se combina </a:t>
            </a:r>
            <a:r>
              <a:rPr lang="fr-FR" sz="2000" dirty="0" err="1"/>
              <a:t>com</a:t>
            </a:r>
            <a:r>
              <a:rPr lang="fr-FR" sz="2000" dirty="0"/>
              <a:t> </a:t>
            </a:r>
            <a:r>
              <a:rPr lang="fr-FR" sz="2000" b="1" dirty="0">
                <a:latin typeface="Symbol" pitchFamily="18" charset="2"/>
              </a:rPr>
              <a:t>s</a:t>
            </a:r>
            <a:r>
              <a:rPr lang="fr-FR" sz="1100" b="1" dirty="0"/>
              <a:t>H</a:t>
            </a:r>
            <a:r>
              <a:rPr lang="fr-FR" b="1" baseline="-25000" dirty="0"/>
              <a:t>2</a:t>
            </a:r>
            <a:r>
              <a:rPr lang="fr-FR" dirty="0"/>
              <a:t>, </a:t>
            </a:r>
            <a:r>
              <a:rPr lang="fr-FR" sz="2000" dirty="0"/>
              <a:t>mas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</a:t>
            </a:r>
            <a:r>
              <a:rPr lang="fr-FR" sz="2000" b="1" dirty="0">
                <a:latin typeface="Symbol" pitchFamily="18" charset="2"/>
              </a:rPr>
              <a:t>s</a:t>
            </a:r>
            <a:r>
              <a:rPr lang="fr-FR" b="1" dirty="0"/>
              <a:t>*</a:t>
            </a:r>
            <a:r>
              <a:rPr lang="fr-FR" sz="1100" b="1" dirty="0"/>
              <a:t>H</a:t>
            </a:r>
            <a:r>
              <a:rPr lang="fr-FR" b="1" baseline="-25000" dirty="0"/>
              <a:t>2</a:t>
            </a:r>
            <a:r>
              <a:rPr lang="fr-FR" b="1" dirty="0"/>
              <a:t> </a:t>
            </a:r>
            <a:endParaRPr lang="fr-FR" b="1" baseline="-25000" dirty="0"/>
          </a:p>
        </p:txBody>
      </p:sp>
      <p:graphicFrame>
        <p:nvGraphicFramePr>
          <p:cNvPr id="289800" name="Object 8"/>
          <p:cNvGraphicFramePr>
            <a:graphicFrameLocks noChangeAspect="1"/>
          </p:cNvGraphicFramePr>
          <p:nvPr/>
        </p:nvGraphicFramePr>
        <p:xfrm>
          <a:off x="992460" y="4787900"/>
          <a:ext cx="681990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6215760" imgH="1479240" progId="ChemDraw.Document.6.0">
                  <p:embed/>
                </p:oleObj>
              </mc:Choice>
              <mc:Fallback>
                <p:oleObj name="CS ChemDraw Drawing" r:id="rId10" imgW="6215760" imgH="1479240" progId="ChemDraw.Document.6.0">
                  <p:embed/>
                  <p:pic>
                    <p:nvPicPr>
                      <p:cNvPr id="2898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460" y="4787900"/>
                        <a:ext cx="6819900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251520" y="-27384"/>
            <a:ext cx="2941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Molécula</a:t>
            </a:r>
            <a:r>
              <a:rPr lang="fr-FR" sz="2800" dirty="0"/>
              <a:t> H</a:t>
            </a:r>
            <a:r>
              <a:rPr lang="fr-FR" sz="2800" baseline="-25000" dirty="0"/>
              <a:t>3</a:t>
            </a:r>
            <a:r>
              <a:rPr lang="fr-FR" sz="2800" dirty="0"/>
              <a:t> </a:t>
            </a:r>
            <a:r>
              <a:rPr lang="fr-FR" sz="2800" dirty="0" err="1"/>
              <a:t>Linear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31890" y="652626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Exemplos</a:t>
            </a:r>
            <a:r>
              <a:rPr lang="fr-FR" sz="2000" b="1" dirty="0"/>
              <a:t>: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067944" y="692696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2000" dirty="0"/>
              <a:t> A </a:t>
            </a:r>
            <a:r>
              <a:rPr lang="fr-FR" sz="2000" dirty="0" err="1"/>
              <a:t>molécula</a:t>
            </a:r>
            <a:r>
              <a:rPr lang="fr-FR" sz="2000" dirty="0"/>
              <a:t> H</a:t>
            </a:r>
            <a:r>
              <a:rPr lang="fr-FR" sz="2000" baseline="-25000" dirty="0"/>
              <a:t>3</a:t>
            </a:r>
            <a:r>
              <a:rPr lang="fr-FR" sz="2000" baseline="30000" dirty="0"/>
              <a:t>+ </a:t>
            </a:r>
            <a:r>
              <a:rPr lang="fr-FR" sz="2000" dirty="0" err="1"/>
              <a:t>já</a:t>
            </a:r>
            <a:r>
              <a:rPr lang="fr-FR" sz="2000" dirty="0"/>
              <a:t> foi </a:t>
            </a:r>
            <a:r>
              <a:rPr lang="fr-FR" sz="2000" dirty="0" err="1"/>
              <a:t>observada</a:t>
            </a:r>
            <a:r>
              <a:rPr lang="fr-FR" sz="2000" dirty="0"/>
              <a:t> </a:t>
            </a:r>
            <a:r>
              <a:rPr lang="fr-FR" sz="2000" dirty="0" err="1"/>
              <a:t>experimentalmente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fase</a:t>
            </a:r>
            <a:r>
              <a:rPr lang="fr-FR" sz="2000" dirty="0"/>
              <a:t> </a:t>
            </a:r>
            <a:r>
              <a:rPr lang="fr-FR" sz="2000" dirty="0" err="1"/>
              <a:t>gasosa</a:t>
            </a:r>
            <a:r>
              <a:rPr lang="fr-FR" sz="2000" dirty="0"/>
              <a:t>.</a:t>
            </a:r>
          </a:p>
          <a:p>
            <a:pPr algn="just">
              <a:buFontTx/>
              <a:buChar char="-"/>
            </a:pPr>
            <a:r>
              <a:rPr lang="fr-FR" sz="2000" dirty="0"/>
              <a:t> Os </a:t>
            </a:r>
            <a:r>
              <a:rPr lang="fr-FR" sz="2000" dirty="0" err="1"/>
              <a:t>seus</a:t>
            </a:r>
            <a:r>
              <a:rPr lang="fr-FR" sz="2000" dirty="0"/>
              <a:t> </a:t>
            </a:r>
            <a:r>
              <a:rPr lang="fr-FR" sz="2000" dirty="0" err="1"/>
              <a:t>OMs</a:t>
            </a:r>
            <a:r>
              <a:rPr lang="fr-FR" sz="2000" dirty="0"/>
              <a:t> </a:t>
            </a:r>
            <a:r>
              <a:rPr lang="fr-FR" sz="2000" dirty="0" err="1"/>
              <a:t>podem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elaborados</a:t>
            </a:r>
            <a:r>
              <a:rPr lang="fr-FR" sz="2000" dirty="0"/>
              <a:t> à partir de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molécula</a:t>
            </a:r>
            <a:r>
              <a:rPr lang="fr-FR" sz="2000" dirty="0"/>
              <a:t> de H</a:t>
            </a:r>
            <a:r>
              <a:rPr lang="fr-FR" sz="2000" baseline="-25000" dirty="0"/>
              <a:t>2</a:t>
            </a:r>
            <a:r>
              <a:rPr lang="fr-FR" sz="2000" dirty="0"/>
              <a:t> e </a:t>
            </a:r>
            <a:r>
              <a:rPr lang="fr-FR" sz="2000" dirty="0" err="1"/>
              <a:t>um</a:t>
            </a:r>
            <a:r>
              <a:rPr lang="fr-FR" sz="2000" dirty="0"/>
              <a:t> H </a:t>
            </a:r>
            <a:r>
              <a:rPr lang="fr-FR" sz="2000" dirty="0" err="1"/>
              <a:t>adicional</a:t>
            </a:r>
            <a:r>
              <a:rPr lang="fr-FR" sz="2000" dirty="0"/>
              <a:t>, </a:t>
            </a:r>
            <a:r>
              <a:rPr lang="fr-FR" sz="2000" dirty="0" err="1"/>
              <a:t>formando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triângulo</a:t>
            </a:r>
            <a:r>
              <a:rPr lang="fr-FR" sz="2000" dirty="0"/>
              <a:t> </a:t>
            </a:r>
            <a:r>
              <a:rPr lang="fr-FR" sz="2000" dirty="0" err="1"/>
              <a:t>equilátero</a:t>
            </a:r>
            <a:r>
              <a:rPr lang="fr-FR" sz="2000" dirty="0"/>
              <a:t> sobre o plano </a:t>
            </a:r>
            <a:r>
              <a:rPr lang="fr-FR" sz="2000" dirty="0" err="1"/>
              <a:t>xz</a:t>
            </a:r>
            <a:r>
              <a:rPr lang="fr-FR" sz="2000" dirty="0"/>
              <a:t>.</a:t>
            </a:r>
          </a:p>
        </p:txBody>
      </p:sp>
      <p:graphicFrame>
        <p:nvGraphicFramePr>
          <p:cNvPr id="290823" name="Object 7"/>
          <p:cNvGraphicFramePr>
            <a:graphicFrameLocks noChangeAspect="1"/>
          </p:cNvGraphicFramePr>
          <p:nvPr/>
        </p:nvGraphicFramePr>
        <p:xfrm>
          <a:off x="198512" y="980728"/>
          <a:ext cx="3581400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645280" imgH="1061640" progId="ChemDraw.Document.6.0">
                  <p:embed/>
                </p:oleObj>
              </mc:Choice>
              <mc:Fallback>
                <p:oleObj name="CS ChemDraw Drawing" r:id="rId2" imgW="2645280" imgH="1061640" progId="ChemDraw.Document.6.0">
                  <p:embed/>
                  <p:pic>
                    <p:nvPicPr>
                      <p:cNvPr id="2908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12" y="980728"/>
                        <a:ext cx="3581400" cy="143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500336" y="2780928"/>
          <a:ext cx="609600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Planos</a:t>
                      </a:r>
                      <a:r>
                        <a:rPr lang="fr-FR" dirty="0"/>
                        <a:t> de </a:t>
                      </a:r>
                      <a:r>
                        <a:rPr lang="fr-FR" dirty="0" err="1"/>
                        <a:t>simetria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Symbol" pitchFamily="18" charset="2"/>
                        </a:rPr>
                        <a:t>s</a:t>
                      </a:r>
                      <a:r>
                        <a:rPr lang="fr-FR" sz="1100" dirty="0"/>
                        <a:t>H</a:t>
                      </a:r>
                      <a:r>
                        <a:rPr lang="fr-FR" sz="1800" baseline="-25000" dirty="0"/>
                        <a:t>2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Symbol" pitchFamily="18" charset="2"/>
                        </a:rPr>
                        <a:t>s</a:t>
                      </a:r>
                      <a:r>
                        <a:rPr lang="fr-FR" baseline="30000" dirty="0">
                          <a:latin typeface="Symbol" pitchFamily="18" charset="2"/>
                        </a:rPr>
                        <a:t>*</a:t>
                      </a:r>
                      <a:r>
                        <a:rPr lang="fr-FR" sz="1100" dirty="0"/>
                        <a:t>H</a:t>
                      </a:r>
                      <a:r>
                        <a:rPr lang="fr-FR" sz="1800" baseline="-25000" dirty="0"/>
                        <a:t>2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/>
                        <a:t>xz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/>
                        <a:t>yz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0825" name="Object 9"/>
          <p:cNvGraphicFramePr>
            <a:graphicFrameLocks noChangeAspect="1"/>
          </p:cNvGraphicFramePr>
          <p:nvPr/>
        </p:nvGraphicFramePr>
        <p:xfrm>
          <a:off x="1541065" y="4509120"/>
          <a:ext cx="6127279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512680" imgH="1749960" progId="ChemDraw.Document.6.0">
                  <p:embed/>
                </p:oleObj>
              </mc:Choice>
              <mc:Fallback>
                <p:oleObj name="CS ChemDraw Drawing" r:id="rId4" imgW="5512680" imgH="1749960" progId="ChemDraw.Document.6.0">
                  <p:embed/>
                  <p:pic>
                    <p:nvPicPr>
                      <p:cNvPr id="2908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065" y="4509120"/>
                        <a:ext cx="6127279" cy="1944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6" name="Object 10"/>
          <p:cNvGraphicFramePr>
            <a:graphicFrameLocks noChangeAspect="1"/>
          </p:cNvGraphicFramePr>
          <p:nvPr/>
        </p:nvGraphicFramePr>
        <p:xfrm>
          <a:off x="3200599" y="4653136"/>
          <a:ext cx="79533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794880" imgH="707400" progId="ChemDraw.Document.6.0">
                  <p:embed/>
                </p:oleObj>
              </mc:Choice>
              <mc:Fallback>
                <p:oleObj name="CS ChemDraw Drawing" r:id="rId6" imgW="794880" imgH="707400" progId="ChemDraw.Document.6.0">
                  <p:embed/>
                  <p:pic>
                    <p:nvPicPr>
                      <p:cNvPr id="29082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599" y="4653136"/>
                        <a:ext cx="795337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3995936" y="4293096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/>
              <a:t>Como</a:t>
            </a:r>
            <a:r>
              <a:rPr lang="fr-FR" dirty="0"/>
              <a:t> </a:t>
            </a:r>
            <a:r>
              <a:rPr lang="fr-FR" dirty="0" err="1"/>
              <a:t>saber</a:t>
            </a:r>
            <a:r>
              <a:rPr lang="fr-FR" dirty="0"/>
              <a:t> que </a:t>
            </a:r>
            <a:r>
              <a:rPr lang="fr-FR" dirty="0" err="1"/>
              <a:t>eles</a:t>
            </a:r>
            <a:r>
              <a:rPr lang="fr-FR" dirty="0"/>
              <a:t> </a:t>
            </a:r>
            <a:r>
              <a:rPr lang="fr-FR" dirty="0" err="1"/>
              <a:t>são</a:t>
            </a:r>
            <a:r>
              <a:rPr lang="fr-FR" dirty="0"/>
              <a:t> </a:t>
            </a:r>
            <a:r>
              <a:rPr lang="fr-FR" dirty="0" err="1"/>
              <a:t>degenerados</a:t>
            </a:r>
            <a:r>
              <a:rPr lang="fr-FR" dirty="0"/>
              <a:t>?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51520" y="44624"/>
            <a:ext cx="3469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Molécula</a:t>
            </a:r>
            <a:r>
              <a:rPr lang="fr-FR" sz="2800" dirty="0"/>
              <a:t> H</a:t>
            </a:r>
            <a:r>
              <a:rPr lang="fr-FR" sz="2800" baseline="-25000" dirty="0"/>
              <a:t>3</a:t>
            </a:r>
            <a:r>
              <a:rPr lang="fr-FR" sz="2800" dirty="0"/>
              <a:t> </a:t>
            </a:r>
            <a:r>
              <a:rPr lang="fr-FR" sz="2800" dirty="0" err="1"/>
              <a:t>Triangular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95536" y="5373216"/>
            <a:ext cx="6912768" cy="50405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8</a:t>
            </a:fld>
            <a:endParaRPr lang="fr-FR" dirty="0"/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3927278" y="1052736"/>
          <a:ext cx="79533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794880" imgH="707400" progId="ChemDraw.Document.6.0">
                  <p:embed/>
                </p:oleObj>
              </mc:Choice>
              <mc:Fallback>
                <p:oleObj name="CS ChemDraw Drawing" r:id="rId2" imgW="794880" imgH="707400" progId="ChemDraw.Document.6.0">
                  <p:embed/>
                  <p:pic>
                    <p:nvPicPr>
                      <p:cNvPr id="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278" y="1052736"/>
                        <a:ext cx="795337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4722615" y="692696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/>
              <a:t>Como</a:t>
            </a:r>
            <a:r>
              <a:rPr lang="fr-FR" dirty="0"/>
              <a:t> </a:t>
            </a:r>
            <a:r>
              <a:rPr lang="fr-FR" dirty="0" err="1"/>
              <a:t>saber</a:t>
            </a:r>
            <a:r>
              <a:rPr lang="fr-FR" dirty="0"/>
              <a:t> que </a:t>
            </a:r>
            <a:r>
              <a:rPr lang="fr-FR" dirty="0" err="1"/>
              <a:t>eles</a:t>
            </a:r>
            <a:r>
              <a:rPr lang="fr-FR" dirty="0"/>
              <a:t> </a:t>
            </a:r>
            <a:r>
              <a:rPr lang="fr-FR" dirty="0" err="1"/>
              <a:t>são</a:t>
            </a:r>
            <a:r>
              <a:rPr lang="fr-FR" dirty="0"/>
              <a:t> </a:t>
            </a:r>
            <a:r>
              <a:rPr lang="fr-FR" dirty="0" err="1"/>
              <a:t>degenerados</a:t>
            </a:r>
            <a:r>
              <a:rPr lang="fr-FR" dirty="0"/>
              <a:t>?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5537" y="2996952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Em</a:t>
            </a:r>
            <a:r>
              <a:rPr lang="fr-FR" sz="2000" dirty="0"/>
              <a:t> outras </a:t>
            </a:r>
            <a:r>
              <a:rPr lang="fr-FR" sz="2000" dirty="0" err="1"/>
              <a:t>palavras</a:t>
            </a:r>
            <a:r>
              <a:rPr lang="fr-FR" sz="2000" dirty="0"/>
              <a:t>,       e     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autovetores</a:t>
            </a:r>
            <a:r>
              <a:rPr lang="fr-FR" sz="2000" dirty="0"/>
              <a:t> de </a:t>
            </a:r>
            <a:r>
              <a:rPr lang="fr-FR" sz="2000" b="1" dirty="0"/>
              <a:t>H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os </a:t>
            </a:r>
            <a:r>
              <a:rPr lang="fr-FR" sz="2000" dirty="0" err="1"/>
              <a:t>mesmos</a:t>
            </a:r>
            <a:r>
              <a:rPr lang="fr-FR" sz="2000" dirty="0"/>
              <a:t> </a:t>
            </a:r>
            <a:r>
              <a:rPr lang="fr-FR" sz="2000" dirty="0" err="1"/>
              <a:t>autovalores</a:t>
            </a:r>
            <a:r>
              <a:rPr lang="fr-FR" sz="2000" dirty="0"/>
              <a:t> </a:t>
            </a:r>
            <a:r>
              <a:rPr lang="fr-FR" sz="2000" i="1" dirty="0"/>
              <a:t> </a:t>
            </a:r>
            <a:r>
              <a:rPr lang="fr-FR" sz="2000" dirty="0"/>
              <a:t>E</a:t>
            </a:r>
            <a:r>
              <a:rPr lang="fr-FR" sz="2000" baseline="-25000" dirty="0"/>
              <a:t>2</a:t>
            </a:r>
            <a:r>
              <a:rPr lang="fr-FR" sz="2000" dirty="0"/>
              <a:t> = E</a:t>
            </a:r>
            <a:r>
              <a:rPr lang="fr-FR" sz="2000" baseline="-25000" dirty="0"/>
              <a:t>3</a:t>
            </a:r>
            <a:r>
              <a:rPr lang="fr-FR" sz="2000" dirty="0"/>
              <a:t>. </a:t>
            </a:r>
          </a:p>
          <a:p>
            <a:pPr algn="just"/>
            <a:endParaRPr lang="fr-FR" sz="2000" b="1" dirty="0"/>
          </a:p>
          <a:p>
            <a:pPr algn="just"/>
            <a:r>
              <a:rPr lang="fr-FR" sz="2000" b="1" dirty="0" err="1"/>
              <a:t>Demonstração</a:t>
            </a:r>
            <a:r>
              <a:rPr lang="fr-FR" sz="2000" b="1" dirty="0"/>
              <a:t>: </a:t>
            </a:r>
            <a:r>
              <a:rPr lang="fr-FR" sz="2000" dirty="0" err="1"/>
              <a:t>escrevendo</a:t>
            </a:r>
            <a:r>
              <a:rPr lang="fr-FR" sz="2000" dirty="0"/>
              <a:t> o </a:t>
            </a:r>
            <a:r>
              <a:rPr lang="fr-FR" sz="2000" dirty="0" err="1"/>
              <a:t>determinante</a:t>
            </a:r>
            <a:r>
              <a:rPr lang="fr-FR" sz="2000" dirty="0"/>
              <a:t> </a:t>
            </a:r>
            <a:r>
              <a:rPr lang="fr-FR" sz="2000" dirty="0" err="1"/>
              <a:t>secular</a:t>
            </a:r>
            <a:r>
              <a:rPr lang="fr-FR" sz="2000" dirty="0"/>
              <a:t> para o H</a:t>
            </a:r>
            <a:r>
              <a:rPr lang="fr-FR" sz="2000" baseline="-25000" dirty="0"/>
              <a:t>3 </a:t>
            </a:r>
            <a:r>
              <a:rPr lang="fr-FR" sz="2000" dirty="0" err="1"/>
              <a:t>triangular</a:t>
            </a:r>
            <a:r>
              <a:rPr lang="fr-FR" sz="2000" dirty="0"/>
              <a:t>, </a:t>
            </a:r>
            <a:r>
              <a:rPr lang="fr-FR" sz="2000" dirty="0" err="1"/>
              <a:t>temos</a:t>
            </a:r>
            <a:r>
              <a:rPr lang="fr-FR" sz="2000" dirty="0"/>
              <a:t>:</a:t>
            </a:r>
          </a:p>
        </p:txBody>
      </p:sp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9184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3068960"/>
            <a:ext cx="314325" cy="342900"/>
          </a:xfrm>
          <a:prstGeom prst="rect">
            <a:avLst/>
          </a:prstGeom>
          <a:noFill/>
        </p:spPr>
      </p:pic>
      <p:sp>
        <p:nvSpPr>
          <p:cNvPr id="291846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18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9184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7555" y="3068960"/>
            <a:ext cx="314325" cy="342900"/>
          </a:xfrm>
          <a:prstGeom prst="rect">
            <a:avLst/>
          </a:prstGeom>
          <a:noFill/>
        </p:spPr>
      </p:pic>
      <p:sp>
        <p:nvSpPr>
          <p:cNvPr id="291849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18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91850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365104"/>
            <a:ext cx="8067675" cy="933450"/>
          </a:xfrm>
          <a:prstGeom prst="rect">
            <a:avLst/>
          </a:prstGeom>
          <a:noFill/>
        </p:spPr>
      </p:pic>
      <p:sp>
        <p:nvSpPr>
          <p:cNvPr id="291852" name="Rectangle 12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185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91853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5485294"/>
            <a:ext cx="2162175" cy="342900"/>
          </a:xfrm>
          <a:prstGeom prst="rect">
            <a:avLst/>
          </a:prstGeom>
          <a:noFill/>
        </p:spPr>
      </p:pic>
      <p:sp>
        <p:nvSpPr>
          <p:cNvPr id="291855" name="Rectangle 1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699792" y="5405154"/>
            <a:ext cx="4727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segundo</a:t>
            </a:r>
            <a:r>
              <a:rPr lang="fr-FR" sz="2000" dirty="0"/>
              <a:t> </a:t>
            </a:r>
            <a:r>
              <a:rPr lang="fr-FR" sz="2000" dirty="0" err="1"/>
              <a:t>Hückel</a:t>
            </a:r>
            <a:r>
              <a:rPr lang="fr-FR" sz="2000" dirty="0"/>
              <a:t> (</a:t>
            </a:r>
            <a:r>
              <a:rPr lang="fr-FR" sz="2000" i="1" dirty="0"/>
              <a:t>cf. </a:t>
            </a:r>
            <a:r>
              <a:rPr lang="fr-FR" sz="2000" dirty="0"/>
              <a:t>mais a </a:t>
            </a:r>
            <a:r>
              <a:rPr lang="fr-FR" sz="2000" dirty="0" err="1"/>
              <a:t>frente</a:t>
            </a:r>
            <a:r>
              <a:rPr lang="fr-FR" sz="2000" dirty="0"/>
              <a:t> no </a:t>
            </a:r>
            <a:r>
              <a:rPr lang="fr-FR" sz="2000" dirty="0" err="1"/>
              <a:t>curso</a:t>
            </a:r>
            <a:r>
              <a:rPr lang="fr-FR" sz="2000" dirty="0"/>
              <a:t>)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67544" y="5909210"/>
            <a:ext cx="6519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Resolvendo</a:t>
            </a:r>
            <a:r>
              <a:rPr lang="fr-FR" sz="2000" dirty="0"/>
              <a:t> o </a:t>
            </a:r>
            <a:r>
              <a:rPr lang="fr-FR" sz="2000" dirty="0" err="1"/>
              <a:t>polinômio</a:t>
            </a:r>
            <a:r>
              <a:rPr lang="fr-FR" sz="2000" dirty="0"/>
              <a:t>, </a:t>
            </a:r>
            <a:r>
              <a:rPr lang="fr-FR" sz="2000" dirty="0" err="1"/>
              <a:t>temos</a:t>
            </a:r>
            <a:r>
              <a:rPr lang="fr-FR" sz="2000" dirty="0"/>
              <a:t>: E</a:t>
            </a:r>
            <a:r>
              <a:rPr lang="fr-FR" sz="2000" baseline="-25000" dirty="0"/>
              <a:t>1</a:t>
            </a:r>
            <a:r>
              <a:rPr lang="fr-FR" sz="2000" dirty="0"/>
              <a:t> = </a:t>
            </a:r>
            <a:r>
              <a:rPr lang="fr-FR" sz="2000" dirty="0">
                <a:latin typeface="Symbol" pitchFamily="18" charset="2"/>
              </a:rPr>
              <a:t>a </a:t>
            </a:r>
            <a:r>
              <a:rPr lang="fr-FR" sz="2000" dirty="0"/>
              <a:t>+ 2</a:t>
            </a:r>
            <a:r>
              <a:rPr lang="fr-FR" sz="2000" dirty="0">
                <a:latin typeface="Symbol" pitchFamily="18" charset="2"/>
              </a:rPr>
              <a:t>b,</a:t>
            </a:r>
            <a:r>
              <a:rPr lang="fr-FR" sz="2000" dirty="0"/>
              <a:t> e E</a:t>
            </a:r>
            <a:r>
              <a:rPr lang="fr-FR" sz="2000" baseline="-25000" dirty="0"/>
              <a:t>2</a:t>
            </a:r>
            <a:r>
              <a:rPr lang="fr-FR" sz="2000" dirty="0"/>
              <a:t> = E</a:t>
            </a:r>
            <a:r>
              <a:rPr lang="fr-FR" sz="2000" baseline="-25000" dirty="0"/>
              <a:t>3</a:t>
            </a:r>
            <a:r>
              <a:rPr lang="fr-FR" sz="2000" dirty="0"/>
              <a:t> = </a:t>
            </a:r>
            <a:r>
              <a:rPr lang="fr-FR" sz="2000" dirty="0">
                <a:latin typeface="Symbol" pitchFamily="18" charset="2"/>
              </a:rPr>
              <a:t>a - b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268538" y="908050"/>
          <a:ext cx="6075362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5512680" imgH="1733040" progId="ChemDraw.Document.6.0">
                  <p:embed/>
                </p:oleObj>
              </mc:Choice>
              <mc:Fallback>
                <p:oleObj name="CS ChemDraw Drawing" r:id="rId8" imgW="5512680" imgH="1733040" progId="ChemDraw.Document.6.0">
                  <p:embed/>
                  <p:pic>
                    <p:nvPicPr>
                      <p:cNvPr id="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908050"/>
                        <a:ext cx="6075362" cy="191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ZoneTexte 27"/>
          <p:cNvSpPr txBox="1"/>
          <p:nvPr/>
        </p:nvSpPr>
        <p:spPr>
          <a:xfrm>
            <a:off x="251520" y="1"/>
            <a:ext cx="3469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Molécula</a:t>
            </a:r>
            <a:r>
              <a:rPr lang="fr-FR" sz="2800" dirty="0"/>
              <a:t> H</a:t>
            </a:r>
            <a:r>
              <a:rPr lang="fr-FR" sz="2800" baseline="-25000" dirty="0"/>
              <a:t>3</a:t>
            </a:r>
            <a:r>
              <a:rPr lang="fr-FR" sz="2800" dirty="0"/>
              <a:t> </a:t>
            </a:r>
            <a:r>
              <a:rPr lang="fr-FR" sz="2800" dirty="0" err="1"/>
              <a:t>Triangular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5888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08073" y="612556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Exemplos</a:t>
            </a:r>
            <a:r>
              <a:rPr lang="fr-FR" sz="2000" b="1" dirty="0"/>
              <a:t>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79512" y="1052736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Observação</a:t>
            </a:r>
            <a:r>
              <a:rPr lang="fr-FR" sz="2000" dirty="0"/>
              <a:t>: Se  dois orbitais       e      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degenerados</a:t>
            </a:r>
            <a:r>
              <a:rPr lang="fr-FR" sz="2000" dirty="0"/>
              <a:t>  e  </a:t>
            </a:r>
            <a:r>
              <a:rPr lang="fr-FR" sz="2000" dirty="0" err="1"/>
              <a:t>ortogonais</a:t>
            </a:r>
            <a:r>
              <a:rPr lang="fr-FR" sz="2000" dirty="0"/>
              <a:t>, </a:t>
            </a:r>
            <a:r>
              <a:rPr lang="fr-FR" sz="2000" dirty="0" err="1"/>
              <a:t>então</a:t>
            </a:r>
            <a:r>
              <a:rPr lang="fr-FR" sz="2000" dirty="0"/>
              <a:t>   </a:t>
            </a:r>
            <a:r>
              <a:rPr lang="fr-FR" sz="2000" dirty="0" err="1"/>
              <a:t>toda</a:t>
            </a:r>
            <a:r>
              <a:rPr lang="fr-FR" sz="2000" dirty="0"/>
              <a:t> </a:t>
            </a:r>
            <a:r>
              <a:rPr lang="fr-FR" sz="2000" dirty="0" err="1"/>
              <a:t>combinação</a:t>
            </a:r>
            <a:r>
              <a:rPr lang="fr-FR" sz="2000" dirty="0"/>
              <a:t> </a:t>
            </a:r>
            <a:r>
              <a:rPr lang="fr-FR" sz="2000" dirty="0" err="1"/>
              <a:t>linear</a:t>
            </a:r>
            <a:r>
              <a:rPr lang="fr-FR" sz="2000" dirty="0"/>
              <a:t> </a:t>
            </a:r>
            <a:r>
              <a:rPr lang="fr-FR" sz="2000" dirty="0" err="1"/>
              <a:t>normalizada</a:t>
            </a:r>
            <a:r>
              <a:rPr lang="fr-FR" sz="2000" dirty="0"/>
              <a:t>                    </a:t>
            </a:r>
            <a:r>
              <a:rPr lang="fr-FR" sz="2000" dirty="0" err="1"/>
              <a:t>também</a:t>
            </a:r>
            <a:r>
              <a:rPr lang="fr-FR" sz="2000" dirty="0"/>
              <a:t>  é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solução</a:t>
            </a:r>
            <a:r>
              <a:rPr lang="fr-FR" sz="2000" dirty="0"/>
              <a:t> de </a:t>
            </a:r>
            <a:r>
              <a:rPr lang="fr-FR" sz="2000" dirty="0" err="1"/>
              <a:t>mesma</a:t>
            </a:r>
            <a:r>
              <a:rPr lang="fr-FR" sz="2000" dirty="0"/>
              <a:t> </a:t>
            </a:r>
            <a:r>
              <a:rPr lang="fr-FR" sz="2000" dirty="0" err="1"/>
              <a:t>enegia</a:t>
            </a:r>
            <a:r>
              <a:rPr lang="fr-FR" sz="2000" dirty="0"/>
              <a:t>.</a:t>
            </a:r>
          </a:p>
        </p:txBody>
      </p:sp>
      <p:sp>
        <p:nvSpPr>
          <p:cNvPr id="337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379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1124744"/>
            <a:ext cx="276225" cy="342900"/>
          </a:xfrm>
          <a:prstGeom prst="rect">
            <a:avLst/>
          </a:prstGeom>
          <a:noFill/>
        </p:spPr>
      </p:pic>
      <p:sp>
        <p:nvSpPr>
          <p:cNvPr id="337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379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5735" y="1113309"/>
            <a:ext cx="276225" cy="371475"/>
          </a:xfrm>
          <a:prstGeom prst="rect">
            <a:avLst/>
          </a:prstGeom>
          <a:noFill/>
        </p:spPr>
      </p:pic>
      <p:sp>
        <p:nvSpPr>
          <p:cNvPr id="3379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3792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1412776"/>
            <a:ext cx="1133475" cy="371475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251520" y="2132856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Os </a:t>
            </a:r>
            <a:r>
              <a:rPr lang="fr-FR" sz="2000" dirty="0" err="1"/>
              <a:t>OMs</a:t>
            </a:r>
            <a:r>
              <a:rPr lang="fr-FR" sz="2000" dirty="0"/>
              <a:t> </a:t>
            </a:r>
            <a:r>
              <a:rPr lang="fr-FR" sz="2000" dirty="0" err="1"/>
              <a:t>degenerados</a:t>
            </a:r>
            <a:r>
              <a:rPr lang="fr-FR" sz="2000" dirty="0"/>
              <a:t> de H</a:t>
            </a:r>
            <a:r>
              <a:rPr lang="fr-FR" sz="2000" baseline="-25000" dirty="0"/>
              <a:t>3 </a:t>
            </a:r>
            <a:r>
              <a:rPr lang="fr-FR" sz="2000" dirty="0" err="1"/>
              <a:t>triangular</a:t>
            </a:r>
            <a:r>
              <a:rPr lang="fr-FR" sz="2000" dirty="0"/>
              <a:t> (e os de H</a:t>
            </a:r>
            <a:r>
              <a:rPr lang="fr-FR" sz="2000" baseline="-25000" dirty="0"/>
              <a:t>4 </a:t>
            </a:r>
            <a:r>
              <a:rPr lang="fr-FR" sz="2000" dirty="0" err="1"/>
              <a:t>quadrangular</a:t>
            </a:r>
            <a:r>
              <a:rPr lang="fr-FR" sz="2000" dirty="0"/>
              <a:t>, </a:t>
            </a:r>
            <a:r>
              <a:rPr lang="fr-FR" sz="2000" dirty="0" err="1"/>
              <a:t>como</a:t>
            </a:r>
            <a:r>
              <a:rPr lang="fr-FR" sz="2000" dirty="0"/>
              <a:t> </a:t>
            </a:r>
            <a:r>
              <a:rPr lang="fr-FR" sz="2000" dirty="0" err="1"/>
              <a:t>veremos</a:t>
            </a:r>
            <a:r>
              <a:rPr lang="fr-FR" sz="2000" dirty="0"/>
              <a:t> à </a:t>
            </a:r>
            <a:r>
              <a:rPr lang="fr-FR" sz="2000" dirty="0" err="1"/>
              <a:t>seguir</a:t>
            </a:r>
            <a:r>
              <a:rPr lang="fr-FR" sz="2000" dirty="0"/>
              <a:t>)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soluções</a:t>
            </a:r>
            <a:r>
              <a:rPr lang="fr-FR" sz="2000" dirty="0"/>
              <a:t> </a:t>
            </a:r>
            <a:r>
              <a:rPr lang="fr-FR" sz="2000" dirty="0" err="1"/>
              <a:t>particulares</a:t>
            </a:r>
            <a:r>
              <a:rPr lang="fr-FR" sz="2000" dirty="0"/>
              <a:t>. Estes </a:t>
            </a:r>
            <a:r>
              <a:rPr lang="fr-FR" sz="2000" dirty="0" err="1"/>
              <a:t>OMs</a:t>
            </a:r>
            <a:r>
              <a:rPr lang="fr-FR" sz="2000" dirty="0"/>
              <a:t> </a:t>
            </a:r>
            <a:r>
              <a:rPr lang="fr-FR" sz="2000" dirty="0" err="1"/>
              <a:t>degenerados</a:t>
            </a:r>
            <a:r>
              <a:rPr lang="fr-FR" sz="2000" dirty="0"/>
              <a:t> </a:t>
            </a:r>
            <a:r>
              <a:rPr lang="fr-FR" sz="2000" dirty="0" err="1"/>
              <a:t>podem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escritos</a:t>
            </a:r>
            <a:r>
              <a:rPr lang="fr-FR" sz="2000" dirty="0"/>
              <a:t> de </a:t>
            </a:r>
            <a:r>
              <a:rPr lang="fr-FR" sz="2000" dirty="0" err="1"/>
              <a:t>maneira</a:t>
            </a:r>
            <a:r>
              <a:rPr lang="fr-FR" sz="2000" dirty="0"/>
              <a:t> </a:t>
            </a:r>
            <a:r>
              <a:rPr lang="fr-FR" sz="2000" dirty="0" err="1"/>
              <a:t>geral</a:t>
            </a:r>
            <a:r>
              <a:rPr lang="fr-FR" sz="2000" dirty="0"/>
              <a:t> </a:t>
            </a:r>
            <a:r>
              <a:rPr lang="fr-FR" sz="2000" dirty="0" err="1"/>
              <a:t>como</a:t>
            </a:r>
            <a:r>
              <a:rPr lang="fr-FR" sz="2000" dirty="0"/>
              <a:t>:</a:t>
            </a:r>
            <a:r>
              <a:rPr lang="fr-FR" sz="2000" baseline="-25000" dirty="0"/>
              <a:t> </a:t>
            </a:r>
          </a:p>
        </p:txBody>
      </p:sp>
      <p:sp>
        <p:nvSpPr>
          <p:cNvPr id="3379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3792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140968"/>
            <a:ext cx="2543175" cy="371475"/>
          </a:xfrm>
          <a:prstGeom prst="rect">
            <a:avLst/>
          </a:prstGeom>
          <a:noFill/>
        </p:spPr>
      </p:pic>
      <p:sp>
        <p:nvSpPr>
          <p:cNvPr id="337929" name="Rectangle 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3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37930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501008"/>
            <a:ext cx="2514600" cy="381000"/>
          </a:xfrm>
          <a:prstGeom prst="rect">
            <a:avLst/>
          </a:prstGeom>
          <a:noFill/>
        </p:spPr>
      </p:pic>
      <p:sp>
        <p:nvSpPr>
          <p:cNvPr id="337932" name="Rectangle 1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7933" name="Object 13"/>
          <p:cNvGraphicFramePr>
            <a:graphicFrameLocks noChangeAspect="1"/>
          </p:cNvGraphicFramePr>
          <p:nvPr/>
        </p:nvGraphicFramePr>
        <p:xfrm>
          <a:off x="323528" y="3068960"/>
          <a:ext cx="142875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142200" imgH="628560" progId="ChemDraw.Document.6.0">
                  <p:embed/>
                </p:oleObj>
              </mc:Choice>
              <mc:Fallback>
                <p:oleObj name="CS ChemDraw Drawing" r:id="rId7" imgW="142200" imgH="628560" progId="ChemDraw.Document.6.0">
                  <p:embed/>
                  <p:pic>
                    <p:nvPicPr>
                      <p:cNvPr id="3379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068960"/>
                        <a:ext cx="142875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3203848" y="3068960"/>
            <a:ext cx="4985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(</a:t>
            </a:r>
            <a:r>
              <a:rPr lang="fr-FR" sz="2000" dirty="0" err="1"/>
              <a:t>rotação</a:t>
            </a:r>
            <a:r>
              <a:rPr lang="fr-FR" sz="2000" dirty="0"/>
              <a:t>  de      no </a:t>
            </a:r>
            <a:r>
              <a:rPr lang="fr-FR" sz="2000" dirty="0" err="1"/>
              <a:t>sentido</a:t>
            </a:r>
            <a:r>
              <a:rPr lang="fr-FR" sz="2000" dirty="0"/>
              <a:t> anti-</a:t>
            </a:r>
            <a:r>
              <a:rPr lang="fr-FR" sz="2000" dirty="0" err="1"/>
              <a:t>horário</a:t>
            </a:r>
            <a:r>
              <a:rPr lang="fr-FR" sz="2000" dirty="0"/>
              <a:t> de       )</a:t>
            </a:r>
          </a:p>
        </p:txBody>
      </p:sp>
      <p:sp>
        <p:nvSpPr>
          <p:cNvPr id="3379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37934" name="Picture 1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26099" y="3140968"/>
            <a:ext cx="161925" cy="342900"/>
          </a:xfrm>
          <a:prstGeom prst="rect">
            <a:avLst/>
          </a:prstGeom>
          <a:noFill/>
        </p:spPr>
      </p:pic>
      <p:sp>
        <p:nvSpPr>
          <p:cNvPr id="33793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37936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0151" y="3140968"/>
            <a:ext cx="276225" cy="342900"/>
          </a:xfrm>
          <a:prstGeom prst="rect">
            <a:avLst/>
          </a:prstGeom>
          <a:noFill/>
        </p:spPr>
      </p:pic>
      <p:sp>
        <p:nvSpPr>
          <p:cNvPr id="28" name="ZoneTexte 27"/>
          <p:cNvSpPr txBox="1"/>
          <p:nvPr/>
        </p:nvSpPr>
        <p:spPr>
          <a:xfrm>
            <a:off x="3203848" y="3429000"/>
            <a:ext cx="5043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(</a:t>
            </a:r>
            <a:r>
              <a:rPr lang="fr-FR" sz="2000" dirty="0" err="1"/>
              <a:t>rotação</a:t>
            </a:r>
            <a:r>
              <a:rPr lang="fr-FR" sz="2000" dirty="0"/>
              <a:t>  de      no </a:t>
            </a:r>
            <a:r>
              <a:rPr lang="fr-FR" sz="2000" dirty="0" err="1"/>
              <a:t>sentido</a:t>
            </a:r>
            <a:r>
              <a:rPr lang="fr-FR" sz="2000" dirty="0"/>
              <a:t> anti-</a:t>
            </a:r>
            <a:r>
              <a:rPr lang="fr-FR" sz="2000" dirty="0" err="1"/>
              <a:t>horário</a:t>
            </a:r>
            <a:r>
              <a:rPr lang="fr-FR" sz="2000" dirty="0"/>
              <a:t> de       )</a:t>
            </a:r>
          </a:p>
        </p:txBody>
      </p:sp>
      <p:pic>
        <p:nvPicPr>
          <p:cNvPr id="29" name="Picture 1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3501008"/>
            <a:ext cx="161925" cy="342900"/>
          </a:xfrm>
          <a:prstGeom prst="rect">
            <a:avLst/>
          </a:prstGeom>
          <a:noFill/>
        </p:spPr>
      </p:pic>
      <p:sp>
        <p:nvSpPr>
          <p:cNvPr id="33793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37938" name="Picture 1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3483868"/>
            <a:ext cx="266700" cy="381000"/>
          </a:xfrm>
          <a:prstGeom prst="rect">
            <a:avLst/>
          </a:prstGeom>
          <a:noFill/>
        </p:spPr>
      </p:pic>
      <p:sp>
        <p:nvSpPr>
          <p:cNvPr id="337941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37942" name="Rectangle 22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4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37945" name="Rectangle 2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7947" name="Object 27"/>
          <p:cNvGraphicFramePr>
            <a:graphicFrameLocks noChangeAspect="1"/>
          </p:cNvGraphicFramePr>
          <p:nvPr/>
        </p:nvGraphicFramePr>
        <p:xfrm>
          <a:off x="3651018" y="4005064"/>
          <a:ext cx="5240966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1" imgW="4573440" imgH="754200" progId="ChemDraw.Document.6.0">
                  <p:embed/>
                </p:oleObj>
              </mc:Choice>
              <mc:Fallback>
                <p:oleObj name="CS ChemDraw Drawing" r:id="rId11" imgW="4573440" imgH="754200" progId="ChemDraw.Document.6.0">
                  <p:embed/>
                  <p:pic>
                    <p:nvPicPr>
                      <p:cNvPr id="33794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018" y="4005064"/>
                        <a:ext cx="5240966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49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37950" name="Rectangle 30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2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37951" name="Picture 3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149080"/>
            <a:ext cx="3000375" cy="619125"/>
          </a:xfrm>
          <a:prstGeom prst="rect">
            <a:avLst/>
          </a:prstGeom>
          <a:noFill/>
        </p:spPr>
      </p:pic>
      <p:sp>
        <p:nvSpPr>
          <p:cNvPr id="337953" name="Rectangle 3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5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37954" name="Picture 3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725144"/>
            <a:ext cx="2333625" cy="342900"/>
          </a:xfrm>
          <a:prstGeom prst="rect">
            <a:avLst/>
          </a:prstGeom>
          <a:noFill/>
        </p:spPr>
      </p:pic>
      <p:sp>
        <p:nvSpPr>
          <p:cNvPr id="337956" name="Rectangle 3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37957" name="Picture 3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45224"/>
            <a:ext cx="3000375" cy="619125"/>
          </a:xfrm>
          <a:prstGeom prst="rect">
            <a:avLst/>
          </a:prstGeom>
          <a:noFill/>
        </p:spPr>
      </p:pic>
      <p:sp>
        <p:nvSpPr>
          <p:cNvPr id="337960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37959" name="Picture 39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6021288"/>
            <a:ext cx="2143125" cy="342900"/>
          </a:xfrm>
          <a:prstGeom prst="rect">
            <a:avLst/>
          </a:prstGeom>
          <a:noFill/>
        </p:spPr>
      </p:pic>
      <p:graphicFrame>
        <p:nvGraphicFramePr>
          <p:cNvPr id="337961" name="Object 41"/>
          <p:cNvGraphicFramePr>
            <a:graphicFrameLocks noChangeAspect="1"/>
          </p:cNvGraphicFramePr>
          <p:nvPr/>
        </p:nvGraphicFramePr>
        <p:xfrm>
          <a:off x="3630934" y="5445125"/>
          <a:ext cx="518953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7" imgW="4579560" imgH="751320" progId="ChemDraw.Document.6.0">
                  <p:embed/>
                </p:oleObj>
              </mc:Choice>
              <mc:Fallback>
                <p:oleObj name="CS ChemDraw Drawing" r:id="rId17" imgW="4579560" imgH="751320" progId="ChemDraw.Document.6.0">
                  <p:embed/>
                  <p:pic>
                    <p:nvPicPr>
                      <p:cNvPr id="337961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934" y="5445125"/>
                        <a:ext cx="5189538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ZoneTexte 54"/>
          <p:cNvSpPr txBox="1"/>
          <p:nvPr/>
        </p:nvSpPr>
        <p:spPr>
          <a:xfrm>
            <a:off x="251520" y="1"/>
            <a:ext cx="3469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Molécula</a:t>
            </a:r>
            <a:r>
              <a:rPr lang="fr-FR" sz="2800" dirty="0"/>
              <a:t> H</a:t>
            </a:r>
            <a:r>
              <a:rPr lang="fr-FR" sz="2800" baseline="-25000" dirty="0"/>
              <a:t>3</a:t>
            </a:r>
            <a:r>
              <a:rPr lang="fr-FR" sz="2800" dirty="0"/>
              <a:t> </a:t>
            </a:r>
            <a:r>
              <a:rPr lang="fr-FR" sz="2800" dirty="0" err="1"/>
              <a:t>Triangular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2754</Words>
  <Application>Microsoft Office PowerPoint</Application>
  <PresentationFormat>Apresentação na tela (4:3)</PresentationFormat>
  <Paragraphs>420</Paragraphs>
  <Slides>41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6" baseType="lpstr">
      <vt:lpstr>Arial</vt:lpstr>
      <vt:lpstr>Calibri</vt:lpstr>
      <vt:lpstr>Symbol</vt:lpstr>
      <vt:lpstr>Thème Office</vt:lpstr>
      <vt:lpstr>CS ChemDraw Drawing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Igor</dc:creator>
  <cp:lastModifiedBy>Igor Jurberg</cp:lastModifiedBy>
  <cp:revision>2</cp:revision>
  <dcterms:created xsi:type="dcterms:W3CDTF">2018-06-25T21:06:49Z</dcterms:created>
  <dcterms:modified xsi:type="dcterms:W3CDTF">2025-09-03T13:31:20Z</dcterms:modified>
</cp:coreProperties>
</file>