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421" y="2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gor Jurberg" userId="15c90205aab73206" providerId="LiveId" clId="{41030D99-0E33-41E6-9B3E-EB2E613DDEE4}"/>
    <pc:docChg chg="modSld">
      <pc:chgData name="Igor Jurberg" userId="15c90205aab73206" providerId="LiveId" clId="{41030D99-0E33-41E6-9B3E-EB2E613DDEE4}" dt="2025-09-03T13:29:03.047" v="1" actId="255"/>
      <pc:docMkLst>
        <pc:docMk/>
      </pc:docMkLst>
      <pc:sldChg chg="modSp mod">
        <pc:chgData name="Igor Jurberg" userId="15c90205aab73206" providerId="LiveId" clId="{41030D99-0E33-41E6-9B3E-EB2E613DDEE4}" dt="2025-09-03T13:29:03.047" v="1" actId="255"/>
        <pc:sldMkLst>
          <pc:docMk/>
          <pc:sldMk cId="0" sldId="257"/>
        </pc:sldMkLst>
        <pc:spChg chg="mod">
          <ac:chgData name="Igor Jurberg" userId="15c90205aab73206" providerId="LiveId" clId="{41030D99-0E33-41E6-9B3E-EB2E613DDEE4}" dt="2025-09-03T13:29:03.047" v="1" actId="255"/>
          <ac:spMkLst>
            <pc:docMk/>
            <pc:sldMk cId="0" sldId="257"/>
            <ac:spMk id="7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pt-B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7596-7910-4C56-BC81-8E5778B38A02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92F53-33FE-4176-92A7-13F7A2E6F4D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7596-7910-4C56-BC81-8E5778B38A02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92F53-33FE-4176-92A7-13F7A2E6F4D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7596-7910-4C56-BC81-8E5778B38A02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92F53-33FE-4176-92A7-13F7A2E6F4D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7596-7910-4C56-BC81-8E5778B38A02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92F53-33FE-4176-92A7-13F7A2E6F4D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7596-7910-4C56-BC81-8E5778B38A02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92F53-33FE-4176-92A7-13F7A2E6F4D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7596-7910-4C56-BC81-8E5778B38A02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92F53-33FE-4176-92A7-13F7A2E6F4D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7596-7910-4C56-BC81-8E5778B38A02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92F53-33FE-4176-92A7-13F7A2E6F4D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7596-7910-4C56-BC81-8E5778B38A02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92F53-33FE-4176-92A7-13F7A2E6F4D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7596-7910-4C56-BC81-8E5778B38A02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92F53-33FE-4176-92A7-13F7A2E6F4D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7596-7910-4C56-BC81-8E5778B38A02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92F53-33FE-4176-92A7-13F7A2E6F4D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7596-7910-4C56-BC81-8E5778B38A02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92F53-33FE-4176-92A7-13F7A2E6F4D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D7596-7910-4C56-BC81-8E5778B38A02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92F53-33FE-4176-92A7-13F7A2E6F4DF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oleObject" Target="../embeddings/oleObject10.bin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5" Type="http://schemas.openxmlformats.org/officeDocument/2006/relationships/image" Target="../media/image68.png"/><Relationship Id="rId10" Type="http://schemas.openxmlformats.org/officeDocument/2006/relationships/image" Target="../media/image64.png"/><Relationship Id="rId4" Type="http://schemas.openxmlformats.org/officeDocument/2006/relationships/image" Target="../media/image51.wmf"/><Relationship Id="rId9" Type="http://schemas.openxmlformats.org/officeDocument/2006/relationships/image" Target="../media/image63.png"/><Relationship Id="rId14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10" Type="http://schemas.openxmlformats.org/officeDocument/2006/relationships/image" Target="../media/image75.png"/><Relationship Id="rId4" Type="http://schemas.openxmlformats.org/officeDocument/2006/relationships/image" Target="../media/image70.png"/><Relationship Id="rId9" Type="http://schemas.openxmlformats.org/officeDocument/2006/relationships/image" Target="../media/image7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79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5.png"/><Relationship Id="rId4" Type="http://schemas.openxmlformats.org/officeDocument/2006/relationships/image" Target="../media/image7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7.png"/><Relationship Id="rId3" Type="http://schemas.openxmlformats.org/officeDocument/2006/relationships/image" Target="../media/image71.png"/><Relationship Id="rId7" Type="http://schemas.openxmlformats.org/officeDocument/2006/relationships/image" Target="../media/image83.png"/><Relationship Id="rId12" Type="http://schemas.openxmlformats.org/officeDocument/2006/relationships/image" Target="../media/image86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wmf"/><Relationship Id="rId11" Type="http://schemas.openxmlformats.org/officeDocument/2006/relationships/image" Target="../media/image78.png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85.wmf"/><Relationship Id="rId4" Type="http://schemas.openxmlformats.org/officeDocument/2006/relationships/image" Target="../media/image81.png"/><Relationship Id="rId9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97.png"/><Relationship Id="rId3" Type="http://schemas.openxmlformats.org/officeDocument/2006/relationships/oleObject" Target="../embeddings/oleObject13.bin"/><Relationship Id="rId7" Type="http://schemas.openxmlformats.org/officeDocument/2006/relationships/image" Target="../media/image92.png"/><Relationship Id="rId12" Type="http://schemas.openxmlformats.org/officeDocument/2006/relationships/image" Target="../media/image96.png"/><Relationship Id="rId2" Type="http://schemas.openxmlformats.org/officeDocument/2006/relationships/image" Target="../media/image88.png"/><Relationship Id="rId16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image" Target="../media/image95.png"/><Relationship Id="rId5" Type="http://schemas.openxmlformats.org/officeDocument/2006/relationships/image" Target="../media/image90.png"/><Relationship Id="rId15" Type="http://schemas.openxmlformats.org/officeDocument/2006/relationships/image" Target="../media/image99.png"/><Relationship Id="rId10" Type="http://schemas.openxmlformats.org/officeDocument/2006/relationships/image" Target="../media/image94.png"/><Relationship Id="rId4" Type="http://schemas.openxmlformats.org/officeDocument/2006/relationships/image" Target="../media/image89.wmf"/><Relationship Id="rId9" Type="http://schemas.openxmlformats.org/officeDocument/2006/relationships/image" Target="../media/image93.wmf"/><Relationship Id="rId14" Type="http://schemas.openxmlformats.org/officeDocument/2006/relationships/image" Target="../media/image9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1.wmf"/><Relationship Id="rId7" Type="http://schemas.openxmlformats.org/officeDocument/2006/relationships/image" Target="../media/image104.png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53.png"/><Relationship Id="rId10" Type="http://schemas.openxmlformats.org/officeDocument/2006/relationships/image" Target="../media/image107.png"/><Relationship Id="rId4" Type="http://schemas.openxmlformats.org/officeDocument/2006/relationships/image" Target="../media/image102.png"/><Relationship Id="rId9" Type="http://schemas.openxmlformats.org/officeDocument/2006/relationships/image" Target="../media/image10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oleObject" Target="../embeddings/oleObject18.bin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12" Type="http://schemas.openxmlformats.org/officeDocument/2006/relationships/image" Target="../media/image115.wmf"/><Relationship Id="rId2" Type="http://schemas.openxmlformats.org/officeDocument/2006/relationships/image" Target="../media/image107.png"/><Relationship Id="rId16" Type="http://schemas.openxmlformats.org/officeDocument/2006/relationships/image" Target="../media/image11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11" Type="http://schemas.openxmlformats.org/officeDocument/2006/relationships/oleObject" Target="../embeddings/oleObject17.bin"/><Relationship Id="rId5" Type="http://schemas.openxmlformats.org/officeDocument/2006/relationships/image" Target="../media/image110.png"/><Relationship Id="rId15" Type="http://schemas.openxmlformats.org/officeDocument/2006/relationships/oleObject" Target="../embeddings/oleObject19.bin"/><Relationship Id="rId10" Type="http://schemas.openxmlformats.org/officeDocument/2006/relationships/image" Target="../media/image114.wmf"/><Relationship Id="rId4" Type="http://schemas.openxmlformats.org/officeDocument/2006/relationships/image" Target="../media/image109.png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116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Relationship Id="rId9" Type="http://schemas.openxmlformats.org/officeDocument/2006/relationships/image" Target="../media/image1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133.png"/><Relationship Id="rId18" Type="http://schemas.openxmlformats.org/officeDocument/2006/relationships/image" Target="../media/image137.png"/><Relationship Id="rId3" Type="http://schemas.openxmlformats.org/officeDocument/2006/relationships/image" Target="../media/image127.png"/><Relationship Id="rId7" Type="http://schemas.openxmlformats.org/officeDocument/2006/relationships/image" Target="../media/image129.wmf"/><Relationship Id="rId12" Type="http://schemas.openxmlformats.org/officeDocument/2006/relationships/image" Target="../media/image132.png"/><Relationship Id="rId17" Type="http://schemas.openxmlformats.org/officeDocument/2006/relationships/image" Target="../media/image136.png"/><Relationship Id="rId2" Type="http://schemas.openxmlformats.org/officeDocument/2006/relationships/image" Target="../media/image126.png"/><Relationship Id="rId16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121.png"/><Relationship Id="rId5" Type="http://schemas.openxmlformats.org/officeDocument/2006/relationships/image" Target="../media/image128.wmf"/><Relationship Id="rId15" Type="http://schemas.openxmlformats.org/officeDocument/2006/relationships/image" Target="../media/image67.png"/><Relationship Id="rId10" Type="http://schemas.openxmlformats.org/officeDocument/2006/relationships/image" Target="../media/image131.png"/><Relationship Id="rId4" Type="http://schemas.openxmlformats.org/officeDocument/2006/relationships/oleObject" Target="../embeddings/oleObject20.bin"/><Relationship Id="rId9" Type="http://schemas.openxmlformats.org/officeDocument/2006/relationships/image" Target="../media/image130.wmf"/><Relationship Id="rId14" Type="http://schemas.openxmlformats.org/officeDocument/2006/relationships/image" Target="../media/image13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13" Type="http://schemas.openxmlformats.org/officeDocument/2006/relationships/image" Target="../media/image149.png"/><Relationship Id="rId3" Type="http://schemas.openxmlformats.org/officeDocument/2006/relationships/image" Target="../media/image139.png"/><Relationship Id="rId7" Type="http://schemas.openxmlformats.org/officeDocument/2006/relationships/image" Target="../media/image143.png"/><Relationship Id="rId12" Type="http://schemas.openxmlformats.org/officeDocument/2006/relationships/image" Target="../media/image148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png"/><Relationship Id="rId11" Type="http://schemas.openxmlformats.org/officeDocument/2006/relationships/image" Target="../media/image147.png"/><Relationship Id="rId5" Type="http://schemas.openxmlformats.org/officeDocument/2006/relationships/image" Target="../media/image141.png"/><Relationship Id="rId15" Type="http://schemas.openxmlformats.org/officeDocument/2006/relationships/image" Target="../media/image151.png"/><Relationship Id="rId10" Type="http://schemas.openxmlformats.org/officeDocument/2006/relationships/image" Target="../media/image146.png"/><Relationship Id="rId4" Type="http://schemas.openxmlformats.org/officeDocument/2006/relationships/image" Target="../media/image140.png"/><Relationship Id="rId9" Type="http://schemas.openxmlformats.org/officeDocument/2006/relationships/image" Target="../media/image145.png"/><Relationship Id="rId14" Type="http://schemas.openxmlformats.org/officeDocument/2006/relationships/image" Target="../media/image1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wmf"/><Relationship Id="rId13" Type="http://schemas.openxmlformats.org/officeDocument/2006/relationships/oleObject" Target="../embeddings/oleObject25.bin"/><Relationship Id="rId18" Type="http://schemas.openxmlformats.org/officeDocument/2006/relationships/image" Target="../media/image162.wmf"/><Relationship Id="rId3" Type="http://schemas.openxmlformats.org/officeDocument/2006/relationships/image" Target="../media/image153.png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158.png"/><Relationship Id="rId17" Type="http://schemas.openxmlformats.org/officeDocument/2006/relationships/oleObject" Target="../embeddings/oleObject26.bin"/><Relationship Id="rId2" Type="http://schemas.openxmlformats.org/officeDocument/2006/relationships/image" Target="../media/image152.png"/><Relationship Id="rId16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11" Type="http://schemas.openxmlformats.org/officeDocument/2006/relationships/image" Target="../media/image157.png"/><Relationship Id="rId5" Type="http://schemas.openxmlformats.org/officeDocument/2006/relationships/image" Target="../media/image32.wmf"/><Relationship Id="rId15" Type="http://schemas.openxmlformats.org/officeDocument/2006/relationships/image" Target="../media/image160.png"/><Relationship Id="rId10" Type="http://schemas.openxmlformats.org/officeDocument/2006/relationships/image" Target="../media/image156.png"/><Relationship Id="rId4" Type="http://schemas.openxmlformats.org/officeDocument/2006/relationships/oleObject" Target="../embeddings/oleObject23.bin"/><Relationship Id="rId9" Type="http://schemas.openxmlformats.org/officeDocument/2006/relationships/image" Target="../media/image155.png"/><Relationship Id="rId14" Type="http://schemas.openxmlformats.org/officeDocument/2006/relationships/image" Target="../media/image159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13" Type="http://schemas.openxmlformats.org/officeDocument/2006/relationships/oleObject" Target="../embeddings/oleObject29.bin"/><Relationship Id="rId18" Type="http://schemas.openxmlformats.org/officeDocument/2006/relationships/image" Target="../media/image174.wmf"/><Relationship Id="rId3" Type="http://schemas.openxmlformats.org/officeDocument/2006/relationships/image" Target="../media/image163.wmf"/><Relationship Id="rId7" Type="http://schemas.openxmlformats.org/officeDocument/2006/relationships/image" Target="../media/image167.png"/><Relationship Id="rId12" Type="http://schemas.openxmlformats.org/officeDocument/2006/relationships/image" Target="../media/image171.wmf"/><Relationship Id="rId17" Type="http://schemas.openxmlformats.org/officeDocument/2006/relationships/oleObject" Target="../embeddings/oleObject31.bin"/><Relationship Id="rId2" Type="http://schemas.openxmlformats.org/officeDocument/2006/relationships/oleObject" Target="../embeddings/oleObject27.bin"/><Relationship Id="rId16" Type="http://schemas.openxmlformats.org/officeDocument/2006/relationships/image" Target="../media/image17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11" Type="http://schemas.openxmlformats.org/officeDocument/2006/relationships/oleObject" Target="../embeddings/oleObject28.bin"/><Relationship Id="rId5" Type="http://schemas.openxmlformats.org/officeDocument/2006/relationships/image" Target="../media/image165.png"/><Relationship Id="rId15" Type="http://schemas.openxmlformats.org/officeDocument/2006/relationships/oleObject" Target="../embeddings/oleObject30.bin"/><Relationship Id="rId10" Type="http://schemas.openxmlformats.org/officeDocument/2006/relationships/image" Target="../media/image170.png"/><Relationship Id="rId4" Type="http://schemas.openxmlformats.org/officeDocument/2006/relationships/image" Target="../media/image164.png"/><Relationship Id="rId9" Type="http://schemas.openxmlformats.org/officeDocument/2006/relationships/image" Target="../media/image169.png"/><Relationship Id="rId14" Type="http://schemas.openxmlformats.org/officeDocument/2006/relationships/image" Target="../media/image17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7" Type="http://schemas.openxmlformats.org/officeDocument/2006/relationships/image" Target="../media/image180.pn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9.png"/><Relationship Id="rId5" Type="http://schemas.openxmlformats.org/officeDocument/2006/relationships/image" Target="../media/image178.png"/><Relationship Id="rId4" Type="http://schemas.openxmlformats.org/officeDocument/2006/relationships/image" Target="../media/image17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wmf"/><Relationship Id="rId13" Type="http://schemas.openxmlformats.org/officeDocument/2006/relationships/oleObject" Target="../embeddings/oleObject35.bin"/><Relationship Id="rId3" Type="http://schemas.openxmlformats.org/officeDocument/2006/relationships/image" Target="../media/image182.png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188.wmf"/><Relationship Id="rId2" Type="http://schemas.openxmlformats.org/officeDocument/2006/relationships/image" Target="../media/image181.png"/><Relationship Id="rId16" Type="http://schemas.openxmlformats.org/officeDocument/2006/relationships/image" Target="../media/image19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5.png"/><Relationship Id="rId11" Type="http://schemas.openxmlformats.org/officeDocument/2006/relationships/oleObject" Target="../embeddings/oleObject34.bin"/><Relationship Id="rId5" Type="http://schemas.openxmlformats.org/officeDocument/2006/relationships/image" Target="../media/image184.png"/><Relationship Id="rId15" Type="http://schemas.openxmlformats.org/officeDocument/2006/relationships/oleObject" Target="../embeddings/oleObject36.bin"/><Relationship Id="rId10" Type="http://schemas.openxmlformats.org/officeDocument/2006/relationships/image" Target="../media/image187.wmf"/><Relationship Id="rId4" Type="http://schemas.openxmlformats.org/officeDocument/2006/relationships/image" Target="../media/image183.png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189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image" Target="../media/image192.png"/><Relationship Id="rId7" Type="http://schemas.openxmlformats.org/officeDocument/2006/relationships/image" Target="../media/image195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4.png"/><Relationship Id="rId5" Type="http://schemas.openxmlformats.org/officeDocument/2006/relationships/image" Target="../media/image193.wmf"/><Relationship Id="rId10" Type="http://schemas.openxmlformats.org/officeDocument/2006/relationships/image" Target="../media/image197.png"/><Relationship Id="rId4" Type="http://schemas.openxmlformats.org/officeDocument/2006/relationships/oleObject" Target="../embeddings/oleObject37.bin"/><Relationship Id="rId9" Type="http://schemas.openxmlformats.org/officeDocument/2006/relationships/image" Target="../media/image196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wmf"/><Relationship Id="rId3" Type="http://schemas.openxmlformats.org/officeDocument/2006/relationships/oleObject" Target="../embeddings/oleObject39.bin"/><Relationship Id="rId7" Type="http://schemas.openxmlformats.org/officeDocument/2006/relationships/image" Target="../media/image201.png"/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199.wmf"/><Relationship Id="rId9" Type="http://schemas.openxmlformats.org/officeDocument/2006/relationships/image" Target="../media/image203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8.wmf"/><Relationship Id="rId3" Type="http://schemas.openxmlformats.org/officeDocument/2006/relationships/image" Target="../media/image205.png"/><Relationship Id="rId7" Type="http://schemas.openxmlformats.org/officeDocument/2006/relationships/oleObject" Target="../embeddings/oleObject42.bin"/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7.wmf"/><Relationship Id="rId5" Type="http://schemas.openxmlformats.org/officeDocument/2006/relationships/oleObject" Target="../embeddings/oleObject41.bin"/><Relationship Id="rId10" Type="http://schemas.openxmlformats.org/officeDocument/2006/relationships/image" Target="../media/image210.png"/><Relationship Id="rId4" Type="http://schemas.openxmlformats.org/officeDocument/2006/relationships/image" Target="../media/image206.png"/><Relationship Id="rId9" Type="http://schemas.openxmlformats.org/officeDocument/2006/relationships/image" Target="../media/image20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oleObject" Target="../embeddings/oleObject43.bin"/><Relationship Id="rId7" Type="http://schemas.openxmlformats.org/officeDocument/2006/relationships/image" Target="../media/image214.wmf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213.png"/><Relationship Id="rId4" Type="http://schemas.openxmlformats.org/officeDocument/2006/relationships/image" Target="../media/image212.wmf"/><Relationship Id="rId9" Type="http://schemas.openxmlformats.org/officeDocument/2006/relationships/image" Target="../media/image215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emf"/><Relationship Id="rId2" Type="http://schemas.openxmlformats.org/officeDocument/2006/relationships/oleObject" Target="../embeddings/oleObject46.bin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png"/><Relationship Id="rId7" Type="http://schemas.openxmlformats.org/officeDocument/2006/relationships/image" Target="../media/image222.png"/><Relationship Id="rId2" Type="http://schemas.openxmlformats.org/officeDocument/2006/relationships/image" Target="../media/image2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.png"/><Relationship Id="rId5" Type="http://schemas.openxmlformats.org/officeDocument/2006/relationships/image" Target="../media/image220.png"/><Relationship Id="rId4" Type="http://schemas.openxmlformats.org/officeDocument/2006/relationships/image" Target="../media/image21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9.png"/><Relationship Id="rId3" Type="http://schemas.openxmlformats.org/officeDocument/2006/relationships/image" Target="../media/image224.png"/><Relationship Id="rId7" Type="http://schemas.openxmlformats.org/officeDocument/2006/relationships/image" Target="../media/image228.png"/><Relationship Id="rId12" Type="http://schemas.openxmlformats.org/officeDocument/2006/relationships/image" Target="../media/image232.wmf"/><Relationship Id="rId2" Type="http://schemas.openxmlformats.org/officeDocument/2006/relationships/image" Target="../media/image2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7.png"/><Relationship Id="rId11" Type="http://schemas.openxmlformats.org/officeDocument/2006/relationships/oleObject" Target="../embeddings/oleObject47.bin"/><Relationship Id="rId5" Type="http://schemas.openxmlformats.org/officeDocument/2006/relationships/image" Target="../media/image226.png"/><Relationship Id="rId10" Type="http://schemas.openxmlformats.org/officeDocument/2006/relationships/image" Target="../media/image231.png"/><Relationship Id="rId4" Type="http://schemas.openxmlformats.org/officeDocument/2006/relationships/image" Target="../media/image225.png"/><Relationship Id="rId9" Type="http://schemas.openxmlformats.org/officeDocument/2006/relationships/image" Target="../media/image23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7.png"/><Relationship Id="rId3" Type="http://schemas.openxmlformats.org/officeDocument/2006/relationships/oleObject" Target="../embeddings/oleObject48.bin"/><Relationship Id="rId7" Type="http://schemas.openxmlformats.org/officeDocument/2006/relationships/image" Target="../media/image236.png"/><Relationship Id="rId2" Type="http://schemas.openxmlformats.org/officeDocument/2006/relationships/image" Target="../media/image2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5.e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234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png"/><Relationship Id="rId2" Type="http://schemas.openxmlformats.org/officeDocument/2006/relationships/image" Target="../media/image2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9.png"/><Relationship Id="rId4" Type="http://schemas.openxmlformats.org/officeDocument/2006/relationships/image" Target="../media/image23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5.wmf"/><Relationship Id="rId3" Type="http://schemas.openxmlformats.org/officeDocument/2006/relationships/image" Target="../media/image241.png"/><Relationship Id="rId7" Type="http://schemas.openxmlformats.org/officeDocument/2006/relationships/oleObject" Target="../embeddings/oleObject50.bin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4.png"/><Relationship Id="rId5" Type="http://schemas.openxmlformats.org/officeDocument/2006/relationships/image" Target="../media/image243.png"/><Relationship Id="rId10" Type="http://schemas.openxmlformats.org/officeDocument/2006/relationships/image" Target="../media/image246.wmf"/><Relationship Id="rId4" Type="http://schemas.openxmlformats.org/officeDocument/2006/relationships/image" Target="../media/image242.png"/><Relationship Id="rId9" Type="http://schemas.openxmlformats.org/officeDocument/2006/relationships/oleObject" Target="../embeddings/oleObject51.bin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emf"/><Relationship Id="rId2" Type="http://schemas.openxmlformats.org/officeDocument/2006/relationships/oleObject" Target="../embeddings/oleObject5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8.emf"/><Relationship Id="rId4" Type="http://schemas.openxmlformats.org/officeDocument/2006/relationships/oleObject" Target="../embeddings/oleObject53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9.emf"/><Relationship Id="rId2" Type="http://schemas.openxmlformats.org/officeDocument/2006/relationships/oleObject" Target="../embeddings/oleObject54.bin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emf"/><Relationship Id="rId2" Type="http://schemas.openxmlformats.org/officeDocument/2006/relationships/oleObject" Target="../embeddings/oleObject55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image" Target="../media/image20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9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8.png"/><Relationship Id="rId4" Type="http://schemas.openxmlformats.org/officeDocument/2006/relationships/image" Target="../media/image14.wmf"/><Relationship Id="rId9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emf"/><Relationship Id="rId2" Type="http://schemas.openxmlformats.org/officeDocument/2006/relationships/oleObject" Target="../embeddings/oleObject56.bin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2.emf"/><Relationship Id="rId7" Type="http://schemas.openxmlformats.org/officeDocument/2006/relationships/image" Target="../media/image254.emf"/><Relationship Id="rId2" Type="http://schemas.openxmlformats.org/officeDocument/2006/relationships/oleObject" Target="../embeddings/oleObject5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9.bin"/><Relationship Id="rId5" Type="http://schemas.openxmlformats.org/officeDocument/2006/relationships/image" Target="../media/image253.emf"/><Relationship Id="rId4" Type="http://schemas.openxmlformats.org/officeDocument/2006/relationships/oleObject" Target="../embeddings/oleObject58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5.emf"/><Relationship Id="rId2" Type="http://schemas.openxmlformats.org/officeDocument/2006/relationships/oleObject" Target="../embeddings/oleObject60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7.emf"/><Relationship Id="rId7" Type="http://schemas.openxmlformats.org/officeDocument/2006/relationships/image" Target="../media/image259.emf"/><Relationship Id="rId2" Type="http://schemas.openxmlformats.org/officeDocument/2006/relationships/oleObject" Target="../embeddings/oleObject6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3.bin"/><Relationship Id="rId5" Type="http://schemas.openxmlformats.org/officeDocument/2006/relationships/image" Target="../media/image258.emf"/><Relationship Id="rId4" Type="http://schemas.openxmlformats.org/officeDocument/2006/relationships/oleObject" Target="../embeddings/oleObject6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oleObject" Target="../embeddings/oleObject6.bin"/><Relationship Id="rId18" Type="http://schemas.openxmlformats.org/officeDocument/2006/relationships/oleObject" Target="../embeddings/oleObject8.bin"/><Relationship Id="rId3" Type="http://schemas.openxmlformats.org/officeDocument/2006/relationships/image" Target="../media/image22.png"/><Relationship Id="rId21" Type="http://schemas.openxmlformats.org/officeDocument/2006/relationships/image" Target="../media/image36.png"/><Relationship Id="rId7" Type="http://schemas.openxmlformats.org/officeDocument/2006/relationships/image" Target="../media/image26.png"/><Relationship Id="rId12" Type="http://schemas.openxmlformats.org/officeDocument/2006/relationships/image" Target="../media/image30.png"/><Relationship Id="rId17" Type="http://schemas.openxmlformats.org/officeDocument/2006/relationships/image" Target="../media/image33.png"/><Relationship Id="rId2" Type="http://schemas.openxmlformats.org/officeDocument/2006/relationships/image" Target="../media/image21.png"/><Relationship Id="rId16" Type="http://schemas.openxmlformats.org/officeDocument/2006/relationships/image" Target="../media/image32.wmf"/><Relationship Id="rId20" Type="http://schemas.openxmlformats.org/officeDocument/2006/relationships/image" Target="../media/image3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5" Type="http://schemas.openxmlformats.org/officeDocument/2006/relationships/oleObject" Target="../embeddings/oleObject7.bin"/><Relationship Id="rId23" Type="http://schemas.openxmlformats.org/officeDocument/2006/relationships/image" Target="../media/image38.png"/><Relationship Id="rId10" Type="http://schemas.openxmlformats.org/officeDocument/2006/relationships/image" Target="../media/image28.emf"/><Relationship Id="rId19" Type="http://schemas.openxmlformats.org/officeDocument/2006/relationships/image" Target="../media/image34.wmf"/><Relationship Id="rId4" Type="http://schemas.openxmlformats.org/officeDocument/2006/relationships/image" Target="../media/image23.png"/><Relationship Id="rId9" Type="http://schemas.openxmlformats.org/officeDocument/2006/relationships/oleObject" Target="../embeddings/oleObject5.bin"/><Relationship Id="rId14" Type="http://schemas.openxmlformats.org/officeDocument/2006/relationships/image" Target="../media/image31.wmf"/><Relationship Id="rId22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5.png"/><Relationship Id="rId7" Type="http://schemas.openxmlformats.org/officeDocument/2006/relationships/image" Target="../media/image3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0.png"/><Relationship Id="rId4" Type="http://schemas.openxmlformats.org/officeDocument/2006/relationships/image" Target="../media/image30.png"/><Relationship Id="rId9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7" Type="http://schemas.openxmlformats.org/officeDocument/2006/relationships/image" Target="../media/image53.png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6.png"/><Relationship Id="rId4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1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728353" y="2537609"/>
            <a:ext cx="34996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400" dirty="0"/>
              <a:t>Parte 1</a:t>
            </a:r>
          </a:p>
          <a:p>
            <a:pPr algn="ctr"/>
            <a:r>
              <a:rPr lang="fr-FR" sz="3600" dirty="0"/>
              <a:t>Orbitais </a:t>
            </a:r>
            <a:r>
              <a:rPr lang="fr-FR" sz="3600" dirty="0" err="1"/>
              <a:t>Atômicos</a:t>
            </a:r>
            <a:endParaRPr lang="fr-FR" sz="3600" dirty="0"/>
          </a:p>
        </p:txBody>
      </p:sp>
      <p:sp>
        <p:nvSpPr>
          <p:cNvPr id="8" name="ZoneTexte 7"/>
          <p:cNvSpPr txBox="1"/>
          <p:nvPr/>
        </p:nvSpPr>
        <p:spPr>
          <a:xfrm>
            <a:off x="467544" y="4365104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u="sng" dirty="0" err="1"/>
              <a:t>Livros</a:t>
            </a:r>
            <a:r>
              <a:rPr lang="fr-FR" sz="1600" u="sng" dirty="0"/>
              <a:t>:</a:t>
            </a:r>
            <a:r>
              <a:rPr lang="fr-FR" sz="1600" dirty="0"/>
              <a:t>  </a:t>
            </a:r>
            <a:r>
              <a:rPr lang="fr-FR" sz="1600" b="1" dirty="0"/>
              <a:t>A)</a:t>
            </a:r>
            <a:r>
              <a:rPr lang="fr-FR" sz="1600" dirty="0"/>
              <a:t> Jean, Y.; </a:t>
            </a:r>
            <a:r>
              <a:rPr lang="fr-FR" sz="1600" dirty="0" err="1"/>
              <a:t>Volatron</a:t>
            </a:r>
            <a:r>
              <a:rPr lang="fr-FR" sz="1600" dirty="0"/>
              <a:t>, F.; (</a:t>
            </a:r>
            <a:r>
              <a:rPr lang="fr-FR" sz="1600" dirty="0" err="1"/>
              <a:t>traduzido</a:t>
            </a:r>
            <a:r>
              <a:rPr lang="fr-FR" sz="1600" dirty="0"/>
              <a:t> e </a:t>
            </a:r>
            <a:r>
              <a:rPr lang="fr-FR" sz="1600" dirty="0" err="1"/>
              <a:t>editado</a:t>
            </a:r>
            <a:r>
              <a:rPr lang="fr-FR" sz="1600" dirty="0"/>
              <a:t> </a:t>
            </a:r>
            <a:r>
              <a:rPr lang="fr-FR" sz="1600" dirty="0" err="1"/>
              <a:t>por</a:t>
            </a:r>
            <a:r>
              <a:rPr lang="fr-FR" sz="1600" dirty="0"/>
              <a:t> </a:t>
            </a:r>
            <a:r>
              <a:rPr lang="fr-FR" sz="1600" dirty="0" err="1"/>
              <a:t>Burdett</a:t>
            </a:r>
            <a:r>
              <a:rPr lang="fr-FR" sz="1600" dirty="0"/>
              <a:t>, J.) "An Introduction to </a:t>
            </a:r>
            <a:r>
              <a:rPr lang="fr-FR" sz="1600" dirty="0" err="1"/>
              <a:t>Molecular</a:t>
            </a:r>
            <a:r>
              <a:rPr lang="fr-FR" sz="1600" dirty="0"/>
              <a:t> </a:t>
            </a:r>
            <a:r>
              <a:rPr lang="fr-FR" sz="1600" dirty="0" err="1"/>
              <a:t>Orbitals</a:t>
            </a:r>
            <a:r>
              <a:rPr lang="fr-FR" sz="1600" dirty="0"/>
              <a:t>" Oxford </a:t>
            </a:r>
            <a:r>
              <a:rPr lang="fr-FR" sz="1600" dirty="0" err="1"/>
              <a:t>University</a:t>
            </a:r>
            <a:r>
              <a:rPr lang="fr-FR" sz="1600" dirty="0"/>
              <a:t> </a:t>
            </a:r>
            <a:r>
              <a:rPr lang="fr-FR" sz="1600" dirty="0" err="1"/>
              <a:t>Press</a:t>
            </a:r>
            <a:r>
              <a:rPr lang="fr-FR" sz="1600" dirty="0"/>
              <a:t>: New York, </a:t>
            </a:r>
            <a:r>
              <a:rPr lang="fr-FR" sz="1600" b="1" dirty="0"/>
              <a:t>1993</a:t>
            </a:r>
            <a:r>
              <a:rPr lang="fr-FR" sz="1600" dirty="0"/>
              <a:t>. </a:t>
            </a:r>
            <a:r>
              <a:rPr lang="fr-FR" sz="1600" b="1" dirty="0"/>
              <a:t>B)</a:t>
            </a:r>
            <a:r>
              <a:rPr lang="fr-FR" sz="1600" dirty="0"/>
              <a:t> </a:t>
            </a:r>
            <a:r>
              <a:rPr lang="fr-FR" sz="1600" dirty="0" err="1"/>
              <a:t>Ahn</a:t>
            </a:r>
            <a:r>
              <a:rPr lang="fr-FR" sz="1600" dirty="0"/>
              <a:t>, N. T.; "</a:t>
            </a:r>
            <a:r>
              <a:rPr lang="fr-FR" sz="1600" dirty="0" err="1"/>
              <a:t>Frontier</a:t>
            </a:r>
            <a:r>
              <a:rPr lang="fr-FR" sz="1600" dirty="0"/>
              <a:t> </a:t>
            </a:r>
            <a:r>
              <a:rPr lang="fr-FR" sz="1600" dirty="0" err="1"/>
              <a:t>Orbitals</a:t>
            </a:r>
            <a:r>
              <a:rPr lang="fr-FR" sz="1600" dirty="0"/>
              <a:t>: A </a:t>
            </a:r>
            <a:r>
              <a:rPr lang="fr-FR" sz="1600" dirty="0" err="1"/>
              <a:t>practical</a:t>
            </a:r>
            <a:r>
              <a:rPr lang="fr-FR" sz="1600" dirty="0"/>
              <a:t> </a:t>
            </a:r>
            <a:r>
              <a:rPr lang="fr-FR" sz="1600" dirty="0" err="1"/>
              <a:t>Manual</a:t>
            </a:r>
            <a:r>
              <a:rPr lang="fr-FR" sz="1600" dirty="0"/>
              <a:t>"   John </a:t>
            </a:r>
            <a:r>
              <a:rPr lang="fr-FR" sz="1600" dirty="0" err="1"/>
              <a:t>Wiley</a:t>
            </a:r>
            <a:r>
              <a:rPr lang="fr-FR" sz="1600" dirty="0"/>
              <a:t> &amp; Sons: Chichester, </a:t>
            </a:r>
            <a:r>
              <a:rPr lang="fr-FR" sz="1600" b="1" dirty="0"/>
              <a:t>2007</a:t>
            </a:r>
            <a:r>
              <a:rPr lang="fr-FR" sz="1600" dirty="0"/>
              <a:t>.</a:t>
            </a:r>
            <a:r>
              <a:rPr lang="fr-FR" sz="1600" b="1" dirty="0"/>
              <a:t> </a:t>
            </a:r>
            <a:r>
              <a:rPr lang="fr-FR" sz="1600" dirty="0"/>
              <a:t>  </a:t>
            </a:r>
            <a:r>
              <a:rPr lang="fr-FR" sz="1600" b="1" dirty="0"/>
              <a:t>C) </a:t>
            </a:r>
            <a:r>
              <a:rPr lang="fr-FR" sz="1600" dirty="0" err="1"/>
              <a:t>Leforestier</a:t>
            </a:r>
            <a:r>
              <a:rPr lang="fr-FR" sz="1600" dirty="0"/>
              <a:t>, C.; "Introduction à la Chimie Quantique" </a:t>
            </a:r>
            <a:r>
              <a:rPr lang="fr-FR" sz="1600" dirty="0" err="1"/>
              <a:t>Dunod</a:t>
            </a:r>
            <a:r>
              <a:rPr lang="fr-FR" sz="1600" dirty="0"/>
              <a:t>: Paris, </a:t>
            </a:r>
            <a:r>
              <a:rPr lang="fr-FR" sz="1600" b="1" dirty="0"/>
              <a:t>2005</a:t>
            </a:r>
            <a:r>
              <a:rPr lang="fr-FR" sz="1600" dirty="0"/>
              <a:t>. </a:t>
            </a:r>
            <a:r>
              <a:rPr lang="fr-FR" sz="1600" b="1" dirty="0"/>
              <a:t>D)</a:t>
            </a:r>
            <a:r>
              <a:rPr lang="fr-FR" sz="1600" dirty="0"/>
              <a:t> </a:t>
            </a:r>
            <a:r>
              <a:rPr lang="fr-FR" sz="1600" dirty="0" err="1"/>
              <a:t>Anslyn</a:t>
            </a:r>
            <a:r>
              <a:rPr lang="fr-FR" sz="1600" dirty="0"/>
              <a:t>, E. V.; </a:t>
            </a:r>
            <a:r>
              <a:rPr lang="fr-FR" sz="1600" dirty="0" err="1"/>
              <a:t>Dougherty</a:t>
            </a:r>
            <a:r>
              <a:rPr lang="fr-FR" sz="1600" dirty="0"/>
              <a:t>, D. A.; "Modern </a:t>
            </a:r>
            <a:r>
              <a:rPr lang="fr-FR" sz="1600" dirty="0" err="1"/>
              <a:t>Physical</a:t>
            </a:r>
            <a:r>
              <a:rPr lang="fr-FR" sz="1600" dirty="0"/>
              <a:t> </a:t>
            </a:r>
            <a:r>
              <a:rPr lang="fr-FR" sz="1600" dirty="0" err="1"/>
              <a:t>Organic</a:t>
            </a:r>
            <a:r>
              <a:rPr lang="fr-FR" sz="1600" dirty="0"/>
              <a:t> </a:t>
            </a:r>
            <a:r>
              <a:rPr lang="fr-FR" sz="1600" dirty="0" err="1"/>
              <a:t>Chemistry</a:t>
            </a:r>
            <a:r>
              <a:rPr lang="fr-FR" sz="1600" dirty="0"/>
              <a:t>"</a:t>
            </a:r>
            <a:r>
              <a:rPr lang="fr-FR" sz="1600" b="1" dirty="0"/>
              <a:t> </a:t>
            </a:r>
            <a:r>
              <a:rPr lang="fr-FR" sz="1600" dirty="0" err="1"/>
              <a:t>University</a:t>
            </a:r>
            <a:r>
              <a:rPr lang="fr-FR" sz="1600" dirty="0"/>
              <a:t> Science Books: </a:t>
            </a:r>
            <a:r>
              <a:rPr lang="fr-FR" sz="1600" dirty="0" err="1"/>
              <a:t>Herndon</a:t>
            </a:r>
            <a:r>
              <a:rPr lang="fr-FR" sz="1600" dirty="0"/>
              <a:t>, </a:t>
            </a:r>
            <a:r>
              <a:rPr lang="fr-FR" sz="1600" b="1" dirty="0"/>
              <a:t>2006</a:t>
            </a:r>
            <a:r>
              <a:rPr lang="fr-FR" sz="1600" dirty="0"/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179512" y="4941168"/>
            <a:ext cx="8712968" cy="1440160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/>
          <p:cNvSpPr txBox="1"/>
          <p:nvPr/>
        </p:nvSpPr>
        <p:spPr>
          <a:xfrm>
            <a:off x="179512" y="4931876"/>
            <a:ext cx="8640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200" dirty="0"/>
              <a:t>       é o </a:t>
            </a:r>
            <a:r>
              <a:rPr lang="fr-FR" sz="2200" dirty="0" err="1"/>
              <a:t>ângulo</a:t>
            </a:r>
            <a:r>
              <a:rPr lang="fr-FR" sz="2200" dirty="0"/>
              <a:t> azimutal, </a:t>
            </a:r>
            <a:r>
              <a:rPr lang="fr-FR" sz="2200" i="1" dirty="0"/>
              <a:t>i.e.</a:t>
            </a:r>
            <a:r>
              <a:rPr lang="fr-FR" sz="2200" dirty="0"/>
              <a:t> a </a:t>
            </a:r>
            <a:r>
              <a:rPr lang="fr-FR" sz="2200" dirty="0" err="1"/>
              <a:t>posição</a:t>
            </a:r>
            <a:r>
              <a:rPr lang="fr-FR" sz="2200" dirty="0"/>
              <a:t> longitudinal à partir de </a:t>
            </a:r>
            <a:r>
              <a:rPr lang="fr-FR" sz="2200" dirty="0" err="1"/>
              <a:t>um</a:t>
            </a:r>
            <a:r>
              <a:rPr lang="fr-FR" sz="2200" dirty="0"/>
              <a:t> </a:t>
            </a:r>
            <a:r>
              <a:rPr lang="fr-FR" sz="2200" dirty="0" err="1"/>
              <a:t>meridiano</a:t>
            </a:r>
            <a:r>
              <a:rPr lang="fr-FR" sz="2200" dirty="0"/>
              <a:t> </a:t>
            </a:r>
            <a:r>
              <a:rPr lang="fr-FR" sz="2200" dirty="0" err="1"/>
              <a:t>arbitrariamente</a:t>
            </a:r>
            <a:r>
              <a:rPr lang="fr-FR" sz="2200" dirty="0"/>
              <a:t> </a:t>
            </a:r>
            <a:r>
              <a:rPr lang="fr-FR" sz="2200" dirty="0" err="1"/>
              <a:t>escolhido</a:t>
            </a:r>
            <a:r>
              <a:rPr lang="fr-FR" sz="2200" dirty="0"/>
              <a:t> </a:t>
            </a:r>
            <a:r>
              <a:rPr lang="fr-FR" sz="2200" dirty="0" err="1"/>
              <a:t>como</a:t>
            </a:r>
            <a:r>
              <a:rPr lang="fr-FR" sz="2200" dirty="0"/>
              <a:t>       . Se </a:t>
            </a:r>
            <a:r>
              <a:rPr lang="fr-FR" sz="2200" dirty="0" err="1"/>
              <a:t>não</a:t>
            </a:r>
            <a:r>
              <a:rPr lang="fr-FR" sz="2200" dirty="0"/>
              <a:t> </a:t>
            </a:r>
            <a:r>
              <a:rPr lang="fr-FR" sz="2200" dirty="0" err="1"/>
              <a:t>há</a:t>
            </a:r>
            <a:r>
              <a:rPr lang="fr-FR" sz="2200" dirty="0"/>
              <a:t> </a:t>
            </a:r>
            <a:r>
              <a:rPr lang="fr-FR" sz="2200" dirty="0" err="1"/>
              <a:t>razões</a:t>
            </a:r>
            <a:r>
              <a:rPr lang="fr-FR" sz="2200" dirty="0"/>
              <a:t> </a:t>
            </a:r>
            <a:r>
              <a:rPr lang="fr-FR" sz="2200" dirty="0" err="1"/>
              <a:t>especiais</a:t>
            </a:r>
            <a:r>
              <a:rPr lang="fr-FR" sz="2200" dirty="0"/>
              <a:t>,     </a:t>
            </a:r>
            <a:r>
              <a:rPr lang="fr-FR" sz="2200" dirty="0" err="1"/>
              <a:t>podemos</a:t>
            </a:r>
            <a:r>
              <a:rPr lang="fr-FR" sz="2200" dirty="0"/>
              <a:t>      </a:t>
            </a:r>
            <a:r>
              <a:rPr lang="fr-FR" sz="2200" dirty="0" err="1"/>
              <a:t>escolher</a:t>
            </a:r>
            <a:r>
              <a:rPr lang="fr-FR" sz="2200" dirty="0"/>
              <a:t>      </a:t>
            </a:r>
            <a:r>
              <a:rPr lang="fr-FR" sz="2200" dirty="0" err="1"/>
              <a:t>um</a:t>
            </a:r>
            <a:r>
              <a:rPr lang="fr-FR" sz="2200" dirty="0"/>
              <a:t>      </a:t>
            </a:r>
            <a:r>
              <a:rPr lang="fr-FR" sz="2200" dirty="0" err="1"/>
              <a:t>referencial</a:t>
            </a:r>
            <a:r>
              <a:rPr lang="fr-FR" sz="2200" dirty="0"/>
              <a:t>,     </a:t>
            </a:r>
            <a:r>
              <a:rPr lang="fr-FR" sz="2200" dirty="0" err="1"/>
              <a:t>tal</a:t>
            </a:r>
            <a:r>
              <a:rPr lang="fr-FR" sz="2200" dirty="0"/>
              <a:t>     que                             </a:t>
            </a:r>
          </a:p>
          <a:p>
            <a:pPr algn="just"/>
            <a:r>
              <a:rPr lang="fr-FR" sz="2200" dirty="0"/>
              <a:t>                             .     </a:t>
            </a:r>
            <a:r>
              <a:rPr lang="fr-FR" sz="2200" i="1" dirty="0"/>
              <a:t> é </a:t>
            </a:r>
            <a:r>
              <a:rPr lang="fr-FR" sz="2200" i="1" dirty="0" err="1"/>
              <a:t>chamado</a:t>
            </a:r>
            <a:r>
              <a:rPr lang="fr-FR" sz="2200" i="1" dirty="0"/>
              <a:t> </a:t>
            </a:r>
            <a:r>
              <a:rPr lang="fr-FR" sz="2200" i="1" dirty="0" err="1"/>
              <a:t>número</a:t>
            </a:r>
            <a:r>
              <a:rPr lang="fr-FR" sz="2200" i="1" dirty="0"/>
              <a:t> </a:t>
            </a:r>
            <a:r>
              <a:rPr lang="fr-FR" sz="2200" i="1" dirty="0" err="1"/>
              <a:t>quântico</a:t>
            </a:r>
            <a:r>
              <a:rPr lang="fr-FR" sz="2200" i="1" dirty="0"/>
              <a:t> </a:t>
            </a:r>
            <a:r>
              <a:rPr lang="fr-FR" sz="2200" i="1" dirty="0" err="1"/>
              <a:t>magnético</a:t>
            </a:r>
            <a:r>
              <a:rPr lang="fr-FR" sz="2200" dirty="0"/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10</a:t>
            </a:fld>
            <a:endParaRPr lang="fr-FR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49583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45333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5769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1556791"/>
            <a:ext cx="3781425" cy="628650"/>
          </a:xfrm>
          <a:prstGeom prst="rect">
            <a:avLst/>
          </a:prstGeom>
          <a:noFill/>
        </p:spPr>
      </p:pic>
      <p:sp>
        <p:nvSpPr>
          <p:cNvPr id="157699" name="Rectangle 3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7702" name="Rectangle 6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7703" name="Object 7"/>
          <p:cNvGraphicFramePr>
            <a:graphicFrameLocks noChangeAspect="1"/>
          </p:cNvGraphicFramePr>
          <p:nvPr/>
        </p:nvGraphicFramePr>
        <p:xfrm>
          <a:off x="611560" y="1484784"/>
          <a:ext cx="182563" cy="1512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181800" imgH="1008360" progId="ChemDraw.Document.6.0">
                  <p:embed/>
                </p:oleObj>
              </mc:Choice>
              <mc:Fallback>
                <p:oleObj name="CS ChemDraw Drawing" r:id="rId3" imgW="181800" imgH="1008360" progId="ChemDraw.Document.6.0">
                  <p:embed/>
                  <p:pic>
                    <p:nvPicPr>
                      <p:cNvPr id="15770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484784"/>
                        <a:ext cx="182563" cy="15121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5076056" y="1700808"/>
            <a:ext cx="1861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(</a:t>
            </a:r>
            <a:r>
              <a:rPr lang="fr-FR" sz="2000" b="1" dirty="0" err="1"/>
              <a:t>equação</a:t>
            </a:r>
            <a:r>
              <a:rPr lang="fr-FR" sz="2000" b="1" dirty="0"/>
              <a:t> polar)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701109" y="2420888"/>
            <a:ext cx="22181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(</a:t>
            </a:r>
            <a:r>
              <a:rPr lang="fr-FR" sz="2000" b="1" dirty="0" err="1"/>
              <a:t>equação</a:t>
            </a:r>
            <a:r>
              <a:rPr lang="fr-FR" sz="2000" b="1" dirty="0"/>
              <a:t> azimutal)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95536" y="3140968"/>
            <a:ext cx="28406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u="sng" dirty="0"/>
              <a:t>Para a </a:t>
            </a:r>
            <a:r>
              <a:rPr lang="fr-FR" sz="2000" b="1" u="sng" dirty="0" err="1"/>
              <a:t>equação</a:t>
            </a:r>
            <a:r>
              <a:rPr lang="fr-FR" sz="2000" b="1" u="sng" dirty="0"/>
              <a:t> azimutal:</a:t>
            </a:r>
          </a:p>
        </p:txBody>
      </p:sp>
      <p:sp>
        <p:nvSpPr>
          <p:cNvPr id="15770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7706" name="Rectangle 10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411760" y="3573016"/>
            <a:ext cx="2498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A </a:t>
            </a:r>
            <a:r>
              <a:rPr lang="fr-FR" sz="2000" dirty="0" err="1"/>
              <a:t>solução</a:t>
            </a:r>
            <a:r>
              <a:rPr lang="fr-FR" sz="2000" dirty="0"/>
              <a:t> é da forma: </a:t>
            </a:r>
          </a:p>
        </p:txBody>
      </p:sp>
      <p:sp>
        <p:nvSpPr>
          <p:cNvPr id="157708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7709" name="Rectangle 13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411760" y="3973126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Onde                . </a:t>
            </a:r>
            <a:r>
              <a:rPr lang="fr-FR" sz="2000" dirty="0" err="1"/>
              <a:t>Como</a:t>
            </a:r>
            <a:r>
              <a:rPr lang="fr-FR" sz="2000" dirty="0"/>
              <a:t>                                    ,       assume </a:t>
            </a:r>
            <a:r>
              <a:rPr lang="fr-FR" sz="2000" dirty="0" err="1"/>
              <a:t>apenas</a:t>
            </a:r>
            <a:r>
              <a:rPr lang="fr-FR" sz="2000" dirty="0"/>
              <a:t> </a:t>
            </a:r>
            <a:r>
              <a:rPr lang="fr-FR" sz="2000" dirty="0" err="1"/>
              <a:t>valores</a:t>
            </a:r>
            <a:r>
              <a:rPr lang="fr-FR" sz="2000" dirty="0"/>
              <a:t> </a:t>
            </a:r>
            <a:r>
              <a:rPr lang="fr-FR" sz="2000" dirty="0" err="1"/>
              <a:t>inteiros</a:t>
            </a:r>
            <a:r>
              <a:rPr lang="fr-FR" sz="2000" dirty="0"/>
              <a:t>. </a:t>
            </a:r>
          </a:p>
        </p:txBody>
      </p:sp>
      <p:sp>
        <p:nvSpPr>
          <p:cNvPr id="15771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7713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7715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57714" name="Picture 1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53139" y="5661248"/>
            <a:ext cx="695325" cy="342900"/>
          </a:xfrm>
          <a:prstGeom prst="rect">
            <a:avLst/>
          </a:prstGeom>
          <a:noFill/>
        </p:spPr>
      </p:pic>
      <p:sp>
        <p:nvSpPr>
          <p:cNvPr id="157717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7719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7720" name="Rectangle 24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7722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38192" y="5318348"/>
            <a:ext cx="762000" cy="342900"/>
          </a:xfrm>
          <a:prstGeom prst="rect">
            <a:avLst/>
          </a:prstGeom>
          <a:noFill/>
        </p:spPr>
      </p:pic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8" name="Picture 1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2276871"/>
            <a:ext cx="1409700" cy="704850"/>
          </a:xfrm>
          <a:prstGeom prst="rect">
            <a:avLst/>
          </a:prstGeom>
          <a:noFill/>
        </p:spPr>
      </p:pic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0" y="1162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7723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7725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7727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57726" name="Picture 3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3789040"/>
            <a:ext cx="1609725" cy="704850"/>
          </a:xfrm>
          <a:prstGeom prst="rect">
            <a:avLst/>
          </a:prstGeom>
          <a:noFill/>
        </p:spPr>
      </p:pic>
      <p:sp>
        <p:nvSpPr>
          <p:cNvPr id="157729" name="Rectangle 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7730" name="Rectangle 34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770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3573016"/>
            <a:ext cx="3048000" cy="361950"/>
          </a:xfrm>
          <a:prstGeom prst="rect">
            <a:avLst/>
          </a:prstGeom>
          <a:noFill/>
        </p:spPr>
      </p:pic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5949280"/>
            <a:ext cx="1857375" cy="361950"/>
          </a:xfrm>
          <a:prstGeom prst="rect">
            <a:avLst/>
          </a:prstGeom>
          <a:noFill/>
        </p:spPr>
      </p:pic>
      <p:sp>
        <p:nvSpPr>
          <p:cNvPr id="3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57710" name="Picture 14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4005064"/>
            <a:ext cx="838200" cy="352425"/>
          </a:xfrm>
          <a:prstGeom prst="rect">
            <a:avLst/>
          </a:prstGeom>
          <a:noFill/>
        </p:spPr>
      </p:pic>
      <p:sp>
        <p:nvSpPr>
          <p:cNvPr id="157696" name="Rectangle 16"/>
          <p:cNvSpPr>
            <a:spLocks noChangeArrowheads="1"/>
          </p:cNvSpPr>
          <p:nvPr/>
        </p:nvSpPr>
        <p:spPr bwMode="auto">
          <a:xfrm>
            <a:off x="0" y="352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7700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57716" name="Picture 17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4005064"/>
            <a:ext cx="1962150" cy="342900"/>
          </a:xfrm>
          <a:prstGeom prst="rect">
            <a:avLst/>
          </a:prstGeom>
          <a:noFill/>
        </p:spPr>
      </p:pic>
      <p:sp>
        <p:nvSpPr>
          <p:cNvPr id="157718" name="Rectangle 19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772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2" name="Picture 20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3205" y="4005064"/>
            <a:ext cx="219075" cy="342900"/>
          </a:xfrm>
          <a:prstGeom prst="rect">
            <a:avLst/>
          </a:prstGeom>
          <a:noFill/>
        </p:spPr>
      </p:pic>
      <p:pic>
        <p:nvPicPr>
          <p:cNvPr id="69" name="Picture 20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6021288"/>
            <a:ext cx="219075" cy="342900"/>
          </a:xfrm>
          <a:prstGeom prst="rect">
            <a:avLst/>
          </a:prstGeom>
          <a:noFill/>
        </p:spPr>
      </p:pic>
      <p:sp>
        <p:nvSpPr>
          <p:cNvPr id="70" name="ZoneTexte 69"/>
          <p:cNvSpPr txBox="1"/>
          <p:nvPr/>
        </p:nvSpPr>
        <p:spPr>
          <a:xfrm>
            <a:off x="251520" y="44624"/>
            <a:ext cx="3503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Átomos</a:t>
            </a:r>
            <a:r>
              <a:rPr lang="fr-FR" sz="2800" dirty="0"/>
              <a:t> </a:t>
            </a:r>
            <a:r>
              <a:rPr lang="fr-FR" sz="2800" dirty="0" err="1"/>
              <a:t>Hidrogen</a:t>
            </a:r>
            <a:r>
              <a:rPr lang="fr-FR" sz="2800" dirty="0" err="1">
                <a:latin typeface="Calibri"/>
              </a:rPr>
              <a:t>óides</a:t>
            </a:r>
            <a:endParaRPr lang="fr-FR" sz="2800" dirty="0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57704" name="Picture 8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01180" y="620688"/>
            <a:ext cx="4991100" cy="704850"/>
          </a:xfrm>
          <a:prstGeom prst="rect">
            <a:avLst/>
          </a:prstGeom>
          <a:noFill/>
        </p:spPr>
      </p:pic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0" y="1162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57724" name="Picture 11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4958308"/>
            <a:ext cx="180975" cy="342900"/>
          </a:xfrm>
          <a:prstGeom prst="rect">
            <a:avLst/>
          </a:prstGeom>
          <a:noFill/>
        </p:spPr>
      </p:pic>
      <p:sp>
        <p:nvSpPr>
          <p:cNvPr id="33" name="Rectangle 1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0" grpId="0"/>
      <p:bldP spid="14" grpId="0"/>
      <p:bldP spid="15" grpId="0"/>
      <p:bldP spid="16" grpId="0"/>
      <p:bldP spid="20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oneTexte 20"/>
          <p:cNvSpPr txBox="1"/>
          <p:nvPr/>
        </p:nvSpPr>
        <p:spPr>
          <a:xfrm>
            <a:off x="251520" y="3861048"/>
            <a:ext cx="8491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Empregando</a:t>
            </a:r>
            <a:r>
              <a:rPr lang="fr-FR" sz="2000" dirty="0"/>
              <a:t> </a:t>
            </a:r>
            <a:r>
              <a:rPr lang="fr-FR" sz="2000" dirty="0" err="1"/>
              <a:t>uma</a:t>
            </a:r>
            <a:r>
              <a:rPr lang="fr-FR" sz="2000" dirty="0"/>
              <a:t> </a:t>
            </a:r>
            <a:r>
              <a:rPr lang="fr-FR" sz="2000" dirty="0" err="1"/>
              <a:t>mudança</a:t>
            </a:r>
            <a:r>
              <a:rPr lang="fr-FR" sz="2000" dirty="0"/>
              <a:t> de </a:t>
            </a:r>
            <a:r>
              <a:rPr lang="fr-FR" sz="2000" dirty="0" err="1"/>
              <a:t>variável</a:t>
            </a:r>
            <a:r>
              <a:rPr lang="fr-FR" sz="2000" dirty="0"/>
              <a:t>                             onde                   , </a:t>
            </a:r>
            <a:r>
              <a:rPr lang="fr-FR" sz="2000" dirty="0" err="1"/>
              <a:t>temos</a:t>
            </a:r>
            <a:r>
              <a:rPr lang="fr-FR" sz="2000" dirty="0"/>
              <a:t>: 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11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23528" y="836712"/>
            <a:ext cx="24840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u="sng" dirty="0"/>
              <a:t>Para a </a:t>
            </a:r>
            <a:r>
              <a:rPr lang="fr-FR" sz="2000" b="1" u="sng" dirty="0" err="1"/>
              <a:t>equação</a:t>
            </a:r>
            <a:r>
              <a:rPr lang="fr-FR" sz="2000" b="1" u="sng" dirty="0"/>
              <a:t> polar:</a:t>
            </a: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836712"/>
            <a:ext cx="3781425" cy="628650"/>
          </a:xfrm>
          <a:prstGeom prst="rect">
            <a:avLst/>
          </a:prstGeom>
          <a:noFill/>
        </p:spPr>
      </p:pic>
      <p:sp>
        <p:nvSpPr>
          <p:cNvPr id="1699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69987" name="Rectangle 3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998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69990" name="Rectangle 6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94474" y="2060848"/>
            <a:ext cx="78779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Usando</a:t>
            </a:r>
            <a:r>
              <a:rPr lang="fr-FR" sz="2000" dirty="0"/>
              <a:t> o </a:t>
            </a:r>
            <a:r>
              <a:rPr lang="fr-FR" sz="2000" dirty="0" err="1"/>
              <a:t>valor</a:t>
            </a:r>
            <a:r>
              <a:rPr lang="fr-FR" sz="2000" dirty="0"/>
              <a:t> </a:t>
            </a:r>
            <a:r>
              <a:rPr lang="fr-FR" sz="2000" dirty="0" err="1"/>
              <a:t>calculado</a:t>
            </a:r>
            <a:r>
              <a:rPr lang="fr-FR" sz="2000" dirty="0"/>
              <a:t> de                  e </a:t>
            </a:r>
            <a:r>
              <a:rPr lang="fr-FR" sz="2000" dirty="0" err="1"/>
              <a:t>multiplicando</a:t>
            </a:r>
            <a:r>
              <a:rPr lang="fr-FR" sz="2000" dirty="0"/>
              <a:t> </a:t>
            </a:r>
            <a:r>
              <a:rPr lang="fr-FR" sz="2000" dirty="0" err="1"/>
              <a:t>por</a:t>
            </a:r>
            <a:r>
              <a:rPr lang="fr-FR" sz="2000" dirty="0"/>
              <a:t>              , </a:t>
            </a:r>
            <a:r>
              <a:rPr lang="fr-FR" sz="2000" dirty="0" err="1"/>
              <a:t>temos</a:t>
            </a:r>
            <a:r>
              <a:rPr lang="fr-FR" sz="2000" dirty="0"/>
              <a:t>: </a:t>
            </a:r>
            <a:r>
              <a:rPr lang="fr-FR" dirty="0"/>
              <a:t> </a:t>
            </a:r>
          </a:p>
        </p:txBody>
      </p:sp>
      <p:sp>
        <p:nvSpPr>
          <p:cNvPr id="16999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69991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15154" y="1988840"/>
            <a:ext cx="657225" cy="619125"/>
          </a:xfrm>
          <a:prstGeom prst="rect">
            <a:avLst/>
          </a:prstGeom>
          <a:noFill/>
        </p:spPr>
      </p:pic>
      <p:sp>
        <p:nvSpPr>
          <p:cNvPr id="169993" name="Rectangle 9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999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69994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11402" y="3878188"/>
            <a:ext cx="1428750" cy="342900"/>
          </a:xfrm>
          <a:prstGeom prst="rect">
            <a:avLst/>
          </a:prstGeom>
          <a:noFill/>
        </p:spPr>
      </p:pic>
      <p:sp>
        <p:nvSpPr>
          <p:cNvPr id="16999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69996" name="Picture 1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05736" y="3878188"/>
            <a:ext cx="990600" cy="342900"/>
          </a:xfrm>
          <a:prstGeom prst="rect">
            <a:avLst/>
          </a:prstGeom>
          <a:noFill/>
        </p:spPr>
      </p:pic>
      <p:sp>
        <p:nvSpPr>
          <p:cNvPr id="16999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69998" name="Picture 1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4365104"/>
            <a:ext cx="2647950" cy="619125"/>
          </a:xfrm>
          <a:prstGeom prst="rect">
            <a:avLst/>
          </a:prstGeom>
          <a:noFill/>
        </p:spPr>
      </p:pic>
      <p:sp>
        <p:nvSpPr>
          <p:cNvPr id="170000" name="Rectangle 16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000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70006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70005" name="Picture 2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17712" y="5566370"/>
            <a:ext cx="3981450" cy="628650"/>
          </a:xfrm>
          <a:prstGeom prst="rect">
            <a:avLst/>
          </a:prstGeom>
          <a:noFill/>
        </p:spPr>
      </p:pic>
      <p:sp>
        <p:nvSpPr>
          <p:cNvPr id="170008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323528" y="5693186"/>
            <a:ext cx="820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Isto</a:t>
            </a:r>
            <a:r>
              <a:rPr lang="fr-FR" sz="2000" dirty="0"/>
              <a:t> é:</a:t>
            </a:r>
          </a:p>
        </p:txBody>
      </p:sp>
      <p:pic>
        <p:nvPicPr>
          <p:cNvPr id="32" name="Picture 1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2060848"/>
            <a:ext cx="838200" cy="352425"/>
          </a:xfrm>
          <a:prstGeom prst="rect">
            <a:avLst/>
          </a:prstGeom>
          <a:noFill/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69985" name="Picture 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2708920"/>
            <a:ext cx="4638675" cy="733425"/>
          </a:xfrm>
          <a:prstGeom prst="rect">
            <a:avLst/>
          </a:prstGeom>
          <a:noFill/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119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8260" y="5517232"/>
            <a:ext cx="2324100" cy="733425"/>
          </a:xfrm>
          <a:prstGeom prst="rect">
            <a:avLst/>
          </a:prstGeom>
          <a:noFill/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119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251520" y="44624"/>
            <a:ext cx="3503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Átomos</a:t>
            </a:r>
            <a:r>
              <a:rPr lang="fr-FR" sz="2800" dirty="0"/>
              <a:t> </a:t>
            </a:r>
            <a:r>
              <a:rPr lang="fr-FR" sz="2800" dirty="0" err="1"/>
              <a:t>Hidrogen</a:t>
            </a:r>
            <a:r>
              <a:rPr lang="fr-FR" sz="2800" dirty="0" err="1">
                <a:latin typeface="Calibri"/>
              </a:rPr>
              <a:t>óides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4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619672" y="4909230"/>
            <a:ext cx="5112568" cy="864096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88224" y="6492875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12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764704"/>
            <a:ext cx="3981450" cy="628650"/>
          </a:xfrm>
          <a:prstGeom prst="rect">
            <a:avLst/>
          </a:prstGeom>
          <a:noFill/>
        </p:spPr>
      </p:pic>
      <p:sp>
        <p:nvSpPr>
          <p:cNvPr id="1689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896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1556792"/>
            <a:ext cx="4456918" cy="648072"/>
          </a:xfrm>
          <a:prstGeom prst="rect">
            <a:avLst/>
          </a:prstGeom>
          <a:noFill/>
        </p:spPr>
      </p:pic>
      <p:sp>
        <p:nvSpPr>
          <p:cNvPr id="168963" name="Rectangle 3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89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179512" y="2555612"/>
            <a:ext cx="5139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E </a:t>
            </a:r>
            <a:r>
              <a:rPr lang="fr-FR" sz="2000" dirty="0" err="1"/>
              <a:t>como</a:t>
            </a:r>
            <a:r>
              <a:rPr lang="fr-FR" sz="2000" dirty="0"/>
              <a:t>                                                          , </a:t>
            </a:r>
            <a:r>
              <a:rPr lang="fr-FR" sz="2000" dirty="0" err="1"/>
              <a:t>temos</a:t>
            </a:r>
            <a:r>
              <a:rPr lang="fr-FR" sz="2000" dirty="0"/>
              <a:t>:</a:t>
            </a:r>
          </a:p>
        </p:txBody>
      </p:sp>
      <p:sp>
        <p:nvSpPr>
          <p:cNvPr id="1689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68966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00306" y="2595682"/>
            <a:ext cx="3124200" cy="352425"/>
          </a:xfrm>
          <a:prstGeom prst="rect">
            <a:avLst/>
          </a:prstGeom>
          <a:noFill/>
        </p:spPr>
      </p:pic>
      <p:sp>
        <p:nvSpPr>
          <p:cNvPr id="16896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68970" name="Rectangle 10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79512" y="4325034"/>
            <a:ext cx="3173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Derivando</a:t>
            </a:r>
            <a:r>
              <a:rPr lang="fr-FR" sz="2000" dirty="0"/>
              <a:t> o </a:t>
            </a:r>
            <a:r>
              <a:rPr lang="fr-FR" sz="2000" dirty="0" err="1"/>
              <a:t>primeiro</a:t>
            </a:r>
            <a:r>
              <a:rPr lang="fr-FR" sz="2000" dirty="0"/>
              <a:t> </a:t>
            </a:r>
            <a:r>
              <a:rPr lang="fr-FR" sz="2000" dirty="0" err="1"/>
              <a:t>termo</a:t>
            </a:r>
            <a:r>
              <a:rPr lang="fr-FR" sz="2000" dirty="0"/>
              <a:t>:</a:t>
            </a:r>
          </a:p>
        </p:txBody>
      </p:sp>
      <p:sp>
        <p:nvSpPr>
          <p:cNvPr id="16897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2195736" y="5805264"/>
            <a:ext cx="3808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EQUAÇÃO DIFERENCIAL DE LEGENDRE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764704"/>
            <a:ext cx="2324100" cy="733425"/>
          </a:xfrm>
          <a:prstGeom prst="rect">
            <a:avLst/>
          </a:prstGeom>
          <a:noFill/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119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119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4999831"/>
            <a:ext cx="4876800" cy="733425"/>
          </a:xfrm>
          <a:prstGeom prst="rect">
            <a:avLst/>
          </a:prstGeom>
          <a:noFill/>
        </p:spPr>
      </p:pic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0" y="119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251520" y="44624"/>
            <a:ext cx="3503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Átomos</a:t>
            </a:r>
            <a:r>
              <a:rPr lang="fr-FR" sz="2800" dirty="0"/>
              <a:t> </a:t>
            </a:r>
            <a:r>
              <a:rPr lang="fr-FR" sz="2800" dirty="0" err="1"/>
              <a:t>Hidrogen</a:t>
            </a:r>
            <a:r>
              <a:rPr lang="fr-FR" sz="2800" dirty="0" err="1">
                <a:latin typeface="Calibri"/>
              </a:rPr>
              <a:t>óides</a:t>
            </a:r>
            <a:endParaRPr lang="fr-FR" sz="280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3212976"/>
            <a:ext cx="4305300" cy="733425"/>
          </a:xfrm>
          <a:prstGeom prst="rect">
            <a:avLst/>
          </a:prstGeom>
          <a:noFill/>
        </p:spPr>
      </p:pic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0" y="119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3" grpId="0"/>
      <p:bldP spid="19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1043608" y="3560068"/>
            <a:ext cx="2520280" cy="504056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13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49583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2411760" y="1412776"/>
            <a:ext cx="3753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EQUAÇÃO DIFERENCIAL DE LEGENDRE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23528" y="2204864"/>
            <a:ext cx="1264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/>
              <a:t>Solução</a:t>
            </a:r>
            <a:r>
              <a:rPr lang="fr-FR" sz="2400" b="1" dirty="0"/>
              <a:t>:</a:t>
            </a:r>
          </a:p>
        </p:txBody>
      </p:sp>
      <p:sp>
        <p:nvSpPr>
          <p:cNvPr id="1679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67939" name="Rectangle 3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794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67942" name="Rectangle 6"/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79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6794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6876256" y="2149996"/>
            <a:ext cx="1712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/>
              <a:t>POLINÔMIO DE </a:t>
            </a:r>
          </a:p>
          <a:p>
            <a:pPr algn="ctr"/>
            <a:r>
              <a:rPr lang="fr-FR" b="1" u="sng" dirty="0"/>
              <a:t>LEGENDRE</a:t>
            </a:r>
          </a:p>
        </p:txBody>
      </p:sp>
      <p:sp>
        <p:nvSpPr>
          <p:cNvPr id="167948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67949" name="Rectangle 13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7951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67950" name="Picture 1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51873" y="4946114"/>
            <a:ext cx="1323975" cy="342900"/>
          </a:xfrm>
          <a:prstGeom prst="rect">
            <a:avLst/>
          </a:prstGeom>
          <a:noFill/>
        </p:spPr>
      </p:pic>
      <p:sp>
        <p:nvSpPr>
          <p:cNvPr id="167952" name="Rectangle 1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795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6795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67958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1114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2780928"/>
            <a:ext cx="990600" cy="342900"/>
          </a:xfrm>
          <a:prstGeom prst="rect">
            <a:avLst/>
          </a:prstGeom>
          <a:noFill/>
        </p:spPr>
      </p:pic>
      <p:sp>
        <p:nvSpPr>
          <p:cNvPr id="55" name="ZoneTexte 54"/>
          <p:cNvSpPr txBox="1"/>
          <p:nvPr/>
        </p:nvSpPr>
        <p:spPr>
          <a:xfrm>
            <a:off x="5940152" y="3645024"/>
            <a:ext cx="2555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/>
              <a:t>Isto</a:t>
            </a:r>
            <a:r>
              <a:rPr lang="fr-FR" sz="2000" dirty="0"/>
              <a:t> é, </a:t>
            </a:r>
            <a:r>
              <a:rPr lang="fr-FR" sz="2000" dirty="0" err="1"/>
              <a:t>uma</a:t>
            </a:r>
            <a:r>
              <a:rPr lang="fr-FR" sz="2000" dirty="0"/>
              <a:t> </a:t>
            </a:r>
            <a:r>
              <a:rPr lang="fr-FR" sz="2000" dirty="0" err="1"/>
              <a:t>equação</a:t>
            </a:r>
            <a:r>
              <a:rPr lang="fr-FR" sz="2000" dirty="0"/>
              <a:t> </a:t>
            </a:r>
          </a:p>
          <a:p>
            <a:r>
              <a:rPr lang="fr-FR" sz="2000" dirty="0"/>
              <a:t>à </a:t>
            </a:r>
            <a:r>
              <a:rPr lang="fr-FR" sz="2000" dirty="0" err="1"/>
              <a:t>valores</a:t>
            </a:r>
            <a:r>
              <a:rPr lang="fr-FR" sz="2000" dirty="0"/>
              <a:t> </a:t>
            </a:r>
            <a:r>
              <a:rPr lang="fr-FR" sz="2000" dirty="0" err="1"/>
              <a:t>pr</a:t>
            </a:r>
            <a:r>
              <a:rPr lang="fr-FR" sz="2000" dirty="0" err="1">
                <a:latin typeface="Calibri"/>
              </a:rPr>
              <a:t>óprios</a:t>
            </a:r>
            <a:r>
              <a:rPr lang="fr-FR" sz="2000" dirty="0">
                <a:latin typeface="Calibri"/>
              </a:rPr>
              <a:t>:</a:t>
            </a:r>
            <a:endParaRPr lang="fr-FR" sz="2000" dirty="0"/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60" name="Picture 1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5373216"/>
            <a:ext cx="4848225" cy="733425"/>
          </a:xfrm>
          <a:prstGeom prst="rect">
            <a:avLst/>
          </a:prstGeom>
          <a:noFill/>
        </p:spPr>
      </p:pic>
      <p:graphicFrame>
        <p:nvGraphicFramePr>
          <p:cNvPr id="61" name="Object 7"/>
          <p:cNvGraphicFramePr>
            <a:graphicFrameLocks noChangeAspect="1"/>
          </p:cNvGraphicFramePr>
          <p:nvPr/>
        </p:nvGraphicFramePr>
        <p:xfrm>
          <a:off x="539552" y="5163666"/>
          <a:ext cx="396044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5" imgW="1230120" imgH="209520" progId="ChemDraw.Document.6.0">
                  <p:embed/>
                </p:oleObj>
              </mc:Choice>
              <mc:Fallback>
                <p:oleObj name="CS ChemDraw Drawing" r:id="rId5" imgW="1230120" imgH="209520" progId="ChemDraw.Document.6.0">
                  <p:embed/>
                  <p:pic>
                    <p:nvPicPr>
                      <p:cNvPr id="6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5163666"/>
                        <a:ext cx="3960440" cy="20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2" name="Picture 2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4797152"/>
            <a:ext cx="609600" cy="400050"/>
          </a:xfrm>
          <a:prstGeom prst="rect">
            <a:avLst/>
          </a:prstGeom>
          <a:noFill/>
        </p:spPr>
      </p:pic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1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63680" y="4496926"/>
            <a:ext cx="1714500" cy="400050"/>
          </a:xfrm>
          <a:prstGeom prst="rect">
            <a:avLst/>
          </a:prstGeom>
          <a:noFill/>
        </p:spPr>
      </p:pic>
      <p:sp>
        <p:nvSpPr>
          <p:cNvPr id="28" name="Rectangle 19"/>
          <p:cNvSpPr>
            <a:spLocks noChangeArrowheads="1"/>
          </p:cNvSpPr>
          <p:nvPr/>
        </p:nvSpPr>
        <p:spPr bwMode="auto">
          <a:xfrm>
            <a:off x="0" y="400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6280572" y="5373216"/>
            <a:ext cx="18553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>
                <a:solidFill>
                  <a:srgbClr val="2508FE"/>
                </a:solidFill>
              </a:rPr>
              <a:t>Número</a:t>
            </a:r>
            <a:r>
              <a:rPr lang="fr-FR" b="1" dirty="0">
                <a:solidFill>
                  <a:srgbClr val="2508FE"/>
                </a:solidFill>
              </a:rPr>
              <a:t> </a:t>
            </a:r>
            <a:r>
              <a:rPr lang="fr-FR" b="1" dirty="0" err="1">
                <a:solidFill>
                  <a:srgbClr val="2508FE"/>
                </a:solidFill>
              </a:rPr>
              <a:t>quântico</a:t>
            </a:r>
            <a:endParaRPr lang="fr-FR" b="1" dirty="0">
              <a:solidFill>
                <a:srgbClr val="2508FE"/>
              </a:solidFill>
            </a:endParaRPr>
          </a:p>
          <a:p>
            <a:pPr algn="ctr"/>
            <a:r>
              <a:rPr lang="fr-FR" b="1" dirty="0">
                <a:solidFill>
                  <a:srgbClr val="2508FE"/>
                </a:solidFill>
              </a:rPr>
              <a:t>azimutal</a:t>
            </a: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6767736" y="5157193"/>
          <a:ext cx="221748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9" imgW="292680" imgH="378720" progId="ChemDraw.Document.6.0">
                  <p:embed/>
                </p:oleObj>
              </mc:Choice>
              <mc:Fallback>
                <p:oleObj name="CS ChemDraw Drawing" r:id="rId9" imgW="292680" imgH="378720" progId="ChemDraw.Document.6.0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7736" y="5157193"/>
                        <a:ext cx="221748" cy="2880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67957" name="Picture 2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7448" y="711860"/>
            <a:ext cx="4876800" cy="733425"/>
          </a:xfrm>
          <a:prstGeom prst="rect">
            <a:avLst/>
          </a:prstGeom>
          <a:noFill/>
        </p:spPr>
      </p:pic>
      <p:sp>
        <p:nvSpPr>
          <p:cNvPr id="167959" name="Rectangle 23"/>
          <p:cNvSpPr>
            <a:spLocks noChangeArrowheads="1"/>
          </p:cNvSpPr>
          <p:nvPr/>
        </p:nvSpPr>
        <p:spPr bwMode="auto">
          <a:xfrm>
            <a:off x="0" y="119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7961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67962" name="Rectangle 26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7964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67965" name="Rectangle 29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7967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67966" name="Picture 30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3645024"/>
            <a:ext cx="2305050" cy="419100"/>
          </a:xfrm>
          <a:prstGeom prst="rect">
            <a:avLst/>
          </a:prstGeom>
          <a:noFill/>
        </p:spPr>
      </p:pic>
      <p:sp>
        <p:nvSpPr>
          <p:cNvPr id="167968" name="Rectangle 32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7970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67971" name="Rectangle 35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7973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67974" name="Rectangle 38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7976" name="Rectangle 4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67977" name="Rectangle 41"/>
          <p:cNvSpPr>
            <a:spLocks noChangeArrowheads="1"/>
          </p:cNvSpPr>
          <p:nvPr/>
        </p:nvSpPr>
        <p:spPr bwMode="auto">
          <a:xfrm>
            <a:off x="0" y="1114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7979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67978" name="Picture 4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2132856"/>
            <a:ext cx="5038725" cy="685800"/>
          </a:xfrm>
          <a:prstGeom prst="rect">
            <a:avLst/>
          </a:prstGeom>
          <a:noFill/>
        </p:spPr>
      </p:pic>
      <p:sp>
        <p:nvSpPr>
          <p:cNvPr id="167980" name="Rectangle 44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ZoneTexte 70"/>
          <p:cNvSpPr txBox="1"/>
          <p:nvPr/>
        </p:nvSpPr>
        <p:spPr>
          <a:xfrm>
            <a:off x="251520" y="44624"/>
            <a:ext cx="3503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Átomos</a:t>
            </a:r>
            <a:r>
              <a:rPr lang="fr-FR" sz="2800" dirty="0"/>
              <a:t> </a:t>
            </a:r>
            <a:r>
              <a:rPr lang="fr-FR" sz="2800" dirty="0" err="1"/>
              <a:t>Hidrogen</a:t>
            </a:r>
            <a:r>
              <a:rPr lang="fr-FR" sz="2800" dirty="0" err="1">
                <a:latin typeface="Calibri"/>
              </a:rPr>
              <a:t>óides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11" grpId="0"/>
      <p:bldP spid="22" grpId="0"/>
      <p:bldP spid="55" grpId="0"/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4211960" y="5733256"/>
            <a:ext cx="3384376" cy="576064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14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56784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539552" y="620688"/>
            <a:ext cx="3980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Quantificação</a:t>
            </a:r>
            <a:r>
              <a:rPr lang="fr-FR" sz="2000" dirty="0"/>
              <a:t> do </a:t>
            </a:r>
            <a:r>
              <a:rPr lang="fr-FR" sz="2000" dirty="0" err="1"/>
              <a:t>momento</a:t>
            </a:r>
            <a:r>
              <a:rPr lang="fr-FR" sz="2000" dirty="0"/>
              <a:t> </a:t>
            </a:r>
            <a:r>
              <a:rPr lang="fr-FR" sz="2000" dirty="0" err="1"/>
              <a:t>cinético</a:t>
            </a:r>
            <a:r>
              <a:rPr lang="fr-FR" sz="2000" dirty="0"/>
              <a:t>:</a:t>
            </a:r>
          </a:p>
        </p:txBody>
      </p:sp>
      <p:pic>
        <p:nvPicPr>
          <p:cNvPr id="19968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1196752"/>
            <a:ext cx="3743325" cy="361950"/>
          </a:xfrm>
          <a:prstGeom prst="rect">
            <a:avLst/>
          </a:prstGeom>
          <a:noFill/>
        </p:spPr>
      </p:pic>
      <p:sp>
        <p:nvSpPr>
          <p:cNvPr id="19968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99684" name="Rectangle 4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9685" name="Rectangle 5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9686" name="Object 6"/>
          <p:cNvGraphicFramePr>
            <a:graphicFrameLocks noChangeAspect="1"/>
          </p:cNvGraphicFramePr>
          <p:nvPr/>
        </p:nvGraphicFramePr>
        <p:xfrm>
          <a:off x="2025873" y="1124744"/>
          <a:ext cx="169863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169920" imgH="854280" progId="ChemDraw.Document.6.0">
                  <p:embed/>
                </p:oleObj>
              </mc:Choice>
              <mc:Fallback>
                <p:oleObj name="CS ChemDraw Drawing" r:id="rId3" imgW="169920" imgH="854280" progId="ChemDraw.Document.6.0">
                  <p:embed/>
                  <p:pic>
                    <p:nvPicPr>
                      <p:cNvPr id="19968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5873" y="1124744"/>
                        <a:ext cx="169863" cy="8640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968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99687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1556792"/>
            <a:ext cx="3095625" cy="361950"/>
          </a:xfrm>
          <a:prstGeom prst="rect">
            <a:avLst/>
          </a:prstGeom>
          <a:noFill/>
        </p:spPr>
      </p:pic>
      <p:sp>
        <p:nvSpPr>
          <p:cNvPr id="199689" name="Rectangle 9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95536" y="2348880"/>
            <a:ext cx="5386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● </a:t>
            </a:r>
            <a:r>
              <a:rPr lang="fr-FR" sz="2000" dirty="0" err="1"/>
              <a:t>Como</a:t>
            </a:r>
            <a:r>
              <a:rPr lang="fr-FR" sz="2000" dirty="0"/>
              <a:t>        é </a:t>
            </a:r>
            <a:r>
              <a:rPr lang="fr-FR" sz="2000" dirty="0" err="1"/>
              <a:t>hermitiano</a:t>
            </a:r>
            <a:r>
              <a:rPr lang="fr-FR" sz="2000" dirty="0"/>
              <a:t>,                      </a:t>
            </a:r>
            <a:r>
              <a:rPr lang="fr-FR" sz="2000" dirty="0" err="1"/>
              <a:t>também</a:t>
            </a:r>
            <a:r>
              <a:rPr lang="fr-FR" sz="2000" dirty="0"/>
              <a:t> é.</a:t>
            </a:r>
          </a:p>
        </p:txBody>
      </p:sp>
      <p:sp>
        <p:nvSpPr>
          <p:cNvPr id="19969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99690" name="Picture 1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2702" y="2276872"/>
            <a:ext cx="1000125" cy="438150"/>
          </a:xfrm>
          <a:prstGeom prst="rect">
            <a:avLst/>
          </a:prstGeom>
          <a:noFill/>
        </p:spPr>
      </p:pic>
      <p:sp>
        <p:nvSpPr>
          <p:cNvPr id="19969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99692" name="Picture 1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6797" y="2348880"/>
            <a:ext cx="142875" cy="390525"/>
          </a:xfrm>
          <a:prstGeom prst="rect">
            <a:avLst/>
          </a:prstGeom>
          <a:noFill/>
        </p:spPr>
      </p:pic>
      <p:sp>
        <p:nvSpPr>
          <p:cNvPr id="199695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99696" name="Rectangle 16"/>
          <p:cNvSpPr>
            <a:spLocks noChangeArrowheads="1"/>
          </p:cNvSpPr>
          <p:nvPr/>
        </p:nvSpPr>
        <p:spPr bwMode="auto">
          <a:xfrm>
            <a:off x="0" y="1238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969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99700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99702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99703" name="Rectangle 23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9704" name="Object 24"/>
          <p:cNvGraphicFramePr>
            <a:graphicFrameLocks noChangeAspect="1"/>
          </p:cNvGraphicFramePr>
          <p:nvPr/>
        </p:nvGraphicFramePr>
        <p:xfrm>
          <a:off x="5796136" y="3645024"/>
          <a:ext cx="1152128" cy="157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752760" imgH="157680" progId="ChemDraw.Document.6.0">
                  <p:embed/>
                </p:oleObj>
              </mc:Choice>
              <mc:Fallback>
                <p:oleObj name="CS ChemDraw Drawing" r:id="rId8" imgW="752760" imgH="157680" progId="ChemDraw.Document.6.0">
                  <p:embed/>
                  <p:pic>
                    <p:nvPicPr>
                      <p:cNvPr id="199704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3645024"/>
                        <a:ext cx="1152128" cy="157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ZoneTexte 33"/>
          <p:cNvSpPr txBox="1"/>
          <p:nvPr/>
        </p:nvSpPr>
        <p:spPr>
          <a:xfrm>
            <a:off x="6228184" y="37077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</a:t>
            </a:r>
          </a:p>
        </p:txBody>
      </p:sp>
      <p:sp>
        <p:nvSpPr>
          <p:cNvPr id="199706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99707" name="Rectangle 27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9709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99710" name="Rectangle 30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9712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99714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99716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99717" name="Rectangle 37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3275856" y="5837202"/>
            <a:ext cx="820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Isto</a:t>
            </a:r>
            <a:r>
              <a:rPr lang="fr-FR" sz="2000" dirty="0"/>
              <a:t> é:</a:t>
            </a:r>
          </a:p>
        </p:txBody>
      </p:sp>
      <p:sp>
        <p:nvSpPr>
          <p:cNvPr id="199719" name="Rectangle 3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99720" name="Rectangle 4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" name="Picture 25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3356992"/>
            <a:ext cx="5562600" cy="390525"/>
          </a:xfrm>
          <a:prstGeom prst="rect">
            <a:avLst/>
          </a:prstGeom>
          <a:noFill/>
        </p:spPr>
      </p:pic>
      <p:sp>
        <p:nvSpPr>
          <p:cNvPr id="9" name="Rectangle 27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9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4797152"/>
            <a:ext cx="5743575" cy="457200"/>
          </a:xfrm>
          <a:prstGeom prst="rect">
            <a:avLst/>
          </a:prstGeom>
          <a:noFill/>
        </p:spPr>
      </p:pic>
      <p:pic>
        <p:nvPicPr>
          <p:cNvPr id="199708" name="Picture 28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5949280"/>
            <a:ext cx="2438400" cy="352425"/>
          </a:xfrm>
          <a:prstGeom prst="rect">
            <a:avLst/>
          </a:prstGeom>
          <a:noFill/>
        </p:spPr>
      </p:pic>
      <p:sp>
        <p:nvSpPr>
          <p:cNvPr id="11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2" name="Rectangle 31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32"/>
          <p:cNvSpPr>
            <a:spLocks noChangeArrowheads="1"/>
          </p:cNvSpPr>
          <p:nvPr/>
        </p:nvSpPr>
        <p:spPr bwMode="auto">
          <a:xfrm>
            <a:off x="0" y="1266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5" name="Picture 3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5877272"/>
            <a:ext cx="3105150" cy="409575"/>
          </a:xfrm>
          <a:prstGeom prst="rect">
            <a:avLst/>
          </a:prstGeom>
          <a:noFill/>
        </p:spPr>
      </p:pic>
      <p:sp>
        <p:nvSpPr>
          <p:cNvPr id="16" name="Rectangle 35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9" name="Picture 36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4221088"/>
            <a:ext cx="5400675" cy="447675"/>
          </a:xfrm>
          <a:prstGeom prst="rect">
            <a:avLst/>
          </a:prstGeom>
          <a:noFill/>
        </p:spPr>
      </p:pic>
      <p:sp>
        <p:nvSpPr>
          <p:cNvPr id="20" name="Rectangle 38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4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99721" name="Rectangle 41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9723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99722" name="Picture 42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2852936"/>
            <a:ext cx="3600450" cy="390525"/>
          </a:xfrm>
          <a:prstGeom prst="rect">
            <a:avLst/>
          </a:prstGeom>
          <a:noFill/>
        </p:spPr>
      </p:pic>
      <p:sp>
        <p:nvSpPr>
          <p:cNvPr id="199725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99724" name="Picture 44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2852936"/>
            <a:ext cx="2800350" cy="352425"/>
          </a:xfrm>
          <a:prstGeom prst="rect">
            <a:avLst/>
          </a:prstGeom>
          <a:noFill/>
        </p:spPr>
      </p:pic>
      <p:sp>
        <p:nvSpPr>
          <p:cNvPr id="69" name="ZoneTexte 68"/>
          <p:cNvSpPr txBox="1"/>
          <p:nvPr/>
        </p:nvSpPr>
        <p:spPr>
          <a:xfrm>
            <a:off x="251520" y="44624"/>
            <a:ext cx="3503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Átomos</a:t>
            </a:r>
            <a:r>
              <a:rPr lang="fr-FR" sz="2800" dirty="0"/>
              <a:t> </a:t>
            </a:r>
            <a:r>
              <a:rPr lang="fr-FR" sz="2800" dirty="0" err="1"/>
              <a:t>Hidrogen</a:t>
            </a:r>
            <a:r>
              <a:rPr lang="fr-FR" sz="2800" dirty="0" err="1">
                <a:latin typeface="Calibri"/>
              </a:rPr>
              <a:t>óides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18" grpId="0"/>
      <p:bldP spid="34" grpId="0"/>
      <p:bldP spid="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ZoneTexte 37"/>
          <p:cNvSpPr txBox="1"/>
          <p:nvPr/>
        </p:nvSpPr>
        <p:spPr>
          <a:xfrm>
            <a:off x="323528" y="5129897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Onde                                                                                                         é o </a:t>
            </a:r>
            <a:r>
              <a:rPr lang="fr-FR" sz="2000" b="1" u="sng" dirty="0"/>
              <a:t>POLINÔMIO</a:t>
            </a:r>
          </a:p>
          <a:p>
            <a:endParaRPr lang="fr-FR" sz="2000" b="1" u="sng" dirty="0"/>
          </a:p>
          <a:p>
            <a:r>
              <a:rPr lang="fr-FR" sz="2000" b="1" u="sng" dirty="0"/>
              <a:t>DE LAGUERRE </a:t>
            </a:r>
            <a:r>
              <a:rPr lang="fr-FR" sz="2000" dirty="0" err="1"/>
              <a:t>associado</a:t>
            </a:r>
            <a:r>
              <a:rPr lang="fr-FR" sz="2000" dirty="0"/>
              <a:t> </a:t>
            </a:r>
            <a:r>
              <a:rPr lang="fr-FR" sz="2000" dirty="0" err="1"/>
              <a:t>ao</a:t>
            </a:r>
            <a:r>
              <a:rPr lang="fr-FR" sz="2000" dirty="0"/>
              <a:t> grau k.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15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49583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179512" y="620688"/>
            <a:ext cx="20306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u="sng" dirty="0"/>
              <a:t>A </a:t>
            </a:r>
            <a:r>
              <a:rPr lang="fr-FR" sz="2000" b="1" u="sng" dirty="0" err="1"/>
              <a:t>equação</a:t>
            </a:r>
            <a:r>
              <a:rPr lang="fr-FR" sz="2000" b="1" u="sng" dirty="0"/>
              <a:t> radial:</a:t>
            </a:r>
          </a:p>
        </p:txBody>
      </p:sp>
      <p:graphicFrame>
        <p:nvGraphicFramePr>
          <p:cNvPr id="178177" name="Object 1"/>
          <p:cNvGraphicFramePr>
            <a:graphicFrameLocks noChangeAspect="1"/>
          </p:cNvGraphicFramePr>
          <p:nvPr/>
        </p:nvGraphicFramePr>
        <p:xfrm>
          <a:off x="6407620" y="1141884"/>
          <a:ext cx="432049" cy="13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81040" imgH="136080" progId="ChemDraw.Document.6.0">
                  <p:embed/>
                </p:oleObj>
              </mc:Choice>
              <mc:Fallback>
                <p:oleObj name="CS ChemDraw Drawing" r:id="rId2" imgW="581040" imgH="136080" progId="ChemDraw.Document.6.0">
                  <p:embed/>
                  <p:pic>
                    <p:nvPicPr>
                      <p:cNvPr id="17817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7620" y="1141884"/>
                        <a:ext cx="432049" cy="136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817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7817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35613" y="1285900"/>
            <a:ext cx="828675" cy="342900"/>
          </a:xfrm>
          <a:prstGeom prst="rect">
            <a:avLst/>
          </a:prstGeom>
          <a:noFill/>
        </p:spPr>
      </p:pic>
      <p:sp>
        <p:nvSpPr>
          <p:cNvPr id="11" name="ZoneTexte 10"/>
          <p:cNvSpPr txBox="1"/>
          <p:nvPr/>
        </p:nvSpPr>
        <p:spPr>
          <a:xfrm>
            <a:off x="179512" y="1700808"/>
            <a:ext cx="8275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Utilizando</a:t>
            </a:r>
            <a:r>
              <a:rPr lang="fr-FR" sz="2000" dirty="0"/>
              <a:t> a </a:t>
            </a:r>
            <a:r>
              <a:rPr lang="fr-FR" sz="2000" dirty="0" err="1"/>
              <a:t>mudança</a:t>
            </a:r>
            <a:r>
              <a:rPr lang="fr-FR" sz="2000" dirty="0"/>
              <a:t> de </a:t>
            </a:r>
            <a:r>
              <a:rPr lang="fr-FR" sz="2000" dirty="0" err="1"/>
              <a:t>variável</a:t>
            </a:r>
            <a:r>
              <a:rPr lang="fr-FR" sz="2000" dirty="0"/>
              <a:t>                                     , e </a:t>
            </a:r>
            <a:r>
              <a:rPr lang="fr-FR" sz="2000" dirty="0" err="1"/>
              <a:t>reescrevendo</a:t>
            </a:r>
            <a:r>
              <a:rPr lang="fr-FR" sz="2000" dirty="0"/>
              <a:t> </a:t>
            </a:r>
            <a:r>
              <a:rPr lang="fr-FR" sz="2000" dirty="0" err="1"/>
              <a:t>temos</a:t>
            </a:r>
            <a:r>
              <a:rPr lang="fr-FR" sz="2000" dirty="0"/>
              <a:t>: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78180" name="Rectangle 4"/>
          <p:cNvSpPr>
            <a:spLocks noChangeArrowheads="1"/>
          </p:cNvSpPr>
          <p:nvPr/>
        </p:nvSpPr>
        <p:spPr bwMode="auto">
          <a:xfrm>
            <a:off x="0" y="119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818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78181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624483"/>
            <a:ext cx="4267200" cy="733425"/>
          </a:xfrm>
          <a:prstGeom prst="rect">
            <a:avLst/>
          </a:prstGeom>
          <a:noFill/>
        </p:spPr>
      </p:pic>
      <p:sp>
        <p:nvSpPr>
          <p:cNvPr id="178183" name="Rectangle 7"/>
          <p:cNvSpPr>
            <a:spLocks noChangeArrowheads="1"/>
          </p:cNvSpPr>
          <p:nvPr/>
        </p:nvSpPr>
        <p:spPr bwMode="auto">
          <a:xfrm>
            <a:off x="0" y="119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818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78186" name="Rectangle 10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8188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78189" name="Rectangle 13"/>
          <p:cNvSpPr>
            <a:spLocks noChangeArrowheads="1"/>
          </p:cNvSpPr>
          <p:nvPr/>
        </p:nvSpPr>
        <p:spPr bwMode="auto">
          <a:xfrm>
            <a:off x="0" y="119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8191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78190" name="Picture 1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04853" y="1740878"/>
            <a:ext cx="1819275" cy="342900"/>
          </a:xfrm>
          <a:prstGeom prst="rect">
            <a:avLst/>
          </a:prstGeom>
          <a:noFill/>
        </p:spPr>
      </p:pic>
      <p:sp>
        <p:nvSpPr>
          <p:cNvPr id="178192" name="Rectangle 1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438278" y="3225170"/>
            <a:ext cx="2477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Esta</a:t>
            </a:r>
            <a:r>
              <a:rPr lang="fr-FR" sz="2000" dirty="0"/>
              <a:t> </a:t>
            </a:r>
            <a:r>
              <a:rPr lang="fr-FR" sz="2000" dirty="0" err="1"/>
              <a:t>equação</a:t>
            </a:r>
            <a:r>
              <a:rPr lang="fr-FR" sz="2000" dirty="0"/>
              <a:t> é </a:t>
            </a:r>
            <a:r>
              <a:rPr lang="fr-FR" sz="2000" dirty="0" err="1"/>
              <a:t>muito</a:t>
            </a:r>
            <a:r>
              <a:rPr lang="fr-FR" sz="2000" dirty="0"/>
              <a:t> </a:t>
            </a:r>
          </a:p>
          <a:p>
            <a:r>
              <a:rPr lang="fr-FR" sz="2000" dirty="0" err="1"/>
              <a:t>semelhante</a:t>
            </a:r>
            <a:r>
              <a:rPr lang="fr-FR" sz="2000" dirty="0"/>
              <a:t> à:</a:t>
            </a:r>
          </a:p>
        </p:txBody>
      </p:sp>
      <p:sp>
        <p:nvSpPr>
          <p:cNvPr id="178194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78195" name="Rectangle 19"/>
          <p:cNvSpPr>
            <a:spLocks noChangeArrowheads="1"/>
          </p:cNvSpPr>
          <p:nvPr/>
        </p:nvSpPr>
        <p:spPr bwMode="auto">
          <a:xfrm>
            <a:off x="0" y="119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251520" y="4365104"/>
            <a:ext cx="3370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Que </a:t>
            </a:r>
            <a:r>
              <a:rPr lang="fr-FR" sz="2000" dirty="0" err="1"/>
              <a:t>possui</a:t>
            </a:r>
            <a:r>
              <a:rPr lang="fr-FR" sz="2000" dirty="0"/>
              <a:t> </a:t>
            </a:r>
            <a:r>
              <a:rPr lang="fr-FR" sz="2000" dirty="0" err="1"/>
              <a:t>soluções</a:t>
            </a:r>
            <a:r>
              <a:rPr lang="fr-FR" sz="2000" dirty="0"/>
              <a:t> da forma:</a:t>
            </a:r>
          </a:p>
        </p:txBody>
      </p:sp>
      <p:sp>
        <p:nvSpPr>
          <p:cNvPr id="178197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78196" name="Picture 2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4365104"/>
            <a:ext cx="4829175" cy="428625"/>
          </a:xfrm>
          <a:prstGeom prst="rect">
            <a:avLst/>
          </a:prstGeom>
          <a:noFill/>
        </p:spPr>
      </p:pic>
      <p:sp>
        <p:nvSpPr>
          <p:cNvPr id="178198" name="Rectangle 22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8200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78202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78203" name="Rectangle 27"/>
          <p:cNvSpPr>
            <a:spLocks noChangeArrowheads="1"/>
          </p:cNvSpPr>
          <p:nvPr/>
        </p:nvSpPr>
        <p:spPr bwMode="auto">
          <a:xfrm>
            <a:off x="0" y="1400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8205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78204" name="Picture 2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4869160"/>
            <a:ext cx="5657850" cy="942975"/>
          </a:xfrm>
          <a:prstGeom prst="rect">
            <a:avLst/>
          </a:prstGeom>
          <a:noFill/>
        </p:spPr>
      </p:pic>
      <p:sp>
        <p:nvSpPr>
          <p:cNvPr id="178206" name="Rectangle 30"/>
          <p:cNvSpPr>
            <a:spLocks noChangeArrowheads="1"/>
          </p:cNvSpPr>
          <p:nvPr/>
        </p:nvSpPr>
        <p:spPr bwMode="auto">
          <a:xfrm>
            <a:off x="0" y="1400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8208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78207" name="Picture 3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2132856"/>
            <a:ext cx="5334000" cy="733425"/>
          </a:xfrm>
          <a:prstGeom prst="rect">
            <a:avLst/>
          </a:prstGeom>
          <a:noFill/>
        </p:spPr>
      </p:pic>
      <p:sp>
        <p:nvSpPr>
          <p:cNvPr id="178209" name="Rectangle 33"/>
          <p:cNvSpPr>
            <a:spLocks noChangeArrowheads="1"/>
          </p:cNvSpPr>
          <p:nvPr/>
        </p:nvSpPr>
        <p:spPr bwMode="auto">
          <a:xfrm>
            <a:off x="0" y="119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251520" y="44624"/>
            <a:ext cx="3503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Átomos</a:t>
            </a:r>
            <a:r>
              <a:rPr lang="fr-FR" sz="2800" dirty="0"/>
              <a:t> </a:t>
            </a:r>
            <a:r>
              <a:rPr lang="fr-FR" sz="2800" dirty="0" err="1"/>
              <a:t>Hidrogen</a:t>
            </a:r>
            <a:r>
              <a:rPr lang="fr-FR" sz="2800" dirty="0" err="1">
                <a:latin typeface="Calibri"/>
              </a:rPr>
              <a:t>óides</a:t>
            </a:r>
            <a:endParaRPr lang="fr-FR" sz="2800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3271639"/>
            <a:ext cx="5372100" cy="733425"/>
          </a:xfrm>
          <a:prstGeom prst="rect">
            <a:avLst/>
          </a:prstGeom>
          <a:noFill/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119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11" grpId="0"/>
      <p:bldP spid="28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76" name="Picture 5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5359871"/>
            <a:ext cx="5372100" cy="733425"/>
          </a:xfrm>
          <a:prstGeom prst="rect">
            <a:avLst/>
          </a:prstGeom>
          <a:noFill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16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05827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79512" y="2308810"/>
            <a:ext cx="74783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Considerando</a:t>
            </a:r>
            <a:r>
              <a:rPr lang="fr-FR" sz="2000" dirty="0"/>
              <a:t>                                                                                      , </a:t>
            </a:r>
            <a:r>
              <a:rPr lang="fr-FR" sz="2000" dirty="0" err="1"/>
              <a:t>temos</a:t>
            </a:r>
            <a:r>
              <a:rPr lang="fr-FR" sz="2000" dirty="0"/>
              <a:t>:</a:t>
            </a:r>
          </a:p>
        </p:txBody>
      </p:sp>
      <p:sp>
        <p:nvSpPr>
          <p:cNvPr id="2058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058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2348880"/>
            <a:ext cx="4667250" cy="342900"/>
          </a:xfrm>
          <a:prstGeom prst="rect">
            <a:avLst/>
          </a:prstGeom>
          <a:noFill/>
        </p:spPr>
      </p:pic>
      <p:sp>
        <p:nvSpPr>
          <p:cNvPr id="205830" name="Rectangle 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79512" y="692696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Para </a:t>
            </a:r>
            <a:r>
              <a:rPr lang="fr-FR" sz="2000" dirty="0" err="1"/>
              <a:t>obtermos</a:t>
            </a:r>
            <a:r>
              <a:rPr lang="fr-FR" sz="2000" dirty="0"/>
              <a:t> </a:t>
            </a:r>
            <a:r>
              <a:rPr lang="fr-FR" sz="2000" dirty="0" err="1"/>
              <a:t>uma</a:t>
            </a:r>
            <a:r>
              <a:rPr lang="fr-FR" sz="2000" dirty="0"/>
              <a:t> </a:t>
            </a:r>
            <a:r>
              <a:rPr lang="fr-FR" sz="2000" dirty="0" err="1"/>
              <a:t>equação</a:t>
            </a:r>
            <a:r>
              <a:rPr lang="fr-FR" sz="2000" dirty="0"/>
              <a:t> </a:t>
            </a:r>
            <a:r>
              <a:rPr lang="fr-FR" sz="2000" dirty="0" err="1"/>
              <a:t>idêntica</a:t>
            </a:r>
            <a:r>
              <a:rPr lang="fr-FR" sz="2000" dirty="0"/>
              <a:t> à de </a:t>
            </a:r>
            <a:r>
              <a:rPr lang="fr-FR" sz="2000" dirty="0" err="1"/>
              <a:t>solução</a:t>
            </a:r>
            <a:r>
              <a:rPr lang="fr-FR" sz="2000" dirty="0"/>
              <a:t> </a:t>
            </a:r>
            <a:r>
              <a:rPr lang="fr-FR" sz="2000" dirty="0" err="1"/>
              <a:t>conhecida</a:t>
            </a:r>
            <a:r>
              <a:rPr lang="fr-FR" sz="2000" dirty="0"/>
              <a:t>, </a:t>
            </a:r>
            <a:r>
              <a:rPr lang="fr-FR" sz="2000" dirty="0" err="1"/>
              <a:t>devemos</a:t>
            </a:r>
            <a:r>
              <a:rPr lang="fr-FR" sz="2000" dirty="0"/>
              <a:t> </a:t>
            </a:r>
            <a:r>
              <a:rPr lang="fr-FR" sz="2000" dirty="0" err="1"/>
              <a:t>trabalha</a:t>
            </a:r>
            <a:r>
              <a:rPr lang="fr-FR" sz="2000" dirty="0"/>
              <a:t>-la </a:t>
            </a:r>
            <a:r>
              <a:rPr lang="fr-FR" sz="2000" dirty="0" err="1"/>
              <a:t>um</a:t>
            </a:r>
            <a:r>
              <a:rPr lang="fr-FR" sz="2000" dirty="0"/>
              <a:t> </a:t>
            </a:r>
            <a:r>
              <a:rPr lang="fr-FR" sz="2000" dirty="0" err="1"/>
              <a:t>pouco</a:t>
            </a:r>
            <a:r>
              <a:rPr lang="fr-FR" sz="2000" dirty="0"/>
              <a:t>:</a:t>
            </a:r>
          </a:p>
        </p:txBody>
      </p:sp>
      <p:sp>
        <p:nvSpPr>
          <p:cNvPr id="2058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05833" name="Rectangle 9"/>
          <p:cNvSpPr>
            <a:spLocks noChangeArrowheads="1"/>
          </p:cNvSpPr>
          <p:nvPr/>
        </p:nvSpPr>
        <p:spPr bwMode="auto">
          <a:xfrm>
            <a:off x="0" y="1533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058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05836" name="Picture 1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3212976"/>
            <a:ext cx="762000" cy="342900"/>
          </a:xfrm>
          <a:prstGeom prst="rect">
            <a:avLst/>
          </a:prstGeom>
          <a:noFill/>
        </p:spPr>
      </p:pic>
      <p:sp>
        <p:nvSpPr>
          <p:cNvPr id="20583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05840" name="Rectangle 16"/>
          <p:cNvSpPr>
            <a:spLocks noChangeArrowheads="1"/>
          </p:cNvSpPr>
          <p:nvPr/>
        </p:nvSpPr>
        <p:spPr bwMode="auto">
          <a:xfrm>
            <a:off x="0" y="119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251520" y="4089266"/>
            <a:ext cx="17022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Reescrevendo</a:t>
            </a:r>
            <a:r>
              <a:rPr lang="fr-FR" sz="2000" dirty="0"/>
              <a:t> </a:t>
            </a:r>
          </a:p>
          <a:p>
            <a:r>
              <a:rPr lang="fr-FR" sz="2000" dirty="0" err="1"/>
              <a:t>temos</a:t>
            </a:r>
            <a:r>
              <a:rPr lang="fr-FR" sz="2000" dirty="0"/>
              <a:t>:</a:t>
            </a:r>
          </a:p>
        </p:txBody>
      </p:sp>
      <p:sp>
        <p:nvSpPr>
          <p:cNvPr id="205842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05843" name="Rectangle 19"/>
          <p:cNvSpPr>
            <a:spLocks noChangeArrowheads="1"/>
          </p:cNvSpPr>
          <p:nvPr/>
        </p:nvSpPr>
        <p:spPr bwMode="auto">
          <a:xfrm>
            <a:off x="0" y="119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45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05846" name="Rectangle 22"/>
          <p:cNvSpPr>
            <a:spLocks noChangeArrowheads="1"/>
          </p:cNvSpPr>
          <p:nvPr/>
        </p:nvSpPr>
        <p:spPr bwMode="auto">
          <a:xfrm>
            <a:off x="0" y="1924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48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05850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05849" name="Picture 2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4164310"/>
            <a:ext cx="781050" cy="704850"/>
          </a:xfrm>
          <a:prstGeom prst="rect">
            <a:avLst/>
          </a:prstGeom>
          <a:noFill/>
        </p:spPr>
      </p:pic>
      <p:sp>
        <p:nvSpPr>
          <p:cNvPr id="205852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05853" name="Rectangle 29"/>
          <p:cNvSpPr>
            <a:spLocks noChangeArrowheads="1"/>
          </p:cNvSpPr>
          <p:nvPr/>
        </p:nvSpPr>
        <p:spPr bwMode="auto">
          <a:xfrm>
            <a:off x="0" y="119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55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05857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05856" name="Picture 3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3068960"/>
            <a:ext cx="5200650" cy="733425"/>
          </a:xfrm>
          <a:prstGeom prst="rect">
            <a:avLst/>
          </a:prstGeom>
          <a:noFill/>
        </p:spPr>
      </p:pic>
      <p:sp>
        <p:nvSpPr>
          <p:cNvPr id="205859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05858" name="Picture 3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1196752"/>
            <a:ext cx="5334000" cy="733425"/>
          </a:xfrm>
          <a:prstGeom prst="rect">
            <a:avLst/>
          </a:prstGeom>
          <a:noFill/>
        </p:spPr>
      </p:pic>
      <p:sp>
        <p:nvSpPr>
          <p:cNvPr id="205860" name="Rectangle 36"/>
          <p:cNvSpPr>
            <a:spLocks noChangeArrowheads="1"/>
          </p:cNvSpPr>
          <p:nvPr/>
        </p:nvSpPr>
        <p:spPr bwMode="auto">
          <a:xfrm>
            <a:off x="0" y="119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62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05861" name="Picture 3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4077072"/>
            <a:ext cx="5705475" cy="733425"/>
          </a:xfrm>
          <a:prstGeom prst="rect">
            <a:avLst/>
          </a:prstGeom>
          <a:noFill/>
        </p:spPr>
      </p:pic>
      <p:graphicFrame>
        <p:nvGraphicFramePr>
          <p:cNvPr id="205871" name="Object 47"/>
          <p:cNvGraphicFramePr>
            <a:graphicFrameLocks noChangeAspect="1"/>
          </p:cNvGraphicFramePr>
          <p:nvPr/>
        </p:nvGraphicFramePr>
        <p:xfrm>
          <a:off x="5580112" y="4653136"/>
          <a:ext cx="735666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9" imgW="538200" imgH="579240" progId="ChemDraw.Document.6.0">
                  <p:embed/>
                </p:oleObj>
              </mc:Choice>
              <mc:Fallback>
                <p:oleObj name="CS ChemDraw Drawing" r:id="rId9" imgW="538200" imgH="579240" progId="ChemDraw.Document.6.0">
                  <p:embed/>
                  <p:pic>
                    <p:nvPicPr>
                      <p:cNvPr id="205871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4653136"/>
                        <a:ext cx="735666" cy="79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72" name="Object 48"/>
          <p:cNvGraphicFramePr>
            <a:graphicFrameLocks noChangeAspect="1"/>
          </p:cNvGraphicFramePr>
          <p:nvPr/>
        </p:nvGraphicFramePr>
        <p:xfrm>
          <a:off x="6084168" y="4636814"/>
          <a:ext cx="1080120" cy="892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1" imgW="714960" imgH="590400" progId="ChemDraw.Document.6.0">
                  <p:embed/>
                </p:oleObj>
              </mc:Choice>
              <mc:Fallback>
                <p:oleObj name="CS ChemDraw Drawing" r:id="rId11" imgW="714960" imgH="590400" progId="ChemDraw.Document.6.0">
                  <p:embed/>
                  <p:pic>
                    <p:nvPicPr>
                      <p:cNvPr id="205872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4636814"/>
                        <a:ext cx="1080120" cy="8928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ZoneTexte 58"/>
          <p:cNvSpPr txBox="1"/>
          <p:nvPr/>
        </p:nvSpPr>
        <p:spPr>
          <a:xfrm>
            <a:off x="179512" y="5301208"/>
            <a:ext cx="17418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E </a:t>
            </a:r>
            <a:r>
              <a:rPr lang="fr-FR" sz="2000" dirty="0" err="1"/>
              <a:t>comparando</a:t>
            </a:r>
            <a:r>
              <a:rPr lang="fr-FR" sz="2000" dirty="0"/>
              <a:t> </a:t>
            </a:r>
          </a:p>
          <a:p>
            <a:r>
              <a:rPr lang="fr-FR" sz="2000" dirty="0" err="1"/>
              <a:t>com</a:t>
            </a:r>
            <a:r>
              <a:rPr lang="fr-FR" sz="2000" dirty="0"/>
              <a:t>:</a:t>
            </a:r>
          </a:p>
        </p:txBody>
      </p:sp>
      <p:graphicFrame>
        <p:nvGraphicFramePr>
          <p:cNvPr id="205873" name="Object 49"/>
          <p:cNvGraphicFramePr>
            <a:graphicFrameLocks noChangeAspect="1"/>
          </p:cNvGraphicFramePr>
          <p:nvPr/>
        </p:nvGraphicFramePr>
        <p:xfrm>
          <a:off x="4572000" y="5157192"/>
          <a:ext cx="1368152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3" imgW="814680" imgH="366120" progId="ChemDraw.Document.6.0">
                  <p:embed/>
                </p:oleObj>
              </mc:Choice>
              <mc:Fallback>
                <p:oleObj name="CS ChemDraw Drawing" r:id="rId13" imgW="814680" imgH="366120" progId="ChemDraw.Document.6.0">
                  <p:embed/>
                  <p:pic>
                    <p:nvPicPr>
                      <p:cNvPr id="205873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157192"/>
                        <a:ext cx="1368152" cy="1008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75" name="Object 51"/>
          <p:cNvGraphicFramePr>
            <a:graphicFrameLocks noChangeAspect="1"/>
          </p:cNvGraphicFramePr>
          <p:nvPr/>
        </p:nvGraphicFramePr>
        <p:xfrm>
          <a:off x="5796136" y="5229200"/>
          <a:ext cx="504056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5" imgW="819720" imgH="369720" progId="ChemDraw.Document.6.0">
                  <p:embed/>
                </p:oleObj>
              </mc:Choice>
              <mc:Fallback>
                <p:oleObj name="CS ChemDraw Drawing" r:id="rId15" imgW="819720" imgH="369720" progId="ChemDraw.Document.6.0">
                  <p:embed/>
                  <p:pic>
                    <p:nvPicPr>
                      <p:cNvPr id="205875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5229200"/>
                        <a:ext cx="504056" cy="8640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ZoneTexte 62"/>
          <p:cNvSpPr txBox="1"/>
          <p:nvPr/>
        </p:nvSpPr>
        <p:spPr>
          <a:xfrm>
            <a:off x="251520" y="44624"/>
            <a:ext cx="3503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Átomos</a:t>
            </a:r>
            <a:r>
              <a:rPr lang="fr-FR" sz="2800" dirty="0"/>
              <a:t> </a:t>
            </a:r>
            <a:r>
              <a:rPr lang="fr-FR" sz="2800" dirty="0" err="1"/>
              <a:t>Hidrogen</a:t>
            </a:r>
            <a:r>
              <a:rPr lang="fr-FR" sz="2800" dirty="0" err="1">
                <a:latin typeface="Calibri"/>
              </a:rPr>
              <a:t>óides</a:t>
            </a:r>
            <a:endParaRPr lang="fr-FR" sz="2800" dirty="0"/>
          </a:p>
        </p:txBody>
      </p:sp>
      <p:sp>
        <p:nvSpPr>
          <p:cNvPr id="205877" name="Rectangle 5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05878" name="Rectangle 54"/>
          <p:cNvSpPr>
            <a:spLocks noChangeArrowheads="1"/>
          </p:cNvSpPr>
          <p:nvPr/>
        </p:nvSpPr>
        <p:spPr bwMode="auto">
          <a:xfrm>
            <a:off x="0" y="119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5" grpId="0"/>
      <p:bldP spid="5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827584" y="5301208"/>
            <a:ext cx="3816424" cy="576064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6228184" y="2060848"/>
            <a:ext cx="2736304" cy="864096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5508104" y="908720"/>
            <a:ext cx="2736304" cy="864096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17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323528" y="1052736"/>
            <a:ext cx="1643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Assim</a:t>
            </a:r>
            <a:r>
              <a:rPr lang="fr-FR" sz="2000" dirty="0"/>
              <a:t>, </a:t>
            </a:r>
            <a:r>
              <a:rPr lang="fr-FR" sz="2000" dirty="0" err="1"/>
              <a:t>temos</a:t>
            </a:r>
            <a:r>
              <a:rPr lang="fr-FR" sz="2000" dirty="0"/>
              <a:t>:</a:t>
            </a:r>
          </a:p>
        </p:txBody>
      </p:sp>
      <p:sp>
        <p:nvSpPr>
          <p:cNvPr id="2048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04803" name="Rectangle 3"/>
          <p:cNvSpPr>
            <a:spLocks noChangeArrowheads="1"/>
          </p:cNvSpPr>
          <p:nvPr/>
        </p:nvSpPr>
        <p:spPr bwMode="auto">
          <a:xfrm>
            <a:off x="0" y="1162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0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04806" name="Rectangle 6"/>
          <p:cNvSpPr>
            <a:spLocks noChangeArrowheads="1"/>
          </p:cNvSpPr>
          <p:nvPr/>
        </p:nvSpPr>
        <p:spPr bwMode="auto">
          <a:xfrm>
            <a:off x="0" y="1162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0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04807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2132856"/>
            <a:ext cx="5505450" cy="733425"/>
          </a:xfrm>
          <a:prstGeom prst="rect">
            <a:avLst/>
          </a:prstGeom>
          <a:noFill/>
        </p:spPr>
      </p:pic>
      <p:sp>
        <p:nvSpPr>
          <p:cNvPr id="204809" name="Rectangle 9"/>
          <p:cNvSpPr>
            <a:spLocks noChangeArrowheads="1"/>
          </p:cNvSpPr>
          <p:nvPr/>
        </p:nvSpPr>
        <p:spPr bwMode="auto">
          <a:xfrm>
            <a:off x="0" y="119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67544" y="4728567"/>
            <a:ext cx="22013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Finalmente</a:t>
            </a:r>
            <a:r>
              <a:rPr lang="fr-FR" sz="2000" dirty="0"/>
              <a:t>, </a:t>
            </a:r>
            <a:r>
              <a:rPr lang="fr-FR" sz="2000" dirty="0" err="1"/>
              <a:t>temos</a:t>
            </a:r>
            <a:r>
              <a:rPr lang="fr-FR" sz="2000" dirty="0"/>
              <a:t>:</a:t>
            </a:r>
          </a:p>
          <a:p>
            <a:endParaRPr lang="fr-FR" sz="2000" dirty="0"/>
          </a:p>
          <a:p>
            <a:r>
              <a:rPr lang="fr-FR" sz="2000" dirty="0"/>
              <a:t>e:</a:t>
            </a:r>
          </a:p>
        </p:txBody>
      </p:sp>
      <p:sp>
        <p:nvSpPr>
          <p:cNvPr id="20481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04812" name="Rectangle 12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14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04815" name="Rectangle 15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17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04816" name="Picture 1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3717032"/>
            <a:ext cx="1466850" cy="342900"/>
          </a:xfrm>
          <a:prstGeom prst="rect">
            <a:avLst/>
          </a:prstGeom>
          <a:noFill/>
        </p:spPr>
      </p:pic>
      <p:sp>
        <p:nvSpPr>
          <p:cNvPr id="204818" name="Rectangle 18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395536" y="3356992"/>
            <a:ext cx="8748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err="1"/>
              <a:t>Perceba</a:t>
            </a:r>
            <a:r>
              <a:rPr lang="fr-FR" sz="2000" dirty="0"/>
              <a:t> que E </a:t>
            </a:r>
            <a:r>
              <a:rPr lang="fr-FR" sz="2000" dirty="0" err="1"/>
              <a:t>depende</a:t>
            </a:r>
            <a:r>
              <a:rPr lang="fr-FR" sz="2000" dirty="0"/>
              <a:t> </a:t>
            </a:r>
            <a:r>
              <a:rPr lang="fr-FR" sz="2000" dirty="0" err="1"/>
              <a:t>somente</a:t>
            </a:r>
            <a:r>
              <a:rPr lang="fr-FR" sz="2000" dirty="0"/>
              <a:t> da soma k+l e </a:t>
            </a:r>
            <a:r>
              <a:rPr lang="fr-FR" sz="2000" dirty="0" err="1"/>
              <a:t>não</a:t>
            </a:r>
            <a:r>
              <a:rPr lang="fr-FR" sz="2000" dirty="0"/>
              <a:t> de k e l </a:t>
            </a:r>
            <a:r>
              <a:rPr lang="fr-FR" sz="2000" dirty="0" err="1"/>
              <a:t>independentemente</a:t>
            </a:r>
            <a:r>
              <a:rPr lang="fr-FR" sz="2000" dirty="0"/>
              <a:t>. </a:t>
            </a:r>
            <a:r>
              <a:rPr lang="fr-FR" sz="2000" dirty="0" err="1"/>
              <a:t>Assim</a:t>
            </a:r>
            <a:r>
              <a:rPr lang="fr-FR" sz="2000" dirty="0"/>
              <a:t>,                             </a:t>
            </a:r>
            <a:r>
              <a:rPr lang="fr-FR" sz="2000" dirty="0" err="1"/>
              <a:t>define</a:t>
            </a:r>
            <a:r>
              <a:rPr lang="fr-FR" sz="2000" dirty="0"/>
              <a:t> un novo indice            . </a:t>
            </a:r>
            <a:r>
              <a:rPr lang="fr-FR" sz="2000" i="1" dirty="0"/>
              <a:t>    </a:t>
            </a:r>
            <a:r>
              <a:rPr lang="fr-FR" sz="2000" dirty="0"/>
              <a:t>é </a:t>
            </a:r>
            <a:r>
              <a:rPr lang="fr-FR" sz="2000" dirty="0" err="1"/>
              <a:t>chamado</a:t>
            </a:r>
            <a:r>
              <a:rPr lang="fr-FR" sz="2000" dirty="0"/>
              <a:t> </a:t>
            </a:r>
            <a:r>
              <a:rPr lang="fr-FR" sz="2000" dirty="0" err="1"/>
              <a:t>número</a:t>
            </a:r>
            <a:r>
              <a:rPr lang="fr-FR" sz="2000" dirty="0"/>
              <a:t> </a:t>
            </a:r>
            <a:r>
              <a:rPr lang="fr-FR" sz="2000" dirty="0" err="1"/>
              <a:t>quântico</a:t>
            </a:r>
            <a:r>
              <a:rPr lang="fr-FR" sz="2000" dirty="0"/>
              <a:t> principal.</a:t>
            </a:r>
          </a:p>
        </p:txBody>
      </p:sp>
      <p:sp>
        <p:nvSpPr>
          <p:cNvPr id="204820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04819" name="Picture 1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3717032"/>
            <a:ext cx="571500" cy="342900"/>
          </a:xfrm>
          <a:prstGeom prst="rect">
            <a:avLst/>
          </a:prstGeom>
          <a:noFill/>
        </p:spPr>
      </p:pic>
      <p:sp>
        <p:nvSpPr>
          <p:cNvPr id="204821" name="Rectangle 21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04822" name="Picture 2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3717032"/>
            <a:ext cx="152400" cy="342900"/>
          </a:xfrm>
          <a:prstGeom prst="rect">
            <a:avLst/>
          </a:prstGeom>
          <a:noFill/>
        </p:spPr>
      </p:pic>
      <p:sp>
        <p:nvSpPr>
          <p:cNvPr id="204825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04824" name="Picture 2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4725144"/>
            <a:ext cx="5000625" cy="428625"/>
          </a:xfrm>
          <a:prstGeom prst="rect">
            <a:avLst/>
          </a:prstGeom>
          <a:noFill/>
        </p:spPr>
      </p:pic>
      <p:sp>
        <p:nvSpPr>
          <p:cNvPr id="204826" name="Rectangle 26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8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04827" name="Picture 2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5373216"/>
            <a:ext cx="3667125" cy="428625"/>
          </a:xfrm>
          <a:prstGeom prst="rect">
            <a:avLst/>
          </a:prstGeom>
          <a:noFill/>
        </p:spPr>
      </p:pic>
      <p:sp>
        <p:nvSpPr>
          <p:cNvPr id="204829" name="Rectangle 29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1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04830" name="Picture 3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2132856"/>
            <a:ext cx="2552700" cy="733425"/>
          </a:xfrm>
          <a:prstGeom prst="rect">
            <a:avLst/>
          </a:prstGeom>
          <a:noFill/>
        </p:spPr>
      </p:pic>
      <p:sp>
        <p:nvSpPr>
          <p:cNvPr id="204833" name="Rectangle 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04834" name="Rectangle 34"/>
          <p:cNvSpPr>
            <a:spLocks noChangeArrowheads="1"/>
          </p:cNvSpPr>
          <p:nvPr/>
        </p:nvSpPr>
        <p:spPr bwMode="auto">
          <a:xfrm>
            <a:off x="0" y="1162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9" name="Rectangle 3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04838" name="Picture 3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980728"/>
            <a:ext cx="5953125" cy="704850"/>
          </a:xfrm>
          <a:prstGeom prst="rect">
            <a:avLst/>
          </a:prstGeom>
          <a:noFill/>
        </p:spPr>
      </p:pic>
      <p:sp>
        <p:nvSpPr>
          <p:cNvPr id="204840" name="Rectangle 40"/>
          <p:cNvSpPr>
            <a:spLocks noChangeArrowheads="1"/>
          </p:cNvSpPr>
          <p:nvPr/>
        </p:nvSpPr>
        <p:spPr bwMode="auto">
          <a:xfrm>
            <a:off x="0" y="1162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251520" y="44624"/>
            <a:ext cx="3503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Átomos</a:t>
            </a:r>
            <a:r>
              <a:rPr lang="fr-FR" sz="2800" dirty="0"/>
              <a:t> </a:t>
            </a:r>
            <a:r>
              <a:rPr lang="fr-FR" sz="2800" dirty="0" err="1"/>
              <a:t>Hidrogen</a:t>
            </a:r>
            <a:r>
              <a:rPr lang="fr-FR" sz="2800" dirty="0" err="1">
                <a:latin typeface="Calibri"/>
              </a:rPr>
              <a:t>óides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18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ZoneTexte 42"/>
          <p:cNvSpPr txBox="1"/>
          <p:nvPr/>
        </p:nvSpPr>
        <p:spPr>
          <a:xfrm>
            <a:off x="899592" y="5229200"/>
            <a:ext cx="7800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(ou        )  </a:t>
            </a:r>
            <a:r>
              <a:rPr lang="fr-FR" dirty="0" err="1"/>
              <a:t>Número</a:t>
            </a:r>
            <a:r>
              <a:rPr lang="fr-FR" dirty="0"/>
              <a:t> </a:t>
            </a:r>
            <a:r>
              <a:rPr lang="fr-FR" dirty="0" err="1"/>
              <a:t>quântico</a:t>
            </a:r>
            <a:r>
              <a:rPr lang="fr-FR" dirty="0"/>
              <a:t> </a:t>
            </a:r>
            <a:r>
              <a:rPr lang="fr-FR" dirty="0" err="1"/>
              <a:t>magnético</a:t>
            </a:r>
            <a:r>
              <a:rPr lang="fr-FR" dirty="0"/>
              <a:t>, é </a:t>
            </a:r>
            <a:r>
              <a:rPr lang="fr-FR" dirty="0" err="1"/>
              <a:t>inteiro</a:t>
            </a:r>
            <a:r>
              <a:rPr lang="fr-FR" dirty="0"/>
              <a:t> e assume </a:t>
            </a:r>
            <a:r>
              <a:rPr lang="fr-FR" dirty="0" err="1"/>
              <a:t>valores</a:t>
            </a:r>
            <a:r>
              <a:rPr lang="fr-FR" dirty="0"/>
              <a:t> entre         e     :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18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323528" y="836712"/>
            <a:ext cx="62948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Unindo</a:t>
            </a:r>
            <a:r>
              <a:rPr lang="fr-FR" sz="2000" dirty="0"/>
              <a:t> </a:t>
            </a:r>
            <a:r>
              <a:rPr lang="fr-FR" sz="2000" dirty="0" err="1"/>
              <a:t>todas</a:t>
            </a:r>
            <a:r>
              <a:rPr lang="fr-FR" sz="2000" dirty="0"/>
              <a:t> as </a:t>
            </a:r>
            <a:r>
              <a:rPr lang="fr-FR" sz="2000" dirty="0" err="1"/>
              <a:t>funções</a:t>
            </a:r>
            <a:r>
              <a:rPr lang="fr-FR" sz="2000" dirty="0"/>
              <a:t> </a:t>
            </a:r>
            <a:r>
              <a:rPr lang="fr-FR" sz="2000" dirty="0" err="1"/>
              <a:t>calculadas</a:t>
            </a:r>
            <a:r>
              <a:rPr lang="fr-FR" sz="2000" dirty="0"/>
              <a:t> </a:t>
            </a:r>
            <a:r>
              <a:rPr lang="fr-FR" sz="2000" dirty="0" err="1"/>
              <a:t>anteriormente</a:t>
            </a:r>
            <a:r>
              <a:rPr lang="fr-FR" sz="2000" dirty="0"/>
              <a:t>, </a:t>
            </a:r>
            <a:r>
              <a:rPr lang="fr-FR" sz="2000" dirty="0" err="1"/>
              <a:t>temos</a:t>
            </a:r>
            <a:r>
              <a:rPr lang="fr-FR" sz="2000" dirty="0"/>
              <a:t>:</a:t>
            </a:r>
          </a:p>
        </p:txBody>
      </p:sp>
      <p:sp>
        <p:nvSpPr>
          <p:cNvPr id="2037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03779" name="Rectangle 3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378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03780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1988840"/>
            <a:ext cx="4486275" cy="428625"/>
          </a:xfrm>
          <a:prstGeom prst="rect">
            <a:avLst/>
          </a:prstGeom>
          <a:noFill/>
        </p:spPr>
      </p:pic>
      <p:sp>
        <p:nvSpPr>
          <p:cNvPr id="203782" name="Rectangle 6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378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03783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8982" y="1410866"/>
            <a:ext cx="4591050" cy="361950"/>
          </a:xfrm>
          <a:prstGeom prst="rect">
            <a:avLst/>
          </a:prstGeom>
          <a:noFill/>
        </p:spPr>
      </p:pic>
      <p:sp>
        <p:nvSpPr>
          <p:cNvPr id="203785" name="Rectangle 9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3786" name="Object 10"/>
          <p:cNvGraphicFramePr>
            <a:graphicFrameLocks noChangeAspect="1"/>
          </p:cNvGraphicFramePr>
          <p:nvPr/>
        </p:nvGraphicFramePr>
        <p:xfrm>
          <a:off x="1907704" y="2276872"/>
          <a:ext cx="733425" cy="2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733680" imgH="277920" progId="ChemDraw.Document.6.0">
                  <p:embed/>
                </p:oleObj>
              </mc:Choice>
              <mc:Fallback>
                <p:oleObj name="CS ChemDraw Drawing" r:id="rId4" imgW="733680" imgH="277920" progId="ChemDraw.Document.6.0">
                  <p:embed/>
                  <p:pic>
                    <p:nvPicPr>
                      <p:cNvPr id="20378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2276872"/>
                        <a:ext cx="733425" cy="277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ZoneTexte 17"/>
          <p:cNvSpPr txBox="1"/>
          <p:nvPr/>
        </p:nvSpPr>
        <p:spPr>
          <a:xfrm>
            <a:off x="395536" y="2204864"/>
            <a:ext cx="1488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/>
              <a:t>Termo</a:t>
            </a:r>
            <a:r>
              <a:rPr lang="fr-FR" dirty="0"/>
              <a:t> de</a:t>
            </a:r>
          </a:p>
          <a:p>
            <a:pPr algn="ctr"/>
            <a:r>
              <a:rPr lang="fr-FR" dirty="0"/>
              <a:t> </a:t>
            </a:r>
            <a:r>
              <a:rPr lang="fr-FR" dirty="0" err="1"/>
              <a:t>normalização</a:t>
            </a:r>
            <a:endParaRPr lang="fr-FR" dirty="0"/>
          </a:p>
        </p:txBody>
      </p:sp>
      <p:graphicFrame>
        <p:nvGraphicFramePr>
          <p:cNvPr id="203787" name="Object 11"/>
          <p:cNvGraphicFramePr>
            <a:graphicFrameLocks noChangeAspect="1"/>
          </p:cNvGraphicFramePr>
          <p:nvPr/>
        </p:nvGraphicFramePr>
        <p:xfrm>
          <a:off x="4355976" y="2420889"/>
          <a:ext cx="142875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142200" imgH="543240" progId="ChemDraw.Document.6.0">
                  <p:embed/>
                </p:oleObj>
              </mc:Choice>
              <mc:Fallback>
                <p:oleObj name="CS ChemDraw Drawing" r:id="rId6" imgW="142200" imgH="543240" progId="ChemDraw.Document.6.0">
                  <p:embed/>
                  <p:pic>
                    <p:nvPicPr>
                      <p:cNvPr id="20378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2420889"/>
                        <a:ext cx="142875" cy="4320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ZoneTexte 19"/>
          <p:cNvSpPr txBox="1"/>
          <p:nvPr/>
        </p:nvSpPr>
        <p:spPr>
          <a:xfrm>
            <a:off x="3203848" y="2771636"/>
            <a:ext cx="2299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Polinômio</a:t>
            </a:r>
            <a:r>
              <a:rPr lang="fr-FR" dirty="0"/>
              <a:t> de Laguerre</a:t>
            </a:r>
          </a:p>
        </p:txBody>
      </p:sp>
      <p:graphicFrame>
        <p:nvGraphicFramePr>
          <p:cNvPr id="203788" name="Object 12"/>
          <p:cNvGraphicFramePr>
            <a:graphicFrameLocks noChangeAspect="1"/>
          </p:cNvGraphicFramePr>
          <p:nvPr/>
        </p:nvGraphicFramePr>
        <p:xfrm>
          <a:off x="5868144" y="2420888"/>
          <a:ext cx="733425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733680" imgH="429840" progId="ChemDraw.Document.6.0">
                  <p:embed/>
                </p:oleObj>
              </mc:Choice>
              <mc:Fallback>
                <p:oleObj name="CS ChemDraw Drawing" r:id="rId8" imgW="733680" imgH="429840" progId="ChemDraw.Document.6.0">
                  <p:embed/>
                  <p:pic>
                    <p:nvPicPr>
                      <p:cNvPr id="20378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2420888"/>
                        <a:ext cx="733425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ZoneTexte 21"/>
          <p:cNvSpPr txBox="1"/>
          <p:nvPr/>
        </p:nvSpPr>
        <p:spPr>
          <a:xfrm>
            <a:off x="6588224" y="2564904"/>
            <a:ext cx="2343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Polinômio</a:t>
            </a:r>
            <a:r>
              <a:rPr lang="fr-FR" dirty="0"/>
              <a:t> de Legendre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539552" y="3717032"/>
            <a:ext cx="3955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u="sng" dirty="0"/>
              <a:t>3 </a:t>
            </a:r>
            <a:r>
              <a:rPr lang="fr-FR" sz="2000" b="1" u="sng" dirty="0" err="1"/>
              <a:t>Números</a:t>
            </a:r>
            <a:r>
              <a:rPr lang="fr-FR" sz="2000" b="1" u="sng" dirty="0"/>
              <a:t> </a:t>
            </a:r>
            <a:r>
              <a:rPr lang="fr-FR" sz="2000" b="1" u="sng" dirty="0" err="1"/>
              <a:t>quânticos</a:t>
            </a:r>
            <a:r>
              <a:rPr lang="fr-FR" sz="2000" b="1" u="sng" dirty="0"/>
              <a:t> </a:t>
            </a:r>
            <a:r>
              <a:rPr lang="fr-FR" sz="2000" b="1" u="sng" dirty="0" err="1"/>
              <a:t>introduzidos</a:t>
            </a:r>
            <a:r>
              <a:rPr lang="fr-FR" sz="2000" b="1" u="sng" dirty="0"/>
              <a:t>: </a:t>
            </a:r>
            <a:endParaRPr lang="fr-FR" sz="2000" b="1" i="1" u="sng" dirty="0"/>
          </a:p>
        </p:txBody>
      </p:sp>
      <p:sp>
        <p:nvSpPr>
          <p:cNvPr id="20379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03789" name="Picture 1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364" y="3789040"/>
            <a:ext cx="647700" cy="342900"/>
          </a:xfrm>
          <a:prstGeom prst="rect">
            <a:avLst/>
          </a:prstGeom>
          <a:noFill/>
        </p:spPr>
      </p:pic>
      <p:sp>
        <p:nvSpPr>
          <p:cNvPr id="203791" name="Rectangle 15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899592" y="4211796"/>
            <a:ext cx="4738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Número</a:t>
            </a:r>
            <a:r>
              <a:rPr lang="fr-FR" dirty="0"/>
              <a:t> </a:t>
            </a:r>
            <a:r>
              <a:rPr lang="fr-FR" dirty="0" err="1"/>
              <a:t>quântico</a:t>
            </a:r>
            <a:r>
              <a:rPr lang="fr-FR" dirty="0"/>
              <a:t> principal, é </a:t>
            </a:r>
            <a:r>
              <a:rPr lang="fr-FR" dirty="0" err="1"/>
              <a:t>inteiro</a:t>
            </a:r>
            <a:r>
              <a:rPr lang="fr-FR" dirty="0"/>
              <a:t> e </a:t>
            </a:r>
            <a:r>
              <a:rPr lang="fr-FR" dirty="0" err="1"/>
              <a:t>positivo</a:t>
            </a:r>
            <a:r>
              <a:rPr lang="fr-FR" dirty="0"/>
              <a:t>:</a:t>
            </a:r>
          </a:p>
        </p:txBody>
      </p:sp>
      <p:sp>
        <p:nvSpPr>
          <p:cNvPr id="203793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03792" name="Picture 16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4221088"/>
            <a:ext cx="152400" cy="342900"/>
          </a:xfrm>
          <a:prstGeom prst="rect">
            <a:avLst/>
          </a:prstGeom>
          <a:noFill/>
        </p:spPr>
      </p:pic>
      <p:sp>
        <p:nvSpPr>
          <p:cNvPr id="203795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03794" name="Picture 18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6096" y="4221088"/>
            <a:ext cx="1609725" cy="342900"/>
          </a:xfrm>
          <a:prstGeom prst="rect">
            <a:avLst/>
          </a:prstGeom>
          <a:noFill/>
        </p:spPr>
      </p:pic>
      <p:sp>
        <p:nvSpPr>
          <p:cNvPr id="203797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03796" name="Picture 20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4797152"/>
            <a:ext cx="85725" cy="342900"/>
          </a:xfrm>
          <a:prstGeom prst="rect">
            <a:avLst/>
          </a:prstGeom>
          <a:noFill/>
        </p:spPr>
      </p:pic>
      <p:sp>
        <p:nvSpPr>
          <p:cNvPr id="35" name="ZoneTexte 34"/>
          <p:cNvSpPr txBox="1"/>
          <p:nvPr/>
        </p:nvSpPr>
        <p:spPr>
          <a:xfrm>
            <a:off x="899592" y="4715852"/>
            <a:ext cx="6516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Número</a:t>
            </a:r>
            <a:r>
              <a:rPr lang="fr-FR" dirty="0"/>
              <a:t> </a:t>
            </a:r>
            <a:r>
              <a:rPr lang="fr-FR" dirty="0" err="1"/>
              <a:t>quântico</a:t>
            </a:r>
            <a:r>
              <a:rPr lang="fr-FR" dirty="0"/>
              <a:t> </a:t>
            </a:r>
            <a:r>
              <a:rPr lang="fr-FR" dirty="0" err="1"/>
              <a:t>secundário</a:t>
            </a:r>
            <a:r>
              <a:rPr lang="fr-FR" dirty="0"/>
              <a:t> ou azimutal, é </a:t>
            </a:r>
            <a:r>
              <a:rPr lang="fr-FR" dirty="0" err="1"/>
              <a:t>inteiro</a:t>
            </a:r>
            <a:r>
              <a:rPr lang="fr-FR" dirty="0"/>
              <a:t> </a:t>
            </a:r>
            <a:r>
              <a:rPr lang="fr-FR" dirty="0" err="1"/>
              <a:t>positivo</a:t>
            </a:r>
            <a:r>
              <a:rPr lang="fr-FR" dirty="0"/>
              <a:t> ou </a:t>
            </a:r>
            <a:r>
              <a:rPr lang="fr-FR" dirty="0" err="1"/>
              <a:t>nulo</a:t>
            </a:r>
            <a:r>
              <a:rPr lang="fr-FR" dirty="0"/>
              <a:t>:</a:t>
            </a:r>
          </a:p>
        </p:txBody>
      </p:sp>
      <p:sp>
        <p:nvSpPr>
          <p:cNvPr id="203799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03798" name="Picture 22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312" y="4797152"/>
            <a:ext cx="1543050" cy="342900"/>
          </a:xfrm>
          <a:prstGeom prst="rect">
            <a:avLst/>
          </a:prstGeom>
          <a:noFill/>
        </p:spPr>
      </p:pic>
      <p:sp>
        <p:nvSpPr>
          <p:cNvPr id="203801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03800" name="Picture 24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5246340"/>
            <a:ext cx="219075" cy="342900"/>
          </a:xfrm>
          <a:prstGeom prst="rect">
            <a:avLst/>
          </a:prstGeom>
          <a:noFill/>
        </p:spPr>
      </p:pic>
      <p:sp>
        <p:nvSpPr>
          <p:cNvPr id="203803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03802" name="Picture 26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96405" y="5246340"/>
            <a:ext cx="295275" cy="342900"/>
          </a:xfrm>
          <a:prstGeom prst="rect">
            <a:avLst/>
          </a:prstGeom>
          <a:noFill/>
        </p:spPr>
      </p:pic>
      <p:sp>
        <p:nvSpPr>
          <p:cNvPr id="203805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03804" name="Picture 28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02699" y="5301208"/>
            <a:ext cx="85725" cy="342900"/>
          </a:xfrm>
          <a:prstGeom prst="rect">
            <a:avLst/>
          </a:prstGeom>
          <a:noFill/>
        </p:spPr>
      </p:pic>
      <p:sp>
        <p:nvSpPr>
          <p:cNvPr id="203807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03806" name="Picture 30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352" y="5229200"/>
            <a:ext cx="314325" cy="381000"/>
          </a:xfrm>
          <a:prstGeom prst="rect">
            <a:avLst/>
          </a:prstGeom>
          <a:noFill/>
        </p:spPr>
      </p:pic>
      <p:sp>
        <p:nvSpPr>
          <p:cNvPr id="203808" name="Rectangle 32"/>
          <p:cNvSpPr>
            <a:spLocks noChangeArrowheads="1"/>
          </p:cNvSpPr>
          <p:nvPr/>
        </p:nvSpPr>
        <p:spPr bwMode="auto">
          <a:xfrm>
            <a:off x="0" y="381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fr-FR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3810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03809" name="Picture 33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3115" y="5606380"/>
            <a:ext cx="1228725" cy="342900"/>
          </a:xfrm>
          <a:prstGeom prst="rect">
            <a:avLst/>
          </a:prstGeom>
          <a:noFill/>
        </p:spPr>
      </p:pic>
      <p:sp>
        <p:nvSpPr>
          <p:cNvPr id="51" name="ZoneTexte 50"/>
          <p:cNvSpPr txBox="1"/>
          <p:nvPr/>
        </p:nvSpPr>
        <p:spPr>
          <a:xfrm>
            <a:off x="251520" y="44624"/>
            <a:ext cx="3503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Átomos</a:t>
            </a:r>
            <a:r>
              <a:rPr lang="fr-FR" sz="2800" dirty="0"/>
              <a:t> </a:t>
            </a:r>
            <a:r>
              <a:rPr lang="fr-FR" sz="2800" dirty="0" err="1"/>
              <a:t>Hidrogen</a:t>
            </a:r>
            <a:r>
              <a:rPr lang="fr-FR" sz="2800" dirty="0" err="1">
                <a:latin typeface="Calibri"/>
              </a:rPr>
              <a:t>óides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23" grpId="0"/>
      <p:bldP spid="28" grpId="0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19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47667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473229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539552" y="548680"/>
          <a:ext cx="8136904" cy="558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7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13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14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5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14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Função</a:t>
                      </a:r>
                      <a:r>
                        <a:rPr lang="fr-FR" dirty="0"/>
                        <a:t> de </a:t>
                      </a:r>
                    </a:p>
                    <a:p>
                      <a:pPr algn="ctr"/>
                      <a:r>
                        <a:rPr lang="fr-FR" dirty="0" err="1"/>
                        <a:t>Onda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nomenclatura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 =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l =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 =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n = 2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l = 0</a:t>
                      </a:r>
                    </a:p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/>
                        <a:t>l =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 = 0</a:t>
                      </a:r>
                    </a:p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/>
                        <a:t>m = 1</a:t>
                      </a:r>
                    </a:p>
                    <a:p>
                      <a:pPr algn="ctr"/>
                      <a:r>
                        <a:rPr lang="fr-FR" dirty="0"/>
                        <a:t>m = 0</a:t>
                      </a:r>
                    </a:p>
                    <a:p>
                      <a:pPr algn="ctr"/>
                      <a:r>
                        <a:rPr lang="fr-FR" dirty="0"/>
                        <a:t>m = 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2s</a:t>
                      </a:r>
                    </a:p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/>
                        <a:t>2p</a:t>
                      </a:r>
                      <a:r>
                        <a:rPr lang="fr-FR" baseline="-25000" dirty="0"/>
                        <a:t>+1</a:t>
                      </a:r>
                    </a:p>
                    <a:p>
                      <a:pPr algn="ctr"/>
                      <a:r>
                        <a:rPr lang="fr-FR" dirty="0"/>
                        <a:t>2p</a:t>
                      </a:r>
                      <a:r>
                        <a:rPr lang="fr-FR" baseline="-25000" dirty="0"/>
                        <a:t>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2p</a:t>
                      </a:r>
                      <a:r>
                        <a:rPr lang="fr-FR" baseline="-25000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n = 3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l = 0</a:t>
                      </a:r>
                    </a:p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/>
                        <a:t>l = 1</a:t>
                      </a:r>
                    </a:p>
                    <a:p>
                      <a:pPr algn="ctr"/>
                      <a:endParaRPr lang="fr-FR" dirty="0"/>
                    </a:p>
                    <a:p>
                      <a:pPr algn="ctr"/>
                      <a:endParaRPr lang="fr-FR" dirty="0"/>
                    </a:p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/>
                        <a:t>l =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 = 0</a:t>
                      </a:r>
                    </a:p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/>
                        <a:t>m = 1</a:t>
                      </a:r>
                    </a:p>
                    <a:p>
                      <a:pPr algn="ctr"/>
                      <a:r>
                        <a:rPr lang="fr-FR" dirty="0"/>
                        <a:t>m = 0</a:t>
                      </a:r>
                    </a:p>
                    <a:p>
                      <a:pPr algn="ctr"/>
                      <a:r>
                        <a:rPr lang="fr-FR" dirty="0"/>
                        <a:t>m = -1</a:t>
                      </a:r>
                    </a:p>
                    <a:p>
                      <a:pPr algn="ctr"/>
                      <a:endParaRPr lang="fr-FR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m = 2</a:t>
                      </a:r>
                    </a:p>
                    <a:p>
                      <a:pPr algn="ctr"/>
                      <a:r>
                        <a:rPr lang="fr-FR" dirty="0"/>
                        <a:t>m = 1</a:t>
                      </a:r>
                    </a:p>
                    <a:p>
                      <a:pPr algn="ctr"/>
                      <a:r>
                        <a:rPr lang="fr-FR" dirty="0"/>
                        <a:t>m = 0</a:t>
                      </a:r>
                    </a:p>
                    <a:p>
                      <a:pPr algn="ctr"/>
                      <a:r>
                        <a:rPr lang="fr-FR" dirty="0"/>
                        <a:t>m = -1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m = 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3s</a:t>
                      </a:r>
                    </a:p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/>
                        <a:t>3p</a:t>
                      </a:r>
                      <a:r>
                        <a:rPr lang="fr-FR" baseline="-25000" dirty="0"/>
                        <a:t>+1</a:t>
                      </a:r>
                    </a:p>
                    <a:p>
                      <a:pPr algn="ctr"/>
                      <a:r>
                        <a:rPr lang="fr-FR" dirty="0"/>
                        <a:t>3p</a:t>
                      </a:r>
                      <a:r>
                        <a:rPr lang="fr-FR" baseline="-25000" dirty="0"/>
                        <a:t>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3p</a:t>
                      </a:r>
                      <a:r>
                        <a:rPr lang="fr-FR" baseline="-25000" dirty="0"/>
                        <a:t>-1</a:t>
                      </a:r>
                    </a:p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baseline="0" dirty="0"/>
                        <a:t>d</a:t>
                      </a:r>
                      <a:r>
                        <a:rPr lang="fr-FR" baseline="-25000" dirty="0"/>
                        <a:t>2</a:t>
                      </a:r>
                    </a:p>
                    <a:p>
                      <a:pPr algn="ctr"/>
                      <a:r>
                        <a:rPr lang="fr-FR" baseline="0" dirty="0"/>
                        <a:t>d</a:t>
                      </a:r>
                      <a:r>
                        <a:rPr lang="fr-FR" baseline="-25000" dirty="0"/>
                        <a:t>1</a:t>
                      </a:r>
                    </a:p>
                    <a:p>
                      <a:pPr algn="ctr"/>
                      <a:r>
                        <a:rPr lang="fr-FR" baseline="0" dirty="0"/>
                        <a:t>d</a:t>
                      </a:r>
                      <a:r>
                        <a:rPr lang="fr-FR" baseline="-25000" dirty="0"/>
                        <a:t>0</a:t>
                      </a:r>
                    </a:p>
                    <a:p>
                      <a:pPr algn="ctr"/>
                      <a:r>
                        <a:rPr lang="fr-FR" baseline="0" dirty="0"/>
                        <a:t>d</a:t>
                      </a:r>
                      <a:r>
                        <a:rPr lang="fr-FR" baseline="-25000" dirty="0"/>
                        <a:t>-1</a:t>
                      </a:r>
                    </a:p>
                    <a:p>
                      <a:pPr algn="ctr"/>
                      <a:r>
                        <a:rPr lang="fr-FR" baseline="0" dirty="0"/>
                        <a:t>d</a:t>
                      </a:r>
                      <a:r>
                        <a:rPr lang="fr-FR" baseline="-25000" dirty="0"/>
                        <a:t>-2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275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0275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1196752"/>
            <a:ext cx="581025" cy="361950"/>
          </a:xfrm>
          <a:prstGeom prst="rect">
            <a:avLst/>
          </a:prstGeom>
          <a:noFill/>
        </p:spPr>
      </p:pic>
      <p:sp>
        <p:nvSpPr>
          <p:cNvPr id="202758" name="Rectangle 6"/>
          <p:cNvSpPr>
            <a:spLocks noChangeArrowheads="1"/>
          </p:cNvSpPr>
          <p:nvPr/>
        </p:nvSpPr>
        <p:spPr bwMode="auto">
          <a:xfrm>
            <a:off x="0" y="747142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276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02759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1556792"/>
            <a:ext cx="581025" cy="361950"/>
          </a:xfrm>
          <a:prstGeom prst="rect">
            <a:avLst/>
          </a:prstGeom>
          <a:noFill/>
        </p:spPr>
      </p:pic>
      <p:sp>
        <p:nvSpPr>
          <p:cNvPr id="20276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02761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9833" y="2060848"/>
            <a:ext cx="581025" cy="361950"/>
          </a:xfrm>
          <a:prstGeom prst="rect">
            <a:avLst/>
          </a:prstGeom>
          <a:noFill/>
        </p:spPr>
      </p:pic>
      <p:sp>
        <p:nvSpPr>
          <p:cNvPr id="20276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02763" name="Picture 1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9833" y="2348880"/>
            <a:ext cx="581025" cy="361950"/>
          </a:xfrm>
          <a:prstGeom prst="rect">
            <a:avLst/>
          </a:prstGeom>
          <a:noFill/>
        </p:spPr>
      </p:pic>
      <p:sp>
        <p:nvSpPr>
          <p:cNvPr id="2027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02765" name="Picture 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9833" y="2636912"/>
            <a:ext cx="714375" cy="361950"/>
          </a:xfrm>
          <a:prstGeom prst="rect">
            <a:avLst/>
          </a:prstGeom>
          <a:noFill/>
        </p:spPr>
      </p:pic>
      <p:sp>
        <p:nvSpPr>
          <p:cNvPr id="2027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02767" name="Picture 1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3067050"/>
            <a:ext cx="581025" cy="361950"/>
          </a:xfrm>
          <a:prstGeom prst="rect">
            <a:avLst/>
          </a:prstGeom>
          <a:noFill/>
        </p:spPr>
      </p:pic>
      <p:sp>
        <p:nvSpPr>
          <p:cNvPr id="20277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02769" name="Picture 1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3861048"/>
            <a:ext cx="581025" cy="361950"/>
          </a:xfrm>
          <a:prstGeom prst="rect">
            <a:avLst/>
          </a:prstGeom>
          <a:noFill/>
        </p:spPr>
      </p:pic>
      <p:sp>
        <p:nvSpPr>
          <p:cNvPr id="202772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02771" name="Picture 1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3573016"/>
            <a:ext cx="581025" cy="361950"/>
          </a:xfrm>
          <a:prstGeom prst="rect">
            <a:avLst/>
          </a:prstGeom>
          <a:noFill/>
        </p:spPr>
      </p:pic>
      <p:sp>
        <p:nvSpPr>
          <p:cNvPr id="202774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02773" name="Picture 2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9833" y="4147170"/>
            <a:ext cx="714375" cy="361950"/>
          </a:xfrm>
          <a:prstGeom prst="rect">
            <a:avLst/>
          </a:prstGeom>
          <a:noFill/>
        </p:spPr>
      </p:pic>
      <p:sp>
        <p:nvSpPr>
          <p:cNvPr id="202776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02775" name="Picture 2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4581128"/>
            <a:ext cx="581025" cy="361950"/>
          </a:xfrm>
          <a:prstGeom prst="rect">
            <a:avLst/>
          </a:prstGeom>
          <a:noFill/>
        </p:spPr>
      </p:pic>
      <p:sp>
        <p:nvSpPr>
          <p:cNvPr id="202778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02777" name="Picture 25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4867250"/>
            <a:ext cx="581025" cy="361950"/>
          </a:xfrm>
          <a:prstGeom prst="rect">
            <a:avLst/>
          </a:prstGeom>
          <a:noFill/>
        </p:spPr>
      </p:pic>
      <p:sp>
        <p:nvSpPr>
          <p:cNvPr id="202780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02779" name="Picture 27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9167" y="5155282"/>
            <a:ext cx="581025" cy="361950"/>
          </a:xfrm>
          <a:prstGeom prst="rect">
            <a:avLst/>
          </a:prstGeom>
          <a:noFill/>
        </p:spPr>
      </p:pic>
      <p:sp>
        <p:nvSpPr>
          <p:cNvPr id="202782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02781" name="Picture 29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5445224"/>
            <a:ext cx="714375" cy="361950"/>
          </a:xfrm>
          <a:prstGeom prst="rect">
            <a:avLst/>
          </a:prstGeom>
          <a:noFill/>
        </p:spPr>
      </p:pic>
      <p:sp>
        <p:nvSpPr>
          <p:cNvPr id="202784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02783" name="Picture 31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9833" y="5733256"/>
            <a:ext cx="714375" cy="361950"/>
          </a:xfrm>
          <a:prstGeom prst="rect">
            <a:avLst/>
          </a:prstGeom>
          <a:noFill/>
        </p:spPr>
      </p:pic>
      <p:sp>
        <p:nvSpPr>
          <p:cNvPr id="40" name="ZoneTexte 39"/>
          <p:cNvSpPr txBox="1"/>
          <p:nvPr/>
        </p:nvSpPr>
        <p:spPr>
          <a:xfrm>
            <a:off x="7533186" y="6093296"/>
            <a:ext cx="639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/>
              <a:t>Etc</a:t>
            </a:r>
            <a:r>
              <a:rPr lang="fr-FR" b="1" dirty="0"/>
              <a:t>…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251520" y="44624"/>
            <a:ext cx="3503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Átomos</a:t>
            </a:r>
            <a:r>
              <a:rPr lang="fr-FR" sz="2800" dirty="0"/>
              <a:t> </a:t>
            </a:r>
            <a:r>
              <a:rPr lang="fr-FR" sz="2800" dirty="0" err="1"/>
              <a:t>Hidrogen</a:t>
            </a:r>
            <a:r>
              <a:rPr lang="fr-FR" sz="2800" dirty="0" err="1">
                <a:latin typeface="Calibri"/>
              </a:rPr>
              <a:t>óides</a:t>
            </a:r>
            <a:endParaRPr lang="fr-FR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79512" y="908720"/>
            <a:ext cx="8784976" cy="1368152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3"/>
          <p:cNvCxnSpPr/>
          <p:nvPr/>
        </p:nvCxnSpPr>
        <p:spPr>
          <a:xfrm>
            <a:off x="179512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52115" y="97468"/>
            <a:ext cx="50387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Elementos</a:t>
            </a:r>
            <a:r>
              <a:rPr lang="fr-FR" sz="2800" dirty="0"/>
              <a:t> de </a:t>
            </a:r>
            <a:r>
              <a:rPr lang="fr-FR" sz="2800" dirty="0" err="1"/>
              <a:t>Mecânica</a:t>
            </a:r>
            <a:r>
              <a:rPr lang="fr-FR" sz="2800" dirty="0"/>
              <a:t> </a:t>
            </a:r>
            <a:r>
              <a:rPr lang="fr-FR" sz="2800" dirty="0" err="1"/>
              <a:t>Quântica</a:t>
            </a:r>
            <a:endParaRPr lang="fr-FR" sz="2800" dirty="0"/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9512" y="2451660"/>
            <a:ext cx="87129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- Os </a:t>
            </a:r>
            <a:r>
              <a:rPr lang="fr-FR" sz="2000" dirty="0" err="1"/>
              <a:t>autovalores</a:t>
            </a:r>
            <a:r>
              <a:rPr lang="fr-FR" sz="2000" dirty="0"/>
              <a:t> de </a:t>
            </a:r>
            <a:r>
              <a:rPr lang="fr-FR" sz="2000" b="1" dirty="0"/>
              <a:t>H</a:t>
            </a:r>
            <a:r>
              <a:rPr lang="fr-FR" sz="2000" dirty="0"/>
              <a:t> </a:t>
            </a:r>
            <a:r>
              <a:rPr lang="fr-FR" sz="2000" dirty="0" err="1"/>
              <a:t>são</a:t>
            </a:r>
            <a:r>
              <a:rPr lang="fr-FR" sz="2000" dirty="0"/>
              <a:t> os </a:t>
            </a:r>
            <a:r>
              <a:rPr lang="fr-FR" sz="2000" dirty="0" err="1"/>
              <a:t>valores</a:t>
            </a:r>
            <a:r>
              <a:rPr lang="fr-FR" sz="2000" dirty="0"/>
              <a:t> </a:t>
            </a:r>
            <a:r>
              <a:rPr lang="fr-FR" sz="2000" dirty="0" err="1"/>
              <a:t>observ</a:t>
            </a:r>
            <a:r>
              <a:rPr lang="fr-FR" sz="2000" dirty="0" err="1">
                <a:latin typeface="Calibri"/>
              </a:rPr>
              <a:t>áveis</a:t>
            </a:r>
            <a:r>
              <a:rPr lang="fr-FR" sz="2000" dirty="0">
                <a:latin typeface="Calibri"/>
              </a:rPr>
              <a:t> de </a:t>
            </a:r>
            <a:r>
              <a:rPr lang="fr-FR" sz="2000" dirty="0" err="1">
                <a:latin typeface="Calibri"/>
              </a:rPr>
              <a:t>energia</a:t>
            </a:r>
            <a:r>
              <a:rPr lang="fr-FR" sz="2000" dirty="0">
                <a:latin typeface="Calibri"/>
              </a:rPr>
              <a:t> E, </a:t>
            </a:r>
            <a:r>
              <a:rPr lang="fr-FR" sz="2000" dirty="0" err="1">
                <a:latin typeface="Calibri"/>
              </a:rPr>
              <a:t>enquanto</a:t>
            </a:r>
            <a:r>
              <a:rPr lang="fr-FR" sz="2000" dirty="0">
                <a:latin typeface="Calibri"/>
              </a:rPr>
              <a:t>      </a:t>
            </a:r>
            <a:r>
              <a:rPr lang="fr-FR" sz="2000" dirty="0" err="1">
                <a:latin typeface="Calibri"/>
              </a:rPr>
              <a:t>são</a:t>
            </a:r>
            <a:r>
              <a:rPr lang="fr-FR" sz="2000" dirty="0">
                <a:latin typeface="Calibri"/>
              </a:rPr>
              <a:t> os </a:t>
            </a:r>
            <a:r>
              <a:rPr lang="fr-FR" sz="2000" dirty="0" err="1">
                <a:latin typeface="Calibri"/>
              </a:rPr>
              <a:t>autovetores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correspondentes</a:t>
            </a:r>
            <a:r>
              <a:rPr lang="fr-FR" sz="2000" dirty="0">
                <a:latin typeface="Calibri"/>
              </a:rPr>
              <a:t>.</a:t>
            </a:r>
          </a:p>
          <a:p>
            <a:endParaRPr lang="fr-FR" sz="2000" dirty="0">
              <a:latin typeface="Calibri"/>
            </a:endParaRPr>
          </a:p>
          <a:p>
            <a:pPr algn="just">
              <a:buFontTx/>
              <a:buChar char="-"/>
            </a:pP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Determinar</a:t>
            </a:r>
            <a:r>
              <a:rPr lang="fr-FR" sz="2000" dirty="0">
                <a:latin typeface="Calibri"/>
              </a:rPr>
              <a:t> a </a:t>
            </a:r>
            <a:r>
              <a:rPr lang="fr-FR" sz="2000" dirty="0" err="1">
                <a:latin typeface="Calibri"/>
              </a:rPr>
              <a:t>expressão</a:t>
            </a:r>
            <a:r>
              <a:rPr lang="fr-FR" sz="2000" dirty="0">
                <a:latin typeface="Calibri"/>
              </a:rPr>
              <a:t> da </a:t>
            </a:r>
            <a:r>
              <a:rPr lang="fr-FR" sz="2000" dirty="0" err="1">
                <a:latin typeface="Calibri"/>
              </a:rPr>
              <a:t>função</a:t>
            </a:r>
            <a:r>
              <a:rPr lang="fr-FR" sz="2000" dirty="0">
                <a:latin typeface="Calibri"/>
              </a:rPr>
              <a:t> de </a:t>
            </a:r>
            <a:r>
              <a:rPr lang="fr-FR" sz="2000" dirty="0" err="1">
                <a:latin typeface="Calibri"/>
              </a:rPr>
              <a:t>onda</a:t>
            </a:r>
            <a:r>
              <a:rPr lang="fr-FR" sz="2000" dirty="0">
                <a:latin typeface="Calibri"/>
              </a:rPr>
              <a:t> corresponde </a:t>
            </a:r>
            <a:r>
              <a:rPr lang="fr-FR" sz="2000" dirty="0" err="1">
                <a:latin typeface="Calibri"/>
              </a:rPr>
              <a:t>assim</a:t>
            </a:r>
            <a:r>
              <a:rPr lang="fr-FR" sz="2000" dirty="0">
                <a:latin typeface="Calibri"/>
              </a:rPr>
              <a:t> à ter </a:t>
            </a:r>
            <a:r>
              <a:rPr lang="fr-FR" sz="2000" dirty="0" err="1">
                <a:latin typeface="Calibri"/>
              </a:rPr>
              <a:t>acesso</a:t>
            </a:r>
            <a:r>
              <a:rPr lang="fr-FR" sz="2000" dirty="0">
                <a:latin typeface="Calibri"/>
              </a:rPr>
              <a:t> à </a:t>
            </a:r>
            <a:r>
              <a:rPr lang="fr-FR" sz="2000" dirty="0" err="1">
                <a:latin typeface="Calibri"/>
              </a:rPr>
              <a:t>todas</a:t>
            </a:r>
            <a:r>
              <a:rPr lang="fr-FR" sz="2000" dirty="0">
                <a:latin typeface="Calibri"/>
              </a:rPr>
              <a:t> as </a:t>
            </a:r>
            <a:r>
              <a:rPr lang="fr-FR" sz="2000" dirty="0" err="1">
                <a:latin typeface="Calibri"/>
              </a:rPr>
              <a:t>informações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moleculares</a:t>
            </a:r>
            <a:r>
              <a:rPr lang="fr-FR" sz="2000" dirty="0">
                <a:latin typeface="Calibri"/>
              </a:rPr>
              <a:t> importantes, </a:t>
            </a:r>
            <a:r>
              <a:rPr lang="fr-FR" sz="2000" dirty="0" err="1">
                <a:latin typeface="Calibri"/>
              </a:rPr>
              <a:t>como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por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exemplo</a:t>
            </a:r>
            <a:r>
              <a:rPr lang="fr-FR" sz="2000" dirty="0">
                <a:latin typeface="Calibri"/>
              </a:rPr>
              <a:t>: </a:t>
            </a:r>
            <a:r>
              <a:rPr lang="fr-FR" sz="2000" dirty="0" err="1">
                <a:latin typeface="Calibri"/>
              </a:rPr>
              <a:t>geometria</a:t>
            </a:r>
            <a:r>
              <a:rPr lang="fr-FR" sz="2000" dirty="0">
                <a:latin typeface="Calibri"/>
              </a:rPr>
              <a:t>, as </a:t>
            </a:r>
            <a:r>
              <a:rPr lang="fr-FR" sz="2000" dirty="0" err="1">
                <a:latin typeface="Calibri"/>
              </a:rPr>
              <a:t>conformações</a:t>
            </a:r>
            <a:r>
              <a:rPr lang="fr-FR" sz="2000" dirty="0">
                <a:latin typeface="Calibri"/>
              </a:rPr>
              <a:t>, os </a:t>
            </a:r>
            <a:r>
              <a:rPr lang="fr-FR" sz="2000" dirty="0" err="1">
                <a:latin typeface="Calibri"/>
              </a:rPr>
              <a:t>espectros</a:t>
            </a:r>
            <a:r>
              <a:rPr lang="fr-FR" sz="2000" dirty="0">
                <a:latin typeface="Calibri"/>
              </a:rPr>
              <a:t> de </a:t>
            </a:r>
            <a:r>
              <a:rPr lang="fr-FR" sz="2000" dirty="0" err="1">
                <a:latin typeface="Calibri"/>
              </a:rPr>
              <a:t>vibração</a:t>
            </a:r>
            <a:r>
              <a:rPr lang="fr-FR" sz="2000" dirty="0">
                <a:latin typeface="Calibri"/>
              </a:rPr>
              <a:t>, os </a:t>
            </a:r>
            <a:r>
              <a:rPr lang="fr-FR" sz="2000" dirty="0" err="1">
                <a:latin typeface="Calibri"/>
              </a:rPr>
              <a:t>momentos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dipolares</a:t>
            </a:r>
            <a:r>
              <a:rPr lang="fr-FR" sz="2000" dirty="0">
                <a:latin typeface="Calibri"/>
              </a:rPr>
              <a:t>, os </a:t>
            </a:r>
            <a:r>
              <a:rPr lang="fr-FR" sz="2000" dirty="0" err="1">
                <a:latin typeface="Calibri"/>
              </a:rPr>
              <a:t>espectros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eletrônicos</a:t>
            </a:r>
            <a:r>
              <a:rPr lang="fr-FR" sz="2000" dirty="0">
                <a:latin typeface="Calibri"/>
              </a:rPr>
              <a:t>, as </a:t>
            </a:r>
            <a:r>
              <a:rPr lang="fr-FR" sz="2000" dirty="0" err="1">
                <a:latin typeface="Calibri"/>
              </a:rPr>
              <a:t>cargas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atômicas</a:t>
            </a:r>
            <a:r>
              <a:rPr lang="fr-FR" sz="2000" dirty="0">
                <a:latin typeface="Calibri"/>
              </a:rPr>
              <a:t> e a </a:t>
            </a:r>
            <a:r>
              <a:rPr lang="fr-FR" sz="2000" dirty="0" err="1">
                <a:latin typeface="Calibri"/>
              </a:rPr>
              <a:t>simetria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eletrônica</a:t>
            </a:r>
            <a:r>
              <a:rPr lang="fr-FR" sz="2000" dirty="0">
                <a:latin typeface="Calibri"/>
              </a:rPr>
              <a:t> do </a:t>
            </a:r>
            <a:r>
              <a:rPr lang="fr-FR" sz="2000" dirty="0" err="1">
                <a:latin typeface="Calibri"/>
              </a:rPr>
              <a:t>sistema</a:t>
            </a:r>
            <a:r>
              <a:rPr lang="fr-FR" sz="2000" dirty="0">
                <a:latin typeface="Calibri"/>
              </a:rPr>
              <a:t>.</a:t>
            </a:r>
          </a:p>
          <a:p>
            <a:pPr algn="just">
              <a:buFontTx/>
              <a:buChar char="-"/>
            </a:pPr>
            <a:endParaRPr lang="fr-FR" sz="2000" dirty="0">
              <a:latin typeface="Calibri"/>
            </a:endParaRPr>
          </a:p>
          <a:p>
            <a:pPr algn="just">
              <a:buFontTx/>
              <a:buChar char="-"/>
            </a:pP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Tipicamente</a:t>
            </a:r>
            <a:r>
              <a:rPr lang="fr-FR" sz="2000" dirty="0">
                <a:latin typeface="Calibri"/>
              </a:rPr>
              <a:t>, nos </a:t>
            </a:r>
            <a:r>
              <a:rPr lang="fr-FR" sz="2000" dirty="0" err="1">
                <a:latin typeface="Calibri"/>
              </a:rPr>
              <a:t>interessamos</a:t>
            </a:r>
            <a:r>
              <a:rPr lang="fr-FR" sz="2000" dirty="0">
                <a:latin typeface="Calibri"/>
              </a:rPr>
              <a:t> à </a:t>
            </a:r>
            <a:r>
              <a:rPr lang="fr-FR" sz="2000" dirty="0" err="1">
                <a:latin typeface="Calibri"/>
              </a:rPr>
              <a:t>resolução</a:t>
            </a:r>
            <a:r>
              <a:rPr lang="fr-FR" sz="2000" dirty="0">
                <a:latin typeface="Calibri"/>
              </a:rPr>
              <a:t> da </a:t>
            </a:r>
            <a:r>
              <a:rPr lang="fr-FR" sz="2000" dirty="0" err="1">
                <a:latin typeface="Calibri"/>
              </a:rPr>
              <a:t>equação</a:t>
            </a:r>
            <a:r>
              <a:rPr lang="fr-FR" sz="2000" dirty="0">
                <a:latin typeface="Calibri"/>
              </a:rPr>
              <a:t> de Schrödinger </a:t>
            </a:r>
            <a:r>
              <a:rPr lang="fr-FR" sz="2000" dirty="0" err="1">
                <a:latin typeface="Calibri"/>
              </a:rPr>
              <a:t>estacionária</a:t>
            </a:r>
            <a:r>
              <a:rPr lang="fr-FR" sz="2000" dirty="0">
                <a:latin typeface="Calibri"/>
              </a:rPr>
              <a:t>, </a:t>
            </a:r>
            <a:r>
              <a:rPr lang="fr-FR" sz="2000" dirty="0" err="1">
                <a:latin typeface="Calibri"/>
              </a:rPr>
              <a:t>isto</a:t>
            </a:r>
            <a:r>
              <a:rPr lang="fr-FR" sz="2000" dirty="0">
                <a:latin typeface="Calibri"/>
              </a:rPr>
              <a:t> é </a:t>
            </a:r>
            <a:r>
              <a:rPr lang="fr-FR" sz="2000" dirty="0" err="1">
                <a:latin typeface="Calibri"/>
              </a:rPr>
              <a:t>desacoplando</a:t>
            </a:r>
            <a:r>
              <a:rPr lang="fr-FR" sz="2000" dirty="0">
                <a:latin typeface="Calibri"/>
              </a:rPr>
              <a:t>-a da </a:t>
            </a:r>
            <a:r>
              <a:rPr lang="fr-FR" sz="2000" dirty="0" err="1">
                <a:latin typeface="Calibri"/>
              </a:rPr>
              <a:t>variável</a:t>
            </a:r>
            <a:r>
              <a:rPr lang="fr-FR" sz="2000" dirty="0">
                <a:latin typeface="Calibri"/>
              </a:rPr>
              <a:t> tempo. </a:t>
            </a:r>
            <a:r>
              <a:rPr lang="fr-FR" sz="2000" dirty="0" err="1">
                <a:latin typeface="Calibri"/>
              </a:rPr>
              <a:t>Isto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permite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simplificar</a:t>
            </a:r>
            <a:r>
              <a:rPr lang="fr-FR" sz="2000" dirty="0">
                <a:latin typeface="Calibri"/>
              </a:rPr>
              <a:t> o </a:t>
            </a:r>
            <a:r>
              <a:rPr lang="fr-FR" sz="2000" dirty="0" err="1">
                <a:latin typeface="Calibri"/>
              </a:rPr>
              <a:t>problema</a:t>
            </a:r>
            <a:r>
              <a:rPr lang="fr-FR" sz="2000" dirty="0">
                <a:latin typeface="Calibri"/>
              </a:rPr>
              <a:t>. As </a:t>
            </a:r>
            <a:r>
              <a:rPr lang="fr-FR" sz="2000" dirty="0" err="1">
                <a:latin typeface="Calibri"/>
              </a:rPr>
              <a:t>soluções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estacionárias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são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largamente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suficientes</a:t>
            </a:r>
            <a:r>
              <a:rPr lang="fr-FR" sz="2000" dirty="0">
                <a:latin typeface="Calibri"/>
              </a:rPr>
              <a:t> para </a:t>
            </a:r>
            <a:r>
              <a:rPr lang="fr-FR" sz="2000" dirty="0" err="1">
                <a:latin typeface="Calibri"/>
              </a:rPr>
              <a:t>estudar</a:t>
            </a:r>
            <a:r>
              <a:rPr lang="fr-FR" sz="2000" dirty="0">
                <a:latin typeface="Calibri"/>
              </a:rPr>
              <a:t> os </a:t>
            </a:r>
            <a:r>
              <a:rPr lang="fr-FR" sz="2000" dirty="0" err="1">
                <a:latin typeface="Calibri"/>
              </a:rPr>
              <a:t>principais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fenômenos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químicos</a:t>
            </a:r>
            <a:r>
              <a:rPr lang="fr-FR" sz="2000" dirty="0">
                <a:latin typeface="Calibri"/>
              </a:rPr>
              <a:t>.    </a:t>
            </a:r>
            <a:endParaRPr lang="fr-FR" sz="2000" dirty="0"/>
          </a:p>
        </p:txBody>
      </p:sp>
      <p:sp>
        <p:nvSpPr>
          <p:cNvPr id="10" name="ZoneTexte 9"/>
          <p:cNvSpPr txBox="1"/>
          <p:nvPr/>
        </p:nvSpPr>
        <p:spPr>
          <a:xfrm>
            <a:off x="251520" y="908720"/>
            <a:ext cx="86409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 err="1"/>
              <a:t>Princípio</a:t>
            </a:r>
            <a:r>
              <a:rPr lang="fr-FR" sz="2000" b="1" dirty="0"/>
              <a:t> </a:t>
            </a:r>
            <a:r>
              <a:rPr lang="fr-FR" sz="2000" b="1" dirty="0" err="1"/>
              <a:t>diretor</a:t>
            </a:r>
            <a:r>
              <a:rPr lang="fr-FR" sz="2000" b="1" dirty="0"/>
              <a:t> da </a:t>
            </a:r>
            <a:r>
              <a:rPr lang="fr-FR" sz="2000" b="1" dirty="0" err="1"/>
              <a:t>mecânica</a:t>
            </a:r>
            <a:r>
              <a:rPr lang="fr-FR" sz="2000" b="1" dirty="0"/>
              <a:t> </a:t>
            </a:r>
            <a:r>
              <a:rPr lang="fr-FR" sz="2000" b="1" dirty="0" err="1"/>
              <a:t>quântica</a:t>
            </a:r>
            <a:r>
              <a:rPr lang="fr-FR" sz="2000" b="1" dirty="0"/>
              <a:t>:</a:t>
            </a:r>
          </a:p>
          <a:p>
            <a:pPr algn="just"/>
            <a:r>
              <a:rPr lang="fr-FR" sz="2000" dirty="0"/>
              <a:t>● A </a:t>
            </a:r>
            <a:r>
              <a:rPr lang="fr-FR" sz="2000" dirty="0" err="1"/>
              <a:t>função</a:t>
            </a:r>
            <a:r>
              <a:rPr lang="fr-FR" sz="2000" dirty="0"/>
              <a:t> de </a:t>
            </a:r>
            <a:r>
              <a:rPr lang="fr-FR" sz="2000" dirty="0" err="1"/>
              <a:t>onda</a:t>
            </a:r>
            <a:r>
              <a:rPr lang="fr-FR" sz="2000" dirty="0"/>
              <a:t>     </a:t>
            </a:r>
            <a:r>
              <a:rPr lang="fr-FR" sz="2000" dirty="0" err="1"/>
              <a:t>contém</a:t>
            </a:r>
            <a:r>
              <a:rPr lang="fr-FR" sz="2000" dirty="0"/>
              <a:t> </a:t>
            </a:r>
            <a:r>
              <a:rPr lang="fr-FR" sz="2000" dirty="0" err="1"/>
              <a:t>todas</a:t>
            </a:r>
            <a:r>
              <a:rPr lang="fr-FR" sz="2000" dirty="0"/>
              <a:t> as </a:t>
            </a:r>
            <a:r>
              <a:rPr lang="fr-FR" sz="2000" dirty="0" err="1"/>
              <a:t>informações</a:t>
            </a:r>
            <a:r>
              <a:rPr lang="fr-FR" sz="2000" dirty="0"/>
              <a:t> sobre o </a:t>
            </a:r>
            <a:r>
              <a:rPr lang="fr-FR" sz="2000" dirty="0" err="1"/>
              <a:t>estado</a:t>
            </a:r>
            <a:r>
              <a:rPr lang="fr-FR" sz="2000" dirty="0"/>
              <a:t> </a:t>
            </a:r>
            <a:r>
              <a:rPr lang="fr-FR" sz="2000" dirty="0" err="1"/>
              <a:t>dinâmico</a:t>
            </a:r>
            <a:r>
              <a:rPr lang="fr-FR" sz="2000" dirty="0"/>
              <a:t> do </a:t>
            </a:r>
            <a:r>
              <a:rPr lang="fr-FR" sz="2000" dirty="0" err="1"/>
              <a:t>sistema</a:t>
            </a:r>
            <a:r>
              <a:rPr lang="fr-FR" sz="2000" dirty="0"/>
              <a:t> que </a:t>
            </a:r>
            <a:r>
              <a:rPr lang="fr-FR" sz="2000" dirty="0" err="1"/>
              <a:t>ela</a:t>
            </a:r>
            <a:r>
              <a:rPr lang="fr-FR" sz="2000" dirty="0"/>
              <a:t> </a:t>
            </a:r>
            <a:r>
              <a:rPr lang="fr-FR" sz="2000" dirty="0" err="1"/>
              <a:t>descreve</a:t>
            </a:r>
            <a:r>
              <a:rPr lang="fr-FR" sz="2000" dirty="0"/>
              <a:t>.</a:t>
            </a:r>
          </a:p>
          <a:p>
            <a:r>
              <a:rPr lang="fr-FR" sz="2000" dirty="0"/>
              <a:t>●      é </a:t>
            </a:r>
            <a:r>
              <a:rPr lang="fr-FR" sz="2000" dirty="0" err="1"/>
              <a:t>solução</a:t>
            </a:r>
            <a:r>
              <a:rPr lang="fr-FR" sz="2000" dirty="0"/>
              <a:t> da </a:t>
            </a:r>
            <a:r>
              <a:rPr lang="fr-FR" sz="2000" dirty="0" err="1"/>
              <a:t>equação</a:t>
            </a:r>
            <a:r>
              <a:rPr lang="fr-FR" sz="2000" dirty="0"/>
              <a:t> de Schrödinger:   </a:t>
            </a:r>
          </a:p>
          <a:p>
            <a:pPr>
              <a:buFontTx/>
              <a:buChar char="-"/>
            </a:pPr>
            <a:endParaRPr lang="fr-FR" dirty="0"/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0" y="628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44777" y="1861964"/>
            <a:ext cx="1095375" cy="342900"/>
          </a:xfrm>
          <a:prstGeom prst="rect">
            <a:avLst/>
          </a:prstGeom>
          <a:noFill/>
        </p:spPr>
      </p:pic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4601" y="1861964"/>
            <a:ext cx="180975" cy="342900"/>
          </a:xfrm>
          <a:prstGeom prst="rect">
            <a:avLst/>
          </a:prstGeom>
          <a:noFill/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1213892"/>
            <a:ext cx="180975" cy="342900"/>
          </a:xfrm>
          <a:prstGeom prst="rect">
            <a:avLst/>
          </a:prstGeom>
          <a:noFill/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5401" y="2492896"/>
            <a:ext cx="180975" cy="342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20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7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172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289" y="1052736"/>
            <a:ext cx="4443262" cy="605408"/>
          </a:xfrm>
          <a:prstGeom prst="rect">
            <a:avLst/>
          </a:prstGeom>
          <a:noFill/>
        </p:spPr>
      </p:pic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751476" y="1124744"/>
            <a:ext cx="660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Pois</a:t>
            </a:r>
            <a:r>
              <a:rPr lang="fr-FR" dirty="0"/>
              <a:t> </a:t>
            </a:r>
          </a:p>
        </p:txBody>
      </p:sp>
      <p:sp>
        <p:nvSpPr>
          <p:cNvPr id="20173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0173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39905" y="1196752"/>
            <a:ext cx="1552575" cy="342900"/>
          </a:xfrm>
          <a:prstGeom prst="rect">
            <a:avLst/>
          </a:prstGeom>
          <a:noFill/>
        </p:spPr>
      </p:pic>
      <p:graphicFrame>
        <p:nvGraphicFramePr>
          <p:cNvPr id="201734" name="Object 6"/>
          <p:cNvGraphicFramePr>
            <a:graphicFrameLocks noChangeAspect="1"/>
          </p:cNvGraphicFramePr>
          <p:nvPr/>
        </p:nvGraphicFramePr>
        <p:xfrm>
          <a:off x="3955529" y="1556792"/>
          <a:ext cx="1512168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1230120" imgH="209520" progId="ChemDraw.Document.6.0">
                  <p:embed/>
                </p:oleObj>
              </mc:Choice>
              <mc:Fallback>
                <p:oleObj name="CS ChemDraw Drawing" r:id="rId4" imgW="1230120" imgH="209520" progId="ChemDraw.Document.6.0">
                  <p:embed/>
                  <p:pic>
                    <p:nvPicPr>
                      <p:cNvPr id="20173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529" y="1556792"/>
                        <a:ext cx="1512168" cy="20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4243561" y="1700808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= 0,9995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95536" y="980728"/>
            <a:ext cx="12044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A massa </a:t>
            </a:r>
          </a:p>
          <a:p>
            <a:r>
              <a:rPr lang="fr-FR" sz="2000" dirty="0" err="1"/>
              <a:t>Reduzida</a:t>
            </a:r>
            <a:r>
              <a:rPr lang="fr-FR" sz="2000" dirty="0"/>
              <a:t>: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251520" y="2492896"/>
            <a:ext cx="2904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Assim</a:t>
            </a:r>
            <a:r>
              <a:rPr lang="fr-FR" sz="2000" dirty="0"/>
              <a:t>, </a:t>
            </a:r>
            <a:r>
              <a:rPr lang="fr-FR" sz="2000" dirty="0" err="1"/>
              <a:t>podemos</a:t>
            </a:r>
            <a:r>
              <a:rPr lang="fr-FR" sz="2000" dirty="0"/>
              <a:t> </a:t>
            </a:r>
            <a:r>
              <a:rPr lang="fr-FR" sz="2000" dirty="0" err="1"/>
              <a:t>escrever</a:t>
            </a:r>
            <a:r>
              <a:rPr lang="fr-FR" sz="2000" dirty="0"/>
              <a:t>:</a:t>
            </a:r>
          </a:p>
        </p:txBody>
      </p:sp>
      <p:sp>
        <p:nvSpPr>
          <p:cNvPr id="20173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01735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2348880"/>
            <a:ext cx="2552700" cy="733425"/>
          </a:xfrm>
          <a:prstGeom prst="rect">
            <a:avLst/>
          </a:prstGeom>
          <a:noFill/>
        </p:spPr>
      </p:pic>
      <p:sp>
        <p:nvSpPr>
          <p:cNvPr id="19" name="ZoneTexte 18"/>
          <p:cNvSpPr txBox="1"/>
          <p:nvPr/>
        </p:nvSpPr>
        <p:spPr>
          <a:xfrm>
            <a:off x="6156176" y="2276872"/>
            <a:ext cx="2159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 = </a:t>
            </a:r>
            <a:r>
              <a:rPr lang="fr-FR" dirty="0" err="1"/>
              <a:t>carga</a:t>
            </a:r>
            <a:r>
              <a:rPr lang="fr-FR" dirty="0"/>
              <a:t> do </a:t>
            </a:r>
            <a:r>
              <a:rPr lang="fr-FR" dirty="0" err="1"/>
              <a:t>elétron</a:t>
            </a:r>
            <a:r>
              <a:rPr lang="fr-FR" dirty="0"/>
              <a:t>, </a:t>
            </a:r>
          </a:p>
          <a:p>
            <a:r>
              <a:rPr lang="fr-FR" dirty="0"/>
              <a:t>1,06 x 10</a:t>
            </a:r>
            <a:r>
              <a:rPr lang="fr-FR" baseline="30000" dirty="0"/>
              <a:t>-19</a:t>
            </a:r>
            <a:r>
              <a:rPr lang="fr-FR" dirty="0"/>
              <a:t>C</a:t>
            </a:r>
          </a:p>
        </p:txBody>
      </p:sp>
      <p:graphicFrame>
        <p:nvGraphicFramePr>
          <p:cNvPr id="201741" name="Object 13"/>
          <p:cNvGraphicFramePr>
            <a:graphicFrameLocks noChangeAspect="1"/>
          </p:cNvGraphicFramePr>
          <p:nvPr/>
        </p:nvGraphicFramePr>
        <p:xfrm>
          <a:off x="5364088" y="2636912"/>
          <a:ext cx="360040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7" imgW="650160" imgH="304560" progId="ChemDraw.Document.6.0">
                  <p:embed/>
                </p:oleObj>
              </mc:Choice>
              <mc:Fallback>
                <p:oleObj name="CS ChemDraw Drawing" r:id="rId7" imgW="650160" imgH="304560" progId="ChemDraw.Document.6.0">
                  <p:embed/>
                  <p:pic>
                    <p:nvPicPr>
                      <p:cNvPr id="20174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2636912"/>
                        <a:ext cx="360040" cy="4320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1743" name="Picture 1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3140968"/>
            <a:ext cx="2000250" cy="342900"/>
          </a:xfrm>
          <a:prstGeom prst="rect">
            <a:avLst/>
          </a:prstGeom>
          <a:noFill/>
        </p:spPr>
      </p:pic>
      <p:pic>
        <p:nvPicPr>
          <p:cNvPr id="201742" name="Picture 1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3140968"/>
            <a:ext cx="2276475" cy="342900"/>
          </a:xfrm>
          <a:prstGeom prst="rect">
            <a:avLst/>
          </a:prstGeom>
          <a:noFill/>
        </p:spPr>
      </p:pic>
      <p:sp>
        <p:nvSpPr>
          <p:cNvPr id="201744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01745" name="Rectangle 17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1746" name="Rectangle 18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1748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01747" name="Picture 19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3898574"/>
            <a:ext cx="3238500" cy="838200"/>
          </a:xfrm>
          <a:prstGeom prst="rect">
            <a:avLst/>
          </a:prstGeom>
          <a:noFill/>
        </p:spPr>
      </p:pic>
      <p:sp>
        <p:nvSpPr>
          <p:cNvPr id="201749" name="Rectangle 21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1751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>
            <a:off x="3635896" y="4186606"/>
            <a:ext cx="53747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onde                                                  é o </a:t>
            </a:r>
            <a:r>
              <a:rPr lang="fr-FR" sz="2000" dirty="0" err="1"/>
              <a:t>raio</a:t>
            </a:r>
            <a:r>
              <a:rPr lang="fr-FR" sz="2000" dirty="0"/>
              <a:t> de Bohr</a:t>
            </a:r>
          </a:p>
        </p:txBody>
      </p:sp>
      <p:sp>
        <p:nvSpPr>
          <p:cNvPr id="201753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01752" name="Picture 24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91372" y="4057820"/>
            <a:ext cx="2628900" cy="704850"/>
          </a:xfrm>
          <a:prstGeom prst="rect">
            <a:avLst/>
          </a:prstGeom>
          <a:noFill/>
        </p:spPr>
      </p:pic>
      <p:sp>
        <p:nvSpPr>
          <p:cNvPr id="40" name="ZoneTexte 39"/>
          <p:cNvSpPr txBox="1"/>
          <p:nvPr/>
        </p:nvSpPr>
        <p:spPr>
          <a:xfrm>
            <a:off x="3419872" y="4258614"/>
            <a:ext cx="24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,</a:t>
            </a:r>
          </a:p>
        </p:txBody>
      </p:sp>
      <p:graphicFrame>
        <p:nvGraphicFramePr>
          <p:cNvPr id="201756" name="Object 28"/>
          <p:cNvGraphicFramePr>
            <a:graphicFrameLocks noChangeAspect="1"/>
          </p:cNvGraphicFramePr>
          <p:nvPr/>
        </p:nvGraphicFramePr>
        <p:xfrm>
          <a:off x="251520" y="4546646"/>
          <a:ext cx="1245313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3" imgW="733680" imgH="296640" progId="ChemDraw.Document.6.0">
                  <p:embed/>
                </p:oleObj>
              </mc:Choice>
              <mc:Fallback>
                <p:oleObj name="CS ChemDraw Drawing" r:id="rId13" imgW="733680" imgH="296640" progId="ChemDraw.Document.6.0">
                  <p:embed/>
                  <p:pic>
                    <p:nvPicPr>
                      <p:cNvPr id="201756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4546646"/>
                        <a:ext cx="1245313" cy="504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ZoneTexte 44"/>
          <p:cNvSpPr txBox="1"/>
          <p:nvPr/>
        </p:nvSpPr>
        <p:spPr>
          <a:xfrm>
            <a:off x="1475656" y="4690662"/>
            <a:ext cx="24978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Não</a:t>
            </a:r>
            <a:r>
              <a:rPr lang="fr-FR" sz="2000" dirty="0"/>
              <a:t> </a:t>
            </a:r>
            <a:r>
              <a:rPr lang="fr-FR" sz="2000" dirty="0" err="1"/>
              <a:t>depende</a:t>
            </a:r>
            <a:r>
              <a:rPr lang="fr-FR" sz="2000" dirty="0"/>
              <a:t> de         :</a:t>
            </a:r>
          </a:p>
          <a:p>
            <a:r>
              <a:rPr lang="fr-FR" sz="2000" i="1" u="sng" dirty="0" err="1"/>
              <a:t>simetria</a:t>
            </a:r>
            <a:r>
              <a:rPr lang="fr-FR" sz="2000" i="1" u="sng" dirty="0"/>
              <a:t> </a:t>
            </a:r>
            <a:r>
              <a:rPr lang="fr-FR" sz="2000" i="1" u="sng" dirty="0" err="1"/>
              <a:t>esférica</a:t>
            </a:r>
            <a:endParaRPr lang="fr-FR" sz="2000" i="1" u="sng" dirty="0"/>
          </a:p>
        </p:txBody>
      </p:sp>
      <p:sp>
        <p:nvSpPr>
          <p:cNvPr id="201758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01757" name="Picture 29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4707802"/>
            <a:ext cx="419100" cy="342900"/>
          </a:xfrm>
          <a:prstGeom prst="rect">
            <a:avLst/>
          </a:prstGeom>
          <a:noFill/>
        </p:spPr>
      </p:pic>
      <p:pic>
        <p:nvPicPr>
          <p:cNvPr id="201759" name="Picture 3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635896" y="5122710"/>
            <a:ext cx="1008112" cy="92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ZoneTexte 49"/>
          <p:cNvSpPr txBox="1"/>
          <p:nvPr/>
        </p:nvSpPr>
        <p:spPr>
          <a:xfrm>
            <a:off x="5508104" y="5589240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1s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251520" y="44624"/>
            <a:ext cx="3503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Átomos</a:t>
            </a:r>
            <a:r>
              <a:rPr lang="fr-FR" sz="2800" dirty="0"/>
              <a:t> </a:t>
            </a:r>
            <a:r>
              <a:rPr lang="fr-FR" sz="2800" dirty="0" err="1"/>
              <a:t>Hidrogen</a:t>
            </a:r>
            <a:r>
              <a:rPr lang="fr-FR" sz="2800" dirty="0" err="1">
                <a:latin typeface="Calibri"/>
              </a:rPr>
              <a:t>óides</a:t>
            </a:r>
            <a:endParaRPr lang="fr-FR" sz="2800" dirty="0"/>
          </a:p>
        </p:txBody>
      </p:sp>
      <p:graphicFrame>
        <p:nvGraphicFramePr>
          <p:cNvPr id="201761" name="Object 33"/>
          <p:cNvGraphicFramePr>
            <a:graphicFrameLocks noChangeAspect="1"/>
          </p:cNvGraphicFramePr>
          <p:nvPr/>
        </p:nvGraphicFramePr>
        <p:xfrm>
          <a:off x="5292080" y="5373216"/>
          <a:ext cx="36512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7" imgW="365760" imgH="365760" progId="ChemDraw.Document.6.0">
                  <p:embed/>
                </p:oleObj>
              </mc:Choice>
              <mc:Fallback>
                <p:oleObj name="CS ChemDraw Drawing" r:id="rId17" imgW="365760" imgH="365760" progId="ChemDraw.Document.6.0">
                  <p:embed/>
                  <p:pic>
                    <p:nvPicPr>
                      <p:cNvPr id="201761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5373216"/>
                        <a:ext cx="365125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7" grpId="0"/>
      <p:bldP spid="40" grpId="0"/>
      <p:bldP spid="45" grpId="0"/>
      <p:bldP spid="5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8390" name="Object 38"/>
          <p:cNvGraphicFramePr>
            <a:graphicFrameLocks noChangeAspect="1"/>
          </p:cNvGraphicFramePr>
          <p:nvPr/>
        </p:nvGraphicFramePr>
        <p:xfrm>
          <a:off x="5435600" y="4868863"/>
          <a:ext cx="3260725" cy="162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725920" imgH="1356120" progId="ChemDraw.Document.6.0">
                  <p:embed/>
                </p:oleObj>
              </mc:Choice>
              <mc:Fallback>
                <p:oleObj name="CS ChemDraw Drawing" r:id="rId2" imgW="2725920" imgH="1356120" progId="ChemDraw.Document.6.0">
                  <p:embed/>
                  <p:pic>
                    <p:nvPicPr>
                      <p:cNvPr id="22839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4868863"/>
                        <a:ext cx="3260725" cy="162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21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545237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3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28353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5559" y="908720"/>
            <a:ext cx="4162425" cy="838200"/>
          </a:xfrm>
          <a:prstGeom prst="rect">
            <a:avLst/>
          </a:prstGeom>
          <a:noFill/>
        </p:spPr>
      </p:pic>
      <p:sp>
        <p:nvSpPr>
          <p:cNvPr id="228355" name="Rectangle 3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716016" y="764704"/>
            <a:ext cx="42114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● </a:t>
            </a:r>
            <a:r>
              <a:rPr lang="fr-FR" sz="2000" dirty="0" err="1"/>
              <a:t>Possui</a:t>
            </a:r>
            <a:r>
              <a:rPr lang="fr-FR" sz="2000" dirty="0"/>
              <a:t> </a:t>
            </a:r>
            <a:r>
              <a:rPr lang="fr-FR" sz="2000" dirty="0" err="1"/>
              <a:t>simetria</a:t>
            </a:r>
            <a:r>
              <a:rPr lang="fr-FR" sz="2000" dirty="0"/>
              <a:t> </a:t>
            </a:r>
            <a:r>
              <a:rPr lang="fr-FR" sz="2000" dirty="0" err="1"/>
              <a:t>esférica</a:t>
            </a:r>
            <a:endParaRPr lang="fr-FR" sz="2000" dirty="0"/>
          </a:p>
          <a:p>
            <a:r>
              <a:rPr lang="fr-FR" sz="2000" dirty="0"/>
              <a:t>● Se </a:t>
            </a:r>
            <a:r>
              <a:rPr lang="fr-FR" sz="2000" dirty="0" err="1"/>
              <a:t>anula</a:t>
            </a:r>
            <a:r>
              <a:rPr lang="fr-FR" sz="2000" dirty="0"/>
              <a:t> e </a:t>
            </a:r>
            <a:r>
              <a:rPr lang="fr-FR" sz="2000" dirty="0" err="1"/>
              <a:t>troca</a:t>
            </a:r>
            <a:r>
              <a:rPr lang="fr-FR" sz="2000" dirty="0"/>
              <a:t> de </a:t>
            </a:r>
            <a:r>
              <a:rPr lang="fr-FR" sz="2000" dirty="0" err="1"/>
              <a:t>sinal</a:t>
            </a:r>
            <a:r>
              <a:rPr lang="fr-FR" sz="2000" dirty="0"/>
              <a:t> para</a:t>
            </a:r>
          </a:p>
          <a:p>
            <a:r>
              <a:rPr lang="fr-FR" sz="2000" dirty="0"/>
              <a:t>onde </a:t>
            </a:r>
            <a:r>
              <a:rPr lang="fr-FR" sz="2000" dirty="0" err="1"/>
              <a:t>há</a:t>
            </a:r>
            <a:r>
              <a:rPr lang="fr-FR" sz="2000" dirty="0"/>
              <a:t> </a:t>
            </a:r>
            <a:r>
              <a:rPr lang="fr-FR" sz="2000" dirty="0" err="1"/>
              <a:t>uma</a:t>
            </a:r>
            <a:r>
              <a:rPr lang="fr-FR" sz="2000" dirty="0"/>
              <a:t> superficie nodal (H, Z=1) </a:t>
            </a:r>
          </a:p>
        </p:txBody>
      </p:sp>
      <p:sp>
        <p:nvSpPr>
          <p:cNvPr id="22835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28356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7238" y="1124744"/>
            <a:ext cx="857250" cy="342900"/>
          </a:xfrm>
          <a:prstGeom prst="rect">
            <a:avLst/>
          </a:prstGeom>
          <a:noFill/>
        </p:spPr>
      </p:pic>
      <p:sp>
        <p:nvSpPr>
          <p:cNvPr id="228358" name="Rectangle 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835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96036" y="1844824"/>
            <a:ext cx="1116124" cy="992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ZoneTexte 14"/>
          <p:cNvSpPr txBox="1"/>
          <p:nvPr/>
        </p:nvSpPr>
        <p:spPr>
          <a:xfrm>
            <a:off x="7308304" y="2060848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2s</a:t>
            </a:r>
          </a:p>
        </p:txBody>
      </p:sp>
      <p:sp>
        <p:nvSpPr>
          <p:cNvPr id="22836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28363" name="Rectangle 11"/>
          <p:cNvSpPr>
            <a:spLocks noChangeArrowheads="1"/>
          </p:cNvSpPr>
          <p:nvPr/>
        </p:nvSpPr>
        <p:spPr bwMode="auto">
          <a:xfrm>
            <a:off x="0" y="1304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8365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28366" name="Rectangle 14"/>
          <p:cNvSpPr>
            <a:spLocks noChangeArrowheads="1"/>
          </p:cNvSpPr>
          <p:nvPr/>
        </p:nvSpPr>
        <p:spPr bwMode="auto">
          <a:xfrm>
            <a:off x="0" y="1304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8368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28367" name="Picture 1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3284984"/>
            <a:ext cx="4600575" cy="847725"/>
          </a:xfrm>
          <a:prstGeom prst="rect">
            <a:avLst/>
          </a:prstGeom>
          <a:noFill/>
        </p:spPr>
      </p:pic>
      <p:sp>
        <p:nvSpPr>
          <p:cNvPr id="228369" name="Rectangle 17"/>
          <p:cNvSpPr>
            <a:spLocks noChangeArrowheads="1"/>
          </p:cNvSpPr>
          <p:nvPr/>
        </p:nvSpPr>
        <p:spPr bwMode="auto">
          <a:xfrm>
            <a:off x="0" y="1304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8371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28370" name="Picture 1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4005064"/>
            <a:ext cx="4629150" cy="847725"/>
          </a:xfrm>
          <a:prstGeom prst="rect">
            <a:avLst/>
          </a:prstGeom>
          <a:noFill/>
        </p:spPr>
      </p:pic>
      <p:sp>
        <p:nvSpPr>
          <p:cNvPr id="228372" name="Rectangle 20"/>
          <p:cNvSpPr>
            <a:spLocks noChangeArrowheads="1"/>
          </p:cNvSpPr>
          <p:nvPr/>
        </p:nvSpPr>
        <p:spPr bwMode="auto">
          <a:xfrm>
            <a:off x="0" y="1304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8374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28373" name="Picture 2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4653136"/>
            <a:ext cx="4038600" cy="847725"/>
          </a:xfrm>
          <a:prstGeom prst="rect">
            <a:avLst/>
          </a:prstGeom>
          <a:noFill/>
        </p:spPr>
      </p:pic>
      <p:sp>
        <p:nvSpPr>
          <p:cNvPr id="228375" name="Rectangle 23"/>
          <p:cNvSpPr>
            <a:spLocks noChangeArrowheads="1"/>
          </p:cNvSpPr>
          <p:nvPr/>
        </p:nvSpPr>
        <p:spPr bwMode="auto">
          <a:xfrm>
            <a:off x="0" y="1304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8389" name="Picture 3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64088" y="5344413"/>
            <a:ext cx="1080120" cy="1116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ZoneTexte 45"/>
          <p:cNvSpPr txBox="1"/>
          <p:nvPr/>
        </p:nvSpPr>
        <p:spPr>
          <a:xfrm>
            <a:off x="179512" y="5661248"/>
            <a:ext cx="27751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● </a:t>
            </a:r>
            <a:r>
              <a:rPr lang="fr-FR" sz="2000" dirty="0" err="1"/>
              <a:t>Possuem</a:t>
            </a:r>
            <a:r>
              <a:rPr lang="fr-FR" sz="2000" dirty="0"/>
              <a:t> </a:t>
            </a:r>
            <a:r>
              <a:rPr lang="fr-FR" sz="2000" dirty="0" err="1"/>
              <a:t>simetria</a:t>
            </a:r>
            <a:r>
              <a:rPr lang="fr-FR" sz="2000" dirty="0"/>
              <a:t> axial</a:t>
            </a:r>
          </a:p>
          <a:p>
            <a:r>
              <a:rPr lang="fr-FR" sz="2000" dirty="0"/>
              <a:t>● </a:t>
            </a:r>
            <a:r>
              <a:rPr lang="fr-FR" sz="2000" dirty="0" err="1"/>
              <a:t>Funções</a:t>
            </a:r>
            <a:r>
              <a:rPr lang="fr-FR" sz="2000" dirty="0"/>
              <a:t> </a:t>
            </a:r>
            <a:r>
              <a:rPr lang="fr-FR" sz="2000" dirty="0" err="1"/>
              <a:t>antisimétricas</a:t>
            </a:r>
            <a:endParaRPr lang="fr-FR" sz="2000" dirty="0"/>
          </a:p>
        </p:txBody>
      </p:sp>
      <p:sp>
        <p:nvSpPr>
          <p:cNvPr id="50" name="ZoneTexte 49"/>
          <p:cNvSpPr txBox="1"/>
          <p:nvPr/>
        </p:nvSpPr>
        <p:spPr>
          <a:xfrm>
            <a:off x="6804248" y="3356992"/>
            <a:ext cx="491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2p</a:t>
            </a:r>
            <a:r>
              <a:rPr lang="fr-FR" b="1" baseline="-25000" dirty="0"/>
              <a:t>x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5508104" y="3356992"/>
            <a:ext cx="496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2p</a:t>
            </a:r>
            <a:r>
              <a:rPr lang="fr-FR" b="1" baseline="-25000" dirty="0"/>
              <a:t>y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8244408" y="3356992"/>
            <a:ext cx="483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2p</a:t>
            </a:r>
            <a:r>
              <a:rPr lang="fr-FR" b="1" baseline="-25000" dirty="0"/>
              <a:t>z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251520" y="44624"/>
            <a:ext cx="3503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Átomos</a:t>
            </a:r>
            <a:r>
              <a:rPr lang="fr-FR" sz="2800" dirty="0"/>
              <a:t> </a:t>
            </a:r>
            <a:r>
              <a:rPr lang="fr-FR" sz="2800" dirty="0" err="1"/>
              <a:t>Hidrogen</a:t>
            </a:r>
            <a:r>
              <a:rPr lang="fr-FR" sz="2800" dirty="0" err="1">
                <a:latin typeface="Calibri"/>
              </a:rPr>
              <a:t>óides</a:t>
            </a:r>
            <a:endParaRPr lang="fr-FR" sz="2800" dirty="0"/>
          </a:p>
        </p:txBody>
      </p:sp>
      <p:graphicFrame>
        <p:nvGraphicFramePr>
          <p:cNvPr id="228395" name="Object 43"/>
          <p:cNvGraphicFramePr>
            <a:graphicFrameLocks noChangeAspect="1"/>
          </p:cNvGraphicFramePr>
          <p:nvPr/>
        </p:nvGraphicFramePr>
        <p:xfrm>
          <a:off x="6444208" y="1844824"/>
          <a:ext cx="864096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1" imgW="295560" imgH="295560" progId="ChemDraw.Document.6.0">
                  <p:embed/>
                </p:oleObj>
              </mc:Choice>
              <mc:Fallback>
                <p:oleObj name="CS ChemDraw Drawing" r:id="rId11" imgW="295560" imgH="295560" progId="ChemDraw.Document.6.0">
                  <p:embed/>
                  <p:pic>
                    <p:nvPicPr>
                      <p:cNvPr id="228395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208" y="1844824"/>
                        <a:ext cx="864096" cy="8640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396" name="Object 44"/>
          <p:cNvGraphicFramePr>
            <a:graphicFrameLocks noChangeAspect="1"/>
          </p:cNvGraphicFramePr>
          <p:nvPr/>
        </p:nvGraphicFramePr>
        <p:xfrm>
          <a:off x="5076056" y="3284984"/>
          <a:ext cx="1080120" cy="1562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3" imgW="416160" imgH="601200" progId="ChemDraw.Document.6.0">
                  <p:embed/>
                </p:oleObj>
              </mc:Choice>
              <mc:Fallback>
                <p:oleObj name="CS ChemDraw Drawing" r:id="rId13" imgW="416160" imgH="601200" progId="ChemDraw.Document.6.0">
                  <p:embed/>
                  <p:pic>
                    <p:nvPicPr>
                      <p:cNvPr id="228396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3284984"/>
                        <a:ext cx="1080120" cy="15624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397" name="Object 45"/>
          <p:cNvGraphicFramePr>
            <a:graphicFrameLocks noChangeAspect="1"/>
          </p:cNvGraphicFramePr>
          <p:nvPr/>
        </p:nvGraphicFramePr>
        <p:xfrm>
          <a:off x="6228184" y="3356992"/>
          <a:ext cx="1224136" cy="1440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5" imgW="511200" imgH="601200" progId="ChemDraw.Document.6.0">
                  <p:embed/>
                </p:oleObj>
              </mc:Choice>
              <mc:Fallback>
                <p:oleObj name="CS ChemDraw Drawing" r:id="rId15" imgW="511200" imgH="601200" progId="ChemDraw.Document.6.0">
                  <p:embed/>
                  <p:pic>
                    <p:nvPicPr>
                      <p:cNvPr id="228397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3356992"/>
                        <a:ext cx="1224136" cy="14408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398" name="Object 46"/>
          <p:cNvGraphicFramePr>
            <a:graphicFrameLocks noChangeAspect="1"/>
          </p:cNvGraphicFramePr>
          <p:nvPr/>
        </p:nvGraphicFramePr>
        <p:xfrm>
          <a:off x="7897192" y="3284984"/>
          <a:ext cx="1067296" cy="1571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7" imgW="407160" imgH="598680" progId="ChemDraw.Document.6.0">
                  <p:embed/>
                </p:oleObj>
              </mc:Choice>
              <mc:Fallback>
                <p:oleObj name="CS ChemDraw Drawing" r:id="rId17" imgW="407160" imgH="598680" progId="ChemDraw.Document.6.0">
                  <p:embed/>
                  <p:pic>
                    <p:nvPicPr>
                      <p:cNvPr id="228398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7192" y="3284984"/>
                        <a:ext cx="1067296" cy="15717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0" grpId="0"/>
      <p:bldP spid="51" grpId="0"/>
      <p:bldP spid="5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22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3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2732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2448" y="1203598"/>
            <a:ext cx="5915025" cy="857250"/>
          </a:xfrm>
          <a:prstGeom prst="rect">
            <a:avLst/>
          </a:prstGeom>
          <a:noFill/>
        </p:spPr>
      </p:pic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0" y="1314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733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2733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2448" y="2941315"/>
            <a:ext cx="5457825" cy="847725"/>
          </a:xfrm>
          <a:prstGeom prst="rect">
            <a:avLst/>
          </a:prstGeom>
          <a:noFill/>
        </p:spPr>
      </p:pic>
      <p:sp>
        <p:nvSpPr>
          <p:cNvPr id="227334" name="Rectangle 6"/>
          <p:cNvSpPr>
            <a:spLocks noChangeArrowheads="1"/>
          </p:cNvSpPr>
          <p:nvPr/>
        </p:nvSpPr>
        <p:spPr bwMode="auto">
          <a:xfrm>
            <a:off x="0" y="1304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733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27335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8181" y="3733403"/>
            <a:ext cx="5476875" cy="847725"/>
          </a:xfrm>
          <a:prstGeom prst="rect">
            <a:avLst/>
          </a:prstGeom>
          <a:noFill/>
        </p:spPr>
      </p:pic>
      <p:sp>
        <p:nvSpPr>
          <p:cNvPr id="227337" name="Rectangle 9"/>
          <p:cNvSpPr>
            <a:spLocks noChangeArrowheads="1"/>
          </p:cNvSpPr>
          <p:nvPr/>
        </p:nvSpPr>
        <p:spPr bwMode="auto">
          <a:xfrm>
            <a:off x="0" y="1304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73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27338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2448" y="4525491"/>
            <a:ext cx="4886325" cy="847725"/>
          </a:xfrm>
          <a:prstGeom prst="rect">
            <a:avLst/>
          </a:prstGeom>
          <a:noFill/>
        </p:spPr>
      </p:pic>
      <p:sp>
        <p:nvSpPr>
          <p:cNvPr id="227340" name="Rectangle 12"/>
          <p:cNvSpPr>
            <a:spLocks noChangeArrowheads="1"/>
          </p:cNvSpPr>
          <p:nvPr/>
        </p:nvSpPr>
        <p:spPr bwMode="auto">
          <a:xfrm>
            <a:off x="0" y="1304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7341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5136" y="1196752"/>
            <a:ext cx="1008112" cy="893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7342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75136" y="3717032"/>
            <a:ext cx="102525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ZoneTexte 19"/>
          <p:cNvSpPr txBox="1"/>
          <p:nvPr/>
        </p:nvSpPr>
        <p:spPr>
          <a:xfrm>
            <a:off x="251520" y="44624"/>
            <a:ext cx="3503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Átomos</a:t>
            </a:r>
            <a:r>
              <a:rPr lang="fr-FR" sz="2800" dirty="0"/>
              <a:t> </a:t>
            </a:r>
            <a:r>
              <a:rPr lang="fr-FR" sz="2800" dirty="0" err="1"/>
              <a:t>Hidrogen</a:t>
            </a:r>
            <a:r>
              <a:rPr lang="fr-FR" sz="2800" dirty="0" err="1">
                <a:latin typeface="Calibri"/>
              </a:rPr>
              <a:t>óides</a:t>
            </a:r>
            <a:endParaRPr lang="fr-FR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23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51520" y="44624"/>
            <a:ext cx="3503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Átomos</a:t>
            </a:r>
            <a:r>
              <a:rPr lang="fr-FR" sz="2800" dirty="0"/>
              <a:t> </a:t>
            </a:r>
            <a:r>
              <a:rPr lang="fr-FR" sz="2800" dirty="0" err="1"/>
              <a:t>Hidrogen</a:t>
            </a:r>
            <a:r>
              <a:rPr lang="fr-FR" sz="2800" dirty="0" err="1">
                <a:latin typeface="Calibri"/>
              </a:rPr>
              <a:t>óides</a:t>
            </a:r>
            <a:endParaRPr lang="fr-FR" sz="2800" dirty="0"/>
          </a:p>
        </p:txBody>
      </p:sp>
      <p:sp>
        <p:nvSpPr>
          <p:cNvPr id="2263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2630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790600"/>
            <a:ext cx="5029200" cy="838200"/>
          </a:xfrm>
          <a:prstGeom prst="rect">
            <a:avLst/>
          </a:prstGeom>
          <a:noFill/>
        </p:spPr>
      </p:pic>
      <p:sp>
        <p:nvSpPr>
          <p:cNvPr id="226307" name="Rectangle 3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630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26310" name="Rectangle 6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631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26311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3094856"/>
            <a:ext cx="5343525" cy="838200"/>
          </a:xfrm>
          <a:prstGeom prst="rect">
            <a:avLst/>
          </a:prstGeom>
          <a:noFill/>
        </p:spPr>
      </p:pic>
      <p:sp>
        <p:nvSpPr>
          <p:cNvPr id="226313" name="Rectangle 9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631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26314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1870720"/>
            <a:ext cx="5514975" cy="838200"/>
          </a:xfrm>
          <a:prstGeom prst="rect">
            <a:avLst/>
          </a:prstGeom>
          <a:noFill/>
        </p:spPr>
      </p:pic>
      <p:sp>
        <p:nvSpPr>
          <p:cNvPr id="226316" name="Rectangle 12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631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26317" name="Picture 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4293096"/>
            <a:ext cx="5314950" cy="838200"/>
          </a:xfrm>
          <a:prstGeom prst="rect">
            <a:avLst/>
          </a:prstGeom>
          <a:noFill/>
        </p:spPr>
      </p:pic>
      <p:sp>
        <p:nvSpPr>
          <p:cNvPr id="226319" name="Rectangle 15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632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26320" name="Picture 1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5399112"/>
            <a:ext cx="5229225" cy="838200"/>
          </a:xfrm>
          <a:prstGeom prst="rect">
            <a:avLst/>
          </a:prstGeom>
          <a:noFill/>
        </p:spPr>
      </p:pic>
      <p:sp>
        <p:nvSpPr>
          <p:cNvPr id="226322" name="Rectangle 18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7092280" y="580618"/>
            <a:ext cx="465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d</a:t>
            </a:r>
            <a:r>
              <a:rPr lang="fr-FR" sz="2000" b="1" baseline="-25000" dirty="0"/>
              <a:t>z</a:t>
            </a:r>
            <a:r>
              <a:rPr lang="fr-FR" sz="1200" b="1" dirty="0"/>
              <a:t>2</a:t>
            </a:r>
            <a:endParaRPr lang="fr-FR" sz="1200" b="1" baseline="-25000" dirty="0"/>
          </a:p>
        </p:txBody>
      </p:sp>
      <p:sp>
        <p:nvSpPr>
          <p:cNvPr id="30" name="ZoneTexte 29"/>
          <p:cNvSpPr txBox="1"/>
          <p:nvPr/>
        </p:nvSpPr>
        <p:spPr>
          <a:xfrm>
            <a:off x="8496090" y="4005064"/>
            <a:ext cx="468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/>
              <a:t>d</a:t>
            </a:r>
            <a:r>
              <a:rPr lang="fr-FR" sz="2000" b="1" baseline="-25000" dirty="0" err="1"/>
              <a:t>xz</a:t>
            </a:r>
            <a:endParaRPr lang="fr-FR" sz="1200" b="1" baseline="-25000" dirty="0"/>
          </a:p>
        </p:txBody>
      </p:sp>
      <p:sp>
        <p:nvSpPr>
          <p:cNvPr id="31" name="Rectangle 30"/>
          <p:cNvSpPr/>
          <p:nvPr/>
        </p:nvSpPr>
        <p:spPr>
          <a:xfrm>
            <a:off x="6876256" y="2659435"/>
            <a:ext cx="440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/>
              <a:t>d</a:t>
            </a:r>
            <a:r>
              <a:rPr lang="fr-FR" b="1" baseline="-25000" dirty="0" err="1"/>
              <a:t>yz</a:t>
            </a:r>
            <a:endParaRPr lang="fr-FR" dirty="0"/>
          </a:p>
        </p:txBody>
      </p:sp>
      <p:sp>
        <p:nvSpPr>
          <p:cNvPr id="32" name="Rectangle 31"/>
          <p:cNvSpPr/>
          <p:nvPr/>
        </p:nvSpPr>
        <p:spPr>
          <a:xfrm>
            <a:off x="8327648" y="1403484"/>
            <a:ext cx="708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d</a:t>
            </a:r>
            <a:r>
              <a:rPr lang="fr-FR" b="1" baseline="-25000" dirty="0"/>
              <a:t>x</a:t>
            </a:r>
            <a:r>
              <a:rPr lang="fr-FR" sz="1100" b="1" dirty="0"/>
              <a:t>2 </a:t>
            </a:r>
            <a:r>
              <a:rPr lang="fr-FR" b="1" baseline="-25000" dirty="0"/>
              <a:t>- y</a:t>
            </a:r>
            <a:r>
              <a:rPr lang="fr-FR" sz="1100" b="1" dirty="0"/>
              <a:t>2</a:t>
            </a:r>
            <a:endParaRPr lang="fr-FR" dirty="0"/>
          </a:p>
        </p:txBody>
      </p:sp>
      <p:sp>
        <p:nvSpPr>
          <p:cNvPr id="33" name="ZoneTexte 32"/>
          <p:cNvSpPr txBox="1"/>
          <p:nvPr/>
        </p:nvSpPr>
        <p:spPr>
          <a:xfrm>
            <a:off x="6876256" y="4869160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/>
              <a:t>d</a:t>
            </a:r>
            <a:r>
              <a:rPr lang="fr-FR" sz="2000" b="1" baseline="-25000" dirty="0" err="1"/>
              <a:t>xy</a:t>
            </a:r>
            <a:endParaRPr lang="fr-FR" sz="1200" b="1" baseline="-25000" dirty="0"/>
          </a:p>
        </p:txBody>
      </p:sp>
      <p:graphicFrame>
        <p:nvGraphicFramePr>
          <p:cNvPr id="226328" name="Object 24"/>
          <p:cNvGraphicFramePr>
            <a:graphicFrameLocks noChangeAspect="1"/>
          </p:cNvGraphicFramePr>
          <p:nvPr/>
        </p:nvGraphicFramePr>
        <p:xfrm>
          <a:off x="6419510" y="4941167"/>
          <a:ext cx="1248834" cy="1512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7" imgW="497160" imgH="601200" progId="ChemDraw.Document.6.0">
                  <p:embed/>
                </p:oleObj>
              </mc:Choice>
              <mc:Fallback>
                <p:oleObj name="CS ChemDraw Drawing" r:id="rId7" imgW="497160" imgH="601200" progId="ChemDraw.Document.6.0">
                  <p:embed/>
                  <p:pic>
                    <p:nvPicPr>
                      <p:cNvPr id="226328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9510" y="4941167"/>
                        <a:ext cx="1248834" cy="15121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329" name="Object 25"/>
          <p:cNvGraphicFramePr>
            <a:graphicFrameLocks noChangeAspect="1"/>
          </p:cNvGraphicFramePr>
          <p:nvPr/>
        </p:nvGraphicFramePr>
        <p:xfrm>
          <a:off x="8083054" y="4081662"/>
          <a:ext cx="1169466" cy="1507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9" imgW="466200" imgH="601200" progId="ChemDraw.Document.6.0">
                  <p:embed/>
                </p:oleObj>
              </mc:Choice>
              <mc:Fallback>
                <p:oleObj name="CS ChemDraw Drawing" r:id="rId9" imgW="466200" imgH="601200" progId="ChemDraw.Document.6.0">
                  <p:embed/>
                  <p:pic>
                    <p:nvPicPr>
                      <p:cNvPr id="226329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3054" y="4081662"/>
                        <a:ext cx="1169466" cy="15075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330" name="Object 26"/>
          <p:cNvGraphicFramePr>
            <a:graphicFrameLocks noChangeAspect="1"/>
          </p:cNvGraphicFramePr>
          <p:nvPr/>
        </p:nvGraphicFramePr>
        <p:xfrm>
          <a:off x="6557365" y="2708920"/>
          <a:ext cx="1038971" cy="1504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1" imgW="414360" imgH="600840" progId="ChemDraw.Document.6.0">
                  <p:embed/>
                </p:oleObj>
              </mc:Choice>
              <mc:Fallback>
                <p:oleObj name="CS ChemDraw Drawing" r:id="rId11" imgW="414360" imgH="600840" progId="ChemDraw.Document.6.0">
                  <p:embed/>
                  <p:pic>
                    <p:nvPicPr>
                      <p:cNvPr id="22633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7365" y="2708920"/>
                        <a:ext cx="1038971" cy="15047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331" name="Object 27"/>
          <p:cNvGraphicFramePr>
            <a:graphicFrameLocks noChangeAspect="1"/>
          </p:cNvGraphicFramePr>
          <p:nvPr/>
        </p:nvGraphicFramePr>
        <p:xfrm>
          <a:off x="7723634" y="1556792"/>
          <a:ext cx="1312862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3" imgW="539169" imgH="566769" progId="ChemDraw.Document.6.0">
                  <p:embed/>
                </p:oleObj>
              </mc:Choice>
              <mc:Fallback>
                <p:oleObj name="CS ChemDraw Drawing" r:id="rId13" imgW="539169" imgH="566769" progId="ChemDraw.Document.6.0">
                  <p:embed/>
                  <p:pic>
                    <p:nvPicPr>
                      <p:cNvPr id="226331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3634" y="1556792"/>
                        <a:ext cx="1312862" cy="137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332" name="Object 28"/>
          <p:cNvGraphicFramePr>
            <a:graphicFrameLocks noChangeAspect="1"/>
          </p:cNvGraphicFramePr>
          <p:nvPr/>
        </p:nvGraphicFramePr>
        <p:xfrm>
          <a:off x="6588224" y="620688"/>
          <a:ext cx="1080120" cy="158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5" imgW="411480" imgH="601200" progId="ChemDraw.Document.6.0">
                  <p:embed/>
                </p:oleObj>
              </mc:Choice>
              <mc:Fallback>
                <p:oleObj name="CS ChemDraw Drawing" r:id="rId15" imgW="411480" imgH="601200" progId="ChemDraw.Document.6.0">
                  <p:embed/>
                  <p:pic>
                    <p:nvPicPr>
                      <p:cNvPr id="226332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224" y="620688"/>
                        <a:ext cx="1080120" cy="1580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24</a:t>
            </a:fld>
            <a:endParaRPr lang="fr-FR"/>
          </a:p>
        </p:txBody>
      </p:sp>
      <p:pic>
        <p:nvPicPr>
          <p:cNvPr id="225282" name="Picture 2" descr="Atomic orbitals po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062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25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545237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51520" y="44624"/>
            <a:ext cx="27209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O Spin do </a:t>
            </a:r>
            <a:r>
              <a:rPr lang="fr-FR" sz="2800" dirty="0" err="1"/>
              <a:t>Elétron</a:t>
            </a:r>
            <a:endParaRPr lang="fr-FR" sz="2800" dirty="0"/>
          </a:p>
          <a:p>
            <a:endParaRPr lang="fr-FR" sz="2800" dirty="0"/>
          </a:p>
        </p:txBody>
      </p:sp>
      <p:sp>
        <p:nvSpPr>
          <p:cNvPr id="9" name="ZoneTexte 8"/>
          <p:cNvSpPr txBox="1"/>
          <p:nvPr/>
        </p:nvSpPr>
        <p:spPr>
          <a:xfrm>
            <a:off x="251520" y="692696"/>
            <a:ext cx="871296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fr-FR" sz="2000" dirty="0"/>
              <a:t> Os </a:t>
            </a:r>
            <a:r>
              <a:rPr lang="fr-FR" sz="2000" dirty="0" err="1"/>
              <a:t>números</a:t>
            </a:r>
            <a:r>
              <a:rPr lang="fr-FR" sz="2000" dirty="0"/>
              <a:t> </a:t>
            </a:r>
            <a:r>
              <a:rPr lang="fr-FR" sz="2000" dirty="0" err="1"/>
              <a:t>quânticos</a:t>
            </a:r>
            <a:r>
              <a:rPr lang="fr-FR" sz="2000" dirty="0"/>
              <a:t>                </a:t>
            </a:r>
            <a:r>
              <a:rPr lang="fr-FR" sz="2000" dirty="0" err="1"/>
              <a:t>não</a:t>
            </a:r>
            <a:r>
              <a:rPr lang="fr-FR" sz="2000" dirty="0"/>
              <a:t> </a:t>
            </a:r>
            <a:r>
              <a:rPr lang="fr-FR" sz="2000" dirty="0" err="1"/>
              <a:t>são</a:t>
            </a:r>
            <a:r>
              <a:rPr lang="fr-FR" sz="2000" dirty="0"/>
              <a:t> </a:t>
            </a:r>
            <a:r>
              <a:rPr lang="fr-FR" sz="2000" dirty="0" err="1"/>
              <a:t>suficientes</a:t>
            </a:r>
            <a:r>
              <a:rPr lang="fr-FR" sz="2000" dirty="0"/>
              <a:t> para </a:t>
            </a:r>
            <a:r>
              <a:rPr lang="fr-FR" sz="2000" dirty="0" err="1"/>
              <a:t>obtermos</a:t>
            </a:r>
            <a:r>
              <a:rPr lang="fr-FR" sz="2000" dirty="0"/>
              <a:t> </a:t>
            </a:r>
            <a:r>
              <a:rPr lang="fr-FR" sz="2000" dirty="0" err="1"/>
              <a:t>uma</a:t>
            </a:r>
            <a:r>
              <a:rPr lang="fr-FR" sz="2000" dirty="0"/>
              <a:t> </a:t>
            </a:r>
            <a:r>
              <a:rPr lang="fr-FR" sz="2000" dirty="0" err="1"/>
              <a:t>descrição</a:t>
            </a:r>
            <a:r>
              <a:rPr lang="fr-FR" sz="2000" dirty="0"/>
              <a:t> </a:t>
            </a:r>
            <a:r>
              <a:rPr lang="fr-FR" sz="2000" dirty="0" err="1"/>
              <a:t>completa</a:t>
            </a:r>
            <a:r>
              <a:rPr lang="fr-FR" sz="2000" dirty="0"/>
              <a:t> do </a:t>
            </a:r>
            <a:r>
              <a:rPr lang="fr-FR" sz="2000" dirty="0" err="1"/>
              <a:t>elétron</a:t>
            </a:r>
            <a:r>
              <a:rPr lang="fr-FR" sz="2000" dirty="0"/>
              <a:t>. De </a:t>
            </a:r>
            <a:r>
              <a:rPr lang="fr-FR" sz="2000" dirty="0" err="1"/>
              <a:t>fato</a:t>
            </a:r>
            <a:r>
              <a:rPr lang="fr-FR" sz="2000" dirty="0"/>
              <a:t>, o </a:t>
            </a:r>
            <a:r>
              <a:rPr lang="fr-FR" sz="2000" dirty="0" err="1"/>
              <a:t>elétron</a:t>
            </a:r>
            <a:r>
              <a:rPr lang="fr-FR" sz="2000" dirty="0"/>
              <a:t> </a:t>
            </a:r>
            <a:r>
              <a:rPr lang="fr-FR" sz="2000" dirty="0" err="1"/>
              <a:t>possui</a:t>
            </a:r>
            <a:r>
              <a:rPr lang="fr-FR" sz="2000" dirty="0"/>
              <a:t> </a:t>
            </a:r>
            <a:r>
              <a:rPr lang="fr-FR" sz="2000" dirty="0" err="1"/>
              <a:t>um</a:t>
            </a:r>
            <a:r>
              <a:rPr lang="fr-FR" sz="2000" dirty="0"/>
              <a:t> </a:t>
            </a:r>
            <a:r>
              <a:rPr lang="fr-FR" sz="2000" dirty="0" err="1"/>
              <a:t>momento</a:t>
            </a:r>
            <a:r>
              <a:rPr lang="fr-FR" sz="2000" dirty="0"/>
              <a:t> </a:t>
            </a:r>
            <a:r>
              <a:rPr lang="fr-FR" sz="2000" dirty="0" err="1"/>
              <a:t>magnético</a:t>
            </a:r>
            <a:r>
              <a:rPr lang="fr-FR" sz="2000" dirty="0"/>
              <a:t> permanente </a:t>
            </a:r>
            <a:r>
              <a:rPr lang="fr-FR" sz="2000" b="1" dirty="0"/>
              <a:t>D</a:t>
            </a:r>
            <a:r>
              <a:rPr lang="fr-FR" sz="2000" dirty="0"/>
              <a:t>, </a:t>
            </a:r>
            <a:r>
              <a:rPr lang="fr-FR" sz="2000" dirty="0" err="1"/>
              <a:t>devido</a:t>
            </a:r>
            <a:r>
              <a:rPr lang="fr-FR" sz="2000" i="1" u="sng" dirty="0"/>
              <a:t> </a:t>
            </a:r>
            <a:r>
              <a:rPr lang="fr-FR" sz="2000" i="1" u="sng" dirty="0" err="1"/>
              <a:t>formalmente</a:t>
            </a:r>
            <a:r>
              <a:rPr lang="fr-FR" sz="2000" i="1" u="sng" dirty="0"/>
              <a:t> </a:t>
            </a:r>
            <a:r>
              <a:rPr lang="fr-FR" sz="2000" dirty="0"/>
              <a:t>à sua </a:t>
            </a:r>
            <a:r>
              <a:rPr lang="fr-FR" sz="2000" dirty="0" err="1"/>
              <a:t>rotação</a:t>
            </a:r>
            <a:r>
              <a:rPr lang="fr-FR" sz="2000" dirty="0"/>
              <a:t> sobre </a:t>
            </a:r>
            <a:r>
              <a:rPr lang="fr-FR" sz="2000" dirty="0" err="1"/>
              <a:t>ele</a:t>
            </a:r>
            <a:r>
              <a:rPr lang="fr-FR" sz="2000" dirty="0"/>
              <a:t> </a:t>
            </a:r>
            <a:r>
              <a:rPr lang="fr-FR" sz="2000" dirty="0" err="1"/>
              <a:t>mesmo</a:t>
            </a:r>
            <a:r>
              <a:rPr lang="fr-FR" sz="2000" dirty="0"/>
              <a:t> (</a:t>
            </a:r>
            <a:r>
              <a:rPr lang="fr-FR" sz="2000" dirty="0" err="1"/>
              <a:t>em</a:t>
            </a:r>
            <a:r>
              <a:rPr lang="fr-FR" sz="2000" dirty="0"/>
              <a:t> </a:t>
            </a:r>
            <a:r>
              <a:rPr lang="fr-FR" sz="2000" dirty="0" err="1"/>
              <a:t>realidade</a:t>
            </a:r>
            <a:r>
              <a:rPr lang="fr-FR" sz="2000" dirty="0"/>
              <a:t>, </a:t>
            </a:r>
            <a:r>
              <a:rPr lang="fr-FR" sz="2000" dirty="0" err="1"/>
              <a:t>não</a:t>
            </a:r>
            <a:r>
              <a:rPr lang="fr-FR" sz="2000" dirty="0"/>
              <a:t> </a:t>
            </a:r>
            <a:r>
              <a:rPr lang="fr-FR" sz="2000" dirty="0" err="1"/>
              <a:t>há</a:t>
            </a:r>
            <a:r>
              <a:rPr lang="fr-FR" sz="2000" dirty="0"/>
              <a:t> </a:t>
            </a:r>
            <a:r>
              <a:rPr lang="fr-FR" sz="2000" dirty="0" err="1"/>
              <a:t>essa</a:t>
            </a:r>
            <a:r>
              <a:rPr lang="fr-FR" sz="2000" dirty="0"/>
              <a:t> </a:t>
            </a:r>
            <a:r>
              <a:rPr lang="fr-FR" sz="2000" dirty="0" err="1"/>
              <a:t>rotação</a:t>
            </a:r>
            <a:r>
              <a:rPr lang="fr-FR" sz="2000" dirty="0"/>
              <a:t>) que </a:t>
            </a:r>
            <a:r>
              <a:rPr lang="fr-FR" sz="2000" dirty="0" err="1"/>
              <a:t>dá</a:t>
            </a:r>
            <a:r>
              <a:rPr lang="fr-FR" sz="2000" dirty="0"/>
              <a:t> </a:t>
            </a:r>
            <a:r>
              <a:rPr lang="fr-FR" sz="2000" dirty="0" err="1"/>
              <a:t>origem</a:t>
            </a:r>
            <a:r>
              <a:rPr lang="fr-FR" sz="2000" dirty="0"/>
              <a:t> à </a:t>
            </a:r>
            <a:r>
              <a:rPr lang="fr-FR" sz="2000" dirty="0" err="1"/>
              <a:t>uma</a:t>
            </a:r>
            <a:r>
              <a:rPr lang="fr-FR" sz="2000" dirty="0"/>
              <a:t> nova </a:t>
            </a:r>
            <a:r>
              <a:rPr lang="fr-FR" sz="2000" dirty="0" err="1"/>
              <a:t>grandeza</a:t>
            </a:r>
            <a:r>
              <a:rPr lang="fr-FR" sz="2000" dirty="0"/>
              <a:t>, o </a:t>
            </a:r>
            <a:r>
              <a:rPr lang="fr-FR" sz="2000" dirty="0" err="1"/>
              <a:t>número</a:t>
            </a:r>
            <a:r>
              <a:rPr lang="fr-FR" sz="2000" dirty="0"/>
              <a:t> </a:t>
            </a:r>
            <a:r>
              <a:rPr lang="fr-FR" sz="2000" dirty="0" err="1"/>
              <a:t>quântico</a:t>
            </a:r>
            <a:r>
              <a:rPr lang="fr-FR" sz="2000" dirty="0"/>
              <a:t> de spin </a:t>
            </a:r>
            <a:r>
              <a:rPr lang="fr-FR" sz="2000" i="1" dirty="0"/>
              <a:t>s</a:t>
            </a:r>
            <a:r>
              <a:rPr lang="fr-FR" sz="2000" dirty="0"/>
              <a:t>, que é </a:t>
            </a:r>
            <a:r>
              <a:rPr lang="fr-FR" sz="2000" dirty="0" err="1"/>
              <a:t>igualmente</a:t>
            </a:r>
            <a:r>
              <a:rPr lang="fr-FR" sz="2000" dirty="0"/>
              <a:t> </a:t>
            </a:r>
            <a:r>
              <a:rPr lang="fr-FR" sz="2000" dirty="0" err="1"/>
              <a:t>quantificado</a:t>
            </a:r>
            <a:r>
              <a:rPr lang="fr-FR" sz="2000" dirty="0"/>
              <a:t>.</a:t>
            </a:r>
          </a:p>
          <a:p>
            <a:pPr algn="just">
              <a:buFontTx/>
              <a:buChar char="-"/>
            </a:pPr>
            <a:endParaRPr lang="fr-FR" sz="2000" dirty="0"/>
          </a:p>
          <a:p>
            <a:pPr algn="just">
              <a:buFontTx/>
              <a:buChar char="-"/>
            </a:pPr>
            <a:r>
              <a:rPr lang="fr-FR" sz="2000" dirty="0"/>
              <a:t> </a:t>
            </a:r>
            <a:r>
              <a:rPr lang="fr-FR" sz="2000" dirty="0" err="1"/>
              <a:t>N</a:t>
            </a:r>
            <a:r>
              <a:rPr lang="fr-FR" sz="2000" dirty="0" err="1">
                <a:latin typeface="Calibri"/>
              </a:rPr>
              <a:t>ós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podemos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conhecer</a:t>
            </a:r>
            <a:r>
              <a:rPr lang="fr-FR" sz="2000" dirty="0">
                <a:latin typeface="Calibri"/>
              </a:rPr>
              <a:t>  </a:t>
            </a:r>
            <a:r>
              <a:rPr lang="fr-FR" sz="2000" dirty="0" err="1">
                <a:latin typeface="Calibri"/>
              </a:rPr>
              <a:t>somente</a:t>
            </a:r>
            <a:r>
              <a:rPr lang="fr-FR" sz="2000" dirty="0">
                <a:latin typeface="Calibri"/>
              </a:rPr>
              <a:t> a </a:t>
            </a:r>
            <a:r>
              <a:rPr lang="fr-FR" sz="2000" dirty="0" err="1">
                <a:latin typeface="Calibri"/>
              </a:rPr>
              <a:t>projeção</a:t>
            </a:r>
            <a:r>
              <a:rPr lang="fr-FR" sz="2000" dirty="0">
                <a:latin typeface="Calibri"/>
              </a:rPr>
              <a:t> do spin </a:t>
            </a:r>
            <a:r>
              <a:rPr lang="fr-FR" sz="2000" i="1" dirty="0">
                <a:latin typeface="Calibri"/>
              </a:rPr>
              <a:t>s</a:t>
            </a:r>
            <a:r>
              <a:rPr lang="fr-FR" sz="2000" dirty="0">
                <a:latin typeface="Calibri"/>
              </a:rPr>
              <a:t> sobre </a:t>
            </a:r>
            <a:r>
              <a:rPr lang="fr-FR" sz="2000" dirty="0" err="1">
                <a:latin typeface="Calibri"/>
              </a:rPr>
              <a:t>um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eixo</a:t>
            </a:r>
            <a:r>
              <a:rPr lang="fr-FR" sz="2000" dirty="0">
                <a:latin typeface="Calibri"/>
              </a:rPr>
              <a:t>, </a:t>
            </a:r>
            <a:r>
              <a:rPr lang="fr-FR" sz="2000" dirty="0" err="1">
                <a:latin typeface="Calibri"/>
              </a:rPr>
              <a:t>isto</a:t>
            </a:r>
            <a:r>
              <a:rPr lang="fr-FR" sz="2000" dirty="0">
                <a:latin typeface="Calibri"/>
              </a:rPr>
              <a:t> é, o </a:t>
            </a:r>
            <a:r>
              <a:rPr lang="fr-FR" sz="2000" dirty="0" err="1">
                <a:latin typeface="Calibri"/>
              </a:rPr>
              <a:t>número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quântico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magnético</a:t>
            </a:r>
            <a:r>
              <a:rPr lang="fr-FR" sz="2000" dirty="0">
                <a:latin typeface="Calibri"/>
              </a:rPr>
              <a:t> de spin       , que </a:t>
            </a:r>
            <a:r>
              <a:rPr lang="fr-FR" sz="2000" dirty="0" err="1">
                <a:latin typeface="Calibri"/>
              </a:rPr>
              <a:t>pode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assumir</a:t>
            </a:r>
            <a:r>
              <a:rPr lang="fr-FR" sz="2000" dirty="0">
                <a:latin typeface="Calibri"/>
              </a:rPr>
              <a:t> dois </a:t>
            </a:r>
            <a:r>
              <a:rPr lang="fr-FR" sz="2000" dirty="0" err="1">
                <a:latin typeface="Calibri"/>
              </a:rPr>
              <a:t>valores</a:t>
            </a:r>
            <a:r>
              <a:rPr lang="fr-FR" sz="2000" dirty="0">
                <a:latin typeface="Calibri"/>
              </a:rPr>
              <a:t>, </a:t>
            </a:r>
            <a:r>
              <a:rPr lang="fr-FR" sz="2000" dirty="0" err="1">
                <a:latin typeface="Calibri"/>
              </a:rPr>
              <a:t>seja</a:t>
            </a:r>
            <a:r>
              <a:rPr lang="fr-FR" sz="2000" dirty="0">
                <a:latin typeface="Calibri"/>
              </a:rPr>
              <a:t> +1/2 ou -1/2. </a:t>
            </a:r>
          </a:p>
          <a:p>
            <a:pPr algn="just">
              <a:buFontTx/>
              <a:buChar char="-"/>
            </a:pPr>
            <a:endParaRPr lang="fr-FR" sz="2000" dirty="0">
              <a:latin typeface="Calibri"/>
            </a:endParaRPr>
          </a:p>
          <a:p>
            <a:pPr algn="just">
              <a:buFontTx/>
              <a:buChar char="-"/>
            </a:pP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Assim</a:t>
            </a:r>
            <a:r>
              <a:rPr lang="fr-FR" sz="2000" dirty="0">
                <a:latin typeface="Calibri"/>
              </a:rPr>
              <a:t>, </a:t>
            </a:r>
            <a:r>
              <a:rPr lang="fr-FR" sz="2000" dirty="0" err="1">
                <a:latin typeface="Calibri"/>
              </a:rPr>
              <a:t>cada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elétron</a:t>
            </a:r>
            <a:r>
              <a:rPr lang="fr-FR" sz="2000" dirty="0">
                <a:latin typeface="Calibri"/>
              </a:rPr>
              <a:t> é </a:t>
            </a:r>
            <a:r>
              <a:rPr lang="fr-FR" sz="2000" dirty="0" err="1">
                <a:latin typeface="Calibri"/>
              </a:rPr>
              <a:t>definido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por</a:t>
            </a:r>
            <a:r>
              <a:rPr lang="fr-FR" sz="2000" dirty="0">
                <a:latin typeface="Calibri"/>
              </a:rPr>
              <a:t> 4 </a:t>
            </a:r>
            <a:r>
              <a:rPr lang="fr-FR" sz="2000" dirty="0" err="1">
                <a:latin typeface="Calibri"/>
              </a:rPr>
              <a:t>números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quânticos</a:t>
            </a:r>
            <a:r>
              <a:rPr lang="fr-FR" sz="2000" dirty="0">
                <a:latin typeface="Calibri"/>
              </a:rPr>
              <a:t>:                   </a:t>
            </a:r>
            <a:endParaRPr lang="fr-FR" sz="2000" baseline="-25000" dirty="0"/>
          </a:p>
        </p:txBody>
      </p:sp>
      <p:sp>
        <p:nvSpPr>
          <p:cNvPr id="2242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2425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6188" y="709836"/>
            <a:ext cx="647700" cy="342900"/>
          </a:xfrm>
          <a:prstGeom prst="rect">
            <a:avLst/>
          </a:prstGeom>
          <a:noFill/>
        </p:spPr>
      </p:pic>
      <p:sp>
        <p:nvSpPr>
          <p:cNvPr id="224259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42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2426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85667" y="2852936"/>
            <a:ext cx="314325" cy="342900"/>
          </a:xfrm>
          <a:prstGeom prst="rect">
            <a:avLst/>
          </a:prstGeom>
          <a:noFill/>
        </p:spPr>
      </p:pic>
      <p:sp>
        <p:nvSpPr>
          <p:cNvPr id="22426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224264" name="Object 8"/>
          <p:cNvGraphicFramePr>
            <a:graphicFrameLocks noChangeAspect="1"/>
          </p:cNvGraphicFramePr>
          <p:nvPr/>
        </p:nvGraphicFramePr>
        <p:xfrm>
          <a:off x="2448743" y="4520282"/>
          <a:ext cx="2627313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2192040" imgH="831240" progId="ChemDraw.Document.6.0">
                  <p:embed/>
                </p:oleObj>
              </mc:Choice>
              <mc:Fallback>
                <p:oleObj name="CS ChemDraw Drawing" r:id="rId4" imgW="2192040" imgH="831240" progId="ChemDraw.Document.6.0">
                  <p:embed/>
                  <p:pic>
                    <p:nvPicPr>
                      <p:cNvPr id="22426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8743" y="4520282"/>
                        <a:ext cx="2627313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ZoneTexte 17"/>
          <p:cNvSpPr txBox="1"/>
          <p:nvPr/>
        </p:nvSpPr>
        <p:spPr>
          <a:xfrm>
            <a:off x="395536" y="5301208"/>
            <a:ext cx="20905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O spin do </a:t>
            </a:r>
            <a:r>
              <a:rPr lang="fr-FR" sz="2000" b="1" dirty="0" err="1"/>
              <a:t>elétron</a:t>
            </a:r>
            <a:r>
              <a:rPr lang="fr-FR" sz="2000" b="1" dirty="0"/>
              <a:t>:</a:t>
            </a:r>
          </a:p>
        </p:txBody>
      </p:sp>
      <p:sp>
        <p:nvSpPr>
          <p:cNvPr id="22426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24267" name="Rectangle 11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426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24268" name="Picture 1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2" y="5589240"/>
            <a:ext cx="2238375" cy="628650"/>
          </a:xfrm>
          <a:prstGeom prst="rect">
            <a:avLst/>
          </a:prstGeom>
          <a:noFill/>
        </p:spPr>
      </p:pic>
      <p:sp>
        <p:nvSpPr>
          <p:cNvPr id="24" name="ZoneTexte 23"/>
          <p:cNvSpPr txBox="1"/>
          <p:nvPr/>
        </p:nvSpPr>
        <p:spPr>
          <a:xfrm>
            <a:off x="6804248" y="52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e</a:t>
            </a:r>
          </a:p>
        </p:txBody>
      </p:sp>
      <p:sp>
        <p:nvSpPr>
          <p:cNvPr id="22427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24270" name="Picture 1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2" y="4581128"/>
            <a:ext cx="2238375" cy="628650"/>
          </a:xfrm>
          <a:prstGeom prst="rect">
            <a:avLst/>
          </a:prstGeom>
          <a:noFill/>
        </p:spPr>
      </p:pic>
      <p:graphicFrame>
        <p:nvGraphicFramePr>
          <p:cNvPr id="224272" name="Object 16"/>
          <p:cNvGraphicFramePr>
            <a:graphicFrameLocks noChangeAspect="1"/>
          </p:cNvGraphicFramePr>
          <p:nvPr/>
        </p:nvGraphicFramePr>
        <p:xfrm>
          <a:off x="3059832" y="5445224"/>
          <a:ext cx="1565275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1306440" imgH="825120" progId="ChemDraw.Document.6.0">
                  <p:embed/>
                </p:oleObj>
              </mc:Choice>
              <mc:Fallback>
                <p:oleObj name="CS ChemDraw Drawing" r:id="rId8" imgW="1306440" imgH="825120" progId="ChemDraw.Document.6.0">
                  <p:embed/>
                  <p:pic>
                    <p:nvPicPr>
                      <p:cNvPr id="22427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5445224"/>
                        <a:ext cx="1565275" cy="989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427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24273" name="Picture 1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95045" y="3806180"/>
            <a:ext cx="1057275" cy="342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26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51520" y="44624"/>
            <a:ext cx="35349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Átomos</a:t>
            </a:r>
            <a:r>
              <a:rPr lang="fr-FR" sz="2800" dirty="0"/>
              <a:t> </a:t>
            </a:r>
            <a:r>
              <a:rPr lang="fr-FR" sz="2800" dirty="0" err="1"/>
              <a:t>Polieletrônicos</a:t>
            </a:r>
            <a:endParaRPr lang="fr-FR" sz="2800" dirty="0"/>
          </a:p>
        </p:txBody>
      </p:sp>
      <p:sp>
        <p:nvSpPr>
          <p:cNvPr id="9" name="ZoneTexte 8"/>
          <p:cNvSpPr txBox="1"/>
          <p:nvPr/>
        </p:nvSpPr>
        <p:spPr>
          <a:xfrm>
            <a:off x="72007" y="829161"/>
            <a:ext cx="88924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- A </a:t>
            </a:r>
            <a:r>
              <a:rPr lang="fr-FR" sz="2000" dirty="0" err="1"/>
              <a:t>equação</a:t>
            </a:r>
            <a:r>
              <a:rPr lang="fr-FR" sz="2000" dirty="0"/>
              <a:t> de Schrödinger podia </a:t>
            </a:r>
            <a:r>
              <a:rPr lang="fr-FR" sz="2000" dirty="0" err="1"/>
              <a:t>ser</a:t>
            </a:r>
            <a:r>
              <a:rPr lang="fr-FR" sz="2000" dirty="0"/>
              <a:t> </a:t>
            </a:r>
            <a:r>
              <a:rPr lang="fr-FR" sz="2000" dirty="0" err="1"/>
              <a:t>resolvida</a:t>
            </a:r>
            <a:r>
              <a:rPr lang="fr-FR" sz="2000" dirty="0"/>
              <a:t> no </a:t>
            </a:r>
            <a:r>
              <a:rPr lang="fr-FR" sz="2000" dirty="0" err="1"/>
              <a:t>caso</a:t>
            </a:r>
            <a:r>
              <a:rPr lang="fr-FR" sz="2000" dirty="0"/>
              <a:t> dos </a:t>
            </a:r>
            <a:r>
              <a:rPr lang="fr-FR" sz="2000" dirty="0" err="1"/>
              <a:t>átomos</a:t>
            </a:r>
            <a:r>
              <a:rPr lang="fr-FR" sz="2000" dirty="0"/>
              <a:t> </a:t>
            </a:r>
            <a:r>
              <a:rPr lang="fr-FR" sz="2000" dirty="0" err="1"/>
              <a:t>hidrogen</a:t>
            </a:r>
            <a:r>
              <a:rPr lang="fr-FR" sz="2000" dirty="0" err="1">
                <a:latin typeface="Calibri"/>
              </a:rPr>
              <a:t>óides</a:t>
            </a:r>
            <a:r>
              <a:rPr lang="fr-FR" sz="2000" dirty="0">
                <a:latin typeface="Calibri"/>
              </a:rPr>
              <a:t>, pois os </a:t>
            </a:r>
            <a:r>
              <a:rPr lang="fr-FR" sz="2000" dirty="0" err="1">
                <a:latin typeface="Calibri"/>
              </a:rPr>
              <a:t>sistemas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possuiam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um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só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elétron</a:t>
            </a:r>
            <a:r>
              <a:rPr lang="fr-FR" sz="2000" dirty="0">
                <a:latin typeface="Calibri"/>
              </a:rPr>
              <a:t>. </a:t>
            </a:r>
            <a:r>
              <a:rPr lang="fr-FR" sz="2000" dirty="0" err="1">
                <a:latin typeface="Calibri"/>
              </a:rPr>
              <a:t>Ela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não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pode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ser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resolvida</a:t>
            </a:r>
            <a:r>
              <a:rPr lang="fr-FR" sz="2000" dirty="0">
                <a:latin typeface="Calibri"/>
              </a:rPr>
              <a:t> para </a:t>
            </a:r>
            <a:r>
              <a:rPr lang="fr-FR" sz="2000" dirty="0" err="1"/>
              <a:t>átomos</a:t>
            </a:r>
            <a:r>
              <a:rPr lang="fr-FR" sz="2000" dirty="0"/>
              <a:t> </a:t>
            </a:r>
            <a:r>
              <a:rPr lang="fr-FR" sz="2000" dirty="0" err="1"/>
              <a:t>polieletrônicos</a:t>
            </a:r>
            <a:r>
              <a:rPr lang="fr-FR" sz="2000" dirty="0"/>
              <a:t>.</a:t>
            </a:r>
          </a:p>
        </p:txBody>
      </p:sp>
      <p:sp>
        <p:nvSpPr>
          <p:cNvPr id="2232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2323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2204864"/>
            <a:ext cx="5048250" cy="828675"/>
          </a:xfrm>
          <a:prstGeom prst="rect">
            <a:avLst/>
          </a:prstGeom>
          <a:noFill/>
        </p:spPr>
      </p:pic>
      <p:graphicFrame>
        <p:nvGraphicFramePr>
          <p:cNvPr id="223236" name="Object 4"/>
          <p:cNvGraphicFramePr>
            <a:graphicFrameLocks noChangeAspect="1"/>
          </p:cNvGraphicFramePr>
          <p:nvPr/>
        </p:nvGraphicFramePr>
        <p:xfrm>
          <a:off x="5083746" y="1916832"/>
          <a:ext cx="1728192" cy="144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554760" imgH="554760" progId="ChemDraw.Document.6.0">
                  <p:embed/>
                </p:oleObj>
              </mc:Choice>
              <mc:Fallback>
                <p:oleObj name="CS ChemDraw Drawing" r:id="rId3" imgW="554760" imgH="554760" progId="ChemDraw.Document.6.0">
                  <p:embed/>
                  <p:pic>
                    <p:nvPicPr>
                      <p:cNvPr id="2232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3746" y="1916832"/>
                        <a:ext cx="1728192" cy="14401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237" name="Object 5"/>
          <p:cNvGraphicFramePr>
            <a:graphicFrameLocks noChangeAspect="1"/>
          </p:cNvGraphicFramePr>
          <p:nvPr/>
        </p:nvGraphicFramePr>
        <p:xfrm>
          <a:off x="5443786" y="3013852"/>
          <a:ext cx="1080120" cy="631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5" imgW="649800" imgH="380160" progId="ChemDraw.Document.6.0">
                  <p:embed/>
                </p:oleObj>
              </mc:Choice>
              <mc:Fallback>
                <p:oleObj name="CS ChemDraw Drawing" r:id="rId5" imgW="649800" imgH="380160" progId="ChemDraw.Document.6.0">
                  <p:embed/>
                  <p:pic>
                    <p:nvPicPr>
                      <p:cNvPr id="2232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3786" y="3013852"/>
                        <a:ext cx="1080120" cy="6311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6379890" y="2996952"/>
            <a:ext cx="2483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err="1"/>
              <a:t>Termo</a:t>
            </a:r>
            <a:r>
              <a:rPr lang="fr-FR" sz="2000" dirty="0"/>
              <a:t> </a:t>
            </a:r>
            <a:r>
              <a:rPr lang="fr-FR" sz="2000" dirty="0" err="1"/>
              <a:t>impossível</a:t>
            </a:r>
            <a:r>
              <a:rPr lang="fr-FR" sz="2000" dirty="0"/>
              <a:t> de </a:t>
            </a:r>
            <a:r>
              <a:rPr lang="fr-FR" sz="2000" dirty="0" err="1"/>
              <a:t>ser</a:t>
            </a:r>
            <a:r>
              <a:rPr lang="fr-FR" sz="2000" dirty="0"/>
              <a:t> </a:t>
            </a:r>
            <a:r>
              <a:rPr lang="fr-FR" sz="2000" dirty="0" err="1"/>
              <a:t>calculado</a:t>
            </a:r>
            <a:r>
              <a:rPr lang="fr-FR" sz="2000" dirty="0"/>
              <a:t>, pois </a:t>
            </a:r>
            <a:r>
              <a:rPr lang="fr-FR" sz="2000" dirty="0" err="1"/>
              <a:t>não</a:t>
            </a:r>
            <a:r>
              <a:rPr lang="fr-FR" sz="2000" dirty="0"/>
              <a:t> </a:t>
            </a:r>
            <a:r>
              <a:rPr lang="fr-FR" sz="2000" dirty="0" err="1"/>
              <a:t>conseguimos</a:t>
            </a:r>
            <a:r>
              <a:rPr lang="fr-FR" sz="2000" dirty="0"/>
              <a:t> </a:t>
            </a:r>
            <a:r>
              <a:rPr lang="fr-FR" sz="2000" dirty="0" err="1"/>
              <a:t>separar</a:t>
            </a:r>
            <a:r>
              <a:rPr lang="fr-FR" sz="2000" dirty="0"/>
              <a:t> </a:t>
            </a:r>
            <a:r>
              <a:rPr lang="fr-FR" sz="2000" dirty="0" err="1"/>
              <a:t>variáveis</a:t>
            </a:r>
            <a:r>
              <a:rPr lang="fr-FR" sz="2000" dirty="0"/>
              <a:t>.</a:t>
            </a:r>
          </a:p>
        </p:txBody>
      </p:sp>
      <p:sp>
        <p:nvSpPr>
          <p:cNvPr id="22323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23238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4617331"/>
            <a:ext cx="3152775" cy="352425"/>
          </a:xfrm>
          <a:prstGeom prst="rect">
            <a:avLst/>
          </a:prstGeom>
          <a:noFill/>
        </p:spPr>
      </p:pic>
      <p:sp>
        <p:nvSpPr>
          <p:cNvPr id="223240" name="Rectangle 8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3241" name="Object 9"/>
          <p:cNvGraphicFramePr>
            <a:graphicFrameLocks noChangeAspect="1"/>
          </p:cNvGraphicFramePr>
          <p:nvPr/>
        </p:nvGraphicFramePr>
        <p:xfrm>
          <a:off x="374497" y="4905364"/>
          <a:ext cx="741119" cy="432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5" imgW="649800" imgH="380160" progId="ChemDraw.Document.6.0">
                  <p:embed/>
                </p:oleObj>
              </mc:Choice>
              <mc:Fallback>
                <p:oleObj name="CS ChemDraw Drawing" r:id="rId5" imgW="649800" imgH="380160" progId="ChemDraw.Document.6.0">
                  <p:embed/>
                  <p:pic>
                    <p:nvPicPr>
                      <p:cNvPr id="22324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497" y="4905364"/>
                        <a:ext cx="741119" cy="4320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ZoneTexte 17"/>
          <p:cNvSpPr txBox="1"/>
          <p:nvPr/>
        </p:nvSpPr>
        <p:spPr>
          <a:xfrm>
            <a:off x="1043609" y="5009309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/>
              <a:t>Muito</a:t>
            </a:r>
            <a:r>
              <a:rPr lang="fr-FR" sz="2000" dirty="0"/>
              <a:t> </a:t>
            </a:r>
            <a:r>
              <a:rPr lang="fr-FR" sz="2000" dirty="0" err="1"/>
              <a:t>difícil</a:t>
            </a:r>
            <a:r>
              <a:rPr lang="fr-FR" sz="2000" dirty="0"/>
              <a:t> de </a:t>
            </a:r>
            <a:r>
              <a:rPr lang="fr-FR" sz="2000" dirty="0" err="1"/>
              <a:t>resolver</a:t>
            </a:r>
            <a:r>
              <a:rPr lang="fr-FR" sz="2000" dirty="0"/>
              <a:t>, pois </a:t>
            </a:r>
            <a:r>
              <a:rPr lang="fr-FR" sz="2000" dirty="0" err="1"/>
              <a:t>devemos</a:t>
            </a:r>
            <a:r>
              <a:rPr lang="fr-FR" sz="2000" dirty="0"/>
              <a:t> </a:t>
            </a:r>
            <a:r>
              <a:rPr lang="fr-FR" sz="2000" dirty="0" err="1"/>
              <a:t>conhecer</a:t>
            </a:r>
            <a:r>
              <a:rPr lang="fr-FR" sz="2000" dirty="0"/>
              <a:t> a </a:t>
            </a:r>
            <a:r>
              <a:rPr lang="fr-FR" sz="2000" dirty="0" err="1"/>
              <a:t>probabilidade</a:t>
            </a:r>
            <a:r>
              <a:rPr lang="fr-FR" sz="2000" dirty="0"/>
              <a:t> de se ter </a:t>
            </a:r>
            <a:r>
              <a:rPr lang="fr-FR" sz="2000" dirty="0" err="1"/>
              <a:t>um</a:t>
            </a:r>
            <a:r>
              <a:rPr lang="fr-FR" sz="2000" dirty="0"/>
              <a:t> </a:t>
            </a:r>
            <a:r>
              <a:rPr lang="fr-FR" sz="2000" dirty="0" err="1"/>
              <a:t>elétron</a:t>
            </a:r>
            <a:r>
              <a:rPr lang="fr-FR" sz="2000" dirty="0"/>
              <a:t> </a:t>
            </a:r>
            <a:r>
              <a:rPr lang="fr-FR" sz="2000" dirty="0" err="1"/>
              <a:t>em</a:t>
            </a:r>
            <a:r>
              <a:rPr lang="fr-FR" sz="2000" dirty="0"/>
              <a:t> </a:t>
            </a:r>
            <a:r>
              <a:rPr lang="fr-FR" sz="2000" i="1" dirty="0"/>
              <a:t>dv</a:t>
            </a:r>
            <a:r>
              <a:rPr lang="fr-FR" sz="2000" i="1" baseline="30000" dirty="0"/>
              <a:t>1</a:t>
            </a:r>
            <a:r>
              <a:rPr lang="fr-FR" sz="2000" dirty="0"/>
              <a:t> e </a:t>
            </a:r>
            <a:r>
              <a:rPr lang="fr-FR" sz="2000" dirty="0" err="1"/>
              <a:t>um</a:t>
            </a:r>
            <a:r>
              <a:rPr lang="fr-FR" sz="2000" dirty="0"/>
              <a:t> </a:t>
            </a:r>
            <a:r>
              <a:rPr lang="fr-FR" sz="2000" dirty="0" err="1"/>
              <a:t>outro</a:t>
            </a:r>
            <a:r>
              <a:rPr lang="fr-FR" sz="2000" dirty="0"/>
              <a:t> </a:t>
            </a:r>
            <a:r>
              <a:rPr lang="fr-FR" sz="2000" dirty="0" err="1"/>
              <a:t>em</a:t>
            </a:r>
            <a:r>
              <a:rPr lang="fr-FR" sz="2000" dirty="0"/>
              <a:t> </a:t>
            </a:r>
            <a:r>
              <a:rPr lang="fr-FR" sz="2000" i="1" dirty="0"/>
              <a:t>dv</a:t>
            </a:r>
            <a:r>
              <a:rPr lang="fr-FR" sz="2000" i="1" baseline="30000" dirty="0"/>
              <a:t>2</a:t>
            </a:r>
            <a:r>
              <a:rPr lang="fr-FR" sz="2000" dirty="0"/>
              <a:t>, </a:t>
            </a:r>
            <a:r>
              <a:rPr lang="fr-FR" sz="2000" dirty="0" err="1"/>
              <a:t>etc</a:t>
            </a:r>
            <a:r>
              <a:rPr lang="fr-FR" sz="2000" dirty="0"/>
              <a:t>…</a:t>
            </a:r>
          </a:p>
        </p:txBody>
      </p:sp>
      <p:graphicFrame>
        <p:nvGraphicFramePr>
          <p:cNvPr id="223242" name="Object 10"/>
          <p:cNvGraphicFramePr>
            <a:graphicFrameLocks noChangeAspect="1"/>
          </p:cNvGraphicFramePr>
          <p:nvPr/>
        </p:nvGraphicFramePr>
        <p:xfrm>
          <a:off x="251520" y="4509120"/>
          <a:ext cx="648072" cy="540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554760" imgH="554760" progId="ChemDraw.Document.6.0">
                  <p:embed/>
                </p:oleObj>
              </mc:Choice>
              <mc:Fallback>
                <p:oleObj name="CS ChemDraw Drawing" r:id="rId3" imgW="554760" imgH="554760" progId="ChemDraw.Document.6.0">
                  <p:embed/>
                  <p:pic>
                    <p:nvPicPr>
                      <p:cNvPr id="22324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4509120"/>
                        <a:ext cx="648072" cy="5402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323528" y="5517232"/>
            <a:ext cx="8352928" cy="864096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27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473229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79512" y="764704"/>
            <a:ext cx="4872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u="sng" dirty="0"/>
              <a:t>A </a:t>
            </a:r>
            <a:r>
              <a:rPr lang="fr-FR" sz="2000" b="1" u="sng" dirty="0" err="1"/>
              <a:t>simplificação</a:t>
            </a:r>
            <a:r>
              <a:rPr lang="fr-FR" sz="2000" b="1" u="sng" dirty="0"/>
              <a:t> dos </a:t>
            </a:r>
            <a:r>
              <a:rPr lang="fr-FR" sz="2000" b="1" u="sng" dirty="0" err="1"/>
              <a:t>elétrons</a:t>
            </a:r>
            <a:r>
              <a:rPr lang="fr-FR" sz="2000" b="1" u="sng" dirty="0"/>
              <a:t> </a:t>
            </a:r>
            <a:r>
              <a:rPr lang="fr-FR" sz="2000" b="1" u="sng" dirty="0" err="1"/>
              <a:t>independentes</a:t>
            </a:r>
            <a:r>
              <a:rPr lang="fr-FR" sz="2000" b="1" u="sng" dirty="0"/>
              <a:t>: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51520" y="44624"/>
            <a:ext cx="35349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Átomos</a:t>
            </a:r>
            <a:r>
              <a:rPr lang="fr-FR" sz="2800" dirty="0"/>
              <a:t> </a:t>
            </a:r>
            <a:r>
              <a:rPr lang="fr-FR" sz="2800" dirty="0" err="1"/>
              <a:t>Polieletrônicos</a:t>
            </a:r>
            <a:endParaRPr lang="fr-FR" sz="2800" dirty="0"/>
          </a:p>
        </p:txBody>
      </p:sp>
      <p:sp>
        <p:nvSpPr>
          <p:cNvPr id="9" name="ZoneTexte 8"/>
          <p:cNvSpPr txBox="1"/>
          <p:nvPr/>
        </p:nvSpPr>
        <p:spPr>
          <a:xfrm>
            <a:off x="179512" y="1196752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Para </a:t>
            </a:r>
            <a:r>
              <a:rPr lang="fr-FR" sz="2000" dirty="0" err="1"/>
              <a:t>sermos</a:t>
            </a:r>
            <a:r>
              <a:rPr lang="fr-FR" sz="2000" dirty="0"/>
              <a:t> </a:t>
            </a:r>
            <a:r>
              <a:rPr lang="fr-FR" sz="2000" dirty="0" err="1"/>
              <a:t>capazes</a:t>
            </a:r>
            <a:r>
              <a:rPr lang="fr-FR" sz="2000" dirty="0"/>
              <a:t> de </a:t>
            </a:r>
            <a:r>
              <a:rPr lang="fr-FR" sz="2000" dirty="0" err="1"/>
              <a:t>separar</a:t>
            </a:r>
            <a:r>
              <a:rPr lang="fr-FR" sz="2000" dirty="0"/>
              <a:t> </a:t>
            </a:r>
            <a:r>
              <a:rPr lang="fr-FR" sz="2000" dirty="0" err="1"/>
              <a:t>variáveis</a:t>
            </a:r>
            <a:r>
              <a:rPr lang="fr-FR" sz="2000" dirty="0"/>
              <a:t>, </a:t>
            </a:r>
            <a:r>
              <a:rPr lang="fr-FR" sz="2000" dirty="0" err="1"/>
              <a:t>supomos</a:t>
            </a:r>
            <a:r>
              <a:rPr lang="fr-FR" sz="2000" dirty="0"/>
              <a:t> que o </a:t>
            </a:r>
            <a:r>
              <a:rPr lang="fr-FR" sz="2000" dirty="0" err="1"/>
              <a:t>Hamiltoniano</a:t>
            </a:r>
            <a:r>
              <a:rPr lang="fr-FR" sz="2000" dirty="0"/>
              <a:t> global </a:t>
            </a:r>
            <a:r>
              <a:rPr lang="fr-FR" sz="2000" b="1" dirty="0"/>
              <a:t>H </a:t>
            </a:r>
            <a:r>
              <a:rPr lang="fr-FR" sz="2000" dirty="0"/>
              <a:t>do </a:t>
            </a:r>
            <a:r>
              <a:rPr lang="fr-FR" sz="2000" dirty="0" err="1"/>
              <a:t>sistema</a:t>
            </a:r>
            <a:r>
              <a:rPr lang="fr-FR" sz="2000" dirty="0"/>
              <a:t> de </a:t>
            </a:r>
            <a:r>
              <a:rPr lang="fr-FR" sz="2000" i="1" dirty="0"/>
              <a:t>n</a:t>
            </a:r>
            <a:r>
              <a:rPr lang="fr-FR" sz="2000" dirty="0"/>
              <a:t> </a:t>
            </a:r>
            <a:r>
              <a:rPr lang="fr-FR" sz="2000" dirty="0" err="1"/>
              <a:t>elétrons</a:t>
            </a:r>
            <a:r>
              <a:rPr lang="fr-FR" sz="2000" dirty="0"/>
              <a:t> </a:t>
            </a:r>
            <a:r>
              <a:rPr lang="fr-FR" sz="2000" dirty="0" err="1"/>
              <a:t>pode</a:t>
            </a:r>
            <a:r>
              <a:rPr lang="fr-FR" sz="2000" dirty="0"/>
              <a:t> </a:t>
            </a:r>
            <a:r>
              <a:rPr lang="fr-FR" sz="2000" dirty="0" err="1"/>
              <a:t>ser</a:t>
            </a:r>
            <a:r>
              <a:rPr lang="fr-FR" sz="2000" dirty="0"/>
              <a:t> </a:t>
            </a:r>
            <a:r>
              <a:rPr lang="fr-FR" sz="2000" dirty="0" err="1"/>
              <a:t>escrito</a:t>
            </a:r>
            <a:r>
              <a:rPr lang="fr-FR" sz="2000" dirty="0"/>
              <a:t> </a:t>
            </a:r>
            <a:r>
              <a:rPr lang="fr-FR" sz="2000" dirty="0" err="1"/>
              <a:t>como</a:t>
            </a:r>
            <a:r>
              <a:rPr lang="fr-FR" sz="2000" dirty="0"/>
              <a:t> </a:t>
            </a:r>
            <a:r>
              <a:rPr lang="fr-FR" sz="2000" dirty="0" err="1"/>
              <a:t>uma</a:t>
            </a:r>
            <a:r>
              <a:rPr lang="fr-FR" sz="2000" dirty="0"/>
              <a:t> soma de </a:t>
            </a:r>
            <a:r>
              <a:rPr lang="fr-FR" sz="2000" dirty="0" err="1"/>
              <a:t>Hamiltonianos</a:t>
            </a:r>
            <a:r>
              <a:rPr lang="fr-FR" sz="2000" dirty="0"/>
              <a:t> </a:t>
            </a:r>
            <a:r>
              <a:rPr lang="fr-FR" sz="2000" b="1" dirty="0"/>
              <a:t>H(i)</a:t>
            </a:r>
            <a:r>
              <a:rPr lang="fr-FR" sz="2000" dirty="0"/>
              <a:t> </a:t>
            </a:r>
            <a:r>
              <a:rPr lang="fr-FR" sz="2000" dirty="0" err="1"/>
              <a:t>monoeletrônicos</a:t>
            </a:r>
            <a:endParaRPr lang="fr-FR" sz="2000" i="1" baseline="-25000" dirty="0"/>
          </a:p>
        </p:txBody>
      </p:sp>
      <p:sp>
        <p:nvSpPr>
          <p:cNvPr id="2334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334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334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334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3348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3348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33483" name="Picture 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3634" y="3068960"/>
            <a:ext cx="3981450" cy="342900"/>
          </a:xfrm>
          <a:prstGeom prst="rect">
            <a:avLst/>
          </a:prstGeom>
          <a:noFill/>
        </p:spPr>
      </p:pic>
      <p:sp>
        <p:nvSpPr>
          <p:cNvPr id="233486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33487" name="Rectangle 15"/>
          <p:cNvSpPr>
            <a:spLocks noChangeArrowheads="1"/>
          </p:cNvSpPr>
          <p:nvPr/>
        </p:nvSpPr>
        <p:spPr bwMode="auto">
          <a:xfrm>
            <a:off x="0" y="790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3489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33490" name="Rectangle 18"/>
          <p:cNvSpPr>
            <a:spLocks noChangeArrowheads="1"/>
          </p:cNvSpPr>
          <p:nvPr/>
        </p:nvSpPr>
        <p:spPr bwMode="auto">
          <a:xfrm>
            <a:off x="0" y="790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3492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33493" name="Rectangle 21"/>
          <p:cNvSpPr>
            <a:spLocks noChangeArrowheads="1"/>
          </p:cNvSpPr>
          <p:nvPr/>
        </p:nvSpPr>
        <p:spPr bwMode="auto">
          <a:xfrm>
            <a:off x="0" y="790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3495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33494" name="Picture 2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3634" y="2708920"/>
            <a:ext cx="3743325" cy="371475"/>
          </a:xfrm>
          <a:prstGeom prst="rect">
            <a:avLst/>
          </a:prstGeom>
          <a:noFill/>
        </p:spPr>
      </p:pic>
      <p:sp>
        <p:nvSpPr>
          <p:cNvPr id="233496" name="Rectangle 24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3498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33497" name="Picture 2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3634" y="2348880"/>
            <a:ext cx="3848100" cy="371475"/>
          </a:xfrm>
          <a:prstGeom prst="rect">
            <a:avLst/>
          </a:prstGeom>
          <a:noFill/>
        </p:spPr>
      </p:pic>
      <p:sp>
        <p:nvSpPr>
          <p:cNvPr id="233499" name="Rectangle 27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3500" name="Object 28"/>
          <p:cNvGraphicFramePr>
            <a:graphicFrameLocks noChangeAspect="1"/>
          </p:cNvGraphicFramePr>
          <p:nvPr/>
        </p:nvGraphicFramePr>
        <p:xfrm>
          <a:off x="827584" y="2276872"/>
          <a:ext cx="146050" cy="129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5" imgW="146520" imgH="667080" progId="ChemDraw.Document.6.0">
                  <p:embed/>
                </p:oleObj>
              </mc:Choice>
              <mc:Fallback>
                <p:oleObj name="CS ChemDraw Drawing" r:id="rId5" imgW="146520" imgH="667080" progId="ChemDraw.Document.6.0">
                  <p:embed/>
                  <p:pic>
                    <p:nvPicPr>
                      <p:cNvPr id="23350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2276872"/>
                        <a:ext cx="146050" cy="12961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3501" name="Object 29"/>
          <p:cNvGraphicFramePr>
            <a:graphicFrameLocks noChangeAspect="1"/>
          </p:cNvGraphicFramePr>
          <p:nvPr/>
        </p:nvGraphicFramePr>
        <p:xfrm>
          <a:off x="660240" y="3751956"/>
          <a:ext cx="3767744" cy="1621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7" imgW="3017880" imgH="1297800" progId="ChemDraw.Document.6.0">
                  <p:embed/>
                </p:oleObj>
              </mc:Choice>
              <mc:Fallback>
                <p:oleObj name="CS ChemDraw Drawing" r:id="rId7" imgW="3017880" imgH="1297800" progId="ChemDraw.Document.6.0">
                  <p:embed/>
                  <p:pic>
                    <p:nvPicPr>
                      <p:cNvPr id="233501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240" y="3751956"/>
                        <a:ext cx="3767744" cy="16212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ZoneTexte 36"/>
          <p:cNvSpPr txBox="1"/>
          <p:nvPr/>
        </p:nvSpPr>
        <p:spPr>
          <a:xfrm>
            <a:off x="4644008" y="4365104"/>
            <a:ext cx="31775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i="1" dirty="0"/>
              <a:t>n</a:t>
            </a:r>
            <a:r>
              <a:rPr lang="fr-FR" sz="2000" dirty="0"/>
              <a:t> </a:t>
            </a:r>
            <a:r>
              <a:rPr lang="fr-FR" sz="2000" dirty="0" err="1"/>
              <a:t>elétrons</a:t>
            </a:r>
            <a:r>
              <a:rPr lang="fr-FR" sz="2000" dirty="0"/>
              <a:t> = </a:t>
            </a:r>
            <a:r>
              <a:rPr lang="fr-FR" sz="2000" i="1" dirty="0"/>
              <a:t>n</a:t>
            </a:r>
            <a:r>
              <a:rPr lang="fr-FR" sz="2000" dirty="0"/>
              <a:t> </a:t>
            </a:r>
            <a:r>
              <a:rPr lang="fr-FR" sz="2000" dirty="0" err="1"/>
              <a:t>Hamiltonianos</a:t>
            </a:r>
            <a:endParaRPr lang="fr-FR" sz="2000" dirty="0"/>
          </a:p>
        </p:txBody>
      </p:sp>
      <p:sp>
        <p:nvSpPr>
          <p:cNvPr id="38" name="ZoneTexte 37"/>
          <p:cNvSpPr txBox="1"/>
          <p:nvPr/>
        </p:nvSpPr>
        <p:spPr>
          <a:xfrm>
            <a:off x="395537" y="5589240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/>
              <a:t>Existem</a:t>
            </a:r>
            <a:r>
              <a:rPr lang="fr-FR" sz="2000" dirty="0"/>
              <a:t> </a:t>
            </a:r>
            <a:r>
              <a:rPr lang="fr-FR" sz="2000" dirty="0" err="1"/>
              <a:t>diversos</a:t>
            </a:r>
            <a:r>
              <a:rPr lang="fr-FR" sz="2000" dirty="0"/>
              <a:t> </a:t>
            </a:r>
            <a:r>
              <a:rPr lang="fr-FR" sz="2000" dirty="0" err="1"/>
              <a:t>métodos</a:t>
            </a:r>
            <a:r>
              <a:rPr lang="fr-FR" sz="2000" dirty="0"/>
              <a:t> para </a:t>
            </a:r>
            <a:r>
              <a:rPr lang="fr-FR" sz="2000" dirty="0" err="1"/>
              <a:t>realizar</a:t>
            </a:r>
            <a:r>
              <a:rPr lang="fr-FR" sz="2000" dirty="0"/>
              <a:t> esse </a:t>
            </a:r>
            <a:r>
              <a:rPr lang="fr-FR" sz="2000" dirty="0" err="1"/>
              <a:t>cálculo</a:t>
            </a:r>
            <a:r>
              <a:rPr lang="fr-FR" sz="2000" dirty="0"/>
              <a:t> de </a:t>
            </a:r>
            <a:r>
              <a:rPr lang="fr-FR" sz="2000" dirty="0" err="1"/>
              <a:t>maneira</a:t>
            </a:r>
            <a:r>
              <a:rPr lang="fr-FR" sz="2000" dirty="0"/>
              <a:t> </a:t>
            </a:r>
            <a:r>
              <a:rPr lang="fr-FR" sz="2000" dirty="0" err="1"/>
              <a:t>aproximada</a:t>
            </a:r>
            <a:r>
              <a:rPr lang="fr-FR" sz="2000" dirty="0"/>
              <a:t>: </a:t>
            </a:r>
            <a:r>
              <a:rPr lang="fr-FR" sz="2000" dirty="0" err="1"/>
              <a:t>Hückel</a:t>
            </a:r>
            <a:r>
              <a:rPr lang="fr-FR" sz="2000" dirty="0"/>
              <a:t>, Hartree-</a:t>
            </a:r>
            <a:r>
              <a:rPr lang="fr-FR" sz="2000" dirty="0" err="1"/>
              <a:t>Fock</a:t>
            </a:r>
            <a:r>
              <a:rPr lang="fr-FR" sz="2000" dirty="0"/>
              <a:t>, </a:t>
            </a:r>
            <a:r>
              <a:rPr lang="fr-FR" sz="2000" dirty="0" err="1"/>
              <a:t>pertubações</a:t>
            </a:r>
            <a:r>
              <a:rPr lang="fr-FR" sz="2000" dirty="0"/>
              <a:t>, etc..</a:t>
            </a:r>
          </a:p>
        </p:txBody>
      </p:sp>
      <p:sp>
        <p:nvSpPr>
          <p:cNvPr id="233503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33502" name="Picture 3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2" y="2708920"/>
            <a:ext cx="3086100" cy="342900"/>
          </a:xfrm>
          <a:prstGeom prst="rect">
            <a:avLst/>
          </a:prstGeom>
          <a:noFill/>
        </p:spPr>
      </p:pic>
      <p:sp>
        <p:nvSpPr>
          <p:cNvPr id="233505" name="Rectangle 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33504" name="Picture 3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3068960"/>
            <a:ext cx="1371600" cy="342900"/>
          </a:xfrm>
          <a:prstGeom prst="rect">
            <a:avLst/>
          </a:prstGeom>
          <a:noFill/>
        </p:spPr>
      </p:pic>
      <p:sp>
        <p:nvSpPr>
          <p:cNvPr id="233506" name="Rectangle 34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7" grpId="0"/>
      <p:bldP spid="3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28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51520" y="97468"/>
            <a:ext cx="6979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Átomos</a:t>
            </a:r>
            <a:r>
              <a:rPr lang="fr-FR" sz="2800" dirty="0"/>
              <a:t> </a:t>
            </a:r>
            <a:r>
              <a:rPr lang="fr-FR" sz="2800" dirty="0" err="1"/>
              <a:t>Polieletrônicos</a:t>
            </a:r>
            <a:r>
              <a:rPr lang="fr-FR" sz="2800" dirty="0"/>
              <a:t>: os </a:t>
            </a:r>
            <a:r>
              <a:rPr lang="fr-FR" sz="2800" dirty="0" err="1"/>
              <a:t>Métodos</a:t>
            </a:r>
            <a:r>
              <a:rPr lang="fr-FR" sz="2800" dirty="0"/>
              <a:t> de </a:t>
            </a:r>
            <a:r>
              <a:rPr lang="fr-FR" sz="2800" dirty="0" err="1"/>
              <a:t>Cálculo</a:t>
            </a:r>
            <a:endParaRPr lang="fr-FR" sz="2800" dirty="0"/>
          </a:p>
        </p:txBody>
      </p:sp>
      <p:sp>
        <p:nvSpPr>
          <p:cNvPr id="9" name="ZoneTexte 8"/>
          <p:cNvSpPr txBox="1"/>
          <p:nvPr/>
        </p:nvSpPr>
        <p:spPr>
          <a:xfrm>
            <a:off x="251520" y="836712"/>
            <a:ext cx="864096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u="sng" dirty="0"/>
              <a:t>Os </a:t>
            </a:r>
            <a:r>
              <a:rPr lang="fr-FR" sz="2000" b="1" u="sng" dirty="0" err="1"/>
              <a:t>métodos</a:t>
            </a:r>
            <a:r>
              <a:rPr lang="fr-FR" sz="2000" b="1" u="sng" dirty="0"/>
              <a:t> de </a:t>
            </a:r>
            <a:r>
              <a:rPr lang="fr-FR" sz="2000" b="1" u="sng" dirty="0" err="1"/>
              <a:t>parametrização</a:t>
            </a:r>
            <a:r>
              <a:rPr lang="fr-FR" sz="2000" b="1" u="sng" dirty="0"/>
              <a:t>:</a:t>
            </a:r>
            <a:r>
              <a:rPr lang="fr-FR" sz="2000" u="sng" dirty="0"/>
              <a:t> </a:t>
            </a:r>
          </a:p>
          <a:p>
            <a:pPr algn="just"/>
            <a:endParaRPr lang="fr-FR" sz="2000" dirty="0"/>
          </a:p>
          <a:p>
            <a:pPr algn="just"/>
            <a:r>
              <a:rPr lang="fr-FR" sz="2000" dirty="0"/>
              <a:t>- </a:t>
            </a:r>
            <a:r>
              <a:rPr lang="fr-FR" sz="2000" dirty="0" err="1"/>
              <a:t>Consistem</a:t>
            </a:r>
            <a:r>
              <a:rPr lang="fr-FR" sz="2000" dirty="0"/>
              <a:t> </a:t>
            </a:r>
            <a:r>
              <a:rPr lang="fr-FR" sz="2000" dirty="0" err="1"/>
              <a:t>em</a:t>
            </a:r>
            <a:r>
              <a:rPr lang="fr-FR" sz="2000" dirty="0"/>
              <a:t> dar </a:t>
            </a:r>
            <a:r>
              <a:rPr lang="fr-FR" sz="2000" dirty="0" err="1"/>
              <a:t>valores</a:t>
            </a:r>
            <a:r>
              <a:rPr lang="fr-FR" sz="2000" dirty="0"/>
              <a:t> de </a:t>
            </a:r>
            <a:r>
              <a:rPr lang="fr-FR" sz="2000" dirty="0" err="1"/>
              <a:t>energias</a:t>
            </a:r>
            <a:r>
              <a:rPr lang="fr-FR" sz="2000" dirty="0"/>
              <a:t> </a:t>
            </a:r>
            <a:r>
              <a:rPr lang="fr-FR" sz="2000" dirty="0" err="1"/>
              <a:t>fixos</a:t>
            </a:r>
            <a:r>
              <a:rPr lang="fr-FR" sz="2000" dirty="0"/>
              <a:t> </a:t>
            </a:r>
            <a:r>
              <a:rPr lang="fr-FR" sz="2000" dirty="0" err="1"/>
              <a:t>aos</a:t>
            </a:r>
            <a:r>
              <a:rPr lang="fr-FR" sz="2000" dirty="0"/>
              <a:t> </a:t>
            </a:r>
            <a:r>
              <a:rPr lang="fr-FR" sz="2000" dirty="0" err="1"/>
              <a:t>elétrons</a:t>
            </a:r>
            <a:r>
              <a:rPr lang="fr-FR" sz="2000" dirty="0"/>
              <a:t> </a:t>
            </a:r>
            <a:r>
              <a:rPr lang="fr-FR" sz="2000" dirty="0" err="1"/>
              <a:t>em</a:t>
            </a:r>
            <a:r>
              <a:rPr lang="fr-FR" sz="2000" dirty="0"/>
              <a:t> </a:t>
            </a:r>
            <a:r>
              <a:rPr lang="fr-FR" sz="2000" dirty="0" err="1"/>
              <a:t>função</a:t>
            </a:r>
            <a:r>
              <a:rPr lang="fr-FR" sz="2000" dirty="0"/>
              <a:t> do </a:t>
            </a:r>
            <a:r>
              <a:rPr lang="fr-FR" sz="2000" dirty="0" err="1"/>
              <a:t>seu</a:t>
            </a:r>
            <a:r>
              <a:rPr lang="fr-FR" sz="2000" dirty="0"/>
              <a:t> </a:t>
            </a:r>
            <a:r>
              <a:rPr lang="fr-FR" sz="2000" dirty="0" err="1"/>
              <a:t>ambiente</a:t>
            </a:r>
            <a:r>
              <a:rPr lang="fr-FR" sz="2000" dirty="0"/>
              <a:t> (</a:t>
            </a:r>
            <a:r>
              <a:rPr lang="fr-FR" sz="2000" dirty="0" err="1"/>
              <a:t>natureza</a:t>
            </a:r>
            <a:r>
              <a:rPr lang="fr-FR" sz="2000" dirty="0"/>
              <a:t> do </a:t>
            </a:r>
            <a:r>
              <a:rPr lang="fr-FR" sz="2000" dirty="0" err="1"/>
              <a:t>núcleo</a:t>
            </a:r>
            <a:r>
              <a:rPr lang="fr-FR" sz="2000" dirty="0"/>
              <a:t>, dos </a:t>
            </a:r>
            <a:r>
              <a:rPr lang="fr-FR" sz="2000" dirty="0" err="1"/>
              <a:t>átomos</a:t>
            </a:r>
            <a:r>
              <a:rPr lang="fr-FR" sz="2000" dirty="0"/>
              <a:t> </a:t>
            </a:r>
            <a:r>
              <a:rPr lang="fr-FR" sz="2000" dirty="0" err="1"/>
              <a:t>vizinhos</a:t>
            </a:r>
            <a:r>
              <a:rPr lang="fr-FR" sz="2000" dirty="0"/>
              <a:t> e dos orbitais onde se </a:t>
            </a:r>
            <a:r>
              <a:rPr lang="fr-FR" sz="2000" dirty="0" err="1"/>
              <a:t>encontram</a:t>
            </a:r>
            <a:r>
              <a:rPr lang="fr-FR" sz="2000" dirty="0"/>
              <a:t>). O </a:t>
            </a:r>
            <a:r>
              <a:rPr lang="fr-FR" sz="2000" dirty="0" err="1"/>
              <a:t>Hamiltoniano</a:t>
            </a:r>
            <a:r>
              <a:rPr lang="fr-FR" sz="2000" dirty="0"/>
              <a:t> global é </a:t>
            </a:r>
            <a:r>
              <a:rPr lang="fr-FR" sz="2000" dirty="0" err="1"/>
              <a:t>escrito</a:t>
            </a:r>
            <a:r>
              <a:rPr lang="fr-FR" sz="2000" dirty="0"/>
              <a:t> </a:t>
            </a:r>
            <a:r>
              <a:rPr lang="fr-FR" sz="2000" dirty="0" err="1"/>
              <a:t>como</a:t>
            </a:r>
            <a:r>
              <a:rPr lang="fr-FR" sz="2000" dirty="0"/>
              <a:t> </a:t>
            </a:r>
            <a:r>
              <a:rPr lang="fr-FR" sz="2000" dirty="0" err="1"/>
              <a:t>uma</a:t>
            </a:r>
            <a:r>
              <a:rPr lang="fr-FR" sz="2000" dirty="0"/>
              <a:t> soma de </a:t>
            </a:r>
            <a:r>
              <a:rPr lang="fr-FR" sz="2000" dirty="0" err="1"/>
              <a:t>Hamiltonianos</a:t>
            </a:r>
            <a:r>
              <a:rPr lang="fr-FR" sz="2000" dirty="0"/>
              <a:t> </a:t>
            </a:r>
            <a:r>
              <a:rPr lang="fr-FR" sz="2000" dirty="0" err="1"/>
              <a:t>monoeletrônicos</a:t>
            </a:r>
            <a:r>
              <a:rPr lang="fr-FR" sz="2000" dirty="0"/>
              <a:t> (</a:t>
            </a:r>
            <a:r>
              <a:rPr lang="fr-FR" sz="2000" dirty="0" err="1"/>
              <a:t>simplificação</a:t>
            </a:r>
            <a:r>
              <a:rPr lang="fr-FR" sz="2000" dirty="0"/>
              <a:t> dos </a:t>
            </a:r>
            <a:r>
              <a:rPr lang="fr-FR" sz="2000" dirty="0" err="1"/>
              <a:t>elétrons</a:t>
            </a:r>
            <a:r>
              <a:rPr lang="fr-FR" sz="2000" dirty="0"/>
              <a:t> </a:t>
            </a:r>
            <a:r>
              <a:rPr lang="fr-FR" sz="2000" dirty="0" err="1"/>
              <a:t>independentes</a:t>
            </a:r>
            <a:r>
              <a:rPr lang="fr-FR" sz="2000" dirty="0"/>
              <a:t>)</a:t>
            </a:r>
          </a:p>
          <a:p>
            <a:pPr algn="just">
              <a:buFontTx/>
              <a:buChar char="-"/>
            </a:pPr>
            <a:endParaRPr lang="fr-FR" sz="2000" dirty="0"/>
          </a:p>
          <a:p>
            <a:pPr algn="just">
              <a:buFontTx/>
              <a:buChar char="-"/>
            </a:pPr>
            <a:r>
              <a:rPr lang="fr-FR" sz="2000" dirty="0"/>
              <a:t> </a:t>
            </a:r>
            <a:r>
              <a:rPr lang="fr-FR" sz="2000" dirty="0" err="1"/>
              <a:t>Métodos</a:t>
            </a:r>
            <a:r>
              <a:rPr lang="fr-FR" sz="2000" dirty="0"/>
              <a:t> de </a:t>
            </a:r>
            <a:r>
              <a:rPr lang="fr-FR" sz="2000" dirty="0" err="1"/>
              <a:t>variações</a:t>
            </a:r>
            <a:r>
              <a:rPr lang="fr-FR" sz="2000" dirty="0"/>
              <a:t> </a:t>
            </a:r>
            <a:r>
              <a:rPr lang="fr-FR" sz="2000" dirty="0" err="1"/>
              <a:t>permitem</a:t>
            </a:r>
            <a:r>
              <a:rPr lang="fr-FR" sz="2000" dirty="0"/>
              <a:t> </a:t>
            </a:r>
            <a:r>
              <a:rPr lang="fr-FR" sz="2000" dirty="0" err="1"/>
              <a:t>determinar</a:t>
            </a:r>
            <a:r>
              <a:rPr lang="fr-FR" sz="2000" dirty="0"/>
              <a:t> os </a:t>
            </a:r>
            <a:r>
              <a:rPr lang="fr-FR" sz="2000" dirty="0" err="1"/>
              <a:t>m</a:t>
            </a:r>
            <a:r>
              <a:rPr lang="fr-FR" sz="2000" dirty="0" err="1">
                <a:latin typeface="Calibri"/>
              </a:rPr>
              <a:t>ínimos</a:t>
            </a:r>
            <a:r>
              <a:rPr lang="fr-FR" sz="2000" dirty="0">
                <a:latin typeface="Calibri"/>
              </a:rPr>
              <a:t> de </a:t>
            </a:r>
            <a:r>
              <a:rPr lang="fr-FR" sz="2000" dirty="0" err="1">
                <a:latin typeface="Calibri"/>
              </a:rPr>
              <a:t>energia</a:t>
            </a:r>
            <a:r>
              <a:rPr lang="fr-FR" sz="2000" dirty="0">
                <a:latin typeface="Calibri"/>
              </a:rPr>
              <a:t>. O </a:t>
            </a:r>
            <a:r>
              <a:rPr lang="fr-FR" sz="2000" dirty="0" err="1">
                <a:latin typeface="Calibri"/>
              </a:rPr>
              <a:t>método</a:t>
            </a:r>
            <a:r>
              <a:rPr lang="fr-FR" sz="2000" dirty="0">
                <a:latin typeface="Calibri"/>
              </a:rPr>
              <a:t> de </a:t>
            </a:r>
            <a:r>
              <a:rPr lang="fr-FR" sz="2000" dirty="0" err="1">
                <a:latin typeface="Calibri"/>
              </a:rPr>
              <a:t>parametrização</a:t>
            </a:r>
            <a:r>
              <a:rPr lang="fr-FR" sz="2000" dirty="0">
                <a:latin typeface="Calibri"/>
              </a:rPr>
              <a:t> mais </a:t>
            </a:r>
            <a:r>
              <a:rPr lang="fr-FR" sz="2000" dirty="0" err="1">
                <a:latin typeface="Calibri"/>
              </a:rPr>
              <a:t>conhecido</a:t>
            </a:r>
            <a:r>
              <a:rPr lang="fr-FR" sz="2000" dirty="0">
                <a:latin typeface="Calibri"/>
              </a:rPr>
              <a:t> é o de </a:t>
            </a:r>
            <a:r>
              <a:rPr lang="fr-FR" sz="2000" dirty="0" err="1">
                <a:latin typeface="Calibri"/>
              </a:rPr>
              <a:t>Hückel</a:t>
            </a:r>
            <a:r>
              <a:rPr lang="fr-FR" sz="2000" dirty="0">
                <a:latin typeface="Calibri"/>
              </a:rPr>
              <a:t> (</a:t>
            </a:r>
            <a:r>
              <a:rPr lang="fr-FR" sz="2000" dirty="0" err="1">
                <a:latin typeface="Calibri"/>
              </a:rPr>
              <a:t>discutiremos</a:t>
            </a:r>
            <a:r>
              <a:rPr lang="fr-FR" sz="2000" dirty="0">
                <a:latin typeface="Calibri"/>
              </a:rPr>
              <a:t> mais adiante </a:t>
            </a:r>
            <a:r>
              <a:rPr lang="fr-FR" sz="2000" dirty="0" err="1">
                <a:latin typeface="Calibri"/>
              </a:rPr>
              <a:t>em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detalhe</a:t>
            </a:r>
            <a:r>
              <a:rPr lang="fr-FR" sz="2000" dirty="0">
                <a:latin typeface="Calibri"/>
              </a:rPr>
              <a:t>).</a:t>
            </a:r>
          </a:p>
          <a:p>
            <a:pPr algn="just">
              <a:buFontTx/>
              <a:buChar char="-"/>
            </a:pPr>
            <a:endParaRPr lang="fr-FR" sz="2000" dirty="0">
              <a:latin typeface="Calibri"/>
            </a:endParaRPr>
          </a:p>
          <a:p>
            <a:pPr algn="just">
              <a:buFontTx/>
              <a:buChar char="-"/>
            </a:pPr>
            <a:r>
              <a:rPr lang="fr-FR" sz="2000" dirty="0">
                <a:latin typeface="Calibri"/>
              </a:rPr>
              <a:t>  A forma do </a:t>
            </a:r>
            <a:r>
              <a:rPr lang="fr-FR" sz="2000" dirty="0" err="1">
                <a:latin typeface="Calibri"/>
              </a:rPr>
              <a:t>Hamiltoniano</a:t>
            </a:r>
            <a:r>
              <a:rPr lang="fr-FR" sz="2000" dirty="0">
                <a:latin typeface="Calibri"/>
              </a:rPr>
              <a:t> global ou dos </a:t>
            </a:r>
            <a:r>
              <a:rPr lang="fr-FR" sz="2000" dirty="0" err="1">
                <a:latin typeface="Calibri"/>
              </a:rPr>
              <a:t>Hamiltonianos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monoeletrônicos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não</a:t>
            </a:r>
            <a:r>
              <a:rPr lang="fr-FR" sz="2000" dirty="0">
                <a:latin typeface="Calibri"/>
              </a:rPr>
              <a:t> é importante, pois </a:t>
            </a:r>
            <a:r>
              <a:rPr lang="fr-FR" sz="2000" dirty="0" err="1">
                <a:latin typeface="Calibri"/>
              </a:rPr>
              <a:t>eles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não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são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explicitados</a:t>
            </a:r>
            <a:r>
              <a:rPr lang="fr-FR" sz="2000" dirty="0">
                <a:latin typeface="Calibri"/>
              </a:rPr>
              <a:t>.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29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47667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473229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79512" y="2276872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i="1" u="sng" dirty="0"/>
              <a:t>O </a:t>
            </a:r>
            <a:r>
              <a:rPr lang="fr-FR" sz="2000" b="1" i="1" u="sng" dirty="0" err="1"/>
              <a:t>método</a:t>
            </a:r>
            <a:r>
              <a:rPr lang="fr-FR" sz="2000" b="1" i="1" u="sng" dirty="0"/>
              <a:t> de Slater (</a:t>
            </a:r>
            <a:r>
              <a:rPr lang="fr-FR" sz="2000" b="1" i="1" u="sng" dirty="0" err="1"/>
              <a:t>hamiltonianos</a:t>
            </a:r>
            <a:r>
              <a:rPr lang="fr-FR" sz="2000" b="1" i="1" u="sng" dirty="0"/>
              <a:t> </a:t>
            </a:r>
            <a:r>
              <a:rPr lang="fr-FR" sz="2000" b="1" i="1" u="sng" dirty="0" err="1"/>
              <a:t>monoeletrônicos</a:t>
            </a:r>
            <a:r>
              <a:rPr lang="fr-FR" sz="2000" b="1" i="1" u="sng" dirty="0"/>
              <a:t> </a:t>
            </a:r>
            <a:r>
              <a:rPr lang="fr-FR" sz="2000" b="1" i="1" u="sng" dirty="0" err="1"/>
              <a:t>efetivos</a:t>
            </a:r>
            <a:r>
              <a:rPr lang="fr-FR" sz="2000" b="1" i="1" u="sng" dirty="0"/>
              <a:t>): </a:t>
            </a:r>
          </a:p>
          <a:p>
            <a:pPr algn="just">
              <a:buFontTx/>
              <a:buChar char="-"/>
            </a:pPr>
            <a:r>
              <a:rPr lang="fr-FR" sz="2000" dirty="0"/>
              <a:t> </a:t>
            </a:r>
            <a:r>
              <a:rPr lang="fr-FR" sz="2000" dirty="0" err="1"/>
              <a:t>Considera</a:t>
            </a:r>
            <a:r>
              <a:rPr lang="fr-FR" sz="2000" dirty="0"/>
              <a:t>-se a </a:t>
            </a:r>
            <a:r>
              <a:rPr lang="fr-FR" sz="2000" dirty="0" err="1"/>
              <a:t>simplificação</a:t>
            </a:r>
            <a:r>
              <a:rPr lang="fr-FR" sz="2000" dirty="0"/>
              <a:t> dos </a:t>
            </a:r>
            <a:r>
              <a:rPr lang="fr-FR" sz="2000" dirty="0" err="1"/>
              <a:t>elétrons</a:t>
            </a:r>
            <a:r>
              <a:rPr lang="fr-FR" sz="2000" dirty="0"/>
              <a:t> </a:t>
            </a:r>
            <a:r>
              <a:rPr lang="fr-FR" sz="2000" dirty="0" err="1"/>
              <a:t>independentes</a:t>
            </a:r>
            <a:r>
              <a:rPr lang="fr-FR" sz="2000" dirty="0"/>
              <a:t>. </a:t>
            </a:r>
          </a:p>
          <a:p>
            <a:pPr algn="just">
              <a:buFontTx/>
              <a:buChar char="-"/>
            </a:pPr>
            <a:endParaRPr lang="fr-FR" sz="2000" dirty="0"/>
          </a:p>
          <a:p>
            <a:pPr algn="just">
              <a:buFontTx/>
              <a:buChar char="-"/>
            </a:pPr>
            <a:r>
              <a:rPr lang="fr-FR" sz="2000" dirty="0"/>
              <a:t> </a:t>
            </a:r>
            <a:r>
              <a:rPr lang="fr-FR" sz="2000" dirty="0" err="1"/>
              <a:t>Considera</a:t>
            </a:r>
            <a:r>
              <a:rPr lang="fr-FR" sz="2000" dirty="0"/>
              <a:t>-se que </a:t>
            </a:r>
            <a:r>
              <a:rPr lang="fr-FR" sz="2000" dirty="0" err="1"/>
              <a:t>cada</a:t>
            </a:r>
            <a:r>
              <a:rPr lang="fr-FR" sz="2000" dirty="0"/>
              <a:t> </a:t>
            </a:r>
            <a:r>
              <a:rPr lang="fr-FR" sz="2000" dirty="0" err="1"/>
              <a:t>elétron</a:t>
            </a:r>
            <a:r>
              <a:rPr lang="fr-FR" sz="2000" dirty="0"/>
              <a:t> é </a:t>
            </a:r>
            <a:r>
              <a:rPr lang="fr-FR" sz="2000" dirty="0" err="1"/>
              <a:t>puxado</a:t>
            </a:r>
            <a:r>
              <a:rPr lang="fr-FR" sz="2000" dirty="0"/>
              <a:t> </a:t>
            </a:r>
            <a:r>
              <a:rPr lang="fr-FR" sz="2000" dirty="0" err="1"/>
              <a:t>pelo</a:t>
            </a:r>
            <a:r>
              <a:rPr lang="fr-FR" sz="2000" dirty="0"/>
              <a:t> </a:t>
            </a:r>
            <a:r>
              <a:rPr lang="fr-FR" sz="2000" dirty="0" err="1"/>
              <a:t>núcleo</a:t>
            </a:r>
            <a:r>
              <a:rPr lang="fr-FR" sz="2000" dirty="0"/>
              <a:t> e </a:t>
            </a:r>
            <a:r>
              <a:rPr lang="fr-FR" sz="2000" dirty="0" err="1"/>
              <a:t>submetido</a:t>
            </a:r>
            <a:r>
              <a:rPr lang="fr-FR" sz="2000" dirty="0"/>
              <a:t> </a:t>
            </a:r>
            <a:r>
              <a:rPr lang="fr-FR" sz="2000" dirty="0" err="1"/>
              <a:t>ao</a:t>
            </a:r>
            <a:r>
              <a:rPr lang="fr-FR" sz="2000" dirty="0"/>
              <a:t> </a:t>
            </a:r>
            <a:r>
              <a:rPr lang="fr-FR" sz="2000" dirty="0" err="1"/>
              <a:t>potencial</a:t>
            </a:r>
            <a:r>
              <a:rPr lang="fr-FR" sz="2000" dirty="0"/>
              <a:t> </a:t>
            </a:r>
            <a:r>
              <a:rPr lang="en-US" sz="2000" dirty="0"/>
              <a:t>“</a:t>
            </a:r>
            <a:r>
              <a:rPr lang="fr-FR" sz="2000" dirty="0"/>
              <a:t>médio</a:t>
            </a:r>
            <a:r>
              <a:rPr lang="en-US" sz="2000" dirty="0"/>
              <a:t>”</a:t>
            </a:r>
            <a:r>
              <a:rPr lang="fr-FR" sz="2000" dirty="0"/>
              <a:t> </a:t>
            </a:r>
            <a:r>
              <a:rPr lang="fr-FR" sz="2000" dirty="0" err="1"/>
              <a:t>criado</a:t>
            </a:r>
            <a:r>
              <a:rPr lang="fr-FR" sz="2000" dirty="0"/>
              <a:t> </a:t>
            </a:r>
            <a:r>
              <a:rPr lang="fr-FR" sz="2000" dirty="0" err="1"/>
              <a:t>pelos</a:t>
            </a:r>
            <a:r>
              <a:rPr lang="fr-FR" sz="2000" dirty="0"/>
              <a:t> </a:t>
            </a:r>
            <a:r>
              <a:rPr lang="fr-FR" sz="2000" dirty="0" err="1"/>
              <a:t>outros</a:t>
            </a:r>
            <a:r>
              <a:rPr lang="fr-FR" sz="2000" dirty="0"/>
              <a:t> </a:t>
            </a:r>
            <a:r>
              <a:rPr lang="fr-FR" sz="2000" dirty="0" err="1"/>
              <a:t>elétrons</a:t>
            </a:r>
            <a:r>
              <a:rPr lang="fr-FR" sz="2000" dirty="0"/>
              <a:t>, o que é </a:t>
            </a:r>
            <a:r>
              <a:rPr lang="fr-FR" sz="2000" dirty="0" err="1"/>
              <a:t>representado</a:t>
            </a:r>
            <a:r>
              <a:rPr lang="fr-FR" sz="2000" dirty="0"/>
              <a:t> </a:t>
            </a:r>
            <a:r>
              <a:rPr lang="fr-FR" sz="2000" dirty="0" err="1"/>
              <a:t>por</a:t>
            </a:r>
            <a:r>
              <a:rPr lang="fr-FR" sz="2000" dirty="0"/>
              <a:t> </a:t>
            </a:r>
            <a:r>
              <a:rPr lang="fr-FR" sz="2000" dirty="0" err="1"/>
              <a:t>uma</a:t>
            </a:r>
            <a:r>
              <a:rPr lang="fr-FR" sz="2000" dirty="0"/>
              <a:t> constante de </a:t>
            </a:r>
            <a:r>
              <a:rPr lang="fr-FR" sz="2000" dirty="0" err="1"/>
              <a:t>blindagem</a:t>
            </a:r>
            <a:r>
              <a:rPr lang="fr-FR" sz="2000" dirty="0"/>
              <a:t> </a:t>
            </a:r>
            <a:r>
              <a:rPr lang="fr-FR" sz="2000" dirty="0">
                <a:latin typeface="Symbol" pitchFamily="18" charset="2"/>
              </a:rPr>
              <a:t>s</a:t>
            </a:r>
            <a:r>
              <a:rPr lang="fr-FR" sz="2000" dirty="0"/>
              <a:t>.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51520" y="-27384"/>
            <a:ext cx="6979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Átomos</a:t>
            </a:r>
            <a:r>
              <a:rPr lang="fr-FR" sz="2800" dirty="0"/>
              <a:t> </a:t>
            </a:r>
            <a:r>
              <a:rPr lang="fr-FR" sz="2800" dirty="0" err="1"/>
              <a:t>Polieletrônicos</a:t>
            </a:r>
            <a:r>
              <a:rPr lang="fr-FR" sz="2800" dirty="0"/>
              <a:t>: os </a:t>
            </a:r>
            <a:r>
              <a:rPr lang="fr-FR" sz="2800" dirty="0" err="1"/>
              <a:t>Métodos</a:t>
            </a:r>
            <a:r>
              <a:rPr lang="fr-FR" sz="2800" dirty="0"/>
              <a:t> de </a:t>
            </a:r>
            <a:r>
              <a:rPr lang="fr-FR" sz="2800" dirty="0" err="1"/>
              <a:t>Cálculo</a:t>
            </a:r>
            <a:endParaRPr lang="fr-FR" sz="2800" dirty="0"/>
          </a:p>
        </p:txBody>
      </p:sp>
      <p:sp>
        <p:nvSpPr>
          <p:cNvPr id="2539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5395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620688"/>
            <a:ext cx="3400425" cy="704850"/>
          </a:xfrm>
          <a:prstGeom prst="rect">
            <a:avLst/>
          </a:prstGeom>
          <a:noFill/>
        </p:spPr>
      </p:pic>
      <p:sp>
        <p:nvSpPr>
          <p:cNvPr id="253955" name="Rectangle 3"/>
          <p:cNvSpPr>
            <a:spLocks noChangeArrowheads="1"/>
          </p:cNvSpPr>
          <p:nvPr/>
        </p:nvSpPr>
        <p:spPr bwMode="auto">
          <a:xfrm>
            <a:off x="0" y="1162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3959" name="Object 7"/>
          <p:cNvGraphicFramePr>
            <a:graphicFrameLocks noChangeAspect="1"/>
          </p:cNvGraphicFramePr>
          <p:nvPr/>
        </p:nvGraphicFramePr>
        <p:xfrm>
          <a:off x="6012160" y="1124744"/>
          <a:ext cx="142875" cy="337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142200" imgH="409680" progId="ChemDraw.Document.6.0">
                  <p:embed/>
                </p:oleObj>
              </mc:Choice>
              <mc:Fallback>
                <p:oleObj name="CS ChemDraw Drawing" r:id="rId3" imgW="142200" imgH="409680" progId="ChemDraw.Document.6.0">
                  <p:embed/>
                  <p:pic>
                    <p:nvPicPr>
                      <p:cNvPr id="25395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1124744"/>
                        <a:ext cx="142875" cy="3375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5076056" y="1340768"/>
            <a:ext cx="22573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Termo</a:t>
            </a:r>
            <a:r>
              <a:rPr lang="fr-FR" sz="2000" dirty="0"/>
              <a:t> de </a:t>
            </a:r>
            <a:r>
              <a:rPr lang="fr-FR" sz="2000" dirty="0" err="1"/>
              <a:t>interação</a:t>
            </a:r>
            <a:r>
              <a:rPr lang="fr-FR" sz="2000" dirty="0"/>
              <a:t> </a:t>
            </a:r>
          </a:p>
          <a:p>
            <a:pPr algn="ctr"/>
            <a:r>
              <a:rPr lang="fr-FR" sz="2000" dirty="0"/>
              <a:t>Inter-</a:t>
            </a:r>
            <a:r>
              <a:rPr lang="fr-FR" sz="2000" dirty="0" err="1"/>
              <a:t>eletrônica</a:t>
            </a:r>
            <a:endParaRPr lang="fr-FR" sz="2000" dirty="0"/>
          </a:p>
        </p:txBody>
      </p:sp>
      <p:sp>
        <p:nvSpPr>
          <p:cNvPr id="16" name="ZoneTexte 15"/>
          <p:cNvSpPr txBox="1"/>
          <p:nvPr/>
        </p:nvSpPr>
        <p:spPr>
          <a:xfrm>
            <a:off x="179512" y="4365104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- Os </a:t>
            </a:r>
            <a:r>
              <a:rPr lang="fr-FR" sz="2000" dirty="0" err="1"/>
              <a:t>elétrons</a:t>
            </a:r>
            <a:r>
              <a:rPr lang="fr-FR" sz="2000" dirty="0"/>
              <a:t> </a:t>
            </a:r>
            <a:r>
              <a:rPr lang="fr-FR" sz="2000" dirty="0" err="1"/>
              <a:t>não</a:t>
            </a:r>
            <a:r>
              <a:rPr lang="fr-FR" sz="2000" dirty="0"/>
              <a:t> </a:t>
            </a:r>
            <a:r>
              <a:rPr lang="fr-FR" sz="2000" dirty="0" err="1"/>
              <a:t>sentem</a:t>
            </a:r>
            <a:r>
              <a:rPr lang="fr-FR" sz="2000" dirty="0"/>
              <a:t> a </a:t>
            </a:r>
            <a:r>
              <a:rPr lang="fr-FR" sz="2000" dirty="0" err="1"/>
              <a:t>mesma</a:t>
            </a:r>
            <a:r>
              <a:rPr lang="fr-FR" sz="2000" dirty="0"/>
              <a:t> força de </a:t>
            </a:r>
            <a:r>
              <a:rPr lang="fr-FR" sz="2000" dirty="0" err="1"/>
              <a:t>atração</a:t>
            </a:r>
            <a:r>
              <a:rPr lang="fr-FR" sz="2000" dirty="0"/>
              <a:t> </a:t>
            </a:r>
            <a:r>
              <a:rPr lang="fr-FR" sz="2000" dirty="0" err="1"/>
              <a:t>ao</a:t>
            </a:r>
            <a:r>
              <a:rPr lang="fr-FR" sz="2000" dirty="0"/>
              <a:t> </a:t>
            </a:r>
            <a:r>
              <a:rPr lang="fr-FR" sz="2000" dirty="0" err="1"/>
              <a:t>núcleo</a:t>
            </a:r>
            <a:r>
              <a:rPr lang="fr-FR" sz="2000" dirty="0"/>
              <a:t>, pois </a:t>
            </a:r>
            <a:r>
              <a:rPr lang="fr-FR" sz="2000" dirty="0" err="1"/>
              <a:t>há</a:t>
            </a:r>
            <a:r>
              <a:rPr lang="fr-FR" sz="2000" dirty="0"/>
              <a:t> a </a:t>
            </a:r>
            <a:r>
              <a:rPr lang="fr-FR" sz="2000" dirty="0" err="1"/>
              <a:t>repulsão</a:t>
            </a:r>
            <a:r>
              <a:rPr lang="fr-FR" sz="2000" dirty="0"/>
              <a:t> dos </a:t>
            </a:r>
            <a:r>
              <a:rPr lang="fr-FR" sz="2000" dirty="0" err="1"/>
              <a:t>elétrons</a:t>
            </a:r>
            <a:r>
              <a:rPr lang="fr-FR" sz="2000" dirty="0"/>
              <a:t> </a:t>
            </a:r>
            <a:r>
              <a:rPr lang="fr-FR" sz="2000" dirty="0" err="1"/>
              <a:t>das</a:t>
            </a:r>
            <a:r>
              <a:rPr lang="fr-FR" sz="2000" dirty="0"/>
              <a:t> </a:t>
            </a:r>
            <a:r>
              <a:rPr lang="fr-FR" sz="2000" dirty="0" err="1"/>
              <a:t>camadas</a:t>
            </a:r>
            <a:r>
              <a:rPr lang="fr-FR" sz="2000" dirty="0"/>
              <a:t> </a:t>
            </a:r>
            <a:r>
              <a:rPr lang="fr-FR" sz="2000" dirty="0" err="1"/>
              <a:t>interiores</a:t>
            </a:r>
            <a:r>
              <a:rPr lang="fr-FR" sz="2000" dirty="0"/>
              <a:t>. </a:t>
            </a:r>
            <a:r>
              <a:rPr lang="fr-FR" sz="2000" dirty="0" err="1"/>
              <a:t>Assim</a:t>
            </a:r>
            <a:r>
              <a:rPr lang="fr-FR" sz="2000" dirty="0"/>
              <a:t>, a </a:t>
            </a:r>
            <a:r>
              <a:rPr lang="fr-FR" sz="2000" dirty="0" err="1"/>
              <a:t>carga</a:t>
            </a:r>
            <a:r>
              <a:rPr lang="fr-FR" sz="2000" dirty="0"/>
              <a:t> Z do </a:t>
            </a:r>
            <a:r>
              <a:rPr lang="fr-FR" sz="2000" dirty="0" err="1"/>
              <a:t>núcleo</a:t>
            </a:r>
            <a:r>
              <a:rPr lang="fr-FR" sz="2000" dirty="0"/>
              <a:t> é </a:t>
            </a:r>
            <a:r>
              <a:rPr lang="fr-FR" sz="2000" dirty="0" err="1"/>
              <a:t>substituido</a:t>
            </a:r>
            <a:r>
              <a:rPr lang="fr-FR" sz="2000" dirty="0"/>
              <a:t> pela </a:t>
            </a:r>
            <a:r>
              <a:rPr lang="fr-FR" sz="2000" dirty="0" err="1"/>
              <a:t>carga</a:t>
            </a:r>
            <a:r>
              <a:rPr lang="fr-FR" sz="2000" dirty="0"/>
              <a:t> </a:t>
            </a:r>
            <a:r>
              <a:rPr lang="fr-FR" sz="2000" dirty="0" err="1"/>
              <a:t>efetiva</a:t>
            </a:r>
            <a:r>
              <a:rPr lang="fr-FR" sz="2000" dirty="0"/>
              <a:t>  Z* = Z – </a:t>
            </a:r>
            <a:r>
              <a:rPr lang="fr-FR" sz="2000" dirty="0">
                <a:latin typeface="Symbol" pitchFamily="18" charset="2"/>
              </a:rPr>
              <a:t>s</a:t>
            </a:r>
            <a:r>
              <a:rPr lang="fr-FR" sz="2000" dirty="0">
                <a:latin typeface="+mj-lt"/>
              </a:rPr>
              <a:t> e o </a:t>
            </a:r>
            <a:r>
              <a:rPr lang="fr-FR" sz="2000" dirty="0" err="1">
                <a:latin typeface="+mj-lt"/>
              </a:rPr>
              <a:t>Hamiltoniano</a:t>
            </a:r>
            <a:r>
              <a:rPr lang="fr-FR" sz="2000" dirty="0">
                <a:latin typeface="+mj-lt"/>
              </a:rPr>
              <a:t> se </a:t>
            </a:r>
            <a:r>
              <a:rPr lang="fr-FR" sz="2000" dirty="0" err="1">
                <a:latin typeface="+mj-lt"/>
              </a:rPr>
              <a:t>re</a:t>
            </a:r>
            <a:r>
              <a:rPr lang="fr-FR" sz="2000" dirty="0">
                <a:latin typeface="+mj-lt"/>
              </a:rPr>
              <a:t>-</a:t>
            </a:r>
            <a:r>
              <a:rPr lang="fr-FR" sz="2000" dirty="0" err="1">
                <a:latin typeface="+mj-lt"/>
              </a:rPr>
              <a:t>escreve</a:t>
            </a:r>
            <a:r>
              <a:rPr lang="fr-FR" sz="2000" dirty="0">
                <a:latin typeface="+mj-lt"/>
              </a:rPr>
              <a:t>:</a:t>
            </a:r>
          </a:p>
        </p:txBody>
      </p:sp>
      <p:sp>
        <p:nvSpPr>
          <p:cNvPr id="253961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53960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5532462"/>
            <a:ext cx="3543300" cy="704850"/>
          </a:xfrm>
          <a:prstGeom prst="rect">
            <a:avLst/>
          </a:prstGeom>
          <a:noFill/>
        </p:spPr>
      </p:pic>
      <p:sp>
        <p:nvSpPr>
          <p:cNvPr id="253962" name="Rectangle 10"/>
          <p:cNvSpPr>
            <a:spLocks noChangeArrowheads="1"/>
          </p:cNvSpPr>
          <p:nvPr/>
        </p:nvSpPr>
        <p:spPr bwMode="auto">
          <a:xfrm>
            <a:off x="0" y="1162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3964" name="Object 12"/>
          <p:cNvGraphicFramePr>
            <a:graphicFrameLocks noChangeAspect="1"/>
          </p:cNvGraphicFramePr>
          <p:nvPr/>
        </p:nvGraphicFramePr>
        <p:xfrm>
          <a:off x="4499992" y="1268760"/>
          <a:ext cx="422317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344160" imgH="293760" progId="ChemDraw.Document.6.0">
                  <p:embed/>
                </p:oleObj>
              </mc:Choice>
              <mc:Fallback>
                <p:oleObj name="CS ChemDraw Drawing" r:id="rId6" imgW="344160" imgH="293760" progId="ChemDraw.Document.6.0">
                  <p:embed/>
                  <p:pic>
                    <p:nvPicPr>
                      <p:cNvPr id="25396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1268760"/>
                        <a:ext cx="422317" cy="360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ZoneTexte 21"/>
          <p:cNvSpPr txBox="1"/>
          <p:nvPr/>
        </p:nvSpPr>
        <p:spPr>
          <a:xfrm>
            <a:off x="2339752" y="1340768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/>
              <a:t>Termo</a:t>
            </a:r>
            <a:r>
              <a:rPr lang="fr-FR" sz="2000" dirty="0"/>
              <a:t> de </a:t>
            </a:r>
            <a:r>
              <a:rPr lang="fr-FR" sz="2000" dirty="0" err="1"/>
              <a:t>interação</a:t>
            </a:r>
            <a:r>
              <a:rPr lang="fr-FR" sz="2000" dirty="0"/>
              <a:t> </a:t>
            </a:r>
            <a:r>
              <a:rPr lang="fr-FR" sz="2000" dirty="0" err="1"/>
              <a:t>nucleo</a:t>
            </a:r>
            <a:r>
              <a:rPr lang="fr-FR" sz="2000" dirty="0"/>
              <a:t>-</a:t>
            </a:r>
            <a:r>
              <a:rPr lang="fr-FR" sz="2000" dirty="0" err="1"/>
              <a:t>elétron</a:t>
            </a:r>
            <a:endParaRPr lang="fr-FR" sz="2000" dirty="0"/>
          </a:p>
        </p:txBody>
      </p:sp>
      <p:sp>
        <p:nvSpPr>
          <p:cNvPr id="24" name="ZoneTexte 23"/>
          <p:cNvSpPr txBox="1"/>
          <p:nvPr/>
        </p:nvSpPr>
        <p:spPr>
          <a:xfrm>
            <a:off x="5162972" y="5517232"/>
            <a:ext cx="3131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/>
              <a:t>Termo</a:t>
            </a:r>
            <a:r>
              <a:rPr lang="fr-FR" sz="2000" dirty="0"/>
              <a:t> de </a:t>
            </a:r>
            <a:r>
              <a:rPr lang="fr-FR" sz="2000" dirty="0" err="1"/>
              <a:t>interação</a:t>
            </a:r>
            <a:r>
              <a:rPr lang="fr-FR" sz="2000" dirty="0"/>
              <a:t> </a:t>
            </a:r>
            <a:r>
              <a:rPr lang="fr-FR" sz="2000" dirty="0" err="1"/>
              <a:t>núcleo</a:t>
            </a:r>
            <a:r>
              <a:rPr lang="fr-FR" sz="2000" dirty="0"/>
              <a:t>-</a:t>
            </a:r>
            <a:r>
              <a:rPr lang="fr-FR" sz="2000" dirty="0" err="1"/>
              <a:t>elétron</a:t>
            </a:r>
            <a:r>
              <a:rPr lang="fr-FR" sz="2000" dirty="0"/>
              <a:t> e </a:t>
            </a:r>
            <a:r>
              <a:rPr lang="fr-FR" sz="2000" dirty="0" err="1"/>
              <a:t>elétron</a:t>
            </a:r>
            <a:r>
              <a:rPr lang="fr-FR" sz="2000" dirty="0"/>
              <a:t>-</a:t>
            </a:r>
            <a:r>
              <a:rPr lang="fr-FR" sz="2000" dirty="0" err="1"/>
              <a:t>elétron</a:t>
            </a:r>
            <a:endParaRPr lang="fr-FR" sz="2000" dirty="0"/>
          </a:p>
        </p:txBody>
      </p:sp>
      <p:graphicFrame>
        <p:nvGraphicFramePr>
          <p:cNvPr id="253966" name="Object 14"/>
          <p:cNvGraphicFramePr>
            <a:graphicFrameLocks noChangeAspect="1"/>
          </p:cNvGraphicFramePr>
          <p:nvPr/>
        </p:nvGraphicFramePr>
        <p:xfrm>
          <a:off x="4533131" y="5805264"/>
          <a:ext cx="542925" cy="14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543240" imgH="142200" progId="ChemDraw.Document.6.0">
                  <p:embed/>
                </p:oleObj>
              </mc:Choice>
              <mc:Fallback>
                <p:oleObj name="CS ChemDraw Drawing" r:id="rId8" imgW="543240" imgH="142200" progId="ChemDraw.Document.6.0">
                  <p:embed/>
                  <p:pic>
                    <p:nvPicPr>
                      <p:cNvPr id="25396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3131" y="5805264"/>
                        <a:ext cx="542925" cy="14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79512" y="76470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79512" y="188640"/>
            <a:ext cx="8713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Propriedades</a:t>
            </a:r>
            <a:r>
              <a:rPr lang="fr-FR" sz="2800" dirty="0"/>
              <a:t> </a:t>
            </a:r>
            <a:r>
              <a:rPr lang="fr-FR" sz="2800" dirty="0" err="1"/>
              <a:t>das</a:t>
            </a:r>
            <a:r>
              <a:rPr lang="fr-FR" sz="2800" dirty="0"/>
              <a:t> </a:t>
            </a:r>
            <a:r>
              <a:rPr lang="fr-FR" sz="2800" dirty="0" err="1"/>
              <a:t>Funções</a:t>
            </a:r>
            <a:r>
              <a:rPr lang="fr-FR" sz="2800" dirty="0"/>
              <a:t> de </a:t>
            </a:r>
            <a:r>
              <a:rPr lang="fr-FR" sz="2800" dirty="0" err="1"/>
              <a:t>Onda</a:t>
            </a:r>
            <a:r>
              <a:rPr lang="fr-FR" sz="2800" dirty="0"/>
              <a:t>      e do </a:t>
            </a:r>
            <a:r>
              <a:rPr lang="fr-FR" sz="2800" dirty="0" err="1"/>
              <a:t>Hamiltoniano</a:t>
            </a:r>
            <a:r>
              <a:rPr lang="fr-FR" sz="2800" dirty="0"/>
              <a:t> </a:t>
            </a:r>
            <a:r>
              <a:rPr lang="fr-FR" sz="2800" b="1" dirty="0"/>
              <a:t>H</a:t>
            </a:r>
          </a:p>
        </p:txBody>
      </p:sp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323528" y="1052736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                        é </a:t>
            </a:r>
            <a:r>
              <a:rPr lang="fr-FR" dirty="0" err="1"/>
              <a:t>uma</a:t>
            </a:r>
            <a:r>
              <a:rPr lang="fr-FR" dirty="0"/>
              <a:t> </a:t>
            </a:r>
            <a:r>
              <a:rPr lang="fr-FR" dirty="0" err="1"/>
              <a:t>densidade</a:t>
            </a:r>
            <a:r>
              <a:rPr lang="fr-FR" dirty="0"/>
              <a:t> de </a:t>
            </a:r>
            <a:r>
              <a:rPr lang="fr-FR" dirty="0" err="1"/>
              <a:t>probabilidade</a:t>
            </a:r>
            <a:r>
              <a:rPr lang="fr-FR" dirty="0"/>
              <a:t>, </a:t>
            </a:r>
            <a:r>
              <a:rPr lang="fr-FR" dirty="0" err="1"/>
              <a:t>isto</a:t>
            </a:r>
            <a:r>
              <a:rPr lang="fr-FR" dirty="0"/>
              <a:t> é, a </a:t>
            </a:r>
            <a:r>
              <a:rPr lang="fr-FR" dirty="0" err="1"/>
              <a:t>probabilidade</a:t>
            </a:r>
            <a:r>
              <a:rPr lang="fr-FR" dirty="0"/>
              <a:t> </a:t>
            </a:r>
            <a:r>
              <a:rPr lang="fr-FR" dirty="0" err="1"/>
              <a:t>dP</a:t>
            </a:r>
            <a:r>
              <a:rPr lang="fr-FR" dirty="0"/>
              <a:t> de </a:t>
            </a:r>
            <a:r>
              <a:rPr lang="fr-FR" dirty="0" err="1"/>
              <a:t>encontrar</a:t>
            </a:r>
            <a:r>
              <a:rPr lang="fr-FR" dirty="0"/>
              <a:t> </a:t>
            </a:r>
            <a:r>
              <a:rPr lang="fr-FR" dirty="0" err="1"/>
              <a:t>uma</a:t>
            </a:r>
            <a:r>
              <a:rPr lang="fr-FR" dirty="0"/>
              <a:t> </a:t>
            </a:r>
            <a:r>
              <a:rPr lang="fr-FR" dirty="0" err="1"/>
              <a:t>particula</a:t>
            </a:r>
            <a:r>
              <a:rPr lang="fr-FR" dirty="0"/>
              <a:t> </a:t>
            </a:r>
            <a:r>
              <a:rPr lang="fr-FR" dirty="0" err="1"/>
              <a:t>em</a:t>
            </a:r>
            <a:r>
              <a:rPr lang="fr-FR" dirty="0"/>
              <a:t> </a:t>
            </a:r>
            <a:r>
              <a:rPr lang="fr-FR" dirty="0" err="1"/>
              <a:t>um</a:t>
            </a:r>
            <a:r>
              <a:rPr lang="fr-FR" dirty="0"/>
              <a:t> </a:t>
            </a:r>
            <a:r>
              <a:rPr lang="fr-FR" dirty="0" err="1"/>
              <a:t>espaço</a:t>
            </a:r>
            <a:r>
              <a:rPr lang="fr-FR" dirty="0"/>
              <a:t> </a:t>
            </a:r>
            <a:r>
              <a:rPr lang="fr-FR" dirty="0" err="1"/>
              <a:t>dV</a:t>
            </a:r>
            <a:r>
              <a:rPr lang="fr-FR" dirty="0"/>
              <a:t>, é </a:t>
            </a:r>
            <a:r>
              <a:rPr lang="fr-FR" dirty="0" err="1"/>
              <a:t>dado</a:t>
            </a:r>
            <a:r>
              <a:rPr lang="fr-FR" dirty="0"/>
              <a:t> </a:t>
            </a:r>
            <a:r>
              <a:rPr lang="fr-FR" dirty="0" err="1"/>
              <a:t>por</a:t>
            </a:r>
            <a:r>
              <a:rPr lang="fr-FR" dirty="0"/>
              <a:t>:</a:t>
            </a: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628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0" y="628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95536" y="1988840"/>
            <a:ext cx="84969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A </a:t>
            </a:r>
            <a:r>
              <a:rPr lang="fr-FR" dirty="0" err="1"/>
              <a:t>função</a:t>
            </a:r>
            <a:r>
              <a:rPr lang="fr-FR" dirty="0"/>
              <a:t>    </a:t>
            </a:r>
            <a:r>
              <a:rPr lang="fr-FR" dirty="0" err="1"/>
              <a:t>deve</a:t>
            </a:r>
            <a:r>
              <a:rPr lang="fr-FR" dirty="0"/>
              <a:t> </a:t>
            </a:r>
            <a:r>
              <a:rPr lang="fr-FR" dirty="0" err="1"/>
              <a:t>ser</a:t>
            </a:r>
            <a:r>
              <a:rPr lang="fr-FR" dirty="0"/>
              <a:t> </a:t>
            </a:r>
            <a:r>
              <a:rPr lang="fr-FR" dirty="0" err="1"/>
              <a:t>cont</a:t>
            </a:r>
            <a:r>
              <a:rPr lang="fr-FR" dirty="0" err="1">
                <a:latin typeface="Calibri"/>
              </a:rPr>
              <a:t>í</a:t>
            </a:r>
            <a:r>
              <a:rPr lang="fr-FR" dirty="0" err="1"/>
              <a:t>nua</a:t>
            </a:r>
            <a:r>
              <a:rPr lang="fr-FR" dirty="0"/>
              <a:t> e </a:t>
            </a:r>
            <a:r>
              <a:rPr lang="fr-FR" dirty="0" err="1"/>
              <a:t>derivável</a:t>
            </a:r>
            <a:r>
              <a:rPr lang="fr-FR" dirty="0"/>
              <a:t> (pois os </a:t>
            </a:r>
            <a:r>
              <a:rPr lang="fr-FR" dirty="0" err="1"/>
              <a:t>operadores</a:t>
            </a:r>
            <a:r>
              <a:rPr lang="fr-FR" dirty="0"/>
              <a:t> </a:t>
            </a:r>
            <a:r>
              <a:rPr lang="fr-FR" dirty="0" err="1"/>
              <a:t>aplicados</a:t>
            </a:r>
            <a:r>
              <a:rPr lang="fr-FR" dirty="0"/>
              <a:t> à </a:t>
            </a:r>
            <a:r>
              <a:rPr lang="fr-FR" dirty="0" err="1"/>
              <a:t>elas</a:t>
            </a:r>
            <a:r>
              <a:rPr lang="fr-FR" dirty="0"/>
              <a:t> </a:t>
            </a:r>
            <a:r>
              <a:rPr lang="fr-FR" dirty="0" err="1"/>
              <a:t>são</a:t>
            </a:r>
            <a:r>
              <a:rPr lang="fr-FR" dirty="0"/>
              <a:t> </a:t>
            </a:r>
            <a:r>
              <a:rPr lang="fr-FR" dirty="0" err="1"/>
              <a:t>frequentemente</a:t>
            </a:r>
            <a:r>
              <a:rPr lang="fr-FR" dirty="0"/>
              <a:t> de </a:t>
            </a:r>
            <a:r>
              <a:rPr lang="fr-FR" dirty="0" err="1"/>
              <a:t>derivação</a:t>
            </a:r>
            <a:r>
              <a:rPr lang="fr-FR" dirty="0"/>
              <a:t>) e </a:t>
            </a:r>
            <a:r>
              <a:rPr lang="fr-FR" dirty="0" err="1"/>
              <a:t>quadrado</a:t>
            </a:r>
            <a:r>
              <a:rPr lang="fr-FR" dirty="0"/>
              <a:t>-</a:t>
            </a:r>
            <a:r>
              <a:rPr lang="fr-FR" dirty="0" err="1"/>
              <a:t>somável</a:t>
            </a:r>
            <a:r>
              <a:rPr lang="fr-FR" dirty="0"/>
              <a:t> (    ) para que a </a:t>
            </a:r>
            <a:r>
              <a:rPr lang="fr-FR" dirty="0" err="1"/>
              <a:t>integral</a:t>
            </a:r>
            <a:r>
              <a:rPr lang="fr-FR" dirty="0"/>
              <a:t> de </a:t>
            </a:r>
            <a:r>
              <a:rPr lang="fr-FR" dirty="0" err="1"/>
              <a:t>probabilidade</a:t>
            </a:r>
            <a:r>
              <a:rPr lang="fr-FR" dirty="0"/>
              <a:t> exista. </a:t>
            </a:r>
          </a:p>
          <a:p>
            <a:pPr algn="just"/>
            <a:endParaRPr lang="fr-FR" dirty="0"/>
          </a:p>
          <a:p>
            <a:pPr algn="just"/>
            <a:r>
              <a:rPr lang="fr-FR" dirty="0" err="1"/>
              <a:t>Além</a:t>
            </a:r>
            <a:r>
              <a:rPr lang="fr-FR" dirty="0"/>
              <a:t> </a:t>
            </a:r>
            <a:r>
              <a:rPr lang="fr-FR" dirty="0" err="1"/>
              <a:t>disso</a:t>
            </a:r>
            <a:r>
              <a:rPr lang="fr-FR" dirty="0"/>
              <a:t>,       é </a:t>
            </a:r>
            <a:r>
              <a:rPr lang="fr-FR" dirty="0" err="1"/>
              <a:t>normalizada</a:t>
            </a:r>
            <a:r>
              <a:rPr lang="fr-FR" dirty="0"/>
              <a:t>, pois tem-se que </a:t>
            </a:r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169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1695" name="Rectangle 15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323529" y="3933056"/>
            <a:ext cx="85689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/>
              <a:t>H</a:t>
            </a:r>
            <a:r>
              <a:rPr lang="fr-FR" dirty="0"/>
              <a:t> é </a:t>
            </a:r>
            <a:r>
              <a:rPr lang="fr-FR" dirty="0" err="1"/>
              <a:t>um</a:t>
            </a:r>
            <a:r>
              <a:rPr lang="fr-FR" dirty="0"/>
              <a:t> </a:t>
            </a:r>
            <a:r>
              <a:rPr lang="fr-FR" dirty="0" err="1"/>
              <a:t>operador</a:t>
            </a:r>
            <a:r>
              <a:rPr lang="fr-FR" dirty="0"/>
              <a:t> </a:t>
            </a:r>
            <a:r>
              <a:rPr lang="fr-FR" dirty="0" err="1"/>
              <a:t>linear</a:t>
            </a:r>
            <a:r>
              <a:rPr lang="fr-FR" dirty="0"/>
              <a:t> </a:t>
            </a:r>
            <a:r>
              <a:rPr lang="fr-FR" dirty="0" err="1"/>
              <a:t>hermitiano</a:t>
            </a:r>
            <a:r>
              <a:rPr lang="fr-FR" dirty="0"/>
              <a:t>, </a:t>
            </a:r>
            <a:r>
              <a:rPr lang="fr-FR" i="1" dirty="0"/>
              <a:t>i.e.</a:t>
            </a:r>
            <a:r>
              <a:rPr lang="fr-FR" dirty="0"/>
              <a:t> para </a:t>
            </a:r>
            <a:r>
              <a:rPr lang="fr-FR" dirty="0" err="1"/>
              <a:t>todo</a:t>
            </a:r>
            <a:r>
              <a:rPr lang="fr-FR" dirty="0"/>
              <a:t> u, v     L</a:t>
            </a:r>
            <a:r>
              <a:rPr lang="fr-FR" baseline="30000" dirty="0"/>
              <a:t>2  </a:t>
            </a:r>
            <a:r>
              <a:rPr lang="fr-FR" dirty="0"/>
              <a:t>tem-se que</a:t>
            </a:r>
          </a:p>
          <a:p>
            <a:pPr algn="just"/>
            <a:r>
              <a:rPr lang="fr-FR" dirty="0" err="1"/>
              <a:t>Sendo</a:t>
            </a:r>
            <a:r>
              <a:rPr lang="fr-FR" dirty="0"/>
              <a:t> H </a:t>
            </a:r>
            <a:r>
              <a:rPr lang="fr-FR" dirty="0" err="1"/>
              <a:t>uma</a:t>
            </a:r>
            <a:r>
              <a:rPr lang="fr-FR" dirty="0"/>
              <a:t> </a:t>
            </a:r>
            <a:r>
              <a:rPr lang="fr-FR" dirty="0" err="1"/>
              <a:t>matriz</a:t>
            </a:r>
            <a:r>
              <a:rPr lang="fr-FR" dirty="0"/>
              <a:t> </a:t>
            </a:r>
            <a:r>
              <a:rPr lang="fr-FR" dirty="0" err="1"/>
              <a:t>quadrada</a:t>
            </a:r>
            <a:r>
              <a:rPr lang="fr-FR" dirty="0"/>
              <a:t> n x n, </a:t>
            </a:r>
            <a:r>
              <a:rPr lang="fr-FR" dirty="0" err="1"/>
              <a:t>isto</a:t>
            </a:r>
            <a:r>
              <a:rPr lang="fr-FR" dirty="0"/>
              <a:t> </a:t>
            </a:r>
            <a:r>
              <a:rPr lang="fr-FR" dirty="0" err="1"/>
              <a:t>quer</a:t>
            </a:r>
            <a:r>
              <a:rPr lang="fr-FR" dirty="0"/>
              <a:t> </a:t>
            </a:r>
            <a:r>
              <a:rPr lang="fr-FR" dirty="0" err="1"/>
              <a:t>dizer</a:t>
            </a:r>
            <a:r>
              <a:rPr lang="fr-FR" dirty="0"/>
              <a:t>               ,  a  sua  </a:t>
            </a:r>
            <a:r>
              <a:rPr lang="fr-FR" dirty="0" err="1"/>
              <a:t>matriz</a:t>
            </a:r>
            <a:r>
              <a:rPr lang="fr-FR" dirty="0"/>
              <a:t> transposta </a:t>
            </a:r>
            <a:r>
              <a:rPr lang="fr-FR" dirty="0" err="1"/>
              <a:t>conjugada</a:t>
            </a:r>
            <a:r>
              <a:rPr lang="fr-FR" dirty="0"/>
              <a:t>.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Do </a:t>
            </a:r>
            <a:r>
              <a:rPr lang="fr-FR" i="1" u="sng" dirty="0" err="1"/>
              <a:t>Teorema</a:t>
            </a:r>
            <a:r>
              <a:rPr lang="fr-FR" i="1" u="sng" dirty="0"/>
              <a:t> </a:t>
            </a:r>
            <a:r>
              <a:rPr lang="fr-FR" i="1" u="sng" dirty="0" err="1"/>
              <a:t>Epectral</a:t>
            </a:r>
            <a:r>
              <a:rPr lang="fr-FR" i="1" u="sng" dirty="0"/>
              <a:t> </a:t>
            </a:r>
            <a:r>
              <a:rPr lang="fr-FR" i="1" dirty="0"/>
              <a:t>   </a:t>
            </a:r>
            <a:r>
              <a:rPr lang="fr-FR" dirty="0" err="1"/>
              <a:t>decorre</a:t>
            </a:r>
            <a:r>
              <a:rPr lang="fr-FR" dirty="0"/>
              <a:t>   que   existe   </a:t>
            </a:r>
            <a:r>
              <a:rPr lang="fr-FR" dirty="0" err="1"/>
              <a:t>uma</a:t>
            </a:r>
            <a:r>
              <a:rPr lang="fr-FR" dirty="0"/>
              <a:t>   base   </a:t>
            </a:r>
            <a:r>
              <a:rPr lang="fr-FR" dirty="0" err="1"/>
              <a:t>ortonormal</a:t>
            </a:r>
            <a:r>
              <a:rPr lang="fr-FR" dirty="0"/>
              <a:t>                              do              </a:t>
            </a:r>
          </a:p>
          <a:p>
            <a:pPr algn="just"/>
            <a:r>
              <a:rPr lang="fr-FR" dirty="0"/>
              <a:t>              que </a:t>
            </a:r>
            <a:r>
              <a:rPr lang="fr-FR" dirty="0" err="1"/>
              <a:t>são</a:t>
            </a:r>
            <a:r>
              <a:rPr lang="fr-FR" dirty="0"/>
              <a:t> </a:t>
            </a:r>
            <a:r>
              <a:rPr lang="fr-FR" dirty="0" err="1"/>
              <a:t>autovetores</a:t>
            </a:r>
            <a:r>
              <a:rPr lang="fr-FR" dirty="0"/>
              <a:t> de </a:t>
            </a:r>
            <a:r>
              <a:rPr lang="fr-FR" b="1" dirty="0"/>
              <a:t>H</a:t>
            </a:r>
            <a:r>
              <a:rPr lang="fr-FR" dirty="0"/>
              <a:t>. </a:t>
            </a:r>
            <a:r>
              <a:rPr lang="fr-FR" b="1" dirty="0"/>
              <a:t>H</a:t>
            </a:r>
            <a:r>
              <a:rPr lang="fr-FR" dirty="0"/>
              <a:t> </a:t>
            </a:r>
            <a:r>
              <a:rPr lang="fr-FR" dirty="0" err="1"/>
              <a:t>pode</a:t>
            </a:r>
            <a:r>
              <a:rPr lang="fr-FR" dirty="0"/>
              <a:t> </a:t>
            </a:r>
            <a:r>
              <a:rPr lang="fr-FR" dirty="0" err="1"/>
              <a:t>ser</a:t>
            </a:r>
            <a:r>
              <a:rPr lang="fr-FR" dirty="0"/>
              <a:t> </a:t>
            </a:r>
            <a:r>
              <a:rPr lang="fr-FR" dirty="0" err="1"/>
              <a:t>diagonalizada</a:t>
            </a:r>
            <a:r>
              <a:rPr lang="fr-FR" dirty="0"/>
              <a:t> </a:t>
            </a:r>
            <a:r>
              <a:rPr lang="fr-FR" dirty="0" err="1"/>
              <a:t>nesta</a:t>
            </a:r>
            <a:r>
              <a:rPr lang="fr-FR" dirty="0"/>
              <a:t> base e </a:t>
            </a:r>
            <a:r>
              <a:rPr lang="fr-FR" dirty="0" err="1"/>
              <a:t>todos</a:t>
            </a:r>
            <a:r>
              <a:rPr lang="fr-FR" dirty="0"/>
              <a:t> os </a:t>
            </a:r>
            <a:r>
              <a:rPr lang="fr-FR" dirty="0" err="1"/>
              <a:t>autovalores</a:t>
            </a:r>
            <a:r>
              <a:rPr lang="fr-FR" dirty="0"/>
              <a:t> </a:t>
            </a:r>
            <a:r>
              <a:rPr lang="fr-FR" dirty="0" err="1"/>
              <a:t>correspondentes</a:t>
            </a:r>
            <a:r>
              <a:rPr lang="fr-FR" dirty="0"/>
              <a:t> </a:t>
            </a:r>
            <a:r>
              <a:rPr lang="fr-FR" dirty="0" err="1"/>
              <a:t>são</a:t>
            </a:r>
            <a:r>
              <a:rPr lang="fr-FR" dirty="0"/>
              <a:t> </a:t>
            </a:r>
            <a:r>
              <a:rPr lang="fr-FR" dirty="0" err="1"/>
              <a:t>reais</a:t>
            </a:r>
            <a:r>
              <a:rPr lang="fr-FR" dirty="0"/>
              <a:t>.</a:t>
            </a:r>
          </a:p>
        </p:txBody>
      </p:sp>
      <p:sp>
        <p:nvSpPr>
          <p:cNvPr id="71697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1698" name="Rectangle 18"/>
          <p:cNvSpPr>
            <a:spLocks noChangeArrowheads="1"/>
          </p:cNvSpPr>
          <p:nvPr/>
        </p:nvSpPr>
        <p:spPr bwMode="auto">
          <a:xfrm>
            <a:off x="0" y="628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00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1701" name="Rectangle 21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03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04" name="Rectangle 24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06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5" name="Picture 2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47" y="3933056"/>
            <a:ext cx="1800225" cy="352425"/>
          </a:xfrm>
          <a:prstGeom prst="rect">
            <a:avLst/>
          </a:prstGeom>
          <a:noFill/>
        </p:spPr>
      </p:pic>
      <p:sp>
        <p:nvSpPr>
          <p:cNvPr id="71707" name="Rectangle 27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09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71708" name="Picture 2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2821682"/>
            <a:ext cx="1914525" cy="895350"/>
          </a:xfrm>
          <a:prstGeom prst="rect">
            <a:avLst/>
          </a:prstGeom>
          <a:noFill/>
        </p:spPr>
      </p:pic>
      <p:sp>
        <p:nvSpPr>
          <p:cNvPr id="71710" name="Rectangle 30"/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12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71711" name="Picture 3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1386483"/>
            <a:ext cx="1276350" cy="314325"/>
          </a:xfrm>
          <a:prstGeom prst="rect">
            <a:avLst/>
          </a:prstGeom>
          <a:noFill/>
        </p:spPr>
      </p:pic>
      <p:sp>
        <p:nvSpPr>
          <p:cNvPr id="71713" name="Rectangle 33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15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71714" name="Picture 3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1988840"/>
            <a:ext cx="161925" cy="304800"/>
          </a:xfrm>
          <a:prstGeom prst="rect">
            <a:avLst/>
          </a:prstGeom>
          <a:noFill/>
        </p:spPr>
      </p:pic>
      <p:pic>
        <p:nvPicPr>
          <p:cNvPr id="47" name="Picture 3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3771" y="3068960"/>
            <a:ext cx="161925" cy="304800"/>
          </a:xfrm>
          <a:prstGeom prst="rect">
            <a:avLst/>
          </a:prstGeom>
          <a:noFill/>
        </p:spPr>
      </p:pic>
      <p:sp>
        <p:nvSpPr>
          <p:cNvPr id="71717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71716" name="Picture 3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8572" y="1052736"/>
            <a:ext cx="1181100" cy="314325"/>
          </a:xfrm>
          <a:prstGeom prst="rect">
            <a:avLst/>
          </a:prstGeom>
          <a:noFill/>
        </p:spPr>
      </p:pic>
      <p:sp>
        <p:nvSpPr>
          <p:cNvPr id="71719" name="Rectangle 3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71718" name="Picture 3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6096" y="3988296"/>
            <a:ext cx="114300" cy="304800"/>
          </a:xfrm>
          <a:prstGeom prst="rect">
            <a:avLst/>
          </a:prstGeom>
          <a:noFill/>
        </p:spPr>
      </p:pic>
      <p:sp>
        <p:nvSpPr>
          <p:cNvPr id="71720" name="Rectangle 40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22" name="Rectangle 4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71721" name="Picture 4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092" y="4257278"/>
            <a:ext cx="800100" cy="323850"/>
          </a:xfrm>
          <a:prstGeom prst="rect">
            <a:avLst/>
          </a:prstGeom>
          <a:noFill/>
        </p:spPr>
      </p:pic>
      <p:sp>
        <p:nvSpPr>
          <p:cNvPr id="71724" name="Rectangle 4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71723" name="Picture 4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06716" y="5068416"/>
            <a:ext cx="1409700" cy="304800"/>
          </a:xfrm>
          <a:prstGeom prst="rect">
            <a:avLst/>
          </a:prstGeom>
          <a:noFill/>
        </p:spPr>
      </p:pic>
      <p:sp>
        <p:nvSpPr>
          <p:cNvPr id="71725" name="Rectangle 45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27" name="Rectangle 4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71726" name="Picture 46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373216"/>
            <a:ext cx="676275" cy="314325"/>
          </a:xfrm>
          <a:prstGeom prst="rect">
            <a:avLst/>
          </a:prstGeom>
          <a:noFill/>
        </p:spPr>
      </p:pic>
      <p:sp>
        <p:nvSpPr>
          <p:cNvPr id="71728" name="Rectangle 48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30" name="Rectangle 5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71729" name="Picture 49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6096" y="188640"/>
            <a:ext cx="257175" cy="476250"/>
          </a:xfrm>
          <a:prstGeom prst="rect">
            <a:avLst/>
          </a:prstGeom>
          <a:noFill/>
        </p:spPr>
      </p:pic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64513" name="Picture 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2322587"/>
            <a:ext cx="466725" cy="314325"/>
          </a:xfrm>
          <a:prstGeom prst="rect">
            <a:avLst/>
          </a:prstGeom>
          <a:noFill/>
        </p:spPr>
      </p:pic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30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473229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251520" y="44624"/>
            <a:ext cx="6979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Átomos</a:t>
            </a:r>
            <a:r>
              <a:rPr lang="fr-FR" sz="2800" dirty="0"/>
              <a:t> </a:t>
            </a:r>
            <a:r>
              <a:rPr lang="fr-FR" sz="2800" dirty="0" err="1"/>
              <a:t>Polieletrônicos</a:t>
            </a:r>
            <a:r>
              <a:rPr lang="fr-FR" sz="2800" dirty="0"/>
              <a:t>: os </a:t>
            </a:r>
            <a:r>
              <a:rPr lang="fr-FR" sz="2800" dirty="0" err="1"/>
              <a:t>Métodos</a:t>
            </a:r>
            <a:r>
              <a:rPr lang="fr-FR" sz="2800" dirty="0"/>
              <a:t> de </a:t>
            </a:r>
            <a:r>
              <a:rPr lang="fr-FR" sz="2800" dirty="0" err="1"/>
              <a:t>Cálculo</a:t>
            </a:r>
            <a:endParaRPr lang="fr-FR" sz="2800" dirty="0"/>
          </a:p>
        </p:txBody>
      </p:sp>
      <p:sp>
        <p:nvSpPr>
          <p:cNvPr id="9" name="Rectangle 8"/>
          <p:cNvSpPr/>
          <p:nvPr/>
        </p:nvSpPr>
        <p:spPr>
          <a:xfrm>
            <a:off x="179512" y="764704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u="sng" dirty="0"/>
              <a:t>O </a:t>
            </a:r>
            <a:r>
              <a:rPr lang="fr-FR" sz="2000" b="1" u="sng" dirty="0" err="1"/>
              <a:t>método</a:t>
            </a:r>
            <a:r>
              <a:rPr lang="fr-FR" sz="2000" b="1" u="sng" dirty="0"/>
              <a:t> de Slater (</a:t>
            </a:r>
            <a:r>
              <a:rPr lang="fr-FR" sz="2000" b="1" u="sng" dirty="0" err="1"/>
              <a:t>Hamiltonianos</a:t>
            </a:r>
            <a:r>
              <a:rPr lang="fr-FR" sz="2000" b="1" u="sng" dirty="0"/>
              <a:t> </a:t>
            </a:r>
            <a:r>
              <a:rPr lang="fr-FR" sz="2000" b="1" u="sng" dirty="0" err="1"/>
              <a:t>monoeletrônicos</a:t>
            </a:r>
            <a:r>
              <a:rPr lang="fr-FR" sz="2000" b="1" u="sng" dirty="0"/>
              <a:t> </a:t>
            </a:r>
            <a:r>
              <a:rPr lang="fr-FR" sz="2000" b="1" u="sng" dirty="0" err="1"/>
              <a:t>efetivos</a:t>
            </a:r>
            <a:r>
              <a:rPr lang="fr-FR" sz="2000" b="1" u="sng" dirty="0"/>
              <a:t>): </a:t>
            </a:r>
          </a:p>
          <a:p>
            <a:pPr algn="just"/>
            <a:r>
              <a:rPr lang="fr-FR" sz="2000" dirty="0"/>
              <a:t>- Os orbitais dos </a:t>
            </a:r>
            <a:r>
              <a:rPr lang="fr-FR" sz="2000" dirty="0" err="1"/>
              <a:t>elétrons</a:t>
            </a:r>
            <a:r>
              <a:rPr lang="fr-FR" sz="2000" dirty="0"/>
              <a:t> mais </a:t>
            </a:r>
            <a:r>
              <a:rPr lang="fr-FR" sz="2000" dirty="0" err="1"/>
              <a:t>pr</a:t>
            </a:r>
            <a:r>
              <a:rPr lang="fr-FR" sz="2000" dirty="0" err="1">
                <a:latin typeface="Calibri"/>
              </a:rPr>
              <a:t>óximos</a:t>
            </a:r>
            <a:r>
              <a:rPr lang="fr-FR" sz="2000" dirty="0">
                <a:latin typeface="Calibri"/>
              </a:rPr>
              <a:t> do </a:t>
            </a:r>
            <a:r>
              <a:rPr lang="fr-FR" sz="2000" dirty="0" err="1">
                <a:latin typeface="Calibri"/>
              </a:rPr>
              <a:t>núcleo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são</a:t>
            </a:r>
            <a:r>
              <a:rPr lang="fr-FR" sz="2000" dirty="0">
                <a:latin typeface="Calibri"/>
              </a:rPr>
              <a:t> mais </a:t>
            </a:r>
            <a:r>
              <a:rPr lang="fr-FR" sz="2000" dirty="0" err="1">
                <a:latin typeface="Calibri"/>
              </a:rPr>
              <a:t>contractados</a:t>
            </a:r>
            <a:r>
              <a:rPr lang="fr-FR" sz="2000" dirty="0">
                <a:latin typeface="Calibri"/>
              </a:rPr>
              <a:t> do que os </a:t>
            </a:r>
            <a:r>
              <a:rPr lang="fr-FR" sz="2000" dirty="0" err="1">
                <a:latin typeface="Calibri"/>
              </a:rPr>
              <a:t>elétrons</a:t>
            </a:r>
            <a:r>
              <a:rPr lang="fr-FR" sz="2000" dirty="0">
                <a:latin typeface="Calibri"/>
              </a:rPr>
              <a:t> de </a:t>
            </a:r>
            <a:r>
              <a:rPr lang="fr-FR" sz="2000" dirty="0" err="1">
                <a:latin typeface="Calibri"/>
              </a:rPr>
              <a:t>valência</a:t>
            </a:r>
            <a:r>
              <a:rPr lang="fr-FR" sz="2000" dirty="0">
                <a:latin typeface="Calibri"/>
              </a:rPr>
              <a:t>, pois </a:t>
            </a:r>
            <a:r>
              <a:rPr lang="fr-FR" sz="2000" dirty="0" err="1">
                <a:latin typeface="Calibri"/>
              </a:rPr>
              <a:t>eles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sentem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muito</a:t>
            </a:r>
            <a:r>
              <a:rPr lang="fr-FR" sz="2000" dirty="0">
                <a:latin typeface="Calibri"/>
              </a:rPr>
              <a:t> mais a </a:t>
            </a:r>
            <a:r>
              <a:rPr lang="fr-FR" sz="2000" dirty="0" err="1">
                <a:latin typeface="Calibri"/>
              </a:rPr>
              <a:t>carga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nuclear</a:t>
            </a:r>
            <a:r>
              <a:rPr lang="fr-FR" sz="2000" dirty="0">
                <a:latin typeface="Calibri"/>
              </a:rPr>
              <a:t>. </a:t>
            </a:r>
          </a:p>
          <a:p>
            <a:pPr algn="just"/>
            <a:endParaRPr lang="fr-FR" sz="2000" dirty="0">
              <a:latin typeface="Calibri"/>
            </a:endParaRPr>
          </a:p>
          <a:p>
            <a:pPr algn="just"/>
            <a:r>
              <a:rPr lang="fr-FR" sz="2000" dirty="0">
                <a:latin typeface="Calibri"/>
              </a:rPr>
              <a:t>- O </a:t>
            </a:r>
            <a:r>
              <a:rPr lang="fr-FR" sz="2000" dirty="0" err="1">
                <a:latin typeface="Calibri"/>
              </a:rPr>
              <a:t>cálculo</a:t>
            </a:r>
            <a:r>
              <a:rPr lang="fr-FR" sz="2000" dirty="0">
                <a:latin typeface="Calibri"/>
              </a:rPr>
              <a:t> da constante de </a:t>
            </a:r>
            <a:r>
              <a:rPr lang="fr-FR" sz="2000" dirty="0" err="1">
                <a:latin typeface="Calibri"/>
              </a:rPr>
              <a:t>blindagem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>
                <a:latin typeface="Symbol" pitchFamily="18" charset="2"/>
              </a:rPr>
              <a:t>s</a:t>
            </a:r>
            <a:r>
              <a:rPr lang="fr-FR" sz="2000" dirty="0">
                <a:latin typeface="Calibri"/>
              </a:rPr>
              <a:t> de </a:t>
            </a:r>
            <a:r>
              <a:rPr lang="fr-FR" sz="2000" dirty="0" err="1">
                <a:latin typeface="Calibri"/>
              </a:rPr>
              <a:t>um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elétron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periférico</a:t>
            </a:r>
            <a:r>
              <a:rPr lang="fr-FR" sz="2000" dirty="0">
                <a:latin typeface="Calibri"/>
              </a:rPr>
              <a:t> leva </a:t>
            </a:r>
            <a:r>
              <a:rPr lang="fr-FR" sz="2000" dirty="0" err="1">
                <a:latin typeface="Calibri"/>
              </a:rPr>
              <a:t>em</a:t>
            </a:r>
            <a:r>
              <a:rPr lang="fr-FR" sz="2000" dirty="0">
                <a:latin typeface="Calibri"/>
              </a:rPr>
              <a:t> conta </a:t>
            </a:r>
            <a:r>
              <a:rPr lang="fr-FR" sz="2000" dirty="0" err="1">
                <a:latin typeface="Calibri"/>
              </a:rPr>
              <a:t>todos</a:t>
            </a:r>
            <a:r>
              <a:rPr lang="fr-FR" sz="2000" dirty="0">
                <a:latin typeface="Calibri"/>
              </a:rPr>
              <a:t> os </a:t>
            </a:r>
            <a:r>
              <a:rPr lang="fr-FR" sz="2000" dirty="0" err="1">
                <a:latin typeface="Calibri"/>
              </a:rPr>
              <a:t>elétrons</a:t>
            </a:r>
            <a:r>
              <a:rPr lang="fr-FR" sz="2000" dirty="0">
                <a:latin typeface="Calibri"/>
              </a:rPr>
              <a:t> na </a:t>
            </a:r>
            <a:r>
              <a:rPr lang="fr-FR" sz="2000" dirty="0" err="1">
                <a:latin typeface="Calibri"/>
              </a:rPr>
              <a:t>mesma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camada</a:t>
            </a:r>
            <a:r>
              <a:rPr lang="fr-FR" sz="2000" dirty="0">
                <a:latin typeface="Calibri"/>
              </a:rPr>
              <a:t> e </a:t>
            </a:r>
            <a:r>
              <a:rPr lang="fr-FR" sz="2000" dirty="0" err="1">
                <a:latin typeface="Calibri"/>
              </a:rPr>
              <a:t>em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camadas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inferiores</a:t>
            </a:r>
            <a:r>
              <a:rPr lang="fr-FR" sz="2000" dirty="0">
                <a:latin typeface="Calibri"/>
              </a:rPr>
              <a:t>.</a:t>
            </a:r>
            <a:endParaRPr lang="fr-FR" sz="2000" dirty="0"/>
          </a:p>
        </p:txBody>
      </p:sp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1403648" y="2852936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n’ &lt; n-1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n’ = n-1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n’=n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n’ &gt; 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0,30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ns/ </a:t>
                      </a:r>
                      <a:r>
                        <a:rPr lang="fr-FR" dirty="0" err="1"/>
                        <a:t>np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0,85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0,35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nd</a:t>
                      </a:r>
                      <a:r>
                        <a:rPr lang="fr-FR" dirty="0"/>
                        <a:t>/ nf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0,35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2123728" y="5241394"/>
            <a:ext cx="67400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/>
              <a:t>Exemplo</a:t>
            </a:r>
            <a:r>
              <a:rPr lang="fr-FR" sz="2000" b="1" dirty="0"/>
              <a:t>: </a:t>
            </a:r>
            <a:r>
              <a:rPr lang="fr-FR" sz="2000" baseline="30000" dirty="0"/>
              <a:t>12</a:t>
            </a:r>
            <a:r>
              <a:rPr lang="fr-FR" sz="2000" dirty="0"/>
              <a:t>C (Z = 6): 1s</a:t>
            </a:r>
            <a:r>
              <a:rPr lang="fr-FR" sz="2000" baseline="30000" dirty="0"/>
              <a:t>2 </a:t>
            </a:r>
            <a:r>
              <a:rPr lang="fr-FR" sz="2000" dirty="0"/>
              <a:t>2s</a:t>
            </a:r>
            <a:r>
              <a:rPr lang="fr-FR" sz="2000" baseline="30000" dirty="0"/>
              <a:t>2 </a:t>
            </a:r>
            <a:r>
              <a:rPr lang="fr-FR" sz="2000" dirty="0"/>
              <a:t>2p</a:t>
            </a:r>
            <a:r>
              <a:rPr lang="fr-FR" sz="2000" baseline="30000" dirty="0"/>
              <a:t>2</a:t>
            </a:r>
            <a:r>
              <a:rPr lang="fr-FR" sz="2000" dirty="0"/>
              <a:t>, </a:t>
            </a:r>
            <a:r>
              <a:rPr lang="fr-FR" sz="2000" dirty="0" err="1"/>
              <a:t>temos</a:t>
            </a:r>
            <a:r>
              <a:rPr lang="fr-FR" sz="2000" dirty="0"/>
              <a:t>: Z*(1s) = 6 – 0,30 = 5,70</a:t>
            </a:r>
          </a:p>
          <a:p>
            <a:r>
              <a:rPr lang="fr-FR" sz="2000" dirty="0"/>
              <a:t>Z*(2s) = Z*(2p) = 6 – 2x0,85 – 3x0,35 = 3.25</a:t>
            </a:r>
            <a:endParaRPr lang="fr-FR" sz="2000" baseline="-25000" dirty="0"/>
          </a:p>
        </p:txBody>
      </p:sp>
      <p:graphicFrame>
        <p:nvGraphicFramePr>
          <p:cNvPr id="252930" name="Object 2"/>
          <p:cNvGraphicFramePr>
            <a:graphicFrameLocks noChangeAspect="1"/>
          </p:cNvGraphicFramePr>
          <p:nvPr/>
        </p:nvGraphicFramePr>
        <p:xfrm>
          <a:off x="269875" y="4495800"/>
          <a:ext cx="2330450" cy="182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1823830" imgH="1428928" progId="ChemDraw.Document.6.0">
                  <p:embed/>
                </p:oleObj>
              </mc:Choice>
              <mc:Fallback>
                <p:oleObj name="CS ChemDraw Drawing" r:id="rId2" imgW="1823830" imgH="1428928" progId="ChemDraw.Document.6.0">
                  <p:embed/>
                  <p:pic>
                    <p:nvPicPr>
                      <p:cNvPr id="25293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75" y="4495800"/>
                        <a:ext cx="2330450" cy="182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oneTexte 16"/>
          <p:cNvSpPr txBox="1"/>
          <p:nvPr/>
        </p:nvSpPr>
        <p:spPr>
          <a:xfrm>
            <a:off x="3447326" y="2852936"/>
            <a:ext cx="4797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(           é o volume </a:t>
            </a:r>
            <a:r>
              <a:rPr lang="fr-FR" sz="2000" dirty="0" err="1"/>
              <a:t>infinitesimal</a:t>
            </a:r>
            <a:r>
              <a:rPr lang="fr-FR" sz="2000" dirty="0"/>
              <a:t> </a:t>
            </a:r>
            <a:r>
              <a:rPr lang="fr-FR" sz="2000" dirty="0" err="1"/>
              <a:t>contendo</a:t>
            </a:r>
            <a:r>
              <a:rPr lang="fr-FR" sz="2000" dirty="0"/>
              <a:t> M)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31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545237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251520" y="44624"/>
            <a:ext cx="6979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Átomos</a:t>
            </a:r>
            <a:r>
              <a:rPr lang="fr-FR" sz="2800" dirty="0"/>
              <a:t> </a:t>
            </a:r>
            <a:r>
              <a:rPr lang="fr-FR" sz="2800" dirty="0" err="1"/>
              <a:t>Polieletrônicos</a:t>
            </a:r>
            <a:r>
              <a:rPr lang="fr-FR" sz="2800" dirty="0"/>
              <a:t>: os </a:t>
            </a:r>
            <a:r>
              <a:rPr lang="fr-FR" sz="2800" dirty="0" err="1"/>
              <a:t>Métodos</a:t>
            </a:r>
            <a:r>
              <a:rPr lang="fr-FR" sz="2800" dirty="0"/>
              <a:t> de </a:t>
            </a:r>
            <a:r>
              <a:rPr lang="fr-FR" sz="2800" dirty="0" err="1"/>
              <a:t>Cálculo</a:t>
            </a:r>
            <a:endParaRPr lang="fr-FR" sz="2800" dirty="0"/>
          </a:p>
        </p:txBody>
      </p:sp>
      <p:sp>
        <p:nvSpPr>
          <p:cNvPr id="9" name="Rectangle 8"/>
          <p:cNvSpPr/>
          <p:nvPr/>
        </p:nvSpPr>
        <p:spPr>
          <a:xfrm>
            <a:off x="179512" y="836712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i="1" u="sng" dirty="0"/>
              <a:t>O </a:t>
            </a:r>
            <a:r>
              <a:rPr lang="fr-FR" sz="2000" b="1" i="1" u="sng" dirty="0" err="1"/>
              <a:t>método</a:t>
            </a:r>
            <a:r>
              <a:rPr lang="fr-FR" sz="2000" b="1" i="1" u="sng" dirty="0"/>
              <a:t> do campo </a:t>
            </a:r>
            <a:r>
              <a:rPr lang="fr-FR" sz="2000" b="1" i="1" u="sng" dirty="0" err="1"/>
              <a:t>autocoerente</a:t>
            </a:r>
            <a:r>
              <a:rPr lang="fr-FR" sz="2000" b="1" i="1" u="sng" dirty="0"/>
              <a:t> (</a:t>
            </a:r>
            <a:r>
              <a:rPr lang="fr-FR" sz="2000" b="1" i="1" u="sng" dirty="0" err="1"/>
              <a:t>hamiltonianos</a:t>
            </a:r>
            <a:r>
              <a:rPr lang="fr-FR" sz="2000" b="1" i="1" u="sng" dirty="0"/>
              <a:t> </a:t>
            </a:r>
            <a:r>
              <a:rPr lang="fr-FR" sz="2000" b="1" i="1" u="sng" dirty="0" err="1"/>
              <a:t>monoeletrônicos</a:t>
            </a:r>
            <a:r>
              <a:rPr lang="fr-FR" sz="2000" b="1" i="1" u="sng" dirty="0"/>
              <a:t> </a:t>
            </a:r>
            <a:r>
              <a:rPr lang="fr-FR" sz="2000" b="1" i="1" u="sng" dirty="0" err="1"/>
              <a:t>efetivos</a:t>
            </a:r>
            <a:r>
              <a:rPr lang="fr-FR" sz="2000" b="1" i="1" u="sng" dirty="0"/>
              <a:t>):</a:t>
            </a:r>
          </a:p>
          <a:p>
            <a:pPr algn="just">
              <a:buFontTx/>
              <a:buChar char="-"/>
            </a:pPr>
            <a:r>
              <a:rPr lang="fr-FR" sz="2000" dirty="0"/>
              <a:t> </a:t>
            </a:r>
            <a:r>
              <a:rPr lang="fr-FR" sz="2000" dirty="0" err="1"/>
              <a:t>Considera</a:t>
            </a:r>
            <a:r>
              <a:rPr lang="fr-FR" sz="2000" dirty="0"/>
              <a:t>-se a </a:t>
            </a:r>
            <a:r>
              <a:rPr lang="fr-FR" sz="2000" dirty="0" err="1"/>
              <a:t>simplificação</a:t>
            </a:r>
            <a:r>
              <a:rPr lang="fr-FR" sz="2000" dirty="0"/>
              <a:t> dos </a:t>
            </a:r>
            <a:r>
              <a:rPr lang="fr-FR" sz="2000" dirty="0" err="1"/>
              <a:t>elétrons</a:t>
            </a:r>
            <a:r>
              <a:rPr lang="fr-FR" sz="2000" dirty="0"/>
              <a:t> </a:t>
            </a:r>
            <a:r>
              <a:rPr lang="fr-FR" sz="2000" dirty="0" err="1"/>
              <a:t>independentes</a:t>
            </a:r>
            <a:endParaRPr lang="fr-FR" sz="2000" dirty="0"/>
          </a:p>
          <a:p>
            <a:pPr algn="just">
              <a:buFontTx/>
              <a:buChar char="-"/>
            </a:pPr>
            <a:endParaRPr lang="fr-FR" sz="2000" dirty="0"/>
          </a:p>
          <a:p>
            <a:pPr algn="just"/>
            <a:r>
              <a:rPr lang="fr-FR" sz="2000" dirty="0"/>
              <a:t>- O </a:t>
            </a:r>
            <a:r>
              <a:rPr lang="fr-FR" sz="2000" dirty="0" err="1"/>
              <a:t>potencial</a:t>
            </a:r>
            <a:r>
              <a:rPr lang="fr-FR" sz="2000" dirty="0"/>
              <a:t> do </a:t>
            </a:r>
            <a:r>
              <a:rPr lang="fr-FR" sz="2000" dirty="0" err="1"/>
              <a:t>elétron</a:t>
            </a:r>
            <a:r>
              <a:rPr lang="fr-FR" sz="2000" dirty="0"/>
              <a:t> </a:t>
            </a:r>
            <a:r>
              <a:rPr lang="fr-FR" sz="2000" i="1" dirty="0"/>
              <a:t>i</a:t>
            </a:r>
            <a:r>
              <a:rPr lang="fr-FR" sz="2000" dirty="0"/>
              <a:t> sobre o </a:t>
            </a:r>
            <a:r>
              <a:rPr lang="fr-FR" sz="2000" dirty="0" err="1"/>
              <a:t>elétron</a:t>
            </a:r>
            <a:r>
              <a:rPr lang="fr-FR" sz="2000" dirty="0"/>
              <a:t> </a:t>
            </a:r>
            <a:r>
              <a:rPr lang="fr-FR" sz="2000" i="1" dirty="0"/>
              <a:t>j </a:t>
            </a:r>
            <a:r>
              <a:rPr lang="fr-FR" sz="2000" dirty="0"/>
              <a:t>é </a:t>
            </a:r>
            <a:r>
              <a:rPr lang="fr-FR" sz="2000" dirty="0" err="1"/>
              <a:t>chamado</a:t>
            </a:r>
            <a:r>
              <a:rPr lang="fr-FR" sz="2000" dirty="0"/>
              <a:t>        e é </a:t>
            </a:r>
            <a:r>
              <a:rPr lang="fr-FR" sz="2000" dirty="0" err="1"/>
              <a:t>função</a:t>
            </a:r>
            <a:r>
              <a:rPr lang="fr-FR" sz="2000" dirty="0"/>
              <a:t> do </a:t>
            </a:r>
            <a:r>
              <a:rPr lang="fr-FR" sz="2000" dirty="0" err="1"/>
              <a:t>termo</a:t>
            </a:r>
            <a:r>
              <a:rPr lang="fr-FR" sz="2000" dirty="0"/>
              <a:t> </a:t>
            </a:r>
            <a:r>
              <a:rPr lang="fr-FR" sz="2000" b="1" dirty="0"/>
              <a:t>1/</a:t>
            </a:r>
            <a:r>
              <a:rPr lang="fr-FR" sz="2000" b="1" dirty="0" err="1"/>
              <a:t>r</a:t>
            </a:r>
            <a:r>
              <a:rPr lang="fr-FR" sz="2000" b="1" baseline="-25000" dirty="0" err="1"/>
              <a:t>ij</a:t>
            </a:r>
            <a:r>
              <a:rPr lang="fr-FR" sz="2000" b="1" baseline="-25000" dirty="0"/>
              <a:t>.</a:t>
            </a:r>
            <a:r>
              <a:rPr lang="fr-FR" sz="2000" dirty="0"/>
              <a:t> </a:t>
            </a:r>
            <a:r>
              <a:rPr lang="fr-FR" sz="2000" dirty="0" err="1"/>
              <a:t>Ele</a:t>
            </a:r>
            <a:r>
              <a:rPr lang="fr-FR" sz="2000" dirty="0"/>
              <a:t> é </a:t>
            </a:r>
            <a:r>
              <a:rPr lang="fr-FR" sz="2000" dirty="0" err="1"/>
              <a:t>ponderado</a:t>
            </a:r>
            <a:r>
              <a:rPr lang="fr-FR" sz="2000" dirty="0"/>
              <a:t> pela </a:t>
            </a:r>
            <a:r>
              <a:rPr lang="fr-FR" sz="2000" dirty="0" err="1"/>
              <a:t>probabilidade</a:t>
            </a:r>
            <a:r>
              <a:rPr lang="fr-FR" sz="2000" dirty="0"/>
              <a:t> de se </a:t>
            </a:r>
            <a:r>
              <a:rPr lang="fr-FR" sz="2000" dirty="0" err="1"/>
              <a:t>encontrar</a:t>
            </a:r>
            <a:r>
              <a:rPr lang="fr-FR" sz="2000" dirty="0"/>
              <a:t> o </a:t>
            </a:r>
            <a:r>
              <a:rPr lang="fr-FR" sz="2000" dirty="0" err="1"/>
              <a:t>elétron</a:t>
            </a:r>
            <a:r>
              <a:rPr lang="fr-FR" sz="2000" dirty="0"/>
              <a:t> </a:t>
            </a:r>
            <a:r>
              <a:rPr lang="fr-FR" sz="2000" i="1" dirty="0"/>
              <a:t>i</a:t>
            </a:r>
            <a:r>
              <a:rPr lang="fr-FR" sz="2000" dirty="0"/>
              <a:t> </a:t>
            </a:r>
            <a:r>
              <a:rPr lang="fr-FR" sz="2000" dirty="0" err="1"/>
              <a:t>em</a:t>
            </a:r>
            <a:r>
              <a:rPr lang="fr-FR" sz="2000" dirty="0"/>
              <a:t> </a:t>
            </a:r>
            <a:r>
              <a:rPr lang="fr-FR" sz="2000" dirty="0" err="1"/>
              <a:t>um</a:t>
            </a:r>
            <a:r>
              <a:rPr lang="fr-FR" sz="2000" dirty="0"/>
              <a:t> ponto </a:t>
            </a:r>
            <a:r>
              <a:rPr lang="fr-FR" sz="2000" i="1" dirty="0"/>
              <a:t>M</a:t>
            </a:r>
            <a:r>
              <a:rPr lang="fr-FR" sz="2000" dirty="0"/>
              <a:t>. </a:t>
            </a:r>
            <a:endParaRPr lang="fr-FR" sz="2000" b="1" i="1" baseline="-25000" dirty="0"/>
          </a:p>
        </p:txBody>
      </p:sp>
      <p:sp>
        <p:nvSpPr>
          <p:cNvPr id="2519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519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5190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01891" y="1844824"/>
            <a:ext cx="314325" cy="342900"/>
          </a:xfrm>
          <a:prstGeom prst="rect">
            <a:avLst/>
          </a:prstGeom>
          <a:noFill/>
        </p:spPr>
      </p:pic>
      <p:sp>
        <p:nvSpPr>
          <p:cNvPr id="2519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51909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8406" y="2724150"/>
            <a:ext cx="2457450" cy="704850"/>
          </a:xfrm>
          <a:prstGeom prst="rect">
            <a:avLst/>
          </a:prstGeom>
          <a:noFill/>
        </p:spPr>
      </p:pic>
      <p:sp>
        <p:nvSpPr>
          <p:cNvPr id="2519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51911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63350" y="2870076"/>
            <a:ext cx="447675" cy="342900"/>
          </a:xfrm>
          <a:prstGeom prst="rect">
            <a:avLst/>
          </a:prstGeom>
          <a:noFill/>
        </p:spPr>
      </p:pic>
      <p:sp>
        <p:nvSpPr>
          <p:cNvPr id="18" name="ZoneTexte 17"/>
          <p:cNvSpPr txBox="1"/>
          <p:nvPr/>
        </p:nvSpPr>
        <p:spPr>
          <a:xfrm>
            <a:off x="251520" y="3573016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Para </a:t>
            </a:r>
            <a:r>
              <a:rPr lang="fr-FR" sz="2000" dirty="0" err="1"/>
              <a:t>obtermos</a:t>
            </a:r>
            <a:r>
              <a:rPr lang="fr-FR" sz="2000" dirty="0"/>
              <a:t> a </a:t>
            </a:r>
            <a:r>
              <a:rPr lang="fr-FR" sz="2000" dirty="0" err="1"/>
              <a:t>expressão</a:t>
            </a:r>
            <a:r>
              <a:rPr lang="fr-FR" sz="2000" dirty="0"/>
              <a:t> do </a:t>
            </a:r>
            <a:r>
              <a:rPr lang="fr-FR" sz="2000" dirty="0" err="1"/>
              <a:t>potencial</a:t>
            </a:r>
            <a:r>
              <a:rPr lang="fr-FR" sz="2000" dirty="0"/>
              <a:t> de </a:t>
            </a:r>
            <a:r>
              <a:rPr lang="fr-FR" sz="2000" dirty="0" err="1"/>
              <a:t>repulsão</a:t>
            </a:r>
            <a:r>
              <a:rPr lang="fr-FR" sz="2000" dirty="0"/>
              <a:t> de</a:t>
            </a:r>
            <a:r>
              <a:rPr lang="fr-FR" sz="2000" i="1" dirty="0"/>
              <a:t> i </a:t>
            </a:r>
            <a:r>
              <a:rPr lang="fr-FR" sz="2000" dirty="0"/>
              <a:t>sobre </a:t>
            </a:r>
            <a:r>
              <a:rPr lang="fr-FR" sz="2000" i="1" dirty="0"/>
              <a:t>j</a:t>
            </a:r>
            <a:r>
              <a:rPr lang="fr-FR" sz="2000" dirty="0"/>
              <a:t>, basta </a:t>
            </a:r>
            <a:r>
              <a:rPr lang="fr-FR" sz="2000" dirty="0" err="1"/>
              <a:t>integrar</a:t>
            </a:r>
            <a:r>
              <a:rPr lang="fr-FR" sz="2000" dirty="0"/>
              <a:t> sobre </a:t>
            </a:r>
            <a:r>
              <a:rPr lang="fr-FR" sz="2000" dirty="0" err="1"/>
              <a:t>todo</a:t>
            </a:r>
            <a:r>
              <a:rPr lang="fr-FR" sz="2000" dirty="0"/>
              <a:t> o </a:t>
            </a:r>
            <a:r>
              <a:rPr lang="fr-FR" sz="2000" dirty="0" err="1"/>
              <a:t>espaço</a:t>
            </a:r>
            <a:r>
              <a:rPr lang="fr-FR" sz="2000" dirty="0"/>
              <a:t>:</a:t>
            </a:r>
          </a:p>
        </p:txBody>
      </p:sp>
      <p:sp>
        <p:nvSpPr>
          <p:cNvPr id="25191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51913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78410" y="4051151"/>
            <a:ext cx="4933950" cy="962025"/>
          </a:xfrm>
          <a:prstGeom prst="rect">
            <a:avLst/>
          </a:prstGeom>
          <a:noFill/>
        </p:spPr>
      </p:pic>
      <p:sp>
        <p:nvSpPr>
          <p:cNvPr id="251915" name="Rectangle 11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23528" y="5085184"/>
            <a:ext cx="315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E o </a:t>
            </a:r>
            <a:r>
              <a:rPr lang="fr-FR" sz="2000" dirty="0" err="1"/>
              <a:t>Hamiltoniano</a:t>
            </a:r>
            <a:r>
              <a:rPr lang="fr-FR" sz="2000" dirty="0"/>
              <a:t> se </a:t>
            </a:r>
            <a:r>
              <a:rPr lang="fr-FR" sz="2000" dirty="0" err="1"/>
              <a:t>escreve</a:t>
            </a:r>
            <a:r>
              <a:rPr lang="fr-FR" sz="2000" dirty="0"/>
              <a:t>:</a:t>
            </a:r>
          </a:p>
        </p:txBody>
      </p:sp>
      <p:sp>
        <p:nvSpPr>
          <p:cNvPr id="25191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51918" name="Rectangle 14"/>
          <p:cNvSpPr>
            <a:spLocks noChangeArrowheads="1"/>
          </p:cNvSpPr>
          <p:nvPr/>
        </p:nvSpPr>
        <p:spPr bwMode="auto">
          <a:xfrm>
            <a:off x="0" y="2314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192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51921" name="Rectangle 17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1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61121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5517232"/>
            <a:ext cx="2600325" cy="704850"/>
          </a:xfrm>
          <a:prstGeom prst="rect">
            <a:avLst/>
          </a:prstGeom>
          <a:noFill/>
        </p:spPr>
      </p:pic>
      <p:sp>
        <p:nvSpPr>
          <p:cNvPr id="2611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61123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5372819"/>
            <a:ext cx="4600575" cy="115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32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59735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251520" y="116632"/>
            <a:ext cx="6979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Átomos</a:t>
            </a:r>
            <a:r>
              <a:rPr lang="fr-FR" sz="2800" dirty="0"/>
              <a:t> </a:t>
            </a:r>
            <a:r>
              <a:rPr lang="fr-FR" sz="2800" dirty="0" err="1"/>
              <a:t>Polieletrônicos</a:t>
            </a:r>
            <a:r>
              <a:rPr lang="fr-FR" sz="2800" dirty="0"/>
              <a:t>: os </a:t>
            </a:r>
            <a:r>
              <a:rPr lang="fr-FR" sz="2800" dirty="0" err="1"/>
              <a:t>Métodos</a:t>
            </a:r>
            <a:r>
              <a:rPr lang="fr-FR" sz="2800" dirty="0"/>
              <a:t> de </a:t>
            </a:r>
            <a:r>
              <a:rPr lang="fr-FR" sz="2800" dirty="0" err="1"/>
              <a:t>Cálculo</a:t>
            </a:r>
            <a:endParaRPr lang="fr-FR" sz="2800" dirty="0"/>
          </a:p>
        </p:txBody>
      </p:sp>
      <p:sp>
        <p:nvSpPr>
          <p:cNvPr id="9" name="Rectangle 8"/>
          <p:cNvSpPr/>
          <p:nvPr/>
        </p:nvSpPr>
        <p:spPr>
          <a:xfrm>
            <a:off x="179512" y="692696"/>
            <a:ext cx="8712968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i="1" u="sng" dirty="0"/>
              <a:t>O </a:t>
            </a:r>
            <a:r>
              <a:rPr lang="fr-FR" sz="2000" b="1" i="1" u="sng" dirty="0" err="1"/>
              <a:t>método</a:t>
            </a:r>
            <a:r>
              <a:rPr lang="fr-FR" sz="2000" b="1" i="1" u="sng" dirty="0"/>
              <a:t> do campo </a:t>
            </a:r>
            <a:r>
              <a:rPr lang="fr-FR" sz="2000" b="1" i="1" u="sng" dirty="0" err="1"/>
              <a:t>autocoerente</a:t>
            </a:r>
            <a:r>
              <a:rPr lang="fr-FR" sz="2000" b="1" i="1" u="sng" dirty="0"/>
              <a:t> (</a:t>
            </a:r>
            <a:r>
              <a:rPr lang="fr-FR" sz="2000" b="1" i="1" u="sng" dirty="0" err="1"/>
              <a:t>Hamiltonianos</a:t>
            </a:r>
            <a:r>
              <a:rPr lang="fr-FR" sz="2000" b="1" i="1" u="sng" dirty="0"/>
              <a:t> </a:t>
            </a:r>
            <a:r>
              <a:rPr lang="fr-FR" sz="2000" b="1" i="1" u="sng" dirty="0" err="1"/>
              <a:t>monoeletrônicos</a:t>
            </a:r>
            <a:r>
              <a:rPr lang="fr-FR" sz="2000" b="1" i="1" u="sng" dirty="0"/>
              <a:t> </a:t>
            </a:r>
            <a:r>
              <a:rPr lang="fr-FR" sz="2000" b="1" i="1" u="sng" dirty="0" err="1"/>
              <a:t>efetivos</a:t>
            </a:r>
            <a:r>
              <a:rPr lang="fr-FR" sz="2000" b="1" i="1" u="sng" dirty="0"/>
              <a:t>):</a:t>
            </a:r>
          </a:p>
          <a:p>
            <a:pPr algn="just"/>
            <a:endParaRPr lang="fr-FR" sz="2000" b="1" i="1" baseline="-25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467544" y="2204864"/>
            <a:ext cx="842493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- </a:t>
            </a:r>
            <a:r>
              <a:rPr lang="fr-FR" sz="2000" dirty="0" err="1"/>
              <a:t>Esta</a:t>
            </a:r>
            <a:r>
              <a:rPr lang="fr-FR" sz="2000" dirty="0"/>
              <a:t> </a:t>
            </a:r>
            <a:r>
              <a:rPr lang="fr-FR" sz="2000" dirty="0" err="1"/>
              <a:t>abordagem</a:t>
            </a:r>
            <a:r>
              <a:rPr lang="fr-FR" sz="2000" dirty="0"/>
              <a:t> </a:t>
            </a:r>
            <a:r>
              <a:rPr lang="fr-FR" sz="2000" dirty="0" err="1"/>
              <a:t>não</a:t>
            </a:r>
            <a:r>
              <a:rPr lang="fr-FR" sz="2000" dirty="0"/>
              <a:t> </a:t>
            </a:r>
            <a:r>
              <a:rPr lang="fr-FR" sz="2000" dirty="0" err="1"/>
              <a:t>permite</a:t>
            </a:r>
            <a:r>
              <a:rPr lang="fr-FR" sz="2000" dirty="0"/>
              <a:t> </a:t>
            </a:r>
            <a:r>
              <a:rPr lang="fr-FR" sz="2000" dirty="0" err="1"/>
              <a:t>contornar</a:t>
            </a:r>
            <a:r>
              <a:rPr lang="fr-FR" sz="2000" dirty="0"/>
              <a:t> </a:t>
            </a:r>
            <a:r>
              <a:rPr lang="fr-FR" sz="2000" dirty="0" err="1"/>
              <a:t>todas</a:t>
            </a:r>
            <a:r>
              <a:rPr lang="fr-FR" sz="2000" dirty="0"/>
              <a:t> as </a:t>
            </a:r>
            <a:r>
              <a:rPr lang="fr-FR" sz="2000" dirty="0" err="1"/>
              <a:t>dificuldades</a:t>
            </a:r>
            <a:r>
              <a:rPr lang="fr-FR" sz="2000" dirty="0"/>
              <a:t>: </a:t>
            </a:r>
            <a:r>
              <a:rPr lang="fr-FR" sz="2000" dirty="0" err="1"/>
              <a:t>escrevemos</a:t>
            </a:r>
            <a:r>
              <a:rPr lang="fr-FR" sz="2000" dirty="0"/>
              <a:t>      </a:t>
            </a:r>
          </a:p>
          <a:p>
            <a:pPr algn="just"/>
            <a:r>
              <a:rPr lang="fr-FR" sz="2000" dirty="0" err="1"/>
              <a:t>como</a:t>
            </a:r>
            <a:r>
              <a:rPr lang="fr-FR" sz="2000" dirty="0"/>
              <a:t> </a:t>
            </a:r>
            <a:r>
              <a:rPr lang="fr-FR" sz="2000" dirty="0" err="1"/>
              <a:t>produto</a:t>
            </a:r>
            <a:r>
              <a:rPr lang="fr-FR" sz="2000" dirty="0"/>
              <a:t> de </a:t>
            </a:r>
            <a:r>
              <a:rPr lang="fr-FR" sz="2000" dirty="0" err="1"/>
              <a:t>funções</a:t>
            </a:r>
            <a:r>
              <a:rPr lang="fr-FR" sz="2000" dirty="0"/>
              <a:t> </a:t>
            </a:r>
            <a:r>
              <a:rPr lang="fr-FR" sz="2000" dirty="0" err="1"/>
              <a:t>monoeletrônicas</a:t>
            </a:r>
            <a:r>
              <a:rPr lang="fr-FR" sz="2000" dirty="0"/>
              <a:t>          (i = 1, 2, …, n),  que  </a:t>
            </a:r>
            <a:r>
              <a:rPr lang="fr-FR" sz="2000" dirty="0" err="1"/>
              <a:t>queremos</a:t>
            </a:r>
            <a:r>
              <a:rPr lang="fr-FR" sz="2000" dirty="0"/>
              <a:t>  </a:t>
            </a:r>
            <a:r>
              <a:rPr lang="fr-FR" sz="2000" dirty="0" err="1"/>
              <a:t>descobrir</a:t>
            </a:r>
            <a:r>
              <a:rPr lang="fr-FR" sz="2000" dirty="0"/>
              <a:t>. Mas </a:t>
            </a:r>
            <a:r>
              <a:rPr lang="fr-FR" sz="2000" dirty="0" err="1"/>
              <a:t>escrevemos</a:t>
            </a:r>
            <a:r>
              <a:rPr lang="fr-FR" sz="2000" dirty="0"/>
              <a:t> o  </a:t>
            </a:r>
            <a:r>
              <a:rPr lang="fr-FR" sz="2000" dirty="0" err="1"/>
              <a:t>Hamiltoniano</a:t>
            </a:r>
            <a:r>
              <a:rPr lang="fr-FR" sz="2000" dirty="0"/>
              <a:t> </a:t>
            </a:r>
            <a:r>
              <a:rPr lang="fr-FR" sz="2000" dirty="0" err="1"/>
              <a:t>em</a:t>
            </a:r>
            <a:r>
              <a:rPr lang="fr-FR" sz="2000" dirty="0"/>
              <a:t> </a:t>
            </a:r>
            <a:r>
              <a:rPr lang="fr-FR" sz="2000" dirty="0" err="1"/>
              <a:t>função</a:t>
            </a:r>
            <a:r>
              <a:rPr lang="fr-FR" sz="2000" dirty="0"/>
              <a:t> </a:t>
            </a:r>
            <a:r>
              <a:rPr lang="fr-FR" sz="2000" dirty="0" err="1"/>
              <a:t>dessas</a:t>
            </a:r>
            <a:r>
              <a:rPr lang="fr-FR" sz="2000" dirty="0"/>
              <a:t>      . Para </a:t>
            </a:r>
            <a:r>
              <a:rPr lang="fr-FR" sz="2000" dirty="0" err="1"/>
              <a:t>resolvermos</a:t>
            </a:r>
            <a:r>
              <a:rPr lang="fr-FR" sz="2000" dirty="0"/>
              <a:t> este impasse, </a:t>
            </a:r>
            <a:r>
              <a:rPr lang="fr-FR" sz="2000" dirty="0" err="1"/>
              <a:t>devemos</a:t>
            </a:r>
            <a:r>
              <a:rPr lang="fr-FR" sz="2000" dirty="0"/>
              <a:t> </a:t>
            </a:r>
            <a:r>
              <a:rPr lang="fr-FR" sz="2000" dirty="0" err="1"/>
              <a:t>escolher</a:t>
            </a:r>
            <a:r>
              <a:rPr lang="fr-FR" sz="2000" dirty="0"/>
              <a:t>  </a:t>
            </a:r>
            <a:r>
              <a:rPr lang="fr-FR" sz="2000" dirty="0" err="1"/>
              <a:t>funções</a:t>
            </a:r>
            <a:r>
              <a:rPr lang="fr-FR" sz="2000" dirty="0"/>
              <a:t>      </a:t>
            </a:r>
            <a:r>
              <a:rPr lang="fr-FR" sz="2000" dirty="0" err="1"/>
              <a:t>baseados</a:t>
            </a:r>
            <a:r>
              <a:rPr lang="fr-FR" sz="2000" dirty="0"/>
              <a:t> </a:t>
            </a:r>
            <a:r>
              <a:rPr lang="fr-FR" sz="2000" dirty="0" err="1"/>
              <a:t>em</a:t>
            </a:r>
            <a:r>
              <a:rPr lang="fr-FR" sz="2000" dirty="0"/>
              <a:t> </a:t>
            </a:r>
            <a:r>
              <a:rPr lang="fr-FR" sz="2000" dirty="0" err="1"/>
              <a:t>métodos</a:t>
            </a:r>
            <a:r>
              <a:rPr lang="fr-FR" sz="2000" dirty="0"/>
              <a:t> de </a:t>
            </a:r>
            <a:r>
              <a:rPr lang="fr-FR" sz="2000" dirty="0" err="1"/>
              <a:t>parametrização</a:t>
            </a:r>
            <a:r>
              <a:rPr lang="fr-FR" sz="2000" dirty="0"/>
              <a:t> </a:t>
            </a:r>
            <a:r>
              <a:rPr lang="fr-FR" sz="2000" dirty="0" err="1"/>
              <a:t>discutidos</a:t>
            </a:r>
            <a:r>
              <a:rPr lang="fr-FR" sz="2000" dirty="0"/>
              <a:t> </a:t>
            </a:r>
            <a:r>
              <a:rPr lang="fr-FR" sz="2000" dirty="0" err="1"/>
              <a:t>anteriormente</a:t>
            </a:r>
            <a:r>
              <a:rPr lang="fr-FR" sz="2000" dirty="0"/>
              <a:t>.  </a:t>
            </a:r>
            <a:r>
              <a:rPr lang="fr-FR" sz="2000" dirty="0" err="1"/>
              <a:t>Assim</a:t>
            </a:r>
            <a:r>
              <a:rPr lang="fr-FR" sz="2000" dirty="0"/>
              <a:t> </a:t>
            </a:r>
            <a:r>
              <a:rPr lang="fr-FR" sz="2000" dirty="0" err="1"/>
              <a:t>podemos</a:t>
            </a:r>
            <a:r>
              <a:rPr lang="fr-FR" sz="2000" dirty="0"/>
              <a:t> </a:t>
            </a:r>
            <a:r>
              <a:rPr lang="fr-FR" sz="2000" dirty="0" err="1"/>
              <a:t>calcular</a:t>
            </a:r>
            <a:r>
              <a:rPr lang="fr-FR" sz="2000" dirty="0"/>
              <a:t>           </a:t>
            </a:r>
          </a:p>
          <a:p>
            <a:pPr algn="just"/>
            <a:r>
              <a:rPr lang="fr-FR" sz="2000" dirty="0"/>
              <a:t>        (i = 1, 2, …, n). A </a:t>
            </a:r>
            <a:r>
              <a:rPr lang="fr-FR" sz="2000" dirty="0" err="1"/>
              <a:t>resolução</a:t>
            </a:r>
            <a:r>
              <a:rPr lang="fr-FR" sz="2000" dirty="0"/>
              <a:t> do </a:t>
            </a:r>
            <a:r>
              <a:rPr lang="fr-FR" sz="2000" dirty="0" err="1"/>
              <a:t>sistema</a:t>
            </a:r>
            <a:r>
              <a:rPr lang="fr-FR" sz="2000" dirty="0"/>
              <a:t> leva à </a:t>
            </a:r>
            <a:r>
              <a:rPr lang="fr-FR" sz="2000" dirty="0" err="1"/>
              <a:t>busca</a:t>
            </a:r>
            <a:r>
              <a:rPr lang="fr-FR" sz="2000" dirty="0"/>
              <a:t> da </a:t>
            </a:r>
            <a:r>
              <a:rPr lang="fr-FR" sz="2000" dirty="0" err="1"/>
              <a:t>minimização</a:t>
            </a:r>
            <a:r>
              <a:rPr lang="fr-FR" sz="2000" dirty="0"/>
              <a:t> da </a:t>
            </a:r>
            <a:r>
              <a:rPr lang="fr-FR" sz="2000" dirty="0" err="1"/>
              <a:t>energia</a:t>
            </a:r>
            <a:r>
              <a:rPr lang="fr-FR" sz="2000" dirty="0"/>
              <a:t> total, </a:t>
            </a:r>
            <a:r>
              <a:rPr lang="fr-FR" sz="2000" dirty="0" err="1"/>
              <a:t>fornecendo</a:t>
            </a:r>
            <a:r>
              <a:rPr lang="fr-FR" sz="2000" dirty="0"/>
              <a:t>  novas </a:t>
            </a:r>
            <a:r>
              <a:rPr lang="fr-FR" sz="2000" dirty="0" err="1"/>
              <a:t>funções</a:t>
            </a:r>
            <a:r>
              <a:rPr lang="fr-FR" sz="2000" dirty="0"/>
              <a:t>       , e a partir </a:t>
            </a:r>
            <a:r>
              <a:rPr lang="fr-FR" sz="2000" dirty="0" err="1"/>
              <a:t>destas</a:t>
            </a:r>
            <a:r>
              <a:rPr lang="fr-FR" sz="2000" dirty="0"/>
              <a:t> </a:t>
            </a:r>
            <a:r>
              <a:rPr lang="fr-FR" sz="2000" dirty="0" err="1"/>
              <a:t>podemos</a:t>
            </a:r>
            <a:r>
              <a:rPr lang="fr-FR" sz="2000" dirty="0"/>
              <a:t> </a:t>
            </a:r>
            <a:r>
              <a:rPr lang="fr-FR" sz="2000" dirty="0" err="1"/>
              <a:t>calcular</a:t>
            </a:r>
            <a:r>
              <a:rPr lang="fr-FR" sz="2000" dirty="0"/>
              <a:t> </a:t>
            </a:r>
            <a:r>
              <a:rPr lang="fr-FR" sz="2000" dirty="0" err="1"/>
              <a:t>um</a:t>
            </a:r>
            <a:r>
              <a:rPr lang="fr-FR" sz="2000" dirty="0"/>
              <a:t> novo </a:t>
            </a:r>
            <a:r>
              <a:rPr lang="fr-FR" sz="2000" dirty="0" err="1"/>
              <a:t>Hamiltoniano</a:t>
            </a:r>
            <a:r>
              <a:rPr lang="fr-FR" sz="2000" dirty="0"/>
              <a:t>    . </a:t>
            </a:r>
            <a:r>
              <a:rPr lang="fr-FR" sz="2000" dirty="0" err="1"/>
              <a:t>Em</a:t>
            </a:r>
            <a:r>
              <a:rPr lang="fr-FR" sz="2000" dirty="0"/>
              <a:t> </a:t>
            </a:r>
            <a:r>
              <a:rPr lang="fr-FR" sz="2000" dirty="0" err="1"/>
              <a:t>seguida</a:t>
            </a:r>
            <a:r>
              <a:rPr lang="fr-FR" sz="2000" dirty="0"/>
              <a:t>, </a:t>
            </a:r>
            <a:r>
              <a:rPr lang="fr-FR" sz="2000" dirty="0" err="1"/>
              <a:t>resolvendo</a:t>
            </a:r>
            <a:r>
              <a:rPr lang="fr-FR" sz="2000" dirty="0"/>
              <a:t> a </a:t>
            </a:r>
            <a:r>
              <a:rPr lang="fr-FR" sz="2000" dirty="0" err="1"/>
              <a:t>equação</a:t>
            </a:r>
            <a:r>
              <a:rPr lang="fr-FR" sz="2000" dirty="0"/>
              <a:t> de Schrödinger para </a:t>
            </a:r>
            <a:r>
              <a:rPr lang="fr-FR" sz="2000" dirty="0" err="1"/>
              <a:t>ele</a:t>
            </a:r>
            <a:r>
              <a:rPr lang="fr-FR" sz="2000" dirty="0"/>
              <a:t> e </a:t>
            </a:r>
            <a:r>
              <a:rPr lang="fr-FR" sz="2000" dirty="0" err="1"/>
              <a:t>obtemos</a:t>
            </a:r>
            <a:r>
              <a:rPr lang="fr-FR" sz="2000" dirty="0"/>
              <a:t> novas </a:t>
            </a:r>
            <a:r>
              <a:rPr lang="fr-FR" sz="2000" dirty="0" err="1"/>
              <a:t>funções</a:t>
            </a:r>
            <a:r>
              <a:rPr lang="fr-FR" sz="2000" dirty="0"/>
              <a:t>            . </a:t>
            </a:r>
            <a:r>
              <a:rPr lang="fr-FR" sz="2000" dirty="0" err="1"/>
              <a:t>Assim</a:t>
            </a:r>
            <a:r>
              <a:rPr lang="fr-FR" sz="2000" dirty="0"/>
              <a:t>, </a:t>
            </a:r>
            <a:r>
              <a:rPr lang="fr-FR" sz="2000" dirty="0" err="1"/>
              <a:t>realizamos</a:t>
            </a:r>
            <a:r>
              <a:rPr lang="fr-FR" sz="2000" dirty="0"/>
              <a:t> esse </a:t>
            </a:r>
            <a:r>
              <a:rPr lang="fr-FR" sz="2000" dirty="0" err="1"/>
              <a:t>processo</a:t>
            </a:r>
            <a:r>
              <a:rPr lang="fr-FR" sz="2000" dirty="0"/>
              <a:t> </a:t>
            </a:r>
            <a:r>
              <a:rPr lang="fr-FR" sz="2000" dirty="0" err="1"/>
              <a:t>sucessivamente</a:t>
            </a:r>
            <a:r>
              <a:rPr lang="fr-FR" sz="2000" dirty="0"/>
              <a:t> </a:t>
            </a:r>
            <a:r>
              <a:rPr lang="fr-FR" sz="2000" dirty="0" err="1"/>
              <a:t>até</a:t>
            </a:r>
            <a:r>
              <a:rPr lang="fr-FR" sz="2000" dirty="0"/>
              <a:t> que a </a:t>
            </a:r>
            <a:r>
              <a:rPr lang="fr-FR" sz="2000" dirty="0" err="1"/>
              <a:t>energia</a:t>
            </a:r>
            <a:r>
              <a:rPr lang="fr-FR" sz="2000" dirty="0"/>
              <a:t> </a:t>
            </a:r>
            <a:r>
              <a:rPr lang="fr-FR" sz="2000" i="1" dirty="0" err="1"/>
              <a:t>E</a:t>
            </a:r>
            <a:r>
              <a:rPr lang="fr-FR" sz="2000" i="1" baseline="-25000" dirty="0" err="1"/>
              <a:t>i</a:t>
            </a:r>
            <a:r>
              <a:rPr lang="fr-FR" sz="2000" i="1" baseline="-25000" dirty="0"/>
              <a:t> </a:t>
            </a:r>
            <a:r>
              <a:rPr lang="fr-FR" sz="2000" dirty="0" err="1"/>
              <a:t>associada</a:t>
            </a:r>
            <a:r>
              <a:rPr lang="fr-FR" sz="2000" dirty="0"/>
              <a:t> </a:t>
            </a:r>
            <a:r>
              <a:rPr lang="fr-FR" sz="2000" dirty="0" err="1"/>
              <a:t>ao</a:t>
            </a:r>
            <a:r>
              <a:rPr lang="fr-FR" sz="2000" dirty="0"/>
              <a:t> </a:t>
            </a:r>
            <a:r>
              <a:rPr lang="fr-FR" sz="2000" dirty="0" err="1"/>
              <a:t>sistema</a:t>
            </a:r>
            <a:r>
              <a:rPr lang="fr-FR" sz="2000" dirty="0"/>
              <a:t> </a:t>
            </a:r>
            <a:r>
              <a:rPr lang="fr-FR" sz="2000" dirty="0" err="1"/>
              <a:t>não</a:t>
            </a:r>
            <a:r>
              <a:rPr lang="fr-FR" sz="2000" dirty="0"/>
              <a:t> varie mais.                 </a:t>
            </a:r>
          </a:p>
        </p:txBody>
      </p:sp>
      <p:sp>
        <p:nvSpPr>
          <p:cNvPr id="260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601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6009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1124744"/>
            <a:ext cx="4133850" cy="1038225"/>
          </a:xfrm>
          <a:prstGeom prst="rect">
            <a:avLst/>
          </a:prstGeom>
          <a:noFill/>
        </p:spPr>
      </p:pic>
      <p:sp>
        <p:nvSpPr>
          <p:cNvPr id="2601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60101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4342" y="1278657"/>
            <a:ext cx="2607538" cy="710183"/>
          </a:xfrm>
          <a:prstGeom prst="rect">
            <a:avLst/>
          </a:prstGeom>
          <a:noFill/>
        </p:spPr>
      </p:pic>
      <p:sp>
        <p:nvSpPr>
          <p:cNvPr id="2601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60103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04423" y="2276872"/>
            <a:ext cx="200025" cy="342900"/>
          </a:xfrm>
          <a:prstGeom prst="rect">
            <a:avLst/>
          </a:prstGeom>
          <a:noFill/>
        </p:spPr>
      </p:pic>
      <p:sp>
        <p:nvSpPr>
          <p:cNvPr id="260105" name="Rectangle 9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010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60106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2564904"/>
            <a:ext cx="476250" cy="342900"/>
          </a:xfrm>
          <a:prstGeom prst="rect">
            <a:avLst/>
          </a:prstGeom>
          <a:noFill/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4142" y="2852936"/>
            <a:ext cx="476250" cy="342900"/>
          </a:xfrm>
          <a:prstGeom prst="rect">
            <a:avLst/>
          </a:prstGeom>
          <a:noFill/>
        </p:spPr>
      </p:pic>
      <p:sp>
        <p:nvSpPr>
          <p:cNvPr id="26010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60108" name="Picture 1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8229" y="3140968"/>
            <a:ext cx="600075" cy="352425"/>
          </a:xfrm>
          <a:prstGeom prst="rect">
            <a:avLst/>
          </a:prstGeom>
          <a:noFill/>
        </p:spPr>
      </p:pic>
      <p:sp>
        <p:nvSpPr>
          <p:cNvPr id="26011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60113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60112" name="Picture 1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24053" y="4077072"/>
            <a:ext cx="600075" cy="342900"/>
          </a:xfrm>
          <a:prstGeom prst="rect">
            <a:avLst/>
          </a:prstGeom>
          <a:noFill/>
        </p:spPr>
      </p:pic>
      <p:sp>
        <p:nvSpPr>
          <p:cNvPr id="260115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60117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60116" name="Picture 2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28109" y="4732759"/>
            <a:ext cx="600075" cy="352425"/>
          </a:xfrm>
          <a:prstGeom prst="rect">
            <a:avLst/>
          </a:prstGeom>
          <a:noFill/>
        </p:spPr>
      </p:pic>
      <p:sp>
        <p:nvSpPr>
          <p:cNvPr id="260119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60118" name="Picture 2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3789040"/>
            <a:ext cx="304800" cy="361950"/>
          </a:xfrm>
          <a:prstGeom prst="rect">
            <a:avLst/>
          </a:prstGeom>
          <a:noFill/>
        </p:spPr>
      </p:pic>
      <p:sp>
        <p:nvSpPr>
          <p:cNvPr id="260121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60120" name="Picture 2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23184" y="4365104"/>
            <a:ext cx="304800" cy="361950"/>
          </a:xfrm>
          <a:prstGeom prst="rect">
            <a:avLst/>
          </a:prstGeom>
          <a:noFill/>
        </p:spPr>
      </p:pic>
      <p:graphicFrame>
        <p:nvGraphicFramePr>
          <p:cNvPr id="260122" name="Object 26"/>
          <p:cNvGraphicFramePr>
            <a:graphicFrameLocks noChangeAspect="1"/>
          </p:cNvGraphicFramePr>
          <p:nvPr/>
        </p:nvGraphicFramePr>
        <p:xfrm>
          <a:off x="1403648" y="5589240"/>
          <a:ext cx="5857875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1" imgW="5858280" imgH="802080" progId="ChemDraw.Document.6.0">
                  <p:embed/>
                </p:oleObj>
              </mc:Choice>
              <mc:Fallback>
                <p:oleObj name="CS ChemDraw Drawing" r:id="rId11" imgW="5858280" imgH="802080" progId="ChemDraw.Document.6.0">
                  <p:embed/>
                  <p:pic>
                    <p:nvPicPr>
                      <p:cNvPr id="260122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5589240"/>
                        <a:ext cx="5857875" cy="80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ZoneTexte 36"/>
          <p:cNvSpPr txBox="1"/>
          <p:nvPr/>
        </p:nvSpPr>
        <p:spPr>
          <a:xfrm>
            <a:off x="5652120" y="5517232"/>
            <a:ext cx="1055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err="1"/>
              <a:t>iterações</a:t>
            </a:r>
            <a:endParaRPr lang="fr-FR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33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47667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51520" y="44624"/>
            <a:ext cx="8551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Átomos</a:t>
            </a:r>
            <a:r>
              <a:rPr lang="fr-FR" sz="2800" dirty="0"/>
              <a:t> </a:t>
            </a:r>
            <a:r>
              <a:rPr lang="fr-FR" sz="2800" dirty="0" err="1"/>
              <a:t>Polieletrônicos</a:t>
            </a:r>
            <a:r>
              <a:rPr lang="fr-FR" sz="2800" dirty="0"/>
              <a:t>: a </a:t>
            </a:r>
            <a:r>
              <a:rPr lang="fr-FR" sz="2800" dirty="0" err="1"/>
              <a:t>Indiscernabilidade</a:t>
            </a:r>
            <a:r>
              <a:rPr lang="fr-FR" sz="2800" dirty="0"/>
              <a:t> dos </a:t>
            </a:r>
            <a:r>
              <a:rPr lang="fr-FR" sz="2800" dirty="0" err="1"/>
              <a:t>Elétrons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179513" y="764704"/>
            <a:ext cx="8784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A </a:t>
            </a:r>
            <a:r>
              <a:rPr lang="fr-FR" sz="2000" dirty="0" err="1"/>
              <a:t>mecânica</a:t>
            </a:r>
            <a:r>
              <a:rPr lang="fr-FR" sz="2000" dirty="0"/>
              <a:t> </a:t>
            </a:r>
            <a:r>
              <a:rPr lang="fr-FR" sz="2000" dirty="0" err="1"/>
              <a:t>quântica</a:t>
            </a:r>
            <a:r>
              <a:rPr lang="fr-FR" sz="2000" dirty="0"/>
              <a:t> é </a:t>
            </a:r>
            <a:r>
              <a:rPr lang="fr-FR" sz="2000" dirty="0" err="1"/>
              <a:t>não</a:t>
            </a:r>
            <a:r>
              <a:rPr lang="fr-FR" sz="2000" dirty="0"/>
              <a:t>-</a:t>
            </a:r>
            <a:r>
              <a:rPr lang="fr-FR" sz="2000" dirty="0" err="1"/>
              <a:t>determinista</a:t>
            </a:r>
            <a:r>
              <a:rPr lang="fr-FR" sz="2000" dirty="0"/>
              <a:t> e </a:t>
            </a:r>
            <a:r>
              <a:rPr lang="fr-FR" sz="2000" dirty="0" err="1"/>
              <a:t>ela</a:t>
            </a:r>
            <a:r>
              <a:rPr lang="fr-FR" sz="2000" dirty="0"/>
              <a:t> </a:t>
            </a:r>
            <a:r>
              <a:rPr lang="fr-FR" sz="2000" dirty="0" err="1"/>
              <a:t>responde</a:t>
            </a:r>
            <a:r>
              <a:rPr lang="fr-FR" sz="2000" dirty="0"/>
              <a:t> </a:t>
            </a:r>
            <a:r>
              <a:rPr lang="fr-FR" sz="2000" dirty="0" err="1"/>
              <a:t>ao</a:t>
            </a:r>
            <a:r>
              <a:rPr lang="fr-FR" sz="2000" dirty="0"/>
              <a:t> </a:t>
            </a:r>
            <a:r>
              <a:rPr lang="fr-FR" sz="2000" dirty="0" err="1"/>
              <a:t>princ</a:t>
            </a:r>
            <a:r>
              <a:rPr lang="fr-FR" sz="2000" dirty="0" err="1">
                <a:latin typeface="Calibri"/>
              </a:rPr>
              <a:t>í</a:t>
            </a:r>
            <a:r>
              <a:rPr lang="fr-FR" sz="2000" dirty="0" err="1"/>
              <a:t>pio</a:t>
            </a:r>
            <a:r>
              <a:rPr lang="fr-FR" sz="2000" dirty="0"/>
              <a:t> de </a:t>
            </a:r>
            <a:r>
              <a:rPr lang="fr-FR" sz="2000" dirty="0" err="1"/>
              <a:t>indiscernabilidade</a:t>
            </a:r>
            <a:r>
              <a:rPr lang="fr-FR" sz="2000" dirty="0"/>
              <a:t> dos </a:t>
            </a:r>
            <a:r>
              <a:rPr lang="fr-FR" sz="2000" dirty="0" err="1"/>
              <a:t>elétrons</a:t>
            </a:r>
            <a:r>
              <a:rPr lang="fr-FR" sz="2000" dirty="0"/>
              <a:t> .</a:t>
            </a:r>
          </a:p>
          <a:p>
            <a:pPr algn="just"/>
            <a:endParaRPr lang="fr-FR" sz="2000" dirty="0"/>
          </a:p>
          <a:p>
            <a:pPr algn="just"/>
            <a:r>
              <a:rPr lang="fr-FR" sz="2000" b="1" dirty="0" err="1"/>
              <a:t>Por</a:t>
            </a:r>
            <a:r>
              <a:rPr lang="fr-FR" sz="2000" b="1" dirty="0"/>
              <a:t> </a:t>
            </a:r>
            <a:r>
              <a:rPr lang="fr-FR" sz="2000" b="1" dirty="0" err="1"/>
              <a:t>exemplo</a:t>
            </a:r>
            <a:r>
              <a:rPr lang="fr-FR" sz="2000" b="1" dirty="0"/>
              <a:t>: </a:t>
            </a:r>
            <a:r>
              <a:rPr lang="fr-FR" sz="2000" dirty="0"/>
              <a:t>He (Z = 2): 1s</a:t>
            </a:r>
            <a:r>
              <a:rPr lang="fr-FR" sz="2000" baseline="30000" dirty="0"/>
              <a:t>2</a:t>
            </a:r>
          </a:p>
        </p:txBody>
      </p:sp>
      <p:sp>
        <p:nvSpPr>
          <p:cNvPr id="2314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314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928" y="1844824"/>
            <a:ext cx="2609850" cy="342900"/>
          </a:xfrm>
          <a:prstGeom prst="rect">
            <a:avLst/>
          </a:prstGeom>
          <a:noFill/>
        </p:spPr>
      </p:pic>
      <p:sp>
        <p:nvSpPr>
          <p:cNvPr id="231427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1429" name="Object 5"/>
          <p:cNvGraphicFramePr>
            <a:graphicFrameLocks noChangeAspect="1"/>
          </p:cNvGraphicFramePr>
          <p:nvPr/>
        </p:nvGraphicFramePr>
        <p:xfrm>
          <a:off x="6876256" y="1772816"/>
          <a:ext cx="958850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958680" imgH="611640" progId="ChemDraw.Document.6.0">
                  <p:embed/>
                </p:oleObj>
              </mc:Choice>
              <mc:Fallback>
                <p:oleObj name="CS ChemDraw Drawing" r:id="rId3" imgW="958680" imgH="611640" progId="ChemDraw.Document.6.0">
                  <p:embed/>
                  <p:pic>
                    <p:nvPicPr>
                      <p:cNvPr id="2314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6256" y="1772816"/>
                        <a:ext cx="958850" cy="61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107504" y="2564904"/>
            <a:ext cx="9036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err="1"/>
              <a:t>Esta</a:t>
            </a:r>
            <a:r>
              <a:rPr lang="fr-FR" sz="2000" dirty="0"/>
              <a:t> </a:t>
            </a:r>
            <a:r>
              <a:rPr lang="fr-FR" sz="2000" dirty="0" err="1"/>
              <a:t>escritura</a:t>
            </a:r>
            <a:r>
              <a:rPr lang="fr-FR" sz="2000" dirty="0"/>
              <a:t> </a:t>
            </a:r>
            <a:r>
              <a:rPr lang="fr-FR" sz="2000" dirty="0" err="1"/>
              <a:t>supõe</a:t>
            </a:r>
            <a:r>
              <a:rPr lang="fr-FR" sz="2000" dirty="0"/>
              <a:t> que </a:t>
            </a:r>
            <a:r>
              <a:rPr lang="fr-FR" sz="2000" dirty="0" err="1"/>
              <a:t>conhecemos</a:t>
            </a:r>
            <a:r>
              <a:rPr lang="fr-FR" sz="2000" dirty="0"/>
              <a:t> </a:t>
            </a:r>
            <a:r>
              <a:rPr lang="fr-FR" sz="2000" dirty="0" err="1"/>
              <a:t>exatamente</a:t>
            </a:r>
            <a:r>
              <a:rPr lang="fr-FR" sz="2000" dirty="0"/>
              <a:t> o spin de </a:t>
            </a:r>
            <a:r>
              <a:rPr lang="fr-FR" sz="2000" dirty="0" err="1"/>
              <a:t>cada</a:t>
            </a:r>
            <a:r>
              <a:rPr lang="fr-FR" sz="2000" dirty="0"/>
              <a:t> </a:t>
            </a:r>
            <a:r>
              <a:rPr lang="fr-FR" sz="2000" dirty="0" err="1"/>
              <a:t>elétron</a:t>
            </a:r>
            <a:r>
              <a:rPr lang="fr-FR" sz="2000" dirty="0"/>
              <a:t>: </a:t>
            </a:r>
            <a:r>
              <a:rPr lang="fr-FR" sz="2000" dirty="0" err="1"/>
              <a:t>isso</a:t>
            </a:r>
            <a:r>
              <a:rPr lang="fr-FR" sz="2000" dirty="0"/>
              <a:t> </a:t>
            </a:r>
            <a:r>
              <a:rPr lang="fr-FR" sz="2000" dirty="0" err="1"/>
              <a:t>não</a:t>
            </a:r>
            <a:r>
              <a:rPr lang="fr-FR" sz="2000" dirty="0"/>
              <a:t> é </a:t>
            </a:r>
            <a:r>
              <a:rPr lang="fr-FR" sz="2000" dirty="0" err="1"/>
              <a:t>verdade</a:t>
            </a:r>
            <a:r>
              <a:rPr lang="fr-FR" sz="2000" dirty="0"/>
              <a:t>! </a:t>
            </a:r>
            <a:r>
              <a:rPr lang="fr-FR" sz="2000" dirty="0" err="1"/>
              <a:t>Como</a:t>
            </a:r>
            <a:r>
              <a:rPr lang="fr-FR" sz="2000" dirty="0"/>
              <a:t> </a:t>
            </a:r>
            <a:r>
              <a:rPr lang="fr-FR" sz="2000" dirty="0" err="1"/>
              <a:t>n</a:t>
            </a:r>
            <a:r>
              <a:rPr lang="fr-FR" sz="2000" dirty="0" err="1">
                <a:latin typeface="Calibri"/>
              </a:rPr>
              <a:t>ós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não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podemos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distinguir</a:t>
            </a:r>
            <a:r>
              <a:rPr lang="fr-FR" sz="2000" dirty="0">
                <a:latin typeface="Calibri"/>
              </a:rPr>
              <a:t> os </a:t>
            </a:r>
            <a:r>
              <a:rPr lang="fr-FR" sz="2000" dirty="0" err="1">
                <a:latin typeface="Calibri"/>
              </a:rPr>
              <a:t>elétrons</a:t>
            </a:r>
            <a:r>
              <a:rPr lang="fr-FR" sz="2000" dirty="0">
                <a:latin typeface="Calibri"/>
              </a:rPr>
              <a:t>, </a:t>
            </a:r>
            <a:r>
              <a:rPr lang="fr-FR" sz="2000" dirty="0" err="1">
                <a:latin typeface="Calibri"/>
              </a:rPr>
              <a:t>cada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elétron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pode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ser</a:t>
            </a:r>
            <a:r>
              <a:rPr lang="fr-FR" sz="2000" dirty="0">
                <a:latin typeface="Calibri"/>
              </a:rPr>
              <a:t> ou </a:t>
            </a:r>
            <a:r>
              <a:rPr lang="fr-FR" sz="2000" dirty="0">
                <a:latin typeface="Symbol" pitchFamily="18" charset="2"/>
              </a:rPr>
              <a:t>a</a:t>
            </a:r>
            <a:r>
              <a:rPr lang="fr-FR" sz="2000" dirty="0">
                <a:latin typeface="Calibri"/>
              </a:rPr>
              <a:t> ou </a:t>
            </a:r>
            <a:r>
              <a:rPr lang="fr-FR" sz="2000" dirty="0">
                <a:latin typeface="Symbol" pitchFamily="18" charset="2"/>
              </a:rPr>
              <a:t>b</a:t>
            </a:r>
            <a:r>
              <a:rPr lang="fr-FR" sz="2000" dirty="0">
                <a:latin typeface="Calibri"/>
              </a:rPr>
              <a:t>. </a:t>
            </a:r>
            <a:r>
              <a:rPr lang="fr-FR" sz="2000" dirty="0" err="1">
                <a:latin typeface="Calibri"/>
              </a:rPr>
              <a:t>Nós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podemos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apenas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escrever</a:t>
            </a:r>
            <a:r>
              <a:rPr lang="fr-FR" sz="2000" dirty="0">
                <a:latin typeface="Calibri"/>
              </a:rPr>
              <a:t> a </a:t>
            </a:r>
            <a:r>
              <a:rPr lang="fr-FR" sz="2000" dirty="0" err="1">
                <a:latin typeface="Calibri"/>
              </a:rPr>
              <a:t>função</a:t>
            </a:r>
            <a:r>
              <a:rPr lang="fr-FR" sz="2000" dirty="0">
                <a:latin typeface="Calibri"/>
              </a:rPr>
              <a:t> de </a:t>
            </a:r>
            <a:r>
              <a:rPr lang="fr-FR" sz="2000" dirty="0" err="1">
                <a:latin typeface="Calibri"/>
              </a:rPr>
              <a:t>onda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como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uma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combinação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linear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normalizada</a:t>
            </a:r>
            <a:r>
              <a:rPr lang="fr-FR" sz="2000" dirty="0">
                <a:latin typeface="Calibri"/>
              </a:rPr>
              <a:t> de </a:t>
            </a:r>
            <a:r>
              <a:rPr lang="fr-FR" sz="2000" dirty="0" err="1">
                <a:latin typeface="Calibri"/>
              </a:rPr>
              <a:t>todas</a:t>
            </a:r>
            <a:r>
              <a:rPr lang="fr-FR" sz="2000" dirty="0">
                <a:latin typeface="Calibri"/>
              </a:rPr>
              <a:t> as </a:t>
            </a:r>
            <a:r>
              <a:rPr lang="fr-FR" sz="2000" dirty="0" err="1">
                <a:latin typeface="Calibri"/>
              </a:rPr>
              <a:t>possibilidades</a:t>
            </a:r>
            <a:endParaRPr lang="fr-FR" sz="2000" dirty="0"/>
          </a:p>
        </p:txBody>
      </p:sp>
      <p:sp>
        <p:nvSpPr>
          <p:cNvPr id="2314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31432" name="Rectangle 8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1434" name="Object 10"/>
          <p:cNvGraphicFramePr>
            <a:graphicFrameLocks noChangeAspect="1"/>
          </p:cNvGraphicFramePr>
          <p:nvPr/>
        </p:nvGraphicFramePr>
        <p:xfrm>
          <a:off x="6283325" y="4073525"/>
          <a:ext cx="1936750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5" imgW="1936440" imgH="618293" progId="ChemDraw.Document.6.0">
                  <p:embed/>
                </p:oleObj>
              </mc:Choice>
              <mc:Fallback>
                <p:oleObj name="CS ChemDraw Drawing" r:id="rId5" imgW="1936440" imgH="618293" progId="ChemDraw.Document.6.0">
                  <p:embed/>
                  <p:pic>
                    <p:nvPicPr>
                      <p:cNvPr id="23143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3325" y="4073525"/>
                        <a:ext cx="1936750" cy="61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ZoneTexte 18"/>
          <p:cNvSpPr txBox="1"/>
          <p:nvPr/>
        </p:nvSpPr>
        <p:spPr>
          <a:xfrm>
            <a:off x="107504" y="5221649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O </a:t>
            </a:r>
            <a:r>
              <a:rPr lang="fr-FR" sz="2000" dirty="0" err="1"/>
              <a:t>sinal</a:t>
            </a:r>
            <a:r>
              <a:rPr lang="fr-FR" sz="2000" dirty="0"/>
              <a:t> </a:t>
            </a:r>
            <a:r>
              <a:rPr lang="fr-FR" sz="2000" dirty="0" err="1"/>
              <a:t>negativo</a:t>
            </a:r>
            <a:r>
              <a:rPr lang="fr-FR" sz="2000" dirty="0"/>
              <a:t> da </a:t>
            </a:r>
            <a:r>
              <a:rPr lang="fr-FR" sz="2000" dirty="0" err="1"/>
              <a:t>função</a:t>
            </a:r>
            <a:r>
              <a:rPr lang="fr-FR" sz="2000" dirty="0"/>
              <a:t> de </a:t>
            </a:r>
            <a:r>
              <a:rPr lang="fr-FR" sz="2000" dirty="0" err="1"/>
              <a:t>onda</a:t>
            </a:r>
            <a:r>
              <a:rPr lang="fr-FR" sz="2000" dirty="0"/>
              <a:t> </a:t>
            </a:r>
            <a:r>
              <a:rPr lang="fr-FR" sz="2000" dirty="0" err="1"/>
              <a:t>deriva</a:t>
            </a:r>
            <a:r>
              <a:rPr lang="fr-FR" sz="2000" dirty="0"/>
              <a:t> do </a:t>
            </a:r>
            <a:r>
              <a:rPr lang="fr-FR" sz="2000" dirty="0" err="1"/>
              <a:t>fato</a:t>
            </a:r>
            <a:r>
              <a:rPr lang="fr-FR" sz="2000" dirty="0"/>
              <a:t> de que o </a:t>
            </a:r>
            <a:r>
              <a:rPr lang="fr-FR" sz="2000" dirty="0" err="1"/>
              <a:t>elétron</a:t>
            </a:r>
            <a:r>
              <a:rPr lang="fr-FR" sz="2000" dirty="0"/>
              <a:t> é </a:t>
            </a:r>
            <a:r>
              <a:rPr lang="fr-FR" sz="2000" dirty="0" err="1"/>
              <a:t>um</a:t>
            </a:r>
            <a:r>
              <a:rPr lang="fr-FR" sz="2000" dirty="0"/>
              <a:t> fermion, e </a:t>
            </a:r>
            <a:r>
              <a:rPr lang="fr-FR" sz="2000" dirty="0" err="1"/>
              <a:t>portanto</a:t>
            </a:r>
            <a:r>
              <a:rPr lang="fr-FR" sz="2000" dirty="0"/>
              <a:t> </a:t>
            </a:r>
            <a:r>
              <a:rPr lang="fr-FR" sz="2000" dirty="0" err="1"/>
              <a:t>deve</a:t>
            </a:r>
            <a:r>
              <a:rPr lang="fr-FR" sz="2000" dirty="0"/>
              <a:t> </a:t>
            </a:r>
            <a:r>
              <a:rPr lang="fr-FR" sz="2000" dirty="0" err="1"/>
              <a:t>seguir</a:t>
            </a:r>
            <a:r>
              <a:rPr lang="fr-FR" sz="2000" dirty="0"/>
              <a:t> a </a:t>
            </a:r>
            <a:r>
              <a:rPr lang="fr-FR" sz="2000" dirty="0" err="1"/>
              <a:t>estatística</a:t>
            </a:r>
            <a:r>
              <a:rPr lang="fr-FR" sz="2000" dirty="0"/>
              <a:t> de Fermi-Dirac. </a:t>
            </a:r>
            <a:r>
              <a:rPr lang="fr-FR" sz="2000" dirty="0" err="1"/>
              <a:t>Assim</a:t>
            </a:r>
            <a:r>
              <a:rPr lang="fr-FR" sz="2000" dirty="0"/>
              <a:t>, as </a:t>
            </a:r>
            <a:r>
              <a:rPr lang="fr-FR" sz="2000" dirty="0" err="1"/>
              <a:t>funções</a:t>
            </a:r>
            <a:r>
              <a:rPr lang="fr-FR" sz="2000" dirty="0"/>
              <a:t> de </a:t>
            </a:r>
            <a:r>
              <a:rPr lang="fr-FR" sz="2000" dirty="0" err="1"/>
              <a:t>onda</a:t>
            </a:r>
            <a:r>
              <a:rPr lang="fr-FR" sz="2000" dirty="0"/>
              <a:t> </a:t>
            </a:r>
            <a:r>
              <a:rPr lang="fr-FR" sz="2000" dirty="0" err="1"/>
              <a:t>devem</a:t>
            </a:r>
            <a:r>
              <a:rPr lang="fr-FR" sz="2000" dirty="0"/>
              <a:t> </a:t>
            </a:r>
            <a:r>
              <a:rPr lang="fr-FR" sz="2000" dirty="0" err="1"/>
              <a:t>ser</a:t>
            </a:r>
            <a:r>
              <a:rPr lang="fr-FR" sz="2000" dirty="0"/>
              <a:t> anti-</a:t>
            </a:r>
            <a:r>
              <a:rPr lang="fr-FR" sz="2000" dirty="0" err="1"/>
              <a:t>simétricas</a:t>
            </a:r>
            <a:r>
              <a:rPr lang="fr-FR" sz="2000" dirty="0"/>
              <a:t> </a:t>
            </a:r>
            <a:r>
              <a:rPr lang="fr-FR" sz="2000" dirty="0" err="1"/>
              <a:t>com</a:t>
            </a:r>
            <a:r>
              <a:rPr lang="fr-FR" sz="2000" dirty="0"/>
              <a:t> </a:t>
            </a:r>
            <a:r>
              <a:rPr lang="fr-FR" sz="2000" dirty="0" err="1"/>
              <a:t>relação</a:t>
            </a:r>
            <a:r>
              <a:rPr lang="fr-FR" sz="2000" dirty="0"/>
              <a:t> à </a:t>
            </a:r>
            <a:r>
              <a:rPr lang="fr-FR" sz="2000" dirty="0" err="1"/>
              <a:t>troca</a:t>
            </a:r>
            <a:r>
              <a:rPr lang="fr-FR" sz="2000" dirty="0"/>
              <a:t> de </a:t>
            </a:r>
            <a:r>
              <a:rPr lang="fr-FR" sz="2000" dirty="0" err="1"/>
              <a:t>particulas</a:t>
            </a:r>
            <a:r>
              <a:rPr lang="fr-FR" sz="2000" dirty="0"/>
              <a:t>, </a:t>
            </a:r>
            <a:r>
              <a:rPr lang="fr-FR" sz="2000" i="1" dirty="0"/>
              <a:t>i. e.</a:t>
            </a:r>
            <a:r>
              <a:rPr lang="fr-FR" sz="2000" dirty="0"/>
              <a:t>:</a:t>
            </a:r>
          </a:p>
        </p:txBody>
      </p:sp>
      <p:sp>
        <p:nvSpPr>
          <p:cNvPr id="2314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31435" name="Picture 1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4221088"/>
            <a:ext cx="5038725" cy="676275"/>
          </a:xfrm>
          <a:prstGeom prst="rect">
            <a:avLst/>
          </a:prstGeom>
          <a:noFill/>
        </p:spPr>
      </p:pic>
      <p:sp>
        <p:nvSpPr>
          <p:cNvPr id="231437" name="Rectangle 1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143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31438" name="Picture 1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5877272"/>
            <a:ext cx="2009775" cy="342900"/>
          </a:xfrm>
          <a:prstGeom prst="rect">
            <a:avLst/>
          </a:prstGeom>
          <a:noFill/>
        </p:spPr>
      </p:pic>
      <p:sp>
        <p:nvSpPr>
          <p:cNvPr id="231440" name="Rectangle 1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79512" y="1484784"/>
            <a:ext cx="8712968" cy="720080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34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51520" y="44624"/>
            <a:ext cx="8551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Átomos</a:t>
            </a:r>
            <a:r>
              <a:rPr lang="fr-FR" sz="2800" dirty="0"/>
              <a:t> </a:t>
            </a:r>
            <a:r>
              <a:rPr lang="fr-FR" sz="2800" dirty="0" err="1"/>
              <a:t>Polieletrônicos</a:t>
            </a:r>
            <a:r>
              <a:rPr lang="fr-FR" sz="2800" dirty="0"/>
              <a:t>: a </a:t>
            </a:r>
            <a:r>
              <a:rPr lang="fr-FR" sz="2800" dirty="0" err="1"/>
              <a:t>Indiscernabilidade</a:t>
            </a:r>
            <a:r>
              <a:rPr lang="fr-FR" sz="2800" dirty="0"/>
              <a:t> dos </a:t>
            </a:r>
            <a:r>
              <a:rPr lang="fr-FR" sz="2800" dirty="0" err="1"/>
              <a:t>Elétrons</a:t>
            </a:r>
            <a:endParaRPr lang="fr-FR" sz="2800" dirty="0"/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cxnSp>
        <p:nvCxnSpPr>
          <p:cNvPr id="7" name="Connecteur droit 6"/>
          <p:cNvCxnSpPr/>
          <p:nvPr/>
        </p:nvCxnSpPr>
        <p:spPr>
          <a:xfrm>
            <a:off x="187896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cxnSp>
        <p:nvCxnSpPr>
          <p:cNvPr id="9" name="Connecteur droit 8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692696"/>
            <a:ext cx="5038725" cy="676275"/>
          </a:xfrm>
          <a:prstGeom prst="rect">
            <a:avLst/>
          </a:prstGeom>
          <a:noFill/>
        </p:spPr>
      </p:pic>
      <p:sp>
        <p:nvSpPr>
          <p:cNvPr id="11" name="ZoneTexte 10"/>
          <p:cNvSpPr txBox="1"/>
          <p:nvPr/>
        </p:nvSpPr>
        <p:spPr>
          <a:xfrm>
            <a:off x="179513" y="1484784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err="1"/>
              <a:t>Percebam</a:t>
            </a:r>
            <a:r>
              <a:rPr lang="fr-FR" sz="2000" dirty="0"/>
              <a:t>: se </a:t>
            </a:r>
            <a:r>
              <a:rPr lang="fr-FR" sz="2000" dirty="0" err="1"/>
              <a:t>tivessemos</a:t>
            </a:r>
            <a:r>
              <a:rPr lang="fr-FR" sz="2000" dirty="0"/>
              <a:t> </a:t>
            </a:r>
            <a:r>
              <a:rPr lang="fr-FR" sz="2000" dirty="0" err="1"/>
              <a:t>atribuído</a:t>
            </a:r>
            <a:r>
              <a:rPr lang="fr-FR" sz="2000" dirty="0"/>
              <a:t> o </a:t>
            </a:r>
            <a:r>
              <a:rPr lang="fr-FR" sz="2000" dirty="0" err="1"/>
              <a:t>mesmo</a:t>
            </a:r>
            <a:r>
              <a:rPr lang="fr-FR" sz="2000" dirty="0"/>
              <a:t> spin </a:t>
            </a:r>
            <a:r>
              <a:rPr lang="fr-FR" sz="2000" dirty="0" err="1"/>
              <a:t>aos</a:t>
            </a:r>
            <a:r>
              <a:rPr lang="fr-FR" sz="2000" dirty="0"/>
              <a:t> dois </a:t>
            </a:r>
            <a:r>
              <a:rPr lang="fr-FR" sz="2000" dirty="0" err="1"/>
              <a:t>elétrons</a:t>
            </a:r>
            <a:r>
              <a:rPr lang="fr-FR" sz="2000" dirty="0"/>
              <a:t>, a </a:t>
            </a:r>
            <a:r>
              <a:rPr lang="fr-FR" sz="2000" dirty="0" err="1"/>
              <a:t>função</a:t>
            </a:r>
            <a:r>
              <a:rPr lang="fr-FR" sz="2000" dirty="0"/>
              <a:t> de </a:t>
            </a:r>
            <a:r>
              <a:rPr lang="fr-FR" sz="2000" dirty="0" err="1"/>
              <a:t>onda</a:t>
            </a:r>
            <a:r>
              <a:rPr lang="fr-FR" sz="2000" dirty="0"/>
              <a:t> </a:t>
            </a:r>
            <a:r>
              <a:rPr lang="fr-FR" sz="2000" dirty="0" err="1"/>
              <a:t>teria</a:t>
            </a:r>
            <a:r>
              <a:rPr lang="fr-FR" sz="2000" dirty="0"/>
              <a:t> se </a:t>
            </a:r>
            <a:r>
              <a:rPr lang="fr-FR" sz="2000" dirty="0" err="1"/>
              <a:t>anulado</a:t>
            </a:r>
            <a:r>
              <a:rPr lang="fr-FR" sz="2000" dirty="0"/>
              <a:t>, o que </a:t>
            </a:r>
            <a:r>
              <a:rPr lang="fr-FR" sz="2000" dirty="0" err="1"/>
              <a:t>justifica</a:t>
            </a:r>
            <a:r>
              <a:rPr lang="fr-FR" sz="2000" dirty="0"/>
              <a:t> o </a:t>
            </a:r>
            <a:r>
              <a:rPr lang="fr-FR" sz="2000" b="1" dirty="0" err="1"/>
              <a:t>principio</a:t>
            </a:r>
            <a:r>
              <a:rPr lang="fr-FR" sz="2000" b="1" dirty="0"/>
              <a:t> de </a:t>
            </a:r>
            <a:r>
              <a:rPr lang="fr-FR" sz="2000" b="1" dirty="0" err="1"/>
              <a:t>exclusão</a:t>
            </a:r>
            <a:r>
              <a:rPr lang="fr-FR" sz="2000" b="1" dirty="0"/>
              <a:t> de Pauli</a:t>
            </a:r>
            <a:r>
              <a:rPr lang="fr-FR" sz="2000" dirty="0"/>
              <a:t>.</a:t>
            </a:r>
          </a:p>
        </p:txBody>
      </p:sp>
      <p:sp>
        <p:nvSpPr>
          <p:cNvPr id="278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78531" name="Rectangle 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07504" y="2564904"/>
            <a:ext cx="92034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Podemos</a:t>
            </a:r>
            <a:r>
              <a:rPr lang="fr-FR" sz="2000" dirty="0"/>
              <a:t> </a:t>
            </a:r>
            <a:r>
              <a:rPr lang="fr-FR" sz="2000" dirty="0" err="1"/>
              <a:t>reescrever</a:t>
            </a:r>
            <a:r>
              <a:rPr lang="fr-FR" sz="2000" dirty="0"/>
              <a:t>       </a:t>
            </a:r>
            <a:r>
              <a:rPr lang="fr-FR" sz="2000" dirty="0" err="1"/>
              <a:t>como</a:t>
            </a:r>
            <a:r>
              <a:rPr lang="fr-FR" sz="2000" dirty="0"/>
              <a:t> </a:t>
            </a:r>
            <a:r>
              <a:rPr lang="fr-FR" sz="2000" dirty="0" err="1"/>
              <a:t>um</a:t>
            </a:r>
            <a:r>
              <a:rPr lang="fr-FR" sz="2000" dirty="0"/>
              <a:t> </a:t>
            </a:r>
            <a:r>
              <a:rPr lang="fr-FR" sz="2000" dirty="0" err="1"/>
              <a:t>determinante</a:t>
            </a:r>
            <a:r>
              <a:rPr lang="fr-FR" sz="2000" dirty="0"/>
              <a:t>, </a:t>
            </a:r>
            <a:r>
              <a:rPr lang="fr-FR" sz="2000" dirty="0" err="1"/>
              <a:t>chamado</a:t>
            </a:r>
            <a:r>
              <a:rPr lang="fr-FR" sz="2000" dirty="0"/>
              <a:t> </a:t>
            </a:r>
            <a:r>
              <a:rPr lang="en-US" sz="2000" dirty="0"/>
              <a:t>“</a:t>
            </a:r>
            <a:r>
              <a:rPr lang="fr-FR" sz="2000" dirty="0" err="1"/>
              <a:t>determinante</a:t>
            </a:r>
            <a:r>
              <a:rPr lang="fr-FR" sz="2000" dirty="0"/>
              <a:t> de Slater</a:t>
            </a:r>
            <a:r>
              <a:rPr lang="en-US" sz="2000" dirty="0"/>
              <a:t> ”</a:t>
            </a:r>
            <a:r>
              <a:rPr lang="fr-FR" sz="2000" dirty="0"/>
              <a:t>:</a:t>
            </a:r>
          </a:p>
        </p:txBody>
      </p:sp>
      <p:sp>
        <p:nvSpPr>
          <p:cNvPr id="27853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7853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2636912"/>
            <a:ext cx="200025" cy="342900"/>
          </a:xfrm>
          <a:prstGeom prst="rect">
            <a:avLst/>
          </a:prstGeom>
          <a:noFill/>
        </p:spPr>
      </p:pic>
      <p:sp>
        <p:nvSpPr>
          <p:cNvPr id="19" name="ZoneTexte 18"/>
          <p:cNvSpPr txBox="1"/>
          <p:nvPr/>
        </p:nvSpPr>
        <p:spPr>
          <a:xfrm>
            <a:off x="395536" y="4293096"/>
            <a:ext cx="6433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Para </a:t>
            </a:r>
            <a:r>
              <a:rPr lang="fr-FR" sz="2000" dirty="0" err="1"/>
              <a:t>outros</a:t>
            </a:r>
            <a:r>
              <a:rPr lang="fr-FR" sz="2000" dirty="0"/>
              <a:t> </a:t>
            </a:r>
            <a:r>
              <a:rPr lang="fr-FR" sz="2000" dirty="0" err="1"/>
              <a:t>átomos</a:t>
            </a:r>
            <a:r>
              <a:rPr lang="fr-FR" sz="2000" dirty="0"/>
              <a:t>, o Be(Z = 4): 1s</a:t>
            </a:r>
            <a:r>
              <a:rPr lang="fr-FR" sz="2000" baseline="30000" dirty="0"/>
              <a:t>2</a:t>
            </a:r>
            <a:r>
              <a:rPr lang="fr-FR" sz="2000" dirty="0"/>
              <a:t>2s</a:t>
            </a:r>
            <a:r>
              <a:rPr lang="fr-FR" sz="2000" baseline="30000" dirty="0"/>
              <a:t>2  </a:t>
            </a:r>
            <a:r>
              <a:rPr lang="fr-FR" sz="2000" dirty="0" err="1"/>
              <a:t>por</a:t>
            </a:r>
            <a:r>
              <a:rPr lang="fr-FR" sz="2000" dirty="0"/>
              <a:t> </a:t>
            </a:r>
            <a:r>
              <a:rPr lang="fr-FR" sz="2000" dirty="0" err="1"/>
              <a:t>exemplo</a:t>
            </a:r>
            <a:r>
              <a:rPr lang="fr-FR" sz="2000" dirty="0"/>
              <a:t>, </a:t>
            </a:r>
            <a:r>
              <a:rPr lang="fr-FR" sz="2000" dirty="0" err="1"/>
              <a:t>temos</a:t>
            </a:r>
            <a:r>
              <a:rPr lang="fr-FR" sz="2000" dirty="0"/>
              <a:t>:</a:t>
            </a:r>
          </a:p>
        </p:txBody>
      </p:sp>
      <p:sp>
        <p:nvSpPr>
          <p:cNvPr id="27853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78536" name="Rectangle 8"/>
          <p:cNvSpPr>
            <a:spLocks noChangeArrowheads="1"/>
          </p:cNvSpPr>
          <p:nvPr/>
        </p:nvSpPr>
        <p:spPr bwMode="auto">
          <a:xfrm>
            <a:off x="0" y="1724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6588224" y="5517232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Etc..</a:t>
            </a:r>
          </a:p>
        </p:txBody>
      </p:sp>
      <p:sp>
        <p:nvSpPr>
          <p:cNvPr id="265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65217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2996952"/>
            <a:ext cx="3133725" cy="676275"/>
          </a:xfrm>
          <a:prstGeom prst="rect">
            <a:avLst/>
          </a:prstGeom>
          <a:noFill/>
        </p:spPr>
      </p:pic>
      <p:sp>
        <p:nvSpPr>
          <p:cNvPr id="265219" name="Rectangle 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52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65220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4869160"/>
            <a:ext cx="5600700" cy="1285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35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87896" y="6545237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51520" y="44624"/>
            <a:ext cx="8551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Átomos</a:t>
            </a:r>
            <a:r>
              <a:rPr lang="fr-FR" sz="2800" dirty="0"/>
              <a:t> </a:t>
            </a:r>
            <a:r>
              <a:rPr lang="fr-FR" sz="2800" dirty="0" err="1"/>
              <a:t>Polieletrônicos</a:t>
            </a:r>
            <a:r>
              <a:rPr lang="fr-FR" sz="2800" dirty="0"/>
              <a:t>: a </a:t>
            </a:r>
            <a:r>
              <a:rPr lang="fr-FR" sz="2800" dirty="0" err="1"/>
              <a:t>Indiscernabilidade</a:t>
            </a:r>
            <a:r>
              <a:rPr lang="fr-FR" sz="2800" dirty="0"/>
              <a:t> dos </a:t>
            </a:r>
            <a:r>
              <a:rPr lang="fr-FR" sz="2800" dirty="0" err="1"/>
              <a:t>Elétrons</a:t>
            </a:r>
            <a:endParaRPr lang="fr-FR" sz="2800" dirty="0"/>
          </a:p>
        </p:txBody>
      </p:sp>
      <p:sp>
        <p:nvSpPr>
          <p:cNvPr id="272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723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723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7239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179512" y="692696"/>
            <a:ext cx="878497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Sobre a forma dos OA </a:t>
            </a:r>
            <a:r>
              <a:rPr lang="fr-FR" sz="2000" dirty="0" err="1"/>
              <a:t>empregados</a:t>
            </a:r>
            <a:r>
              <a:rPr lang="fr-FR" sz="2000" dirty="0"/>
              <a:t> para os </a:t>
            </a:r>
            <a:r>
              <a:rPr lang="fr-FR" sz="2000" dirty="0" err="1"/>
              <a:t>cálculos</a:t>
            </a:r>
            <a:r>
              <a:rPr lang="fr-FR" sz="2000" dirty="0"/>
              <a:t>: os OA </a:t>
            </a:r>
            <a:r>
              <a:rPr lang="fr-FR" sz="2000" dirty="0" err="1"/>
              <a:t>hidrogen</a:t>
            </a:r>
            <a:r>
              <a:rPr lang="fr-FR" sz="2000" dirty="0" err="1">
                <a:latin typeface="Calibri"/>
              </a:rPr>
              <a:t>ó</a:t>
            </a:r>
            <a:r>
              <a:rPr lang="fr-FR" sz="2000" dirty="0" err="1"/>
              <a:t>ides</a:t>
            </a:r>
            <a:r>
              <a:rPr lang="fr-FR" sz="2000" dirty="0"/>
              <a:t> </a:t>
            </a:r>
            <a:r>
              <a:rPr lang="fr-FR" sz="2000" dirty="0" err="1"/>
              <a:t>são</a:t>
            </a:r>
            <a:r>
              <a:rPr lang="fr-FR" sz="2000" dirty="0"/>
              <a:t> </a:t>
            </a:r>
            <a:r>
              <a:rPr lang="fr-FR" sz="2000" dirty="0" err="1"/>
              <a:t>difíceis</a:t>
            </a:r>
            <a:r>
              <a:rPr lang="fr-FR" sz="2000" dirty="0"/>
              <a:t> de </a:t>
            </a:r>
            <a:r>
              <a:rPr lang="fr-FR" sz="2000" dirty="0" err="1"/>
              <a:t>ser</a:t>
            </a:r>
            <a:r>
              <a:rPr lang="fr-FR" sz="2000" dirty="0"/>
              <a:t> </a:t>
            </a:r>
            <a:r>
              <a:rPr lang="fr-FR" sz="2000" dirty="0" err="1"/>
              <a:t>empregados</a:t>
            </a:r>
            <a:r>
              <a:rPr lang="fr-FR" sz="2000" dirty="0"/>
              <a:t>! Os OA de Slater (STO = </a:t>
            </a:r>
            <a:r>
              <a:rPr lang="fr-FR" sz="2000" b="1" u="sng" dirty="0"/>
              <a:t>S</a:t>
            </a:r>
            <a:r>
              <a:rPr lang="fr-FR" sz="2000" dirty="0"/>
              <a:t>later </a:t>
            </a:r>
            <a:r>
              <a:rPr lang="fr-FR" sz="2000" b="1" u="sng" dirty="0"/>
              <a:t>T</a:t>
            </a:r>
            <a:r>
              <a:rPr lang="fr-FR" sz="2000" dirty="0"/>
              <a:t>ype </a:t>
            </a:r>
            <a:r>
              <a:rPr lang="fr-FR" sz="2000" b="1" u="sng" dirty="0" err="1"/>
              <a:t>O</a:t>
            </a:r>
            <a:r>
              <a:rPr lang="fr-FR" sz="2000" dirty="0" err="1"/>
              <a:t>rbitals</a:t>
            </a:r>
            <a:r>
              <a:rPr lang="fr-FR" sz="2000" dirty="0"/>
              <a:t>) </a:t>
            </a:r>
            <a:r>
              <a:rPr lang="fr-FR" sz="2000" dirty="0" err="1"/>
              <a:t>são</a:t>
            </a:r>
            <a:r>
              <a:rPr lang="fr-FR" sz="2000" dirty="0"/>
              <a:t> mais </a:t>
            </a:r>
            <a:r>
              <a:rPr lang="fr-FR" sz="2000" dirty="0" err="1"/>
              <a:t>facilmente</a:t>
            </a:r>
            <a:r>
              <a:rPr lang="fr-FR" sz="2000" dirty="0"/>
              <a:t> </a:t>
            </a:r>
            <a:r>
              <a:rPr lang="fr-FR" sz="2000" dirty="0" err="1"/>
              <a:t>manipuláveis</a:t>
            </a:r>
            <a:r>
              <a:rPr lang="fr-FR" sz="2000" dirty="0"/>
              <a:t>. </a:t>
            </a:r>
          </a:p>
          <a:p>
            <a:endParaRPr lang="fr-FR" dirty="0"/>
          </a:p>
        </p:txBody>
      </p:sp>
      <p:sp>
        <p:nvSpPr>
          <p:cNvPr id="27239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72393" name="Picture 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2132856"/>
            <a:ext cx="3429000" cy="352425"/>
          </a:xfrm>
          <a:prstGeom prst="rect">
            <a:avLst/>
          </a:prstGeom>
          <a:noFill/>
        </p:spPr>
      </p:pic>
      <p:sp>
        <p:nvSpPr>
          <p:cNvPr id="272395" name="Rectangle 11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239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72396" name="Picture 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2368302"/>
            <a:ext cx="723900" cy="628650"/>
          </a:xfrm>
          <a:prstGeom prst="rect">
            <a:avLst/>
          </a:prstGeom>
          <a:noFill/>
        </p:spPr>
      </p:pic>
      <p:sp>
        <p:nvSpPr>
          <p:cNvPr id="27239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72398" name="Picture 1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2152278"/>
            <a:ext cx="2124075" cy="361950"/>
          </a:xfrm>
          <a:prstGeom prst="rect">
            <a:avLst/>
          </a:prstGeom>
          <a:noFill/>
        </p:spPr>
      </p:pic>
      <p:sp>
        <p:nvSpPr>
          <p:cNvPr id="24" name="ZoneTexte 23"/>
          <p:cNvSpPr txBox="1"/>
          <p:nvPr/>
        </p:nvSpPr>
        <p:spPr>
          <a:xfrm>
            <a:off x="3707904" y="2132856"/>
            <a:ext cx="7532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, </a:t>
            </a:r>
            <a:r>
              <a:rPr lang="fr-FR" sz="2000" dirty="0" err="1"/>
              <a:t>com</a:t>
            </a:r>
            <a:endParaRPr lang="fr-FR" sz="2000" dirty="0"/>
          </a:p>
        </p:txBody>
      </p:sp>
      <p:sp>
        <p:nvSpPr>
          <p:cNvPr id="27240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72400" name="Picture 1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1648222"/>
            <a:ext cx="1695450" cy="733425"/>
          </a:xfrm>
          <a:prstGeom prst="rect">
            <a:avLst/>
          </a:prstGeom>
          <a:noFill/>
        </p:spPr>
      </p:pic>
      <p:sp>
        <p:nvSpPr>
          <p:cNvPr id="27" name="ZoneTexte 26"/>
          <p:cNvSpPr txBox="1"/>
          <p:nvPr/>
        </p:nvSpPr>
        <p:spPr>
          <a:xfrm>
            <a:off x="323528" y="3172906"/>
            <a:ext cx="86409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Para </a:t>
            </a:r>
            <a:r>
              <a:rPr lang="fr-FR" sz="2000" dirty="0" err="1"/>
              <a:t>cálculos</a:t>
            </a:r>
            <a:r>
              <a:rPr lang="fr-FR" sz="2000" dirty="0"/>
              <a:t> </a:t>
            </a:r>
            <a:r>
              <a:rPr lang="fr-FR" sz="2000" dirty="0" err="1"/>
              <a:t>quânticos</a:t>
            </a:r>
            <a:r>
              <a:rPr lang="fr-FR" sz="2000" dirty="0"/>
              <a:t> mais </a:t>
            </a:r>
            <a:r>
              <a:rPr lang="fr-FR" sz="2000" dirty="0" err="1"/>
              <a:t>sofisticados</a:t>
            </a:r>
            <a:r>
              <a:rPr lang="fr-FR" sz="2000" dirty="0"/>
              <a:t>, </a:t>
            </a:r>
            <a:r>
              <a:rPr lang="fr-FR" sz="2000" dirty="0" err="1"/>
              <a:t>empregamos</a:t>
            </a:r>
            <a:r>
              <a:rPr lang="fr-FR" sz="2000" dirty="0"/>
              <a:t> </a:t>
            </a:r>
            <a:r>
              <a:rPr lang="fr-FR" sz="2000" dirty="0" err="1"/>
              <a:t>funções</a:t>
            </a:r>
            <a:r>
              <a:rPr lang="fr-FR" sz="2000" dirty="0"/>
              <a:t> do </a:t>
            </a:r>
            <a:r>
              <a:rPr lang="fr-FR" sz="2000" dirty="0" err="1"/>
              <a:t>tipo</a:t>
            </a:r>
            <a:r>
              <a:rPr lang="fr-FR" sz="2000" dirty="0"/>
              <a:t> </a:t>
            </a:r>
            <a:r>
              <a:rPr lang="fr-FR" sz="2000" dirty="0" err="1"/>
              <a:t>gaussiana</a:t>
            </a:r>
            <a:r>
              <a:rPr lang="fr-FR" sz="2000" dirty="0"/>
              <a:t> (GTO = </a:t>
            </a:r>
            <a:r>
              <a:rPr lang="fr-FR" sz="2000" b="1" u="sng" dirty="0" err="1"/>
              <a:t>G</a:t>
            </a:r>
            <a:r>
              <a:rPr lang="fr-FR" sz="2000" dirty="0" err="1"/>
              <a:t>aussian</a:t>
            </a:r>
            <a:r>
              <a:rPr lang="fr-FR" sz="2000" dirty="0"/>
              <a:t> </a:t>
            </a:r>
            <a:r>
              <a:rPr lang="fr-FR" sz="2000" b="1" u="sng" dirty="0"/>
              <a:t>T</a:t>
            </a:r>
            <a:r>
              <a:rPr lang="fr-FR" sz="2000" dirty="0"/>
              <a:t>ype </a:t>
            </a:r>
            <a:r>
              <a:rPr lang="fr-FR" sz="2000" b="1" u="sng" dirty="0" err="1"/>
              <a:t>O</a:t>
            </a:r>
            <a:r>
              <a:rPr lang="fr-FR" sz="2000" dirty="0" err="1"/>
              <a:t>rbitals</a:t>
            </a:r>
            <a:r>
              <a:rPr lang="fr-FR" sz="2000" dirty="0"/>
              <a:t>). </a:t>
            </a:r>
          </a:p>
        </p:txBody>
      </p:sp>
      <p:pic>
        <p:nvPicPr>
          <p:cNvPr id="28" name="Picture 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4037002"/>
            <a:ext cx="3429000" cy="352425"/>
          </a:xfrm>
          <a:prstGeom prst="rect">
            <a:avLst/>
          </a:prstGeom>
          <a:noFill/>
        </p:spPr>
      </p:pic>
      <p:sp>
        <p:nvSpPr>
          <p:cNvPr id="29" name="ZoneTexte 28"/>
          <p:cNvSpPr txBox="1"/>
          <p:nvPr/>
        </p:nvSpPr>
        <p:spPr>
          <a:xfrm>
            <a:off x="3707904" y="4037002"/>
            <a:ext cx="9263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,    </a:t>
            </a:r>
            <a:r>
              <a:rPr lang="fr-FR" sz="2000" dirty="0" err="1"/>
              <a:t>com</a:t>
            </a:r>
            <a:endParaRPr lang="fr-FR" sz="2000" dirty="0"/>
          </a:p>
        </p:txBody>
      </p:sp>
      <p:sp>
        <p:nvSpPr>
          <p:cNvPr id="27240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72402" name="Picture 1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36554" y="4006517"/>
            <a:ext cx="2571750" cy="390525"/>
          </a:xfrm>
          <a:prstGeom prst="rect">
            <a:avLst/>
          </a:prstGeom>
          <a:noFill/>
        </p:spPr>
      </p:pic>
      <p:sp>
        <p:nvSpPr>
          <p:cNvPr id="272404" name="Rectangle 20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72406" name="Object 22"/>
          <p:cNvGraphicFramePr>
            <a:graphicFrameLocks noChangeAspect="1"/>
          </p:cNvGraphicFramePr>
          <p:nvPr/>
        </p:nvGraphicFramePr>
        <p:xfrm>
          <a:off x="761057" y="4597549"/>
          <a:ext cx="3090863" cy="185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7" imgW="3090960" imgH="1856160" progId="ChemDraw.Document.6.0">
                  <p:embed/>
                </p:oleObj>
              </mc:Choice>
              <mc:Fallback>
                <p:oleObj name="CS ChemDraw Drawing" r:id="rId7" imgW="3090960" imgH="1856160" progId="ChemDraw.Document.6.0">
                  <p:embed/>
                  <p:pic>
                    <p:nvPicPr>
                      <p:cNvPr id="272406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057" y="4597549"/>
                        <a:ext cx="3090863" cy="1855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2407" name="Object 23"/>
          <p:cNvGraphicFramePr>
            <a:graphicFrameLocks noChangeAspect="1"/>
          </p:cNvGraphicFramePr>
          <p:nvPr/>
        </p:nvGraphicFramePr>
        <p:xfrm>
          <a:off x="4496643" y="4545161"/>
          <a:ext cx="338772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9" imgW="3387600" imgH="1907640" progId="ChemDraw.Document.6.0">
                  <p:embed/>
                </p:oleObj>
              </mc:Choice>
              <mc:Fallback>
                <p:oleObj name="CS ChemDraw Drawing" r:id="rId9" imgW="3387600" imgH="1907640" progId="ChemDraw.Document.6.0">
                  <p:embed/>
                  <p:pic>
                    <p:nvPicPr>
                      <p:cNvPr id="272407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6643" y="4545161"/>
                        <a:ext cx="338772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36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47667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35497" y="-27384"/>
            <a:ext cx="9108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 err="1"/>
              <a:t>Propriedades</a:t>
            </a:r>
            <a:r>
              <a:rPr lang="fr-FR" sz="2800" dirty="0"/>
              <a:t> </a:t>
            </a:r>
            <a:r>
              <a:rPr lang="fr-FR" sz="2800" dirty="0" err="1"/>
              <a:t>Atômicas</a:t>
            </a:r>
            <a:r>
              <a:rPr lang="fr-FR" sz="2800" dirty="0"/>
              <a:t> de </a:t>
            </a:r>
            <a:r>
              <a:rPr lang="fr-FR" sz="2800" dirty="0" err="1"/>
              <a:t>Elementos</a:t>
            </a:r>
            <a:r>
              <a:rPr lang="fr-FR" sz="2800" dirty="0"/>
              <a:t> da TP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79512" y="548680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/>
              <a:t>A </a:t>
            </a:r>
            <a:r>
              <a:rPr lang="fr-FR" sz="2000" b="1" dirty="0" err="1"/>
              <a:t>configuração</a:t>
            </a:r>
            <a:r>
              <a:rPr lang="fr-FR" sz="2000" b="1" dirty="0"/>
              <a:t> </a:t>
            </a:r>
            <a:r>
              <a:rPr lang="fr-FR" sz="2000" b="1" dirty="0" err="1"/>
              <a:t>eletrônica</a:t>
            </a:r>
            <a:r>
              <a:rPr lang="fr-FR" sz="2000" b="1" dirty="0"/>
              <a:t> de </a:t>
            </a:r>
            <a:r>
              <a:rPr lang="fr-FR" sz="2000" b="1" dirty="0" err="1"/>
              <a:t>um</a:t>
            </a:r>
            <a:r>
              <a:rPr lang="fr-FR" sz="2000" b="1" dirty="0"/>
              <a:t> </a:t>
            </a:r>
            <a:r>
              <a:rPr lang="fr-FR" sz="2000" b="1" dirty="0" err="1"/>
              <a:t>átomo</a:t>
            </a:r>
            <a:r>
              <a:rPr lang="fr-FR" sz="2000" b="1" dirty="0"/>
              <a:t>: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51521" y="1052736"/>
            <a:ext cx="87129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fr-FR" sz="2000" dirty="0"/>
              <a:t> Para </a:t>
            </a:r>
            <a:r>
              <a:rPr lang="fr-FR" sz="2000" dirty="0" err="1"/>
              <a:t>átomos</a:t>
            </a:r>
            <a:r>
              <a:rPr lang="fr-FR" sz="2000" dirty="0"/>
              <a:t> </a:t>
            </a:r>
            <a:r>
              <a:rPr lang="fr-FR" sz="2000" dirty="0" err="1"/>
              <a:t>hidrogen</a:t>
            </a:r>
            <a:r>
              <a:rPr lang="fr-FR" sz="2000" dirty="0" err="1">
                <a:latin typeface="Calibri"/>
              </a:rPr>
              <a:t>óides</a:t>
            </a:r>
            <a:r>
              <a:rPr lang="fr-FR" sz="2000" dirty="0">
                <a:latin typeface="Calibri"/>
              </a:rPr>
              <a:t>, a </a:t>
            </a:r>
            <a:r>
              <a:rPr lang="fr-FR" sz="2000" dirty="0" err="1">
                <a:latin typeface="Calibri"/>
              </a:rPr>
              <a:t>energia</a:t>
            </a:r>
            <a:r>
              <a:rPr lang="fr-FR" sz="2000" dirty="0">
                <a:latin typeface="Calibri"/>
              </a:rPr>
              <a:t> do orbital </a:t>
            </a:r>
            <a:r>
              <a:rPr lang="fr-FR" sz="2000" dirty="0" err="1">
                <a:latin typeface="Calibri"/>
              </a:rPr>
              <a:t>depende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apenas</a:t>
            </a:r>
            <a:r>
              <a:rPr lang="fr-FR" sz="2000" dirty="0">
                <a:latin typeface="Calibri"/>
              </a:rPr>
              <a:t> do </a:t>
            </a:r>
            <a:r>
              <a:rPr lang="fr-FR" sz="2000" dirty="0" err="1">
                <a:latin typeface="Calibri"/>
              </a:rPr>
              <a:t>número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quântico</a:t>
            </a:r>
            <a:r>
              <a:rPr lang="fr-FR" sz="2000" dirty="0">
                <a:latin typeface="Calibri"/>
              </a:rPr>
              <a:t> principal </a:t>
            </a:r>
            <a:r>
              <a:rPr lang="fr-FR" sz="2000" i="1" dirty="0">
                <a:latin typeface="Calibri"/>
              </a:rPr>
              <a:t>n</a:t>
            </a:r>
            <a:r>
              <a:rPr lang="fr-FR" sz="2000" dirty="0">
                <a:latin typeface="Calibri"/>
              </a:rPr>
              <a:t>. Quanto </a:t>
            </a:r>
            <a:r>
              <a:rPr lang="fr-FR" sz="2000" dirty="0" err="1">
                <a:latin typeface="Calibri"/>
              </a:rPr>
              <a:t>maior</a:t>
            </a:r>
            <a:r>
              <a:rPr lang="fr-FR" sz="2000" dirty="0">
                <a:latin typeface="Calibri"/>
              </a:rPr>
              <a:t> </a:t>
            </a:r>
            <a:r>
              <a:rPr lang="fr-FR" sz="2000" i="1" dirty="0">
                <a:latin typeface="Calibri"/>
              </a:rPr>
              <a:t>n</a:t>
            </a:r>
            <a:r>
              <a:rPr lang="fr-FR" sz="2000" dirty="0">
                <a:latin typeface="Calibri"/>
              </a:rPr>
              <a:t>, </a:t>
            </a:r>
            <a:r>
              <a:rPr lang="fr-FR" sz="2000" dirty="0" err="1">
                <a:latin typeface="Calibri"/>
              </a:rPr>
              <a:t>maior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será</a:t>
            </a:r>
            <a:r>
              <a:rPr lang="fr-FR" sz="2000" dirty="0">
                <a:latin typeface="Calibri"/>
              </a:rPr>
              <a:t> a </a:t>
            </a:r>
            <a:r>
              <a:rPr lang="fr-FR" sz="2000" dirty="0" err="1">
                <a:latin typeface="Calibri"/>
              </a:rPr>
              <a:t>energia</a:t>
            </a:r>
            <a:r>
              <a:rPr lang="fr-FR" sz="2000" dirty="0">
                <a:latin typeface="Calibri"/>
              </a:rPr>
              <a:t>. </a:t>
            </a:r>
          </a:p>
          <a:p>
            <a:pPr algn="just">
              <a:buFontTx/>
              <a:buChar char="-"/>
            </a:pPr>
            <a:endParaRPr lang="fr-FR" sz="2000" dirty="0">
              <a:latin typeface="Calibri"/>
            </a:endParaRPr>
          </a:p>
          <a:p>
            <a:pPr algn="just">
              <a:buFontTx/>
              <a:buChar char="-"/>
            </a:pPr>
            <a:r>
              <a:rPr lang="fr-FR" sz="2000" dirty="0">
                <a:latin typeface="Calibri"/>
              </a:rPr>
              <a:t> No </a:t>
            </a:r>
            <a:r>
              <a:rPr lang="fr-FR" sz="2000" dirty="0" err="1">
                <a:latin typeface="Calibri"/>
              </a:rPr>
              <a:t>caso</a:t>
            </a:r>
            <a:r>
              <a:rPr lang="fr-FR" sz="2000" dirty="0">
                <a:latin typeface="Calibri"/>
              </a:rPr>
              <a:t> dos </a:t>
            </a:r>
            <a:r>
              <a:rPr lang="fr-FR" sz="2000" dirty="0" err="1">
                <a:latin typeface="Calibri"/>
              </a:rPr>
              <a:t>átomos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polieletrônicos</a:t>
            </a:r>
            <a:r>
              <a:rPr lang="fr-FR" sz="2000" dirty="0">
                <a:latin typeface="Calibri"/>
              </a:rPr>
              <a:t>, </a:t>
            </a:r>
            <a:r>
              <a:rPr lang="fr-FR" sz="2000" dirty="0" err="1">
                <a:latin typeface="Calibri"/>
              </a:rPr>
              <a:t>devemos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considerar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também</a:t>
            </a:r>
            <a:r>
              <a:rPr lang="fr-FR" sz="2000" dirty="0">
                <a:latin typeface="Calibri"/>
              </a:rPr>
              <a:t> o </a:t>
            </a:r>
            <a:r>
              <a:rPr lang="fr-FR" sz="2000" dirty="0" err="1">
                <a:latin typeface="Calibri"/>
              </a:rPr>
              <a:t>número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quântico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secundário</a:t>
            </a:r>
            <a:r>
              <a:rPr lang="fr-FR" sz="2000" dirty="0">
                <a:latin typeface="Calibri"/>
              </a:rPr>
              <a:t> </a:t>
            </a:r>
            <a:r>
              <a:rPr lang="fr-FR" sz="2000" i="1" dirty="0">
                <a:latin typeface="Calibri"/>
              </a:rPr>
              <a:t>l.</a:t>
            </a:r>
            <a:r>
              <a:rPr lang="fr-FR" sz="2000" dirty="0">
                <a:latin typeface="Calibri"/>
              </a:rPr>
              <a:t> Os </a:t>
            </a:r>
            <a:r>
              <a:rPr lang="fr-FR" sz="2000" dirty="0" err="1"/>
              <a:t>átomos</a:t>
            </a:r>
            <a:r>
              <a:rPr lang="fr-FR" sz="2000" dirty="0"/>
              <a:t> </a:t>
            </a:r>
            <a:r>
              <a:rPr lang="fr-FR" sz="2000" dirty="0" err="1"/>
              <a:t>tendo</a:t>
            </a:r>
            <a:r>
              <a:rPr lang="fr-FR" sz="2000" dirty="0"/>
              <a:t> os </a:t>
            </a:r>
            <a:r>
              <a:rPr lang="fr-FR" sz="2000" dirty="0" err="1"/>
              <a:t>mesmos</a:t>
            </a:r>
            <a:r>
              <a:rPr lang="fr-FR" sz="2000" dirty="0"/>
              <a:t> </a:t>
            </a:r>
            <a:r>
              <a:rPr lang="fr-FR" sz="2000" i="1" dirty="0"/>
              <a:t>n</a:t>
            </a:r>
            <a:r>
              <a:rPr lang="fr-FR" sz="2000" dirty="0"/>
              <a:t> e </a:t>
            </a:r>
            <a:r>
              <a:rPr lang="fr-FR" sz="2000" i="1" dirty="0"/>
              <a:t>l</a:t>
            </a:r>
            <a:r>
              <a:rPr lang="fr-FR" sz="2000" dirty="0"/>
              <a:t> </a:t>
            </a:r>
            <a:r>
              <a:rPr lang="fr-FR" sz="2000" dirty="0" err="1"/>
              <a:t>serão</a:t>
            </a:r>
            <a:r>
              <a:rPr lang="fr-FR" sz="2000" dirty="0"/>
              <a:t> </a:t>
            </a:r>
            <a:r>
              <a:rPr lang="fr-FR" sz="2000" dirty="0" err="1"/>
              <a:t>degenerados</a:t>
            </a:r>
            <a:r>
              <a:rPr lang="fr-FR" sz="2000" dirty="0"/>
              <a:t>. </a:t>
            </a:r>
          </a:p>
          <a:p>
            <a:pPr algn="just">
              <a:buFontTx/>
              <a:buChar char="-"/>
            </a:pPr>
            <a:endParaRPr lang="fr-FR" sz="2000" dirty="0"/>
          </a:p>
          <a:p>
            <a:pPr algn="just">
              <a:buFontTx/>
              <a:buChar char="-"/>
            </a:pPr>
            <a:r>
              <a:rPr lang="fr-FR" sz="2000" dirty="0"/>
              <a:t> </a:t>
            </a:r>
            <a:r>
              <a:rPr lang="fr-FR" sz="2000" dirty="0" err="1"/>
              <a:t>Existem</a:t>
            </a:r>
            <a:r>
              <a:rPr lang="fr-FR" sz="2000" dirty="0"/>
              <a:t> </a:t>
            </a:r>
            <a:r>
              <a:rPr lang="fr-FR" sz="2000" dirty="0" err="1"/>
              <a:t>três</a:t>
            </a:r>
            <a:r>
              <a:rPr lang="fr-FR" sz="2000" dirty="0"/>
              <a:t> </a:t>
            </a:r>
            <a:r>
              <a:rPr lang="fr-FR" sz="2000" dirty="0" err="1"/>
              <a:t>regras</a:t>
            </a:r>
            <a:r>
              <a:rPr lang="fr-FR" sz="2000" dirty="0"/>
              <a:t> para </a:t>
            </a:r>
            <a:r>
              <a:rPr lang="fr-FR" sz="2000" dirty="0" err="1"/>
              <a:t>classificar</a:t>
            </a:r>
            <a:r>
              <a:rPr lang="fr-FR" sz="2000" i="1" dirty="0">
                <a:latin typeface="Calibri"/>
              </a:rPr>
              <a:t> </a:t>
            </a:r>
            <a:r>
              <a:rPr lang="fr-FR" sz="2000" dirty="0">
                <a:latin typeface="Calibri"/>
              </a:rPr>
              <a:t>as </a:t>
            </a:r>
            <a:r>
              <a:rPr lang="fr-FR" sz="2000" dirty="0" err="1">
                <a:latin typeface="Calibri"/>
              </a:rPr>
              <a:t>energias</a:t>
            </a:r>
            <a:r>
              <a:rPr lang="fr-FR" sz="2000" dirty="0">
                <a:latin typeface="Calibri"/>
              </a:rPr>
              <a:t> dos </a:t>
            </a:r>
            <a:r>
              <a:rPr lang="fr-FR" sz="2000" i="1" dirty="0">
                <a:latin typeface="Calibri"/>
              </a:rPr>
              <a:t>OA </a:t>
            </a:r>
            <a:r>
              <a:rPr lang="fr-FR" sz="2000" dirty="0" err="1">
                <a:latin typeface="Calibri"/>
              </a:rPr>
              <a:t>em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função</a:t>
            </a:r>
            <a:r>
              <a:rPr lang="fr-FR" sz="2000" dirty="0">
                <a:latin typeface="Calibri"/>
              </a:rPr>
              <a:t> de</a:t>
            </a:r>
            <a:r>
              <a:rPr lang="fr-FR" sz="2000" i="1" dirty="0">
                <a:latin typeface="Calibri"/>
              </a:rPr>
              <a:t> n e l:</a:t>
            </a:r>
          </a:p>
          <a:p>
            <a:pPr algn="just"/>
            <a:endParaRPr lang="fr-FR" sz="2000" dirty="0">
              <a:latin typeface="Calibri"/>
            </a:endParaRPr>
          </a:p>
          <a:p>
            <a:pPr algn="just"/>
            <a:r>
              <a:rPr lang="fr-FR" sz="2000" dirty="0">
                <a:latin typeface="Calibri"/>
              </a:rPr>
              <a:t>1) Para </a:t>
            </a:r>
            <a:r>
              <a:rPr lang="fr-FR" sz="2000" dirty="0" err="1">
                <a:latin typeface="Calibri"/>
              </a:rPr>
              <a:t>um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valor</a:t>
            </a:r>
            <a:r>
              <a:rPr lang="fr-FR" sz="2000" dirty="0">
                <a:latin typeface="Calibri"/>
              </a:rPr>
              <a:t> de </a:t>
            </a:r>
            <a:r>
              <a:rPr lang="fr-FR" sz="2000" i="1" dirty="0">
                <a:latin typeface="Calibri"/>
              </a:rPr>
              <a:t>l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dado</a:t>
            </a:r>
            <a:r>
              <a:rPr lang="fr-FR" sz="2000" dirty="0">
                <a:latin typeface="Calibri"/>
              </a:rPr>
              <a:t>, mais </a:t>
            </a:r>
            <a:r>
              <a:rPr lang="fr-FR" sz="2000" i="1" dirty="0">
                <a:latin typeface="Calibri"/>
              </a:rPr>
              <a:t>n</a:t>
            </a:r>
            <a:r>
              <a:rPr lang="fr-FR" sz="2000" dirty="0">
                <a:latin typeface="Calibri"/>
              </a:rPr>
              <a:t> é grande, mais a </a:t>
            </a:r>
            <a:r>
              <a:rPr lang="fr-FR" sz="2000" dirty="0" err="1">
                <a:latin typeface="Calibri"/>
              </a:rPr>
              <a:t>energia</a:t>
            </a:r>
            <a:r>
              <a:rPr lang="fr-FR" sz="2000" dirty="0">
                <a:latin typeface="Calibri"/>
              </a:rPr>
              <a:t> do </a:t>
            </a:r>
            <a:r>
              <a:rPr lang="fr-FR" sz="2000" i="1" dirty="0">
                <a:latin typeface="Calibri"/>
              </a:rPr>
              <a:t>OA</a:t>
            </a:r>
            <a:r>
              <a:rPr lang="fr-FR" sz="2000" dirty="0">
                <a:latin typeface="Calibri"/>
              </a:rPr>
              <a:t> é </a:t>
            </a:r>
            <a:r>
              <a:rPr lang="fr-FR" sz="2000" dirty="0" err="1">
                <a:latin typeface="Calibri"/>
              </a:rPr>
              <a:t>elevada</a:t>
            </a:r>
            <a:r>
              <a:rPr lang="fr-FR" sz="2000" dirty="0">
                <a:latin typeface="Calibri"/>
              </a:rPr>
              <a:t>. </a:t>
            </a:r>
            <a:r>
              <a:rPr lang="fr-FR" sz="2000" dirty="0" err="1">
                <a:latin typeface="Calibri"/>
              </a:rPr>
              <a:t>Por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exemplo</a:t>
            </a:r>
            <a:r>
              <a:rPr lang="fr-FR" sz="2000" dirty="0">
                <a:latin typeface="Calibri"/>
              </a:rPr>
              <a:t>: E</a:t>
            </a:r>
            <a:r>
              <a:rPr lang="fr-FR" sz="2000" baseline="-25000" dirty="0">
                <a:latin typeface="Calibri"/>
              </a:rPr>
              <a:t>1s</a:t>
            </a:r>
            <a:r>
              <a:rPr lang="fr-FR" sz="2000" dirty="0">
                <a:latin typeface="Calibri"/>
              </a:rPr>
              <a:t> &lt; E</a:t>
            </a:r>
            <a:r>
              <a:rPr lang="fr-FR" sz="2000" baseline="-25000" dirty="0">
                <a:latin typeface="Calibri"/>
              </a:rPr>
              <a:t>2s</a:t>
            </a:r>
            <a:r>
              <a:rPr lang="fr-FR" sz="2000" dirty="0">
                <a:latin typeface="Calibri"/>
              </a:rPr>
              <a:t> &lt; E</a:t>
            </a:r>
            <a:r>
              <a:rPr lang="fr-FR" sz="2000" baseline="-25000" dirty="0">
                <a:latin typeface="Calibri"/>
              </a:rPr>
              <a:t>3s</a:t>
            </a:r>
            <a:r>
              <a:rPr lang="fr-FR" sz="2000" dirty="0">
                <a:latin typeface="Calibri"/>
              </a:rPr>
              <a:t> &lt; etc..</a:t>
            </a:r>
          </a:p>
          <a:p>
            <a:pPr algn="just"/>
            <a:r>
              <a:rPr lang="fr-FR" sz="2000" dirty="0">
                <a:latin typeface="Calibri"/>
              </a:rPr>
              <a:t>2) Para </a:t>
            </a:r>
            <a:r>
              <a:rPr lang="fr-FR" sz="2000" dirty="0" err="1">
                <a:latin typeface="Calibri"/>
              </a:rPr>
              <a:t>um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valor</a:t>
            </a:r>
            <a:r>
              <a:rPr lang="fr-FR" sz="2000" dirty="0">
                <a:latin typeface="Calibri"/>
              </a:rPr>
              <a:t> de </a:t>
            </a:r>
            <a:r>
              <a:rPr lang="fr-FR" sz="2000" i="1" dirty="0">
                <a:latin typeface="Calibri"/>
              </a:rPr>
              <a:t>n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dado</a:t>
            </a:r>
            <a:r>
              <a:rPr lang="fr-FR" sz="2000" dirty="0">
                <a:latin typeface="Calibri"/>
              </a:rPr>
              <a:t>, mais </a:t>
            </a:r>
            <a:r>
              <a:rPr lang="fr-FR" sz="2000" i="1" dirty="0">
                <a:latin typeface="Calibri"/>
              </a:rPr>
              <a:t>l</a:t>
            </a:r>
            <a:r>
              <a:rPr lang="fr-FR" sz="2000" dirty="0">
                <a:latin typeface="Calibri"/>
              </a:rPr>
              <a:t> é grande, mais a </a:t>
            </a:r>
            <a:r>
              <a:rPr lang="fr-FR" sz="2000" dirty="0" err="1">
                <a:latin typeface="Calibri"/>
              </a:rPr>
              <a:t>energia</a:t>
            </a:r>
            <a:r>
              <a:rPr lang="fr-FR" sz="2000" dirty="0">
                <a:latin typeface="Calibri"/>
              </a:rPr>
              <a:t> do OA é </a:t>
            </a:r>
            <a:r>
              <a:rPr lang="fr-FR" sz="2000" dirty="0" err="1">
                <a:latin typeface="Calibri"/>
              </a:rPr>
              <a:t>elevada</a:t>
            </a:r>
            <a:r>
              <a:rPr lang="fr-FR" sz="2000" dirty="0">
                <a:latin typeface="Calibri"/>
              </a:rPr>
              <a:t>. </a:t>
            </a:r>
            <a:r>
              <a:rPr lang="fr-FR" sz="2000" dirty="0" err="1">
                <a:latin typeface="Calibri"/>
              </a:rPr>
              <a:t>Por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exemplo</a:t>
            </a:r>
            <a:r>
              <a:rPr lang="fr-FR" sz="2000" dirty="0">
                <a:latin typeface="Calibri"/>
              </a:rPr>
              <a:t>: E</a:t>
            </a:r>
            <a:r>
              <a:rPr lang="fr-FR" sz="2000" baseline="-25000" dirty="0">
                <a:latin typeface="Calibri"/>
              </a:rPr>
              <a:t>3s (l = 0)</a:t>
            </a:r>
            <a:r>
              <a:rPr lang="fr-FR" sz="2000" dirty="0">
                <a:latin typeface="Calibri"/>
              </a:rPr>
              <a:t> &lt; E</a:t>
            </a:r>
            <a:r>
              <a:rPr lang="fr-FR" sz="2000" baseline="-25000" dirty="0">
                <a:latin typeface="Calibri"/>
              </a:rPr>
              <a:t>3p</a:t>
            </a:r>
            <a:r>
              <a:rPr lang="fr-FR" sz="2000" baseline="-25000" dirty="0"/>
              <a:t> (l = 1)</a:t>
            </a:r>
            <a:r>
              <a:rPr lang="fr-FR" sz="2000" dirty="0">
                <a:latin typeface="Calibri"/>
              </a:rPr>
              <a:t> &lt; E</a:t>
            </a:r>
            <a:r>
              <a:rPr lang="fr-FR" sz="2000" baseline="-25000" dirty="0">
                <a:latin typeface="Calibri"/>
              </a:rPr>
              <a:t>3d </a:t>
            </a:r>
            <a:r>
              <a:rPr lang="fr-FR" sz="2000" baseline="-25000" dirty="0"/>
              <a:t>(l = 2)</a:t>
            </a:r>
            <a:r>
              <a:rPr lang="fr-FR" sz="2000" dirty="0">
                <a:latin typeface="Calibri"/>
              </a:rPr>
              <a:t> </a:t>
            </a:r>
          </a:p>
          <a:p>
            <a:pPr algn="just"/>
            <a:r>
              <a:rPr lang="fr-FR" sz="2000" dirty="0">
                <a:latin typeface="Calibri"/>
              </a:rPr>
              <a:t>3) Os </a:t>
            </a:r>
            <a:r>
              <a:rPr lang="fr-FR" sz="2000" dirty="0" err="1">
                <a:latin typeface="Calibri"/>
              </a:rPr>
              <a:t>OAs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são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ordenados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em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energia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segundo</a:t>
            </a:r>
            <a:r>
              <a:rPr lang="fr-FR" sz="2000" dirty="0">
                <a:latin typeface="Calibri"/>
              </a:rPr>
              <a:t> a </a:t>
            </a:r>
            <a:r>
              <a:rPr lang="fr-FR" sz="2000" dirty="0" err="1">
                <a:latin typeface="Calibri"/>
              </a:rPr>
              <a:t>ordem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crescente</a:t>
            </a:r>
            <a:r>
              <a:rPr lang="fr-FR" sz="2000" dirty="0">
                <a:latin typeface="Calibri"/>
              </a:rPr>
              <a:t> de </a:t>
            </a:r>
            <a:r>
              <a:rPr lang="fr-FR" sz="2000" i="1" dirty="0">
                <a:latin typeface="Calibri"/>
              </a:rPr>
              <a:t>(n+l).</a:t>
            </a:r>
            <a:r>
              <a:rPr lang="fr-FR" sz="2000" dirty="0">
                <a:latin typeface="Calibri"/>
              </a:rPr>
              <a:t> Para 2 </a:t>
            </a:r>
            <a:r>
              <a:rPr lang="fr-FR" sz="2000" dirty="0" err="1">
                <a:latin typeface="Calibri"/>
              </a:rPr>
              <a:t>OAs</a:t>
            </a:r>
            <a:r>
              <a:rPr lang="fr-FR" sz="2000" dirty="0">
                <a:latin typeface="Calibri"/>
              </a:rPr>
              <a:t> de </a:t>
            </a:r>
            <a:r>
              <a:rPr lang="fr-FR" sz="2000" dirty="0" err="1">
                <a:latin typeface="Calibri"/>
              </a:rPr>
              <a:t>mesmo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valor</a:t>
            </a:r>
            <a:r>
              <a:rPr lang="fr-FR" sz="2000" dirty="0">
                <a:latin typeface="Calibri"/>
              </a:rPr>
              <a:t> </a:t>
            </a:r>
            <a:r>
              <a:rPr lang="fr-FR" sz="2000" i="1" dirty="0">
                <a:latin typeface="Calibri"/>
              </a:rPr>
              <a:t>(n+l)</a:t>
            </a:r>
            <a:r>
              <a:rPr lang="fr-FR" sz="2000" dirty="0">
                <a:latin typeface="Calibri"/>
              </a:rPr>
              <a:t>, o OA de </a:t>
            </a:r>
            <a:r>
              <a:rPr lang="fr-FR" sz="2000" dirty="0" err="1">
                <a:latin typeface="Calibri"/>
              </a:rPr>
              <a:t>menor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energia</a:t>
            </a:r>
            <a:r>
              <a:rPr lang="fr-FR" sz="2000" dirty="0">
                <a:latin typeface="Calibri"/>
              </a:rPr>
              <a:t> corresponde </a:t>
            </a:r>
            <a:r>
              <a:rPr lang="fr-FR" sz="2000" dirty="0" err="1">
                <a:latin typeface="Calibri"/>
              </a:rPr>
              <a:t>ao</a:t>
            </a:r>
            <a:r>
              <a:rPr lang="fr-FR" sz="2000" dirty="0">
                <a:latin typeface="Calibri"/>
              </a:rPr>
              <a:t> de </a:t>
            </a:r>
            <a:r>
              <a:rPr lang="fr-FR" sz="2000" dirty="0" err="1">
                <a:latin typeface="Calibri"/>
              </a:rPr>
              <a:t>menor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valor</a:t>
            </a:r>
            <a:r>
              <a:rPr lang="fr-FR" sz="2000" dirty="0">
                <a:latin typeface="Calibri"/>
              </a:rPr>
              <a:t> de </a:t>
            </a:r>
            <a:r>
              <a:rPr lang="fr-FR" sz="2000" i="1" dirty="0">
                <a:latin typeface="Calibri"/>
              </a:rPr>
              <a:t>n. </a:t>
            </a:r>
            <a:r>
              <a:rPr lang="fr-FR" sz="2000" dirty="0">
                <a:latin typeface="Calibri"/>
              </a:rPr>
              <a:t>Este</a:t>
            </a:r>
            <a:r>
              <a:rPr lang="fr-FR" sz="2000" i="1" dirty="0">
                <a:latin typeface="Calibri"/>
              </a:rPr>
              <a:t> OA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deve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ser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preenchido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primeiro</a:t>
            </a:r>
            <a:r>
              <a:rPr lang="fr-FR" sz="2000" dirty="0">
                <a:latin typeface="Calibri"/>
              </a:rPr>
              <a:t> </a:t>
            </a:r>
            <a:r>
              <a:rPr lang="fr-FR" sz="2000" b="1" u="sng" dirty="0">
                <a:latin typeface="Calibri"/>
              </a:rPr>
              <a:t>(</a:t>
            </a:r>
            <a:r>
              <a:rPr lang="fr-FR" sz="2000" b="1" u="sng" dirty="0" err="1">
                <a:latin typeface="Calibri"/>
              </a:rPr>
              <a:t>regra</a:t>
            </a:r>
            <a:r>
              <a:rPr lang="fr-FR" sz="2000" b="1" u="sng" dirty="0">
                <a:latin typeface="Calibri"/>
              </a:rPr>
              <a:t> de </a:t>
            </a:r>
            <a:r>
              <a:rPr lang="fr-FR" sz="2000" b="1" u="sng" dirty="0" err="1">
                <a:latin typeface="Calibri"/>
              </a:rPr>
              <a:t>Klechkowsky</a:t>
            </a:r>
            <a:r>
              <a:rPr lang="fr-FR" sz="2000" b="1" u="sng" dirty="0">
                <a:latin typeface="Calibri"/>
              </a:rPr>
              <a:t>)</a:t>
            </a:r>
            <a:r>
              <a:rPr lang="fr-FR" sz="2000" i="1" dirty="0">
                <a:latin typeface="Calibri"/>
              </a:rPr>
              <a:t>. </a:t>
            </a:r>
            <a:endParaRPr lang="fr-FR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37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47667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331640" y="1268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107504" y="548680"/>
            <a:ext cx="8712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dirty="0"/>
              <a:t>A </a:t>
            </a:r>
            <a:r>
              <a:rPr lang="fr-FR" sz="2000" b="1" dirty="0" err="1"/>
              <a:t>configuração</a:t>
            </a:r>
            <a:r>
              <a:rPr lang="fr-FR" sz="2000" b="1" dirty="0"/>
              <a:t> </a:t>
            </a:r>
            <a:r>
              <a:rPr lang="fr-FR" sz="2000" b="1" dirty="0" err="1"/>
              <a:t>eletrônica</a:t>
            </a:r>
            <a:r>
              <a:rPr lang="fr-FR" sz="2000" b="1" dirty="0"/>
              <a:t> de </a:t>
            </a:r>
            <a:r>
              <a:rPr lang="fr-FR" sz="2000" b="1" dirty="0" err="1"/>
              <a:t>um</a:t>
            </a:r>
            <a:r>
              <a:rPr lang="fr-FR" sz="2000" b="1" dirty="0"/>
              <a:t> </a:t>
            </a:r>
            <a:r>
              <a:rPr lang="fr-FR" sz="2000" b="1" dirty="0" err="1"/>
              <a:t>átomo</a:t>
            </a:r>
            <a:r>
              <a:rPr lang="fr-FR" sz="2000" b="1" dirty="0"/>
              <a:t>: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07504" y="908720"/>
            <a:ext cx="909107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Assim</a:t>
            </a:r>
            <a:r>
              <a:rPr lang="fr-FR" sz="2000" dirty="0"/>
              <a:t>, </a:t>
            </a:r>
            <a:r>
              <a:rPr lang="fr-FR" sz="2000" dirty="0" err="1"/>
              <a:t>temos</a:t>
            </a:r>
            <a:r>
              <a:rPr lang="fr-FR" sz="2000" dirty="0"/>
              <a:t> a </a:t>
            </a:r>
            <a:r>
              <a:rPr lang="fr-FR" sz="2000" dirty="0" err="1"/>
              <a:t>ordem</a:t>
            </a:r>
            <a:r>
              <a:rPr lang="fr-FR" sz="2000" dirty="0"/>
              <a:t> de </a:t>
            </a:r>
            <a:r>
              <a:rPr lang="fr-FR" sz="2000" dirty="0" err="1"/>
              <a:t>energia</a:t>
            </a:r>
            <a:r>
              <a:rPr lang="fr-FR" sz="2000" dirty="0"/>
              <a:t>: 1s &lt; 2s &lt; 2p &lt; 3s &lt; 3p &lt; 4s &lt; 3d &lt; 4p &lt; 5s &lt; 4d &lt; etc..</a:t>
            </a:r>
          </a:p>
          <a:p>
            <a:r>
              <a:rPr lang="fr-FR" sz="2000" dirty="0"/>
              <a:t>                                                  </a:t>
            </a:r>
            <a:r>
              <a:rPr lang="fr-FR" sz="2000" i="1" dirty="0"/>
              <a:t>n + l</a:t>
            </a:r>
            <a:r>
              <a:rPr lang="fr-FR" sz="2000" dirty="0"/>
              <a:t> = 1      2      3       3      4       4      5      5      5      6</a:t>
            </a:r>
          </a:p>
          <a:p>
            <a:endParaRPr lang="fr-FR" sz="2000" dirty="0"/>
          </a:p>
          <a:p>
            <a:endParaRPr lang="fr-FR" sz="2000" dirty="0"/>
          </a:p>
          <a:p>
            <a:r>
              <a:rPr lang="fr-FR" sz="2000" dirty="0"/>
              <a:t>Que corresponde </a:t>
            </a:r>
            <a:r>
              <a:rPr lang="fr-FR" sz="2000" dirty="0" err="1"/>
              <a:t>ao</a:t>
            </a:r>
            <a:r>
              <a:rPr lang="fr-FR" sz="2000" dirty="0"/>
              <a:t> </a:t>
            </a:r>
            <a:r>
              <a:rPr lang="fr-FR" sz="2000" dirty="0" err="1"/>
              <a:t>esquema</a:t>
            </a:r>
            <a:r>
              <a:rPr lang="fr-FR" sz="2000" dirty="0"/>
              <a:t> </a:t>
            </a:r>
            <a:r>
              <a:rPr lang="fr-FR" sz="2000" dirty="0" err="1"/>
              <a:t>seguinte</a:t>
            </a:r>
            <a:r>
              <a:rPr lang="fr-FR" sz="2000" dirty="0"/>
              <a:t>:</a:t>
            </a:r>
          </a:p>
        </p:txBody>
      </p:sp>
      <p:graphicFrame>
        <p:nvGraphicFramePr>
          <p:cNvPr id="263172" name="Object 4"/>
          <p:cNvGraphicFramePr>
            <a:graphicFrameLocks noChangeAspect="1"/>
          </p:cNvGraphicFramePr>
          <p:nvPr/>
        </p:nvGraphicFramePr>
        <p:xfrm>
          <a:off x="4532313" y="1630363"/>
          <a:ext cx="1801812" cy="210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1802520" imgH="2109004" progId="ChemDraw.Document.6.0">
                  <p:embed/>
                </p:oleObj>
              </mc:Choice>
              <mc:Fallback>
                <p:oleObj name="CS ChemDraw Drawing" r:id="rId2" imgW="1802520" imgH="2109004" progId="ChemDraw.Document.6.0">
                  <p:embed/>
                  <p:pic>
                    <p:nvPicPr>
                      <p:cNvPr id="2631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2313" y="1630363"/>
                        <a:ext cx="1801812" cy="210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179512" y="3717032"/>
            <a:ext cx="8640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● </a:t>
            </a:r>
            <a:r>
              <a:rPr lang="fr-FR" sz="2000" dirty="0" err="1"/>
              <a:t>Não</a:t>
            </a:r>
            <a:r>
              <a:rPr lang="fr-FR" sz="2000" dirty="0"/>
              <a:t> se </a:t>
            </a:r>
            <a:r>
              <a:rPr lang="fr-FR" sz="2000" dirty="0" err="1"/>
              <a:t>pode</a:t>
            </a:r>
            <a:r>
              <a:rPr lang="fr-FR" sz="2000" dirty="0"/>
              <a:t> ter </a:t>
            </a:r>
            <a:r>
              <a:rPr lang="fr-FR" sz="2000" dirty="0" err="1"/>
              <a:t>nunca</a:t>
            </a:r>
            <a:r>
              <a:rPr lang="fr-FR" sz="2000" dirty="0"/>
              <a:t> dois </a:t>
            </a:r>
            <a:r>
              <a:rPr lang="fr-FR" sz="2000" dirty="0" err="1"/>
              <a:t>elétrons</a:t>
            </a:r>
            <a:r>
              <a:rPr lang="fr-FR" sz="2000" dirty="0"/>
              <a:t> </a:t>
            </a:r>
            <a:r>
              <a:rPr lang="fr-FR" sz="2000" dirty="0" err="1"/>
              <a:t>com</a:t>
            </a:r>
            <a:r>
              <a:rPr lang="fr-FR" sz="2000" dirty="0"/>
              <a:t> os 4 </a:t>
            </a:r>
            <a:r>
              <a:rPr lang="fr-FR" sz="2000" dirty="0" err="1"/>
              <a:t>números</a:t>
            </a:r>
            <a:r>
              <a:rPr lang="fr-FR" sz="2000" dirty="0"/>
              <a:t> </a:t>
            </a:r>
            <a:r>
              <a:rPr lang="fr-FR" sz="2000" dirty="0" err="1"/>
              <a:t>quânticos</a:t>
            </a:r>
            <a:r>
              <a:rPr lang="fr-FR" sz="2000" dirty="0"/>
              <a:t> </a:t>
            </a:r>
            <a:r>
              <a:rPr lang="fr-FR" sz="2000" dirty="0" err="1"/>
              <a:t>idênticos</a:t>
            </a:r>
            <a:r>
              <a:rPr lang="fr-FR" sz="2000" dirty="0"/>
              <a:t> (</a:t>
            </a:r>
            <a:r>
              <a:rPr lang="fr-FR" sz="2000" i="1" dirty="0"/>
              <a:t>n, l, m, m</a:t>
            </a:r>
            <a:r>
              <a:rPr lang="fr-FR" sz="2000" i="1" baseline="-25000" dirty="0"/>
              <a:t>s</a:t>
            </a:r>
            <a:r>
              <a:rPr lang="fr-FR" sz="2000" dirty="0"/>
              <a:t>): </a:t>
            </a:r>
            <a:r>
              <a:rPr lang="fr-FR" sz="2000" b="1" i="1" u="sng" dirty="0" err="1"/>
              <a:t>Principio</a:t>
            </a:r>
            <a:r>
              <a:rPr lang="fr-FR" sz="2000" b="1" i="1" u="sng" dirty="0"/>
              <a:t> de </a:t>
            </a:r>
            <a:r>
              <a:rPr lang="fr-FR" sz="2000" b="1" i="1" u="sng" dirty="0" err="1"/>
              <a:t>exclusão</a:t>
            </a:r>
            <a:r>
              <a:rPr lang="fr-FR" sz="2000" b="1" i="1" u="sng" dirty="0"/>
              <a:t> de Pauli</a:t>
            </a:r>
          </a:p>
          <a:p>
            <a:pPr algn="just"/>
            <a:endParaRPr lang="fr-FR" sz="2000" b="1" i="1" u="sng" dirty="0"/>
          </a:p>
          <a:p>
            <a:pPr algn="just"/>
            <a:r>
              <a:rPr lang="fr-FR" sz="2000" dirty="0"/>
              <a:t>● </a:t>
            </a:r>
            <a:r>
              <a:rPr lang="fr-FR" sz="2000" dirty="0" err="1"/>
              <a:t>Quando</a:t>
            </a:r>
            <a:r>
              <a:rPr lang="fr-FR" sz="2000" dirty="0"/>
              <a:t> </a:t>
            </a:r>
            <a:r>
              <a:rPr lang="fr-FR" sz="2000" dirty="0" err="1"/>
              <a:t>diversos</a:t>
            </a:r>
            <a:r>
              <a:rPr lang="fr-FR" sz="2000" dirty="0"/>
              <a:t> </a:t>
            </a:r>
            <a:r>
              <a:rPr lang="fr-FR" sz="2000" dirty="0" err="1"/>
              <a:t>elétrons</a:t>
            </a:r>
            <a:r>
              <a:rPr lang="fr-FR" sz="2000" dirty="0"/>
              <a:t> </a:t>
            </a:r>
            <a:r>
              <a:rPr lang="fr-FR" sz="2000" dirty="0" err="1"/>
              <a:t>ocupam</a:t>
            </a:r>
            <a:r>
              <a:rPr lang="fr-FR" sz="2000" dirty="0"/>
              <a:t> </a:t>
            </a:r>
            <a:r>
              <a:rPr lang="fr-FR" sz="2000" i="1" dirty="0" err="1"/>
              <a:t>OA</a:t>
            </a:r>
            <a:r>
              <a:rPr lang="fr-FR" sz="2000" dirty="0" err="1"/>
              <a:t>s</a:t>
            </a:r>
            <a:r>
              <a:rPr lang="fr-FR" sz="2000" dirty="0"/>
              <a:t> </a:t>
            </a:r>
            <a:r>
              <a:rPr lang="fr-FR" sz="2000" dirty="0" err="1"/>
              <a:t>degenerados</a:t>
            </a:r>
            <a:r>
              <a:rPr lang="fr-FR" sz="2000" dirty="0"/>
              <a:t>, a </a:t>
            </a:r>
            <a:r>
              <a:rPr lang="fr-FR" sz="2000" dirty="0" err="1"/>
              <a:t>configuração</a:t>
            </a:r>
            <a:r>
              <a:rPr lang="fr-FR" sz="2000" dirty="0"/>
              <a:t> </a:t>
            </a:r>
            <a:r>
              <a:rPr lang="fr-FR" sz="2000" dirty="0" err="1"/>
              <a:t>eletrônica</a:t>
            </a:r>
            <a:r>
              <a:rPr lang="fr-FR" sz="2000" dirty="0"/>
              <a:t> mais </a:t>
            </a:r>
            <a:r>
              <a:rPr lang="fr-FR" sz="2000" dirty="0" err="1"/>
              <a:t>estável</a:t>
            </a:r>
            <a:r>
              <a:rPr lang="fr-FR" sz="2000" dirty="0"/>
              <a:t> é </a:t>
            </a:r>
            <a:r>
              <a:rPr lang="fr-FR" sz="2000" dirty="0" err="1"/>
              <a:t>aquela</a:t>
            </a:r>
            <a:r>
              <a:rPr lang="fr-FR" sz="2000" dirty="0"/>
              <a:t> onde o </a:t>
            </a:r>
            <a:r>
              <a:rPr lang="fr-FR" sz="2000" dirty="0" err="1"/>
              <a:t>número</a:t>
            </a:r>
            <a:r>
              <a:rPr lang="fr-FR" sz="2000" dirty="0"/>
              <a:t> de </a:t>
            </a:r>
            <a:r>
              <a:rPr lang="fr-FR" sz="2000" dirty="0" err="1"/>
              <a:t>elétrons</a:t>
            </a:r>
            <a:r>
              <a:rPr lang="fr-FR" sz="2000" dirty="0"/>
              <a:t> </a:t>
            </a:r>
            <a:r>
              <a:rPr lang="fr-FR" sz="2000" dirty="0" err="1"/>
              <a:t>possuindo</a:t>
            </a:r>
            <a:r>
              <a:rPr lang="fr-FR" sz="2000" dirty="0"/>
              <a:t> spins </a:t>
            </a:r>
            <a:r>
              <a:rPr lang="fr-FR" sz="2000" dirty="0" err="1"/>
              <a:t>idênticos</a:t>
            </a:r>
            <a:r>
              <a:rPr lang="fr-FR" sz="2000" dirty="0"/>
              <a:t> é </a:t>
            </a:r>
            <a:r>
              <a:rPr lang="fr-FR" sz="2000" dirty="0" err="1"/>
              <a:t>máxima</a:t>
            </a:r>
            <a:r>
              <a:rPr lang="fr-FR" sz="2000" dirty="0"/>
              <a:t>: </a:t>
            </a:r>
            <a:r>
              <a:rPr lang="fr-FR" sz="2000" b="1" i="1" u="sng" dirty="0" err="1"/>
              <a:t>Regra</a:t>
            </a:r>
            <a:r>
              <a:rPr lang="fr-FR" sz="2000" b="1" i="1" u="sng" dirty="0"/>
              <a:t> de </a:t>
            </a:r>
            <a:r>
              <a:rPr lang="fr-FR" sz="2000" b="1" i="1" u="sng" dirty="0" err="1"/>
              <a:t>Hund</a:t>
            </a:r>
            <a:r>
              <a:rPr lang="fr-FR" sz="2000" b="1" i="1" u="sng" dirty="0"/>
              <a:t>.</a:t>
            </a:r>
          </a:p>
        </p:txBody>
      </p:sp>
      <p:graphicFrame>
        <p:nvGraphicFramePr>
          <p:cNvPr id="263173" name="Object 5"/>
          <p:cNvGraphicFramePr>
            <a:graphicFrameLocks noChangeAspect="1"/>
          </p:cNvGraphicFramePr>
          <p:nvPr/>
        </p:nvGraphicFramePr>
        <p:xfrm>
          <a:off x="3255963" y="5668963"/>
          <a:ext cx="4751387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3730115" imgH="440049" progId="ChemDraw.Document.6.0">
                  <p:embed/>
                </p:oleObj>
              </mc:Choice>
              <mc:Fallback>
                <p:oleObj name="CS ChemDraw Drawing" r:id="rId4" imgW="3730115" imgH="440049" progId="ChemDraw.Document.6.0">
                  <p:embed/>
                  <p:pic>
                    <p:nvPicPr>
                      <p:cNvPr id="26317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5963" y="5668963"/>
                        <a:ext cx="4751387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35497" y="-27384"/>
            <a:ext cx="9108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 err="1"/>
              <a:t>Propriedades</a:t>
            </a:r>
            <a:r>
              <a:rPr lang="fr-FR" sz="2800" dirty="0"/>
              <a:t> </a:t>
            </a:r>
            <a:r>
              <a:rPr lang="fr-FR" sz="2800" dirty="0" err="1"/>
              <a:t>Atômicas</a:t>
            </a:r>
            <a:r>
              <a:rPr lang="fr-FR" sz="2800" dirty="0"/>
              <a:t> de </a:t>
            </a:r>
            <a:r>
              <a:rPr lang="fr-FR" sz="2800" dirty="0" err="1"/>
              <a:t>Elementos</a:t>
            </a:r>
            <a:r>
              <a:rPr lang="fr-FR" sz="2800" dirty="0"/>
              <a:t> da TP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38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40466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35497" y="-27384"/>
            <a:ext cx="9108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 err="1"/>
              <a:t>Propriedades</a:t>
            </a:r>
            <a:r>
              <a:rPr lang="fr-FR" sz="2800" dirty="0"/>
              <a:t> </a:t>
            </a:r>
            <a:r>
              <a:rPr lang="fr-FR" sz="2800" dirty="0" err="1"/>
              <a:t>Atômicas</a:t>
            </a:r>
            <a:r>
              <a:rPr lang="fr-FR" sz="2800" dirty="0"/>
              <a:t> de </a:t>
            </a:r>
            <a:r>
              <a:rPr lang="fr-FR" sz="2800" dirty="0" err="1"/>
              <a:t>Elementos</a:t>
            </a:r>
            <a:r>
              <a:rPr lang="fr-FR" sz="2800" dirty="0"/>
              <a:t> da TP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79512" y="548680"/>
            <a:ext cx="22423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u="sng" dirty="0" err="1"/>
              <a:t>Cargas</a:t>
            </a:r>
            <a:r>
              <a:rPr lang="fr-FR" sz="2000" b="1" i="1" u="sng" dirty="0"/>
              <a:t> </a:t>
            </a:r>
            <a:r>
              <a:rPr lang="fr-FR" sz="2000" b="1" i="1" u="sng" dirty="0" err="1"/>
              <a:t>efetivas</a:t>
            </a:r>
            <a:r>
              <a:rPr lang="fr-FR" sz="2000" b="1" i="1" u="sng" dirty="0"/>
              <a:t>  Z*: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51520" y="1052736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A </a:t>
            </a:r>
            <a:r>
              <a:rPr lang="fr-FR" sz="2000" dirty="0" err="1"/>
              <a:t>f</a:t>
            </a:r>
            <a:r>
              <a:rPr lang="fr-FR" sz="2000" dirty="0" err="1">
                <a:latin typeface="Calibri"/>
              </a:rPr>
              <a:t>ó</a:t>
            </a:r>
            <a:r>
              <a:rPr lang="fr-FR" sz="2000" dirty="0" err="1"/>
              <a:t>rmula</a:t>
            </a:r>
            <a:r>
              <a:rPr lang="fr-FR" sz="2000" dirty="0"/>
              <a:t> de Slater Z* = Z - </a:t>
            </a:r>
            <a:r>
              <a:rPr lang="fr-FR" sz="2000" dirty="0">
                <a:latin typeface="Symbol" pitchFamily="18" charset="2"/>
              </a:rPr>
              <a:t>s</a:t>
            </a:r>
            <a:r>
              <a:rPr lang="fr-FR" sz="2000" dirty="0"/>
              <a:t> nos </a:t>
            </a:r>
            <a:r>
              <a:rPr lang="fr-FR" sz="2000" dirty="0" err="1"/>
              <a:t>fornece</a:t>
            </a:r>
            <a:r>
              <a:rPr lang="fr-FR" sz="2000" dirty="0"/>
              <a:t> a </a:t>
            </a:r>
            <a:r>
              <a:rPr lang="fr-FR" sz="2000" dirty="0" err="1"/>
              <a:t>carga</a:t>
            </a:r>
            <a:r>
              <a:rPr lang="fr-FR" sz="2000" dirty="0"/>
              <a:t> </a:t>
            </a:r>
            <a:r>
              <a:rPr lang="fr-FR" sz="2000" dirty="0" err="1"/>
              <a:t>nuclear</a:t>
            </a:r>
            <a:r>
              <a:rPr lang="fr-FR" sz="2000" dirty="0"/>
              <a:t> </a:t>
            </a:r>
            <a:r>
              <a:rPr lang="fr-FR" sz="2000" dirty="0" err="1"/>
              <a:t>efetiva</a:t>
            </a:r>
            <a:r>
              <a:rPr lang="fr-FR" sz="2000" dirty="0"/>
              <a:t> </a:t>
            </a:r>
            <a:r>
              <a:rPr lang="fr-FR" sz="2000" dirty="0" err="1"/>
              <a:t>sentida</a:t>
            </a:r>
            <a:r>
              <a:rPr lang="fr-FR" sz="2000" dirty="0"/>
              <a:t> </a:t>
            </a:r>
            <a:r>
              <a:rPr lang="fr-FR" sz="2000" dirty="0" err="1"/>
              <a:t>pelos</a:t>
            </a:r>
            <a:r>
              <a:rPr lang="fr-FR" sz="2000" dirty="0"/>
              <a:t> </a:t>
            </a:r>
            <a:r>
              <a:rPr lang="fr-FR" sz="2000" i="1" u="sng" dirty="0" err="1"/>
              <a:t>elétrons</a:t>
            </a:r>
            <a:r>
              <a:rPr lang="fr-FR" sz="2000" i="1" u="sng" dirty="0"/>
              <a:t> de </a:t>
            </a:r>
            <a:r>
              <a:rPr lang="fr-FR" sz="2000" i="1" u="sng" dirty="0" err="1"/>
              <a:t>valência</a:t>
            </a:r>
            <a:r>
              <a:rPr lang="fr-FR" sz="2000" dirty="0"/>
              <a:t> dos </a:t>
            </a:r>
            <a:r>
              <a:rPr lang="fr-FR" sz="2000" dirty="0" err="1"/>
              <a:t>elementos</a:t>
            </a:r>
            <a:r>
              <a:rPr lang="fr-FR" sz="2000" dirty="0"/>
              <a:t>.</a:t>
            </a:r>
          </a:p>
          <a:p>
            <a:pPr algn="just"/>
            <a:endParaRPr lang="fr-FR" sz="2000" dirty="0"/>
          </a:p>
          <a:p>
            <a:pPr algn="just"/>
            <a:r>
              <a:rPr lang="fr-FR" sz="2000" dirty="0"/>
              <a:t>Para os 5 </a:t>
            </a:r>
            <a:r>
              <a:rPr lang="fr-FR" sz="2000" dirty="0" err="1"/>
              <a:t>primeiros</a:t>
            </a:r>
            <a:r>
              <a:rPr lang="fr-FR" sz="2000" dirty="0"/>
              <a:t> </a:t>
            </a:r>
            <a:r>
              <a:rPr lang="fr-FR" sz="2000" dirty="0" err="1"/>
              <a:t>períodos</a:t>
            </a:r>
            <a:r>
              <a:rPr lang="fr-FR" sz="2000" dirty="0"/>
              <a:t> do </a:t>
            </a:r>
            <a:r>
              <a:rPr lang="fr-FR" sz="2000" dirty="0" err="1"/>
              <a:t>bloco</a:t>
            </a:r>
            <a:r>
              <a:rPr lang="fr-FR" sz="2000" dirty="0"/>
              <a:t> </a:t>
            </a:r>
            <a:r>
              <a:rPr lang="fr-FR" sz="2000" b="1" i="1" dirty="0"/>
              <a:t>s</a:t>
            </a:r>
            <a:r>
              <a:rPr lang="fr-FR" sz="2000" dirty="0"/>
              <a:t> e </a:t>
            </a:r>
            <a:r>
              <a:rPr lang="fr-FR" sz="2000" b="1" i="1" dirty="0"/>
              <a:t>p</a:t>
            </a:r>
            <a:r>
              <a:rPr lang="fr-FR" sz="2000" dirty="0"/>
              <a:t> da TP, os </a:t>
            </a:r>
            <a:r>
              <a:rPr lang="fr-FR" sz="2000" dirty="0" err="1"/>
              <a:t>valores</a:t>
            </a:r>
            <a:r>
              <a:rPr lang="fr-FR" sz="2000" dirty="0"/>
              <a:t> de Z* </a:t>
            </a:r>
            <a:r>
              <a:rPr lang="fr-FR" sz="2000" dirty="0" err="1"/>
              <a:t>são</a:t>
            </a:r>
            <a:r>
              <a:rPr lang="fr-FR" sz="2000" dirty="0"/>
              <a:t>:</a:t>
            </a:r>
          </a:p>
        </p:txBody>
      </p:sp>
      <p:graphicFrame>
        <p:nvGraphicFramePr>
          <p:cNvPr id="273410" name="Object 2"/>
          <p:cNvGraphicFramePr>
            <a:graphicFrameLocks noChangeAspect="1"/>
          </p:cNvGraphicFramePr>
          <p:nvPr/>
        </p:nvGraphicFramePr>
        <p:xfrm>
          <a:off x="1778000" y="2574925"/>
          <a:ext cx="5260975" cy="319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768695" imgH="2288558" progId="ChemDraw.Document.6.0">
                  <p:embed/>
                </p:oleObj>
              </mc:Choice>
              <mc:Fallback>
                <p:oleObj name="CS ChemDraw Drawing" r:id="rId2" imgW="3768695" imgH="2288558" progId="ChemDraw.Document.6.0">
                  <p:embed/>
                  <p:pic>
                    <p:nvPicPr>
                      <p:cNvPr id="2734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0" y="2574925"/>
                        <a:ext cx="5260975" cy="319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4236524" y="5805264"/>
            <a:ext cx="482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Z*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39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56784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35497" y="44624"/>
            <a:ext cx="9108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 err="1"/>
              <a:t>Propriedades</a:t>
            </a:r>
            <a:r>
              <a:rPr lang="fr-FR" sz="2800" dirty="0"/>
              <a:t> </a:t>
            </a:r>
            <a:r>
              <a:rPr lang="fr-FR" sz="2800" dirty="0" err="1"/>
              <a:t>Atômicas</a:t>
            </a:r>
            <a:r>
              <a:rPr lang="fr-FR" sz="2800" dirty="0"/>
              <a:t> de </a:t>
            </a:r>
            <a:r>
              <a:rPr lang="fr-FR" sz="2800" dirty="0" err="1"/>
              <a:t>Elementos</a:t>
            </a:r>
            <a:r>
              <a:rPr lang="fr-FR" sz="2800" dirty="0"/>
              <a:t> da TP</a:t>
            </a:r>
          </a:p>
        </p:txBody>
      </p:sp>
      <p:sp>
        <p:nvSpPr>
          <p:cNvPr id="9" name="Rectangle 8"/>
          <p:cNvSpPr/>
          <p:nvPr/>
        </p:nvSpPr>
        <p:spPr>
          <a:xfrm>
            <a:off x="179512" y="692696"/>
            <a:ext cx="18530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err="1"/>
              <a:t>Raios</a:t>
            </a:r>
            <a:r>
              <a:rPr lang="fr-FR" sz="2000" b="1" i="1" u="sng" dirty="0"/>
              <a:t> </a:t>
            </a:r>
            <a:r>
              <a:rPr lang="fr-FR" sz="2000" b="1" i="1" u="sng" dirty="0" err="1"/>
              <a:t>atômicos</a:t>
            </a:r>
            <a:r>
              <a:rPr lang="fr-FR" sz="2000" b="1" i="1" u="sng" dirty="0"/>
              <a:t>:</a:t>
            </a:r>
          </a:p>
        </p:txBody>
      </p:sp>
      <p:graphicFrame>
        <p:nvGraphicFramePr>
          <p:cNvPr id="278529" name="Object 1"/>
          <p:cNvGraphicFramePr>
            <a:graphicFrameLocks noChangeAspect="1"/>
          </p:cNvGraphicFramePr>
          <p:nvPr/>
        </p:nvGraphicFramePr>
        <p:xfrm>
          <a:off x="1855788" y="2435225"/>
          <a:ext cx="5292725" cy="321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768316" imgH="2287042" progId="ChemDraw.Document.6.0">
                  <p:embed/>
                </p:oleObj>
              </mc:Choice>
              <mc:Fallback>
                <p:oleObj name="CS ChemDraw Drawing" r:id="rId2" imgW="3768316" imgH="2287042" progId="ChemDraw.Document.6.0">
                  <p:embed/>
                  <p:pic>
                    <p:nvPicPr>
                      <p:cNvPr id="278529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5788" y="2435225"/>
                        <a:ext cx="5292725" cy="321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251520" y="1268760"/>
            <a:ext cx="86409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As </a:t>
            </a:r>
            <a:r>
              <a:rPr lang="fr-FR" sz="2000" dirty="0" err="1"/>
              <a:t>variações</a:t>
            </a:r>
            <a:r>
              <a:rPr lang="fr-FR" sz="2000" dirty="0"/>
              <a:t> da </a:t>
            </a:r>
            <a:r>
              <a:rPr lang="fr-FR" sz="2000" dirty="0" err="1"/>
              <a:t>carga</a:t>
            </a:r>
            <a:r>
              <a:rPr lang="fr-FR" sz="2000" dirty="0"/>
              <a:t> </a:t>
            </a:r>
            <a:r>
              <a:rPr lang="fr-FR" sz="2000" dirty="0" err="1"/>
              <a:t>efetiva</a:t>
            </a:r>
            <a:r>
              <a:rPr lang="fr-FR" sz="2000" dirty="0"/>
              <a:t> </a:t>
            </a:r>
            <a:r>
              <a:rPr lang="fr-FR" sz="2000" dirty="0" err="1"/>
              <a:t>sentida</a:t>
            </a:r>
            <a:r>
              <a:rPr lang="fr-FR" sz="2000" dirty="0"/>
              <a:t> </a:t>
            </a:r>
            <a:r>
              <a:rPr lang="fr-FR" sz="2000" dirty="0" err="1"/>
              <a:t>por</a:t>
            </a:r>
            <a:r>
              <a:rPr lang="fr-FR" sz="2000" dirty="0"/>
              <a:t> </a:t>
            </a:r>
            <a:r>
              <a:rPr lang="fr-FR" sz="2000" dirty="0" err="1"/>
              <a:t>cada</a:t>
            </a:r>
            <a:r>
              <a:rPr lang="fr-FR" sz="2000" dirty="0"/>
              <a:t> </a:t>
            </a:r>
            <a:r>
              <a:rPr lang="fr-FR" sz="2000" dirty="0" err="1"/>
              <a:t>átomo</a:t>
            </a:r>
            <a:r>
              <a:rPr lang="fr-FR" sz="2000" dirty="0"/>
              <a:t> tem </a:t>
            </a:r>
            <a:r>
              <a:rPr lang="fr-FR" sz="2000" dirty="0" err="1"/>
              <a:t>uma</a:t>
            </a:r>
            <a:r>
              <a:rPr lang="fr-FR" sz="2000" dirty="0"/>
              <a:t> </a:t>
            </a:r>
            <a:r>
              <a:rPr lang="fr-FR" sz="2000" dirty="0" err="1"/>
              <a:t>ligação</a:t>
            </a:r>
            <a:r>
              <a:rPr lang="fr-FR" sz="2000" dirty="0"/>
              <a:t> </a:t>
            </a:r>
            <a:r>
              <a:rPr lang="fr-FR" sz="2000" dirty="0" err="1"/>
              <a:t>direta</a:t>
            </a:r>
            <a:r>
              <a:rPr lang="fr-FR" sz="2000" dirty="0"/>
              <a:t> </a:t>
            </a:r>
            <a:r>
              <a:rPr lang="fr-FR" sz="2000" dirty="0" err="1"/>
              <a:t>com</a:t>
            </a:r>
            <a:r>
              <a:rPr lang="fr-FR" sz="2000" dirty="0"/>
              <a:t> os </a:t>
            </a:r>
            <a:r>
              <a:rPr lang="fr-FR" sz="2000" dirty="0" err="1"/>
              <a:t>raios</a:t>
            </a:r>
            <a:r>
              <a:rPr lang="fr-FR" sz="2000" dirty="0"/>
              <a:t> </a:t>
            </a:r>
            <a:r>
              <a:rPr lang="fr-FR" sz="2000" dirty="0" err="1"/>
              <a:t>atômicos</a:t>
            </a:r>
            <a:r>
              <a:rPr lang="fr-FR" sz="2000" dirty="0"/>
              <a:t> </a:t>
            </a:r>
            <a:r>
              <a:rPr lang="fr-FR" sz="2000" dirty="0" err="1"/>
              <a:t>observados</a:t>
            </a:r>
            <a:r>
              <a:rPr lang="fr-FR" sz="2000" dirty="0"/>
              <a:t>: </a:t>
            </a:r>
            <a:r>
              <a:rPr lang="fr-FR" sz="2000" b="1" i="1" u="sng" dirty="0"/>
              <a:t>r  </a:t>
            </a:r>
            <a:r>
              <a:rPr lang="fr-FR" sz="2000" b="1" i="1" u="sng" dirty="0" err="1"/>
              <a:t>diminui</a:t>
            </a:r>
            <a:r>
              <a:rPr lang="fr-FR" sz="2000" b="1" i="1" u="sng" dirty="0"/>
              <a:t> </a:t>
            </a:r>
            <a:r>
              <a:rPr lang="fr-FR" sz="2000" b="1" i="1" u="sng" dirty="0" err="1"/>
              <a:t>quando</a:t>
            </a:r>
            <a:r>
              <a:rPr lang="fr-FR" sz="2000" b="1" i="1" u="sng" dirty="0"/>
              <a:t> Z* </a:t>
            </a:r>
            <a:r>
              <a:rPr lang="fr-FR" sz="2000" b="1" i="1" u="sng" dirty="0" err="1"/>
              <a:t>aumenta</a:t>
            </a:r>
            <a:r>
              <a:rPr lang="fr-FR" sz="2000" b="1" i="1" u="sng" dirty="0"/>
              <a:t>.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223319" y="5733256"/>
            <a:ext cx="636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i="1" dirty="0"/>
              <a:t>r (Å)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79512" y="4797152"/>
            <a:ext cx="8712968" cy="792088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3491880" y="836712"/>
            <a:ext cx="1296144" cy="432048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4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908720"/>
            <a:ext cx="1095375" cy="342900"/>
          </a:xfrm>
          <a:prstGeom prst="rect">
            <a:avLst/>
          </a:prstGeom>
          <a:noFill/>
        </p:spPr>
      </p:pic>
      <p:sp>
        <p:nvSpPr>
          <p:cNvPr id="151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0" y="1162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51520" y="1516722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Para </a:t>
            </a:r>
            <a:r>
              <a:rPr lang="fr-FR" sz="2000" dirty="0" err="1"/>
              <a:t>um</a:t>
            </a:r>
            <a:r>
              <a:rPr lang="fr-FR" sz="2000" dirty="0"/>
              <a:t> </a:t>
            </a:r>
            <a:r>
              <a:rPr lang="fr-FR" sz="2000" dirty="0" err="1"/>
              <a:t>átomo</a:t>
            </a:r>
            <a:r>
              <a:rPr lang="fr-FR" sz="2000" dirty="0"/>
              <a:t> </a:t>
            </a:r>
            <a:r>
              <a:rPr lang="fr-FR" sz="2000" dirty="0" err="1"/>
              <a:t>hidrogen</a:t>
            </a:r>
            <a:r>
              <a:rPr lang="fr-FR" sz="2000" dirty="0" err="1">
                <a:latin typeface="Calibri"/>
              </a:rPr>
              <a:t>óide</a:t>
            </a:r>
            <a:r>
              <a:rPr lang="fr-FR" sz="2000" dirty="0">
                <a:latin typeface="Calibri"/>
              </a:rPr>
              <a:t> (</a:t>
            </a:r>
            <a:r>
              <a:rPr lang="fr-FR" sz="2000" dirty="0" err="1">
                <a:latin typeface="Calibri"/>
              </a:rPr>
              <a:t>um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núcleo</a:t>
            </a:r>
            <a:r>
              <a:rPr lang="fr-FR" sz="2000" dirty="0">
                <a:latin typeface="Calibri"/>
              </a:rPr>
              <a:t> de </a:t>
            </a:r>
            <a:r>
              <a:rPr lang="fr-FR" sz="2000" dirty="0" err="1">
                <a:latin typeface="Calibri"/>
              </a:rPr>
              <a:t>carga</a:t>
            </a:r>
            <a:r>
              <a:rPr lang="fr-FR" sz="2000" dirty="0">
                <a:latin typeface="Calibri"/>
              </a:rPr>
              <a:t> +</a:t>
            </a:r>
            <a:r>
              <a:rPr lang="fr-FR" sz="2000" dirty="0" err="1">
                <a:latin typeface="Calibri"/>
              </a:rPr>
              <a:t>Ze</a:t>
            </a:r>
            <a:r>
              <a:rPr lang="fr-FR" sz="2000" dirty="0">
                <a:latin typeface="Calibri"/>
              </a:rPr>
              <a:t> e </a:t>
            </a:r>
            <a:r>
              <a:rPr lang="fr-FR" sz="2000" dirty="0" err="1">
                <a:latin typeface="Calibri"/>
              </a:rPr>
              <a:t>um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elétron</a:t>
            </a:r>
            <a:r>
              <a:rPr lang="fr-FR" sz="2000" dirty="0">
                <a:latin typeface="Calibri"/>
              </a:rPr>
              <a:t> de </a:t>
            </a:r>
            <a:r>
              <a:rPr lang="fr-FR" sz="2000" dirty="0" err="1">
                <a:latin typeface="Calibri"/>
              </a:rPr>
              <a:t>carga</a:t>
            </a:r>
            <a:r>
              <a:rPr lang="fr-FR" sz="2000" dirty="0">
                <a:latin typeface="Calibri"/>
              </a:rPr>
              <a:t> -e):</a:t>
            </a:r>
            <a:endParaRPr lang="fr-FR" sz="2000" dirty="0"/>
          </a:p>
        </p:txBody>
      </p:sp>
      <p:graphicFrame>
        <p:nvGraphicFramePr>
          <p:cNvPr id="151557" name="Object 5"/>
          <p:cNvGraphicFramePr>
            <a:graphicFrameLocks noChangeAspect="1"/>
          </p:cNvGraphicFramePr>
          <p:nvPr/>
        </p:nvGraphicFramePr>
        <p:xfrm>
          <a:off x="539552" y="2996952"/>
          <a:ext cx="136815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1041120" imgH="506520" progId="ChemDraw.Document.6.0">
                  <p:embed/>
                </p:oleObj>
              </mc:Choice>
              <mc:Fallback>
                <p:oleObj name="CS ChemDraw Drawing" r:id="rId3" imgW="1041120" imgH="506520" progId="ChemDraw.Document.6.0">
                  <p:embed/>
                  <p:pic>
                    <p:nvPicPr>
                      <p:cNvPr id="15155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2996952"/>
                        <a:ext cx="1368152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558" name="Object 6"/>
          <p:cNvGraphicFramePr>
            <a:graphicFrameLocks noChangeAspect="1"/>
          </p:cNvGraphicFramePr>
          <p:nvPr/>
        </p:nvGraphicFramePr>
        <p:xfrm>
          <a:off x="1835696" y="2994595"/>
          <a:ext cx="1296144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5" imgW="1041120" imgH="506520" progId="ChemDraw.Document.6.0">
                  <p:embed/>
                </p:oleObj>
              </mc:Choice>
              <mc:Fallback>
                <p:oleObj name="CS ChemDraw Drawing" r:id="rId5" imgW="1041120" imgH="506520" progId="ChemDraw.Document.6.0">
                  <p:embed/>
                  <p:pic>
                    <p:nvPicPr>
                      <p:cNvPr id="15155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2994595"/>
                        <a:ext cx="1296144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559" name="Object 7"/>
          <p:cNvGraphicFramePr>
            <a:graphicFrameLocks noChangeAspect="1"/>
          </p:cNvGraphicFramePr>
          <p:nvPr/>
        </p:nvGraphicFramePr>
        <p:xfrm>
          <a:off x="3059832" y="3037135"/>
          <a:ext cx="1440160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7" imgW="1044360" imgH="824400" progId="ChemDraw.Document.6.0">
                  <p:embed/>
                </p:oleObj>
              </mc:Choice>
              <mc:Fallback>
                <p:oleObj name="CS ChemDraw Drawing" r:id="rId7" imgW="1044360" imgH="824400" progId="ChemDraw.Document.6.0">
                  <p:embed/>
                  <p:pic>
                    <p:nvPicPr>
                      <p:cNvPr id="15155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3037135"/>
                        <a:ext cx="1440160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ZoneTexte 17"/>
          <p:cNvSpPr txBox="1"/>
          <p:nvPr/>
        </p:nvSpPr>
        <p:spPr>
          <a:xfrm>
            <a:off x="179512" y="4797152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>
                <a:latin typeface="Calibri"/>
              </a:rPr>
              <a:t>Mesmo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/>
              <a:t> para </a:t>
            </a:r>
            <a:r>
              <a:rPr lang="fr-FR" sz="2000" dirty="0" err="1"/>
              <a:t>um</a:t>
            </a:r>
            <a:r>
              <a:rPr lang="fr-FR" sz="2000" dirty="0"/>
              <a:t> </a:t>
            </a:r>
            <a:r>
              <a:rPr lang="fr-FR" sz="2000" dirty="0" err="1"/>
              <a:t>átomo</a:t>
            </a:r>
            <a:r>
              <a:rPr lang="fr-FR" sz="2000" dirty="0"/>
              <a:t> </a:t>
            </a:r>
            <a:r>
              <a:rPr lang="fr-FR" sz="2000" dirty="0" err="1"/>
              <a:t>hidrogenóide</a:t>
            </a:r>
            <a:r>
              <a:rPr lang="fr-FR" sz="2000" dirty="0"/>
              <a:t>, </a:t>
            </a:r>
            <a:r>
              <a:rPr lang="fr-FR" sz="2000" dirty="0">
                <a:latin typeface="Calibri"/>
              </a:rPr>
              <a:t>a </a:t>
            </a:r>
            <a:r>
              <a:rPr lang="fr-FR" sz="2000" dirty="0" err="1">
                <a:latin typeface="Calibri"/>
              </a:rPr>
              <a:t>resolução</a:t>
            </a:r>
            <a:r>
              <a:rPr lang="fr-FR" sz="2000" dirty="0">
                <a:latin typeface="Calibri"/>
              </a:rPr>
              <a:t> da </a:t>
            </a:r>
            <a:r>
              <a:rPr lang="fr-FR" sz="2000" dirty="0" err="1">
                <a:latin typeface="Calibri"/>
              </a:rPr>
              <a:t>equação</a:t>
            </a:r>
            <a:r>
              <a:rPr lang="fr-FR" sz="2000" dirty="0">
                <a:latin typeface="Calibri"/>
              </a:rPr>
              <a:t> de Schrödinger</a:t>
            </a:r>
            <a:r>
              <a:rPr lang="fr-FR" sz="2000" dirty="0"/>
              <a:t> </a:t>
            </a:r>
            <a:r>
              <a:rPr lang="fr-FR" sz="2000" dirty="0">
                <a:latin typeface="Calibri"/>
              </a:rPr>
              <a:t>é </a:t>
            </a:r>
            <a:r>
              <a:rPr lang="fr-FR" sz="2000" dirty="0" err="1">
                <a:latin typeface="Calibri"/>
              </a:rPr>
              <a:t>difícil</a:t>
            </a:r>
            <a:r>
              <a:rPr lang="fr-FR" sz="2000" dirty="0">
                <a:latin typeface="Calibri"/>
              </a:rPr>
              <a:t>, mas </a:t>
            </a:r>
            <a:r>
              <a:rPr lang="fr-FR" sz="2000" dirty="0" err="1">
                <a:latin typeface="Calibri"/>
              </a:rPr>
              <a:t>ainda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sim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realizável</a:t>
            </a:r>
            <a:r>
              <a:rPr lang="fr-FR" sz="2000" dirty="0">
                <a:latin typeface="Calibri"/>
              </a:rPr>
              <a:t>.</a:t>
            </a:r>
            <a:endParaRPr lang="fr-FR" sz="2000" dirty="0"/>
          </a:p>
        </p:txBody>
      </p:sp>
      <p:sp>
        <p:nvSpPr>
          <p:cNvPr id="151561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1562" name="Rectangle 10"/>
          <p:cNvSpPr>
            <a:spLocks noChangeArrowheads="1"/>
          </p:cNvSpPr>
          <p:nvPr/>
        </p:nvSpPr>
        <p:spPr bwMode="auto">
          <a:xfrm>
            <a:off x="0" y="1866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156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51563" name="Picture 1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276872"/>
            <a:ext cx="3962400" cy="704850"/>
          </a:xfrm>
          <a:prstGeom prst="rect">
            <a:avLst/>
          </a:prstGeom>
          <a:noFill/>
        </p:spPr>
      </p:pic>
      <p:sp>
        <p:nvSpPr>
          <p:cNvPr id="1515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51565" name="Picture 1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2276872"/>
            <a:ext cx="3571875" cy="704850"/>
          </a:xfrm>
          <a:prstGeom prst="rect">
            <a:avLst/>
          </a:prstGeom>
          <a:noFill/>
        </p:spPr>
      </p:pic>
      <p:graphicFrame>
        <p:nvGraphicFramePr>
          <p:cNvPr id="151567" name="Object 15"/>
          <p:cNvGraphicFramePr>
            <a:graphicFrameLocks noChangeAspect="1"/>
          </p:cNvGraphicFramePr>
          <p:nvPr/>
        </p:nvGraphicFramePr>
        <p:xfrm>
          <a:off x="5148064" y="2996952"/>
          <a:ext cx="1224136" cy="134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1" imgW="627840" imgH="134280" progId="ChemDraw.Document.6.0">
                  <p:embed/>
                </p:oleObj>
              </mc:Choice>
              <mc:Fallback>
                <p:oleObj name="CS ChemDraw Drawing" r:id="rId11" imgW="627840" imgH="134280" progId="ChemDraw.Document.6.0">
                  <p:embed/>
                  <p:pic>
                    <p:nvPicPr>
                      <p:cNvPr id="15156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2996952"/>
                        <a:ext cx="1224136" cy="134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56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51568" name="Picture 16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3140968"/>
            <a:ext cx="142875" cy="666750"/>
          </a:xfrm>
          <a:prstGeom prst="rect">
            <a:avLst/>
          </a:prstGeom>
          <a:noFill/>
        </p:spPr>
      </p:pic>
      <p:sp>
        <p:nvSpPr>
          <p:cNvPr id="31" name="ZoneTexte 30"/>
          <p:cNvSpPr txBox="1"/>
          <p:nvPr/>
        </p:nvSpPr>
        <p:spPr>
          <a:xfrm>
            <a:off x="5940152" y="3284984"/>
            <a:ext cx="2712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Massa </a:t>
            </a:r>
            <a:r>
              <a:rPr lang="fr-FR" dirty="0" err="1"/>
              <a:t>reduzida</a:t>
            </a:r>
            <a:r>
              <a:rPr lang="fr-FR" dirty="0"/>
              <a:t> do </a:t>
            </a:r>
            <a:r>
              <a:rPr lang="fr-FR" dirty="0" err="1"/>
              <a:t>sistema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251520" y="44624"/>
            <a:ext cx="3503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Átomos</a:t>
            </a:r>
            <a:r>
              <a:rPr lang="fr-FR" sz="2800" dirty="0"/>
              <a:t> </a:t>
            </a:r>
            <a:r>
              <a:rPr lang="fr-FR" sz="2800" dirty="0" err="1"/>
              <a:t>Hidrogen</a:t>
            </a:r>
            <a:r>
              <a:rPr lang="fr-FR" sz="2800" dirty="0" err="1">
                <a:latin typeface="Calibri"/>
              </a:rPr>
              <a:t>óides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2" grpId="0"/>
      <p:bldP spid="18" grpId="0"/>
      <p:bldP spid="3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40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473229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35497" y="25460"/>
            <a:ext cx="9108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 err="1"/>
              <a:t>Propriedades</a:t>
            </a:r>
            <a:r>
              <a:rPr lang="fr-FR" sz="2800" dirty="0"/>
              <a:t> </a:t>
            </a:r>
            <a:r>
              <a:rPr lang="fr-FR" sz="2800" dirty="0" err="1"/>
              <a:t>Atômicas</a:t>
            </a:r>
            <a:r>
              <a:rPr lang="fr-FR" sz="2800" dirty="0"/>
              <a:t> de </a:t>
            </a:r>
            <a:r>
              <a:rPr lang="fr-FR" sz="2800" dirty="0" err="1"/>
              <a:t>Elementos</a:t>
            </a:r>
            <a:r>
              <a:rPr lang="fr-FR" sz="2800" dirty="0"/>
              <a:t> da TP</a:t>
            </a:r>
          </a:p>
        </p:txBody>
      </p:sp>
      <p:sp>
        <p:nvSpPr>
          <p:cNvPr id="9" name="Rectangle 8"/>
          <p:cNvSpPr/>
          <p:nvPr/>
        </p:nvSpPr>
        <p:spPr>
          <a:xfrm>
            <a:off x="179512" y="620688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u="sng" dirty="0" err="1"/>
              <a:t>Potencial</a:t>
            </a:r>
            <a:r>
              <a:rPr lang="fr-FR" sz="2000" b="1" i="1" u="sng" dirty="0"/>
              <a:t> de </a:t>
            </a:r>
            <a:r>
              <a:rPr lang="fr-FR" sz="2000" b="1" i="1" u="sng" dirty="0" err="1"/>
              <a:t>ionização</a:t>
            </a:r>
            <a:r>
              <a:rPr lang="fr-FR" sz="2000" b="1" i="1" u="sng" dirty="0"/>
              <a:t>:</a:t>
            </a:r>
            <a:r>
              <a:rPr lang="fr-FR" sz="2000" dirty="0"/>
              <a:t> é a </a:t>
            </a:r>
            <a:r>
              <a:rPr lang="fr-FR" sz="2000" dirty="0" err="1"/>
              <a:t>energia</a:t>
            </a:r>
            <a:r>
              <a:rPr lang="fr-FR" sz="2000" dirty="0"/>
              <a:t> que se </a:t>
            </a:r>
            <a:r>
              <a:rPr lang="fr-FR" sz="2000" dirty="0" err="1"/>
              <a:t>deve</a:t>
            </a:r>
            <a:r>
              <a:rPr lang="fr-FR" sz="2000" dirty="0"/>
              <a:t> </a:t>
            </a:r>
            <a:r>
              <a:rPr lang="fr-FR" sz="2000" dirty="0" err="1"/>
              <a:t>fornecer</a:t>
            </a:r>
            <a:r>
              <a:rPr lang="fr-FR" sz="2000" dirty="0"/>
              <a:t> para </a:t>
            </a:r>
            <a:r>
              <a:rPr lang="fr-FR" sz="2000" dirty="0" err="1"/>
              <a:t>arrancar</a:t>
            </a:r>
            <a:r>
              <a:rPr lang="fr-FR" sz="2000" dirty="0"/>
              <a:t> </a:t>
            </a:r>
            <a:r>
              <a:rPr lang="fr-FR" sz="2000" dirty="0" err="1"/>
              <a:t>um</a:t>
            </a:r>
            <a:r>
              <a:rPr lang="fr-FR" sz="2000" dirty="0"/>
              <a:t> </a:t>
            </a:r>
            <a:r>
              <a:rPr lang="fr-FR" sz="2000" dirty="0" err="1"/>
              <a:t>elétron</a:t>
            </a:r>
            <a:r>
              <a:rPr lang="fr-FR" sz="2000" dirty="0"/>
              <a:t> de </a:t>
            </a:r>
            <a:r>
              <a:rPr lang="fr-FR" sz="2000" dirty="0" err="1"/>
              <a:t>valência</a:t>
            </a:r>
            <a:r>
              <a:rPr lang="fr-FR" sz="2000" dirty="0"/>
              <a:t> do </a:t>
            </a:r>
            <a:r>
              <a:rPr lang="fr-FR" sz="2000" dirty="0" err="1"/>
              <a:t>átomo</a:t>
            </a:r>
            <a:r>
              <a:rPr lang="fr-FR" sz="2000" dirty="0"/>
              <a:t> </a:t>
            </a:r>
            <a:r>
              <a:rPr lang="fr-FR" sz="2000" dirty="0" err="1"/>
              <a:t>considerado</a:t>
            </a:r>
            <a:r>
              <a:rPr lang="fr-FR" sz="2000" dirty="0"/>
              <a:t>.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79512" y="2708920"/>
            <a:ext cx="87849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De </a:t>
            </a:r>
            <a:r>
              <a:rPr lang="fr-FR" sz="2000" dirty="0" err="1"/>
              <a:t>maneira</a:t>
            </a:r>
            <a:r>
              <a:rPr lang="fr-FR" sz="2000" dirty="0"/>
              <a:t> </a:t>
            </a:r>
            <a:r>
              <a:rPr lang="fr-FR" sz="2000" dirty="0" err="1"/>
              <a:t>aproximada</a:t>
            </a:r>
            <a:r>
              <a:rPr lang="fr-FR" sz="2000" dirty="0"/>
              <a:t>, o </a:t>
            </a:r>
            <a:r>
              <a:rPr lang="fr-FR" sz="2000" dirty="0" err="1"/>
              <a:t>potencial</a:t>
            </a:r>
            <a:r>
              <a:rPr lang="fr-FR" sz="2000" dirty="0"/>
              <a:t> de </a:t>
            </a:r>
            <a:r>
              <a:rPr lang="fr-FR" sz="2000" dirty="0" err="1"/>
              <a:t>ionização</a:t>
            </a:r>
            <a:r>
              <a:rPr lang="fr-FR" sz="2000" dirty="0"/>
              <a:t> </a:t>
            </a:r>
            <a:r>
              <a:rPr lang="fr-FR" sz="2000" dirty="0" err="1"/>
              <a:t>equivale</a:t>
            </a:r>
            <a:r>
              <a:rPr lang="fr-FR" sz="2000" dirty="0"/>
              <a:t> </a:t>
            </a:r>
            <a:r>
              <a:rPr lang="fr-FR" sz="2000" dirty="0" err="1"/>
              <a:t>ao</a:t>
            </a:r>
            <a:r>
              <a:rPr lang="fr-FR" sz="2000" dirty="0"/>
              <a:t> </a:t>
            </a:r>
            <a:r>
              <a:rPr lang="fr-FR" sz="2000" dirty="0" err="1"/>
              <a:t>n</a:t>
            </a:r>
            <a:r>
              <a:rPr lang="fr-FR" sz="2000" dirty="0" err="1">
                <a:latin typeface="Calibri"/>
              </a:rPr>
              <a:t>ível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energético</a:t>
            </a:r>
            <a:r>
              <a:rPr lang="fr-FR" sz="2000" dirty="0">
                <a:latin typeface="Calibri"/>
              </a:rPr>
              <a:t> do OA de </a:t>
            </a:r>
            <a:r>
              <a:rPr lang="fr-FR" sz="2000" dirty="0" err="1">
                <a:latin typeface="Calibri"/>
              </a:rPr>
              <a:t>valência</a:t>
            </a:r>
            <a:r>
              <a:rPr lang="fr-FR" sz="2000" dirty="0">
                <a:latin typeface="Calibri"/>
              </a:rPr>
              <a:t> (</a:t>
            </a:r>
            <a:r>
              <a:rPr lang="fr-FR" sz="2000" dirty="0" err="1">
                <a:latin typeface="Calibri"/>
              </a:rPr>
              <a:t>isso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não</a:t>
            </a:r>
            <a:r>
              <a:rPr lang="fr-FR" sz="2000" dirty="0">
                <a:latin typeface="Calibri"/>
              </a:rPr>
              <a:t> é </a:t>
            </a:r>
            <a:r>
              <a:rPr lang="fr-FR" sz="2000" dirty="0" err="1">
                <a:latin typeface="Calibri"/>
              </a:rPr>
              <a:t>exatamente</a:t>
            </a:r>
            <a:r>
              <a:rPr lang="fr-FR" sz="2000" dirty="0">
                <a:latin typeface="Calibri"/>
              </a:rPr>
              <a:t> o </a:t>
            </a:r>
            <a:r>
              <a:rPr lang="fr-FR" sz="2000" dirty="0" err="1">
                <a:latin typeface="Calibri"/>
              </a:rPr>
              <a:t>caso</a:t>
            </a:r>
            <a:r>
              <a:rPr lang="fr-FR" sz="2000" dirty="0">
                <a:latin typeface="Calibri"/>
              </a:rPr>
              <a:t> para </a:t>
            </a:r>
            <a:r>
              <a:rPr lang="fr-FR" sz="2000" dirty="0" err="1">
                <a:latin typeface="Calibri"/>
              </a:rPr>
              <a:t>átomos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polieletrônicos</a:t>
            </a:r>
            <a:r>
              <a:rPr lang="fr-FR" sz="2000" dirty="0">
                <a:latin typeface="Calibri"/>
              </a:rPr>
              <a:t>). </a:t>
            </a:r>
            <a:r>
              <a:rPr lang="fr-FR" sz="2000" dirty="0" err="1">
                <a:latin typeface="Calibri"/>
              </a:rPr>
              <a:t>Duas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contribuições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são</a:t>
            </a:r>
            <a:r>
              <a:rPr lang="fr-FR" sz="2000" dirty="0">
                <a:latin typeface="Calibri"/>
              </a:rPr>
              <a:t> importantes:</a:t>
            </a:r>
          </a:p>
          <a:p>
            <a:pPr marL="342900" indent="-342900" algn="just">
              <a:buAutoNum type="arabicParenR"/>
            </a:pPr>
            <a:r>
              <a:rPr lang="fr-FR" sz="2000" dirty="0">
                <a:latin typeface="Calibri"/>
              </a:rPr>
              <a:t>A </a:t>
            </a:r>
            <a:r>
              <a:rPr lang="fr-FR" sz="2000" dirty="0" err="1">
                <a:latin typeface="Calibri"/>
              </a:rPr>
              <a:t>energia</a:t>
            </a:r>
            <a:r>
              <a:rPr lang="fr-FR" sz="2000" dirty="0">
                <a:latin typeface="Calibri"/>
              </a:rPr>
              <a:t> do OA que o </a:t>
            </a:r>
            <a:r>
              <a:rPr lang="fr-FR" sz="2000" dirty="0" err="1">
                <a:latin typeface="Calibri"/>
              </a:rPr>
              <a:t>elétron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ocupava</a:t>
            </a:r>
            <a:r>
              <a:rPr lang="fr-FR" sz="2000" dirty="0">
                <a:latin typeface="Calibri"/>
              </a:rPr>
              <a:t> antes de ter </a:t>
            </a:r>
            <a:r>
              <a:rPr lang="fr-FR" sz="2000" dirty="0" err="1">
                <a:latin typeface="Calibri"/>
              </a:rPr>
              <a:t>sido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arrancado</a:t>
            </a:r>
            <a:r>
              <a:rPr lang="fr-FR" sz="2000" dirty="0">
                <a:latin typeface="Calibri"/>
              </a:rPr>
              <a:t>;</a:t>
            </a:r>
          </a:p>
          <a:p>
            <a:pPr marL="342900" indent="-342900" algn="just">
              <a:buAutoNum type="arabicParenR"/>
            </a:pPr>
            <a:r>
              <a:rPr lang="fr-FR" sz="2000" dirty="0">
                <a:latin typeface="Calibri"/>
              </a:rPr>
              <a:t>A </a:t>
            </a:r>
            <a:r>
              <a:rPr lang="fr-FR" sz="2000" dirty="0" err="1">
                <a:latin typeface="Calibri"/>
              </a:rPr>
              <a:t>energia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necessária</a:t>
            </a:r>
            <a:r>
              <a:rPr lang="fr-FR" sz="2000" dirty="0">
                <a:latin typeface="Calibri"/>
              </a:rPr>
              <a:t> para a </a:t>
            </a:r>
            <a:r>
              <a:rPr lang="fr-FR" sz="2000" dirty="0" err="1">
                <a:latin typeface="Calibri"/>
              </a:rPr>
              <a:t>reorganização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eletrônica</a:t>
            </a:r>
            <a:r>
              <a:rPr lang="fr-FR" sz="2000" dirty="0">
                <a:latin typeface="Calibri"/>
              </a:rPr>
              <a:t> do novo </a:t>
            </a:r>
            <a:r>
              <a:rPr lang="fr-FR" sz="2000" dirty="0" err="1">
                <a:latin typeface="Calibri"/>
              </a:rPr>
              <a:t>cátion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gerado</a:t>
            </a:r>
            <a:r>
              <a:rPr lang="fr-FR" sz="2000" dirty="0">
                <a:latin typeface="Calibri"/>
              </a:rPr>
              <a:t>.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79512" y="4725144"/>
            <a:ext cx="87849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De </a:t>
            </a:r>
            <a:r>
              <a:rPr lang="fr-FR" sz="2000" dirty="0" err="1"/>
              <a:t>fato</a:t>
            </a:r>
            <a:r>
              <a:rPr lang="fr-FR" sz="2000" dirty="0"/>
              <a:t>, </a:t>
            </a:r>
            <a:r>
              <a:rPr lang="fr-FR" sz="2000" dirty="0" err="1"/>
              <a:t>após</a:t>
            </a:r>
            <a:r>
              <a:rPr lang="fr-FR" sz="2000" dirty="0"/>
              <a:t> a </a:t>
            </a:r>
            <a:r>
              <a:rPr lang="fr-FR" sz="2000" dirty="0" err="1"/>
              <a:t>retirada</a:t>
            </a:r>
            <a:r>
              <a:rPr lang="fr-FR" sz="2000" dirty="0"/>
              <a:t> de </a:t>
            </a:r>
            <a:r>
              <a:rPr lang="fr-FR" sz="2000" dirty="0" err="1"/>
              <a:t>um</a:t>
            </a:r>
            <a:r>
              <a:rPr lang="fr-FR" sz="2000" dirty="0"/>
              <a:t> </a:t>
            </a:r>
            <a:r>
              <a:rPr lang="fr-FR" sz="2000" dirty="0" err="1"/>
              <a:t>elétron</a:t>
            </a:r>
            <a:r>
              <a:rPr lang="fr-FR" sz="2000" dirty="0"/>
              <a:t>, a constante de </a:t>
            </a:r>
            <a:r>
              <a:rPr lang="fr-FR" sz="2000" dirty="0" err="1"/>
              <a:t>blindagem</a:t>
            </a:r>
            <a:r>
              <a:rPr lang="fr-FR" sz="2000" dirty="0"/>
              <a:t> dos </a:t>
            </a:r>
            <a:r>
              <a:rPr lang="fr-FR" sz="2000" dirty="0" err="1"/>
              <a:t>elétrons</a:t>
            </a:r>
            <a:r>
              <a:rPr lang="fr-FR" sz="2000" dirty="0"/>
              <a:t> </a:t>
            </a:r>
            <a:r>
              <a:rPr lang="fr-FR" sz="2000" dirty="0" err="1"/>
              <a:t>situados</a:t>
            </a:r>
            <a:r>
              <a:rPr lang="fr-FR" sz="2000" dirty="0"/>
              <a:t> no </a:t>
            </a:r>
            <a:r>
              <a:rPr lang="fr-FR" sz="2000" dirty="0" err="1"/>
              <a:t>mesmo</a:t>
            </a:r>
            <a:r>
              <a:rPr lang="fr-FR" sz="2000" dirty="0"/>
              <a:t> </a:t>
            </a:r>
            <a:r>
              <a:rPr lang="fr-FR" sz="2000" dirty="0" err="1"/>
              <a:t>nível</a:t>
            </a:r>
            <a:r>
              <a:rPr lang="fr-FR" sz="2000" dirty="0"/>
              <a:t> </a:t>
            </a:r>
            <a:r>
              <a:rPr lang="fr-FR" sz="2000" dirty="0" err="1"/>
              <a:t>irá</a:t>
            </a:r>
            <a:r>
              <a:rPr lang="fr-FR" sz="2000" dirty="0"/>
              <a:t> </a:t>
            </a:r>
            <a:r>
              <a:rPr lang="fr-FR" sz="2000" dirty="0" err="1"/>
              <a:t>mudar</a:t>
            </a:r>
            <a:r>
              <a:rPr lang="fr-FR" sz="2000" dirty="0"/>
              <a:t> e </a:t>
            </a:r>
            <a:r>
              <a:rPr lang="fr-FR" sz="2000" dirty="0" err="1"/>
              <a:t>uma</a:t>
            </a:r>
            <a:r>
              <a:rPr lang="fr-FR" sz="2000" dirty="0"/>
              <a:t> </a:t>
            </a:r>
            <a:r>
              <a:rPr lang="fr-FR" sz="2000" dirty="0" err="1"/>
              <a:t>reorganização</a:t>
            </a:r>
            <a:r>
              <a:rPr lang="fr-FR" sz="2000" dirty="0"/>
              <a:t> </a:t>
            </a:r>
            <a:r>
              <a:rPr lang="fr-FR" sz="2000" dirty="0" err="1"/>
              <a:t>atômica</a:t>
            </a:r>
            <a:r>
              <a:rPr lang="fr-FR" sz="2000" dirty="0"/>
              <a:t> </a:t>
            </a:r>
            <a:r>
              <a:rPr lang="fr-FR" sz="2000" dirty="0" err="1"/>
              <a:t>irá</a:t>
            </a:r>
            <a:r>
              <a:rPr lang="fr-FR" sz="2000" dirty="0"/>
              <a:t> </a:t>
            </a:r>
            <a:r>
              <a:rPr lang="fr-FR" sz="2000" dirty="0" err="1"/>
              <a:t>ocorrer</a:t>
            </a:r>
            <a:r>
              <a:rPr lang="fr-FR" sz="2000" dirty="0"/>
              <a:t>, o que </a:t>
            </a:r>
            <a:r>
              <a:rPr lang="fr-FR" sz="2000" dirty="0" err="1"/>
              <a:t>custa</a:t>
            </a:r>
            <a:r>
              <a:rPr lang="fr-FR" sz="2000" dirty="0"/>
              <a:t> </a:t>
            </a:r>
            <a:r>
              <a:rPr lang="fr-FR" sz="2000" dirty="0" err="1"/>
              <a:t>energia</a:t>
            </a:r>
            <a:r>
              <a:rPr lang="fr-FR" sz="2000" dirty="0"/>
              <a:t>. Mas a </a:t>
            </a:r>
            <a:r>
              <a:rPr lang="fr-FR" sz="2000" dirty="0" err="1"/>
              <a:t>influência</a:t>
            </a:r>
            <a:r>
              <a:rPr lang="fr-FR" sz="2000" dirty="0"/>
              <a:t> </a:t>
            </a:r>
            <a:r>
              <a:rPr lang="fr-FR" sz="2000" dirty="0" err="1"/>
              <a:t>desse</a:t>
            </a:r>
            <a:r>
              <a:rPr lang="fr-FR" sz="2000" dirty="0"/>
              <a:t> </a:t>
            </a:r>
            <a:r>
              <a:rPr lang="fr-FR" sz="2000" dirty="0" err="1"/>
              <a:t>segundo</a:t>
            </a:r>
            <a:r>
              <a:rPr lang="fr-FR" sz="2000" dirty="0"/>
              <a:t> </a:t>
            </a:r>
            <a:r>
              <a:rPr lang="fr-FR" sz="2000" dirty="0" err="1"/>
              <a:t>fator</a:t>
            </a:r>
            <a:r>
              <a:rPr lang="fr-FR" sz="2000" dirty="0"/>
              <a:t> é </a:t>
            </a:r>
            <a:r>
              <a:rPr lang="fr-FR" sz="2000" dirty="0" err="1"/>
              <a:t>pequena</a:t>
            </a:r>
            <a:r>
              <a:rPr lang="fr-FR" sz="2000" dirty="0"/>
              <a:t> e </a:t>
            </a:r>
            <a:r>
              <a:rPr lang="fr-FR" sz="2000" dirty="0" err="1"/>
              <a:t>pode</a:t>
            </a:r>
            <a:r>
              <a:rPr lang="fr-FR" sz="2000" dirty="0"/>
              <a:t> </a:t>
            </a:r>
            <a:r>
              <a:rPr lang="fr-FR" sz="2000" dirty="0" err="1"/>
              <a:t>ser</a:t>
            </a:r>
            <a:r>
              <a:rPr lang="fr-FR" sz="2000" dirty="0"/>
              <a:t> </a:t>
            </a:r>
            <a:r>
              <a:rPr lang="fr-FR" sz="2000" dirty="0" err="1"/>
              <a:t>negligenciada</a:t>
            </a:r>
            <a:r>
              <a:rPr lang="fr-FR" sz="2000" dirty="0"/>
              <a:t>. </a:t>
            </a:r>
            <a:r>
              <a:rPr lang="fr-FR" sz="2000" dirty="0" err="1"/>
              <a:t>Em</a:t>
            </a:r>
            <a:r>
              <a:rPr lang="fr-FR" sz="2000" dirty="0"/>
              <a:t> </a:t>
            </a:r>
            <a:r>
              <a:rPr lang="fr-FR" sz="2000" dirty="0" err="1"/>
              <a:t>uma</a:t>
            </a:r>
            <a:r>
              <a:rPr lang="fr-FR" sz="2000" dirty="0"/>
              <a:t> </a:t>
            </a:r>
            <a:r>
              <a:rPr lang="fr-FR" sz="2000" dirty="0" err="1"/>
              <a:t>primeira</a:t>
            </a:r>
            <a:r>
              <a:rPr lang="fr-FR" sz="2000" dirty="0"/>
              <a:t> </a:t>
            </a:r>
            <a:r>
              <a:rPr lang="fr-FR" sz="2000" dirty="0" err="1"/>
              <a:t>aproximação</a:t>
            </a:r>
            <a:r>
              <a:rPr lang="fr-FR" sz="2000" dirty="0"/>
              <a:t>, </a:t>
            </a:r>
            <a:r>
              <a:rPr lang="fr-FR" sz="2000" dirty="0" err="1"/>
              <a:t>podemos</a:t>
            </a:r>
            <a:r>
              <a:rPr lang="fr-FR" sz="2000" dirty="0"/>
              <a:t> </a:t>
            </a:r>
            <a:r>
              <a:rPr lang="fr-FR" sz="2000" dirty="0" err="1"/>
              <a:t>considerar</a:t>
            </a:r>
            <a:r>
              <a:rPr lang="fr-FR" sz="2000" dirty="0"/>
              <a:t> que a </a:t>
            </a:r>
            <a:r>
              <a:rPr lang="fr-FR" sz="2000" dirty="0" err="1"/>
              <a:t>energia</a:t>
            </a:r>
            <a:r>
              <a:rPr lang="fr-FR" sz="2000" dirty="0"/>
              <a:t> de </a:t>
            </a:r>
            <a:r>
              <a:rPr lang="fr-FR" sz="2000" dirty="0" err="1"/>
              <a:t>um</a:t>
            </a:r>
            <a:r>
              <a:rPr lang="fr-FR" sz="2000" dirty="0"/>
              <a:t> OA é </a:t>
            </a:r>
            <a:r>
              <a:rPr lang="fr-FR" sz="2000" dirty="0" err="1"/>
              <a:t>igual</a:t>
            </a:r>
            <a:r>
              <a:rPr lang="fr-FR" sz="2000" dirty="0"/>
              <a:t> à </a:t>
            </a:r>
            <a:r>
              <a:rPr lang="fr-FR" sz="2000" dirty="0" err="1"/>
              <a:t>seu</a:t>
            </a:r>
            <a:r>
              <a:rPr lang="fr-FR" sz="2000" dirty="0"/>
              <a:t> PI.</a:t>
            </a:r>
          </a:p>
        </p:txBody>
      </p:sp>
      <p:graphicFrame>
        <p:nvGraphicFramePr>
          <p:cNvPr id="277509" name="Object 5"/>
          <p:cNvGraphicFramePr>
            <a:graphicFrameLocks noChangeAspect="1"/>
          </p:cNvGraphicFramePr>
          <p:nvPr/>
        </p:nvGraphicFramePr>
        <p:xfrm>
          <a:off x="3213100" y="1493838"/>
          <a:ext cx="2635250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634758" imgH="836131" progId="ChemDraw.Document.6.0">
                  <p:embed/>
                </p:oleObj>
              </mc:Choice>
              <mc:Fallback>
                <p:oleObj name="CS ChemDraw Drawing" r:id="rId2" imgW="2634758" imgH="836131" progId="ChemDraw.Document.6.0">
                  <p:embed/>
                  <p:pic>
                    <p:nvPicPr>
                      <p:cNvPr id="27750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3100" y="1493838"/>
                        <a:ext cx="2635250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41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23528" y="1266527"/>
            <a:ext cx="26698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err="1"/>
              <a:t>Potencial</a:t>
            </a:r>
            <a:r>
              <a:rPr lang="fr-FR" sz="2000" b="1" i="1" u="sng" dirty="0"/>
              <a:t> de </a:t>
            </a:r>
            <a:r>
              <a:rPr lang="fr-FR" sz="2000" b="1" i="1" u="sng" dirty="0" err="1"/>
              <a:t>ionização</a:t>
            </a:r>
            <a:r>
              <a:rPr lang="fr-FR" sz="2000" b="1" i="1" u="sng" dirty="0"/>
              <a:t>:</a:t>
            </a:r>
            <a:r>
              <a:rPr lang="fr-FR" sz="2000" dirty="0"/>
              <a:t>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5497" y="25460"/>
            <a:ext cx="9108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 err="1"/>
              <a:t>Propriedades</a:t>
            </a:r>
            <a:r>
              <a:rPr lang="fr-FR" sz="2800" dirty="0"/>
              <a:t> </a:t>
            </a:r>
            <a:r>
              <a:rPr lang="fr-FR" sz="2800" dirty="0" err="1"/>
              <a:t>Atômicas</a:t>
            </a:r>
            <a:r>
              <a:rPr lang="fr-FR" sz="2800" dirty="0"/>
              <a:t> de </a:t>
            </a:r>
            <a:r>
              <a:rPr lang="fr-FR" sz="2800" dirty="0" err="1"/>
              <a:t>Elementos</a:t>
            </a:r>
            <a:r>
              <a:rPr lang="fr-FR" sz="2800" dirty="0"/>
              <a:t> da TP</a:t>
            </a:r>
          </a:p>
        </p:txBody>
      </p:sp>
      <p:graphicFrame>
        <p:nvGraphicFramePr>
          <p:cNvPr id="276482" name="Object 2"/>
          <p:cNvGraphicFramePr>
            <a:graphicFrameLocks noChangeAspect="1"/>
          </p:cNvGraphicFramePr>
          <p:nvPr/>
        </p:nvGraphicFramePr>
        <p:xfrm>
          <a:off x="3649663" y="774700"/>
          <a:ext cx="4691062" cy="284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768316" imgH="2287042" progId="ChemDraw.Document.6.0">
                  <p:embed/>
                </p:oleObj>
              </mc:Choice>
              <mc:Fallback>
                <p:oleObj name="CS ChemDraw Drawing" r:id="rId2" imgW="3768316" imgH="2287042" progId="ChemDraw.Document.6.0">
                  <p:embed/>
                  <p:pic>
                    <p:nvPicPr>
                      <p:cNvPr id="27648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9663" y="774700"/>
                        <a:ext cx="4691062" cy="284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5717473" y="3573016"/>
            <a:ext cx="870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PI (eV)</a:t>
            </a:r>
          </a:p>
        </p:txBody>
      </p:sp>
      <p:graphicFrame>
        <p:nvGraphicFramePr>
          <p:cNvPr id="276484" name="Object 4"/>
          <p:cNvGraphicFramePr>
            <a:graphicFrameLocks noChangeAspect="1"/>
          </p:cNvGraphicFramePr>
          <p:nvPr/>
        </p:nvGraphicFramePr>
        <p:xfrm>
          <a:off x="1046163" y="5032375"/>
          <a:ext cx="4003675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4003198" imgH="902082" progId="ChemDraw.Document.6.0">
                  <p:embed/>
                </p:oleObj>
              </mc:Choice>
              <mc:Fallback>
                <p:oleObj name="CS ChemDraw Drawing" r:id="rId4" imgW="4003198" imgH="902082" progId="ChemDraw.Document.6.0">
                  <p:embed/>
                  <p:pic>
                    <p:nvPicPr>
                      <p:cNvPr id="27648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6163" y="5032375"/>
                        <a:ext cx="4003675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467544" y="4365104"/>
            <a:ext cx="6359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u="sng" dirty="0"/>
              <a:t>Pense na </a:t>
            </a:r>
            <a:r>
              <a:rPr lang="fr-FR" sz="2000" u="sng" dirty="0" err="1"/>
              <a:t>razão</a:t>
            </a:r>
            <a:r>
              <a:rPr lang="fr-FR" sz="2000" u="sng" dirty="0"/>
              <a:t> da </a:t>
            </a:r>
            <a:r>
              <a:rPr lang="fr-FR" sz="2000" u="sng" dirty="0" err="1"/>
              <a:t>diferença</a:t>
            </a:r>
            <a:r>
              <a:rPr lang="fr-FR" sz="2000" u="sng" dirty="0"/>
              <a:t> </a:t>
            </a:r>
            <a:r>
              <a:rPr lang="fr-FR" sz="2000" u="sng" dirty="0" err="1"/>
              <a:t>observada</a:t>
            </a:r>
            <a:r>
              <a:rPr lang="fr-FR" sz="2000" u="sng" dirty="0"/>
              <a:t> entre </a:t>
            </a:r>
            <a:r>
              <a:rPr lang="fr-FR" sz="2000" u="sng" dirty="0" err="1"/>
              <a:t>PIs</a:t>
            </a:r>
            <a:r>
              <a:rPr lang="fr-FR" sz="2000" u="sng" dirty="0"/>
              <a:t> do O e N:</a:t>
            </a:r>
          </a:p>
        </p:txBody>
      </p:sp>
      <p:graphicFrame>
        <p:nvGraphicFramePr>
          <p:cNvPr id="276487" name="Object 7"/>
          <p:cNvGraphicFramePr>
            <a:graphicFrameLocks noChangeAspect="1"/>
          </p:cNvGraphicFramePr>
          <p:nvPr/>
        </p:nvGraphicFramePr>
        <p:xfrm>
          <a:off x="404813" y="1709738"/>
          <a:ext cx="2633662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2634380" imgH="836510" progId="ChemDraw.Document.6.0">
                  <p:embed/>
                </p:oleObj>
              </mc:Choice>
              <mc:Fallback>
                <p:oleObj name="CS ChemDraw Drawing" r:id="rId6" imgW="2634380" imgH="836510" progId="ChemDraw.Document.6.0">
                  <p:embed/>
                  <p:pic>
                    <p:nvPicPr>
                      <p:cNvPr id="27648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3" y="1709738"/>
                        <a:ext cx="2633662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42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47667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35497" y="-27384"/>
            <a:ext cx="9108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 err="1"/>
              <a:t>Propriedades</a:t>
            </a:r>
            <a:r>
              <a:rPr lang="fr-FR" sz="2800" dirty="0"/>
              <a:t> </a:t>
            </a:r>
            <a:r>
              <a:rPr lang="fr-FR" sz="2800" dirty="0" err="1"/>
              <a:t>Atômicas</a:t>
            </a:r>
            <a:r>
              <a:rPr lang="fr-FR" sz="2800" dirty="0"/>
              <a:t> de </a:t>
            </a:r>
            <a:r>
              <a:rPr lang="fr-FR" sz="2800" dirty="0" err="1"/>
              <a:t>Elementos</a:t>
            </a:r>
            <a:r>
              <a:rPr lang="fr-FR" sz="2800" dirty="0"/>
              <a:t> da TP</a:t>
            </a:r>
          </a:p>
        </p:txBody>
      </p:sp>
      <p:sp>
        <p:nvSpPr>
          <p:cNvPr id="9" name="Rectangle 8"/>
          <p:cNvSpPr/>
          <p:nvPr/>
        </p:nvSpPr>
        <p:spPr>
          <a:xfrm>
            <a:off x="323529" y="548680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i="1" u="sng" dirty="0" err="1"/>
              <a:t>Afinidade</a:t>
            </a:r>
            <a:r>
              <a:rPr lang="fr-FR" sz="2000" b="1" i="1" u="sng" dirty="0"/>
              <a:t> </a:t>
            </a:r>
            <a:r>
              <a:rPr lang="fr-FR" sz="2000" b="1" i="1" u="sng" dirty="0" err="1"/>
              <a:t>eletrônica</a:t>
            </a:r>
            <a:r>
              <a:rPr lang="fr-FR" sz="2000" b="1" i="1" u="sng" dirty="0"/>
              <a:t>:</a:t>
            </a:r>
            <a:r>
              <a:rPr lang="fr-FR" sz="2000" dirty="0"/>
              <a:t> é a </a:t>
            </a:r>
            <a:r>
              <a:rPr lang="fr-FR" sz="2000" dirty="0" err="1"/>
              <a:t>energia</a:t>
            </a:r>
            <a:r>
              <a:rPr lang="fr-FR" sz="2000" dirty="0"/>
              <a:t> </a:t>
            </a:r>
            <a:r>
              <a:rPr lang="fr-FR" sz="2000" dirty="0" err="1"/>
              <a:t>liberada</a:t>
            </a:r>
            <a:r>
              <a:rPr lang="fr-FR" sz="2000" dirty="0"/>
              <a:t> </a:t>
            </a:r>
            <a:r>
              <a:rPr lang="fr-FR" sz="2000" dirty="0" err="1"/>
              <a:t>quando</a:t>
            </a:r>
            <a:r>
              <a:rPr lang="fr-FR" sz="2000" dirty="0"/>
              <a:t> </a:t>
            </a:r>
            <a:r>
              <a:rPr lang="fr-FR" sz="2000" dirty="0" err="1"/>
              <a:t>um</a:t>
            </a:r>
            <a:r>
              <a:rPr lang="fr-FR" sz="2000" dirty="0"/>
              <a:t> </a:t>
            </a:r>
            <a:r>
              <a:rPr lang="fr-FR" sz="2000" dirty="0" err="1"/>
              <a:t>átomo</a:t>
            </a:r>
            <a:r>
              <a:rPr lang="fr-FR" sz="2000" dirty="0"/>
              <a:t> </a:t>
            </a:r>
            <a:r>
              <a:rPr lang="fr-FR" sz="2000" dirty="0" err="1"/>
              <a:t>recebe</a:t>
            </a:r>
            <a:r>
              <a:rPr lang="fr-FR" sz="2000" dirty="0"/>
              <a:t> </a:t>
            </a:r>
            <a:r>
              <a:rPr lang="fr-FR" sz="2000" dirty="0" err="1"/>
              <a:t>um</a:t>
            </a:r>
            <a:r>
              <a:rPr lang="fr-FR" sz="2000" dirty="0"/>
              <a:t> </a:t>
            </a:r>
            <a:r>
              <a:rPr lang="fr-FR" sz="2000" dirty="0" err="1"/>
              <a:t>elétron</a:t>
            </a:r>
            <a:r>
              <a:rPr lang="fr-FR" sz="2000" dirty="0"/>
              <a:t>. (Este é </a:t>
            </a:r>
            <a:r>
              <a:rPr lang="fr-FR" sz="2000" dirty="0" err="1"/>
              <a:t>portanto</a:t>
            </a:r>
            <a:r>
              <a:rPr lang="fr-FR" sz="2000" dirty="0"/>
              <a:t> </a:t>
            </a:r>
            <a:r>
              <a:rPr lang="fr-FR" sz="2000" dirty="0" err="1"/>
              <a:t>um</a:t>
            </a:r>
            <a:r>
              <a:rPr lang="fr-FR" sz="2000" dirty="0"/>
              <a:t> </a:t>
            </a:r>
            <a:r>
              <a:rPr lang="fr-FR" sz="2000" dirty="0" err="1"/>
              <a:t>processo</a:t>
            </a:r>
            <a:r>
              <a:rPr lang="fr-FR" sz="2000" dirty="0"/>
              <a:t> </a:t>
            </a:r>
            <a:r>
              <a:rPr lang="fr-FR" sz="2000" dirty="0" err="1"/>
              <a:t>exotérmico</a:t>
            </a:r>
            <a:r>
              <a:rPr lang="fr-FR" sz="2000" dirty="0"/>
              <a:t>, </a:t>
            </a:r>
            <a:r>
              <a:rPr lang="fr-FR" sz="2000" dirty="0">
                <a:latin typeface="Symbol" pitchFamily="18" charset="2"/>
              </a:rPr>
              <a:t>D</a:t>
            </a:r>
            <a:r>
              <a:rPr lang="fr-FR" sz="2000" dirty="0"/>
              <a:t>H &lt; 0,  e </a:t>
            </a:r>
            <a:r>
              <a:rPr lang="fr-FR" sz="2000" dirty="0" err="1"/>
              <a:t>pode</a:t>
            </a:r>
            <a:r>
              <a:rPr lang="fr-FR" sz="2000" dirty="0"/>
              <a:t> </a:t>
            </a:r>
            <a:r>
              <a:rPr lang="fr-FR" sz="2000" dirty="0" err="1"/>
              <a:t>ser</a:t>
            </a:r>
            <a:r>
              <a:rPr lang="fr-FR" sz="2000" dirty="0"/>
              <a:t> </a:t>
            </a:r>
            <a:r>
              <a:rPr lang="fr-FR" sz="2000" dirty="0" err="1"/>
              <a:t>visto</a:t>
            </a:r>
            <a:r>
              <a:rPr lang="fr-FR" sz="2000" dirty="0"/>
              <a:t> </a:t>
            </a:r>
            <a:r>
              <a:rPr lang="fr-FR" sz="2000" dirty="0" err="1"/>
              <a:t>como</a:t>
            </a:r>
            <a:r>
              <a:rPr lang="fr-FR" sz="2000" dirty="0"/>
              <a:t> o </a:t>
            </a:r>
            <a:r>
              <a:rPr lang="fr-FR" sz="2000" dirty="0" err="1"/>
              <a:t>análogo</a:t>
            </a:r>
            <a:r>
              <a:rPr lang="fr-FR" sz="2000" dirty="0"/>
              <a:t> </a:t>
            </a:r>
            <a:r>
              <a:rPr lang="fr-FR" sz="2000" dirty="0" err="1"/>
              <a:t>oposto</a:t>
            </a:r>
            <a:r>
              <a:rPr lang="fr-FR" sz="2000" dirty="0"/>
              <a:t> do </a:t>
            </a:r>
            <a:r>
              <a:rPr lang="fr-FR" sz="2000" dirty="0" err="1"/>
              <a:t>potencial</a:t>
            </a:r>
            <a:r>
              <a:rPr lang="fr-FR" sz="2000" dirty="0"/>
              <a:t> de </a:t>
            </a:r>
            <a:r>
              <a:rPr lang="fr-FR" sz="2000" dirty="0" err="1"/>
              <a:t>ionização</a:t>
            </a:r>
            <a:r>
              <a:rPr lang="fr-FR" sz="2000" dirty="0"/>
              <a:t>)</a:t>
            </a:r>
          </a:p>
        </p:txBody>
      </p:sp>
      <p:graphicFrame>
        <p:nvGraphicFramePr>
          <p:cNvPr id="275458" name="Object 2"/>
          <p:cNvGraphicFramePr>
            <a:graphicFrameLocks noChangeAspect="1"/>
          </p:cNvGraphicFramePr>
          <p:nvPr/>
        </p:nvGraphicFramePr>
        <p:xfrm>
          <a:off x="3213100" y="1638300"/>
          <a:ext cx="2663825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663503" imgH="912315" progId="ChemDraw.Document.6.0">
                  <p:embed/>
                </p:oleObj>
              </mc:Choice>
              <mc:Fallback>
                <p:oleObj name="CS ChemDraw Drawing" r:id="rId2" imgW="2663503" imgH="912315" progId="ChemDraw.Document.6.0">
                  <p:embed/>
                  <p:pic>
                    <p:nvPicPr>
                      <p:cNvPr id="27545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3100" y="1638300"/>
                        <a:ext cx="2663825" cy="912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251521" y="2852936"/>
            <a:ext cx="8640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err="1"/>
              <a:t>Em</a:t>
            </a:r>
            <a:r>
              <a:rPr lang="fr-FR" sz="2000" dirty="0"/>
              <a:t> </a:t>
            </a:r>
            <a:r>
              <a:rPr lang="fr-FR" sz="2000" dirty="0" err="1"/>
              <a:t>analogia</a:t>
            </a:r>
            <a:r>
              <a:rPr lang="fr-FR" sz="2000" dirty="0"/>
              <a:t> </a:t>
            </a:r>
            <a:r>
              <a:rPr lang="fr-FR" sz="2000" dirty="0" err="1"/>
              <a:t>ao</a:t>
            </a:r>
            <a:r>
              <a:rPr lang="fr-FR" sz="2000" dirty="0"/>
              <a:t> PI, </a:t>
            </a:r>
            <a:r>
              <a:rPr lang="fr-FR" sz="2000" dirty="0" err="1"/>
              <a:t>poderiamos</a:t>
            </a:r>
            <a:r>
              <a:rPr lang="fr-FR" sz="2000" dirty="0"/>
              <a:t> </a:t>
            </a:r>
            <a:r>
              <a:rPr lang="fr-FR" sz="2000" dirty="0" err="1"/>
              <a:t>pensar</a:t>
            </a:r>
            <a:r>
              <a:rPr lang="fr-FR" sz="2000" dirty="0"/>
              <a:t> que a </a:t>
            </a:r>
            <a:r>
              <a:rPr lang="fr-FR" sz="2000" dirty="0" err="1"/>
              <a:t>energia</a:t>
            </a:r>
            <a:r>
              <a:rPr lang="fr-FR" sz="2000" dirty="0"/>
              <a:t> </a:t>
            </a:r>
            <a:r>
              <a:rPr lang="fr-FR" sz="2000" dirty="0" err="1"/>
              <a:t>necessária</a:t>
            </a:r>
            <a:r>
              <a:rPr lang="fr-FR" sz="2000" dirty="0"/>
              <a:t> para </a:t>
            </a:r>
            <a:r>
              <a:rPr lang="fr-FR" sz="2000" dirty="0" err="1"/>
              <a:t>capturar</a:t>
            </a:r>
            <a:r>
              <a:rPr lang="fr-FR" sz="2000" dirty="0"/>
              <a:t> </a:t>
            </a:r>
            <a:r>
              <a:rPr lang="fr-FR" sz="2000" dirty="0" err="1"/>
              <a:t>um</a:t>
            </a:r>
            <a:r>
              <a:rPr lang="fr-FR" sz="2000" dirty="0"/>
              <a:t> </a:t>
            </a:r>
            <a:r>
              <a:rPr lang="fr-FR" sz="2000" dirty="0" err="1"/>
              <a:t>elétron</a:t>
            </a:r>
            <a:r>
              <a:rPr lang="fr-FR" sz="2000" dirty="0"/>
              <a:t> é </a:t>
            </a:r>
            <a:r>
              <a:rPr lang="fr-FR" sz="2000" dirty="0" err="1"/>
              <a:t>aproximativamente</a:t>
            </a:r>
            <a:r>
              <a:rPr lang="fr-FR" sz="2000" dirty="0"/>
              <a:t> </a:t>
            </a:r>
            <a:r>
              <a:rPr lang="fr-FR" sz="2000" dirty="0" err="1"/>
              <a:t>igual</a:t>
            </a:r>
            <a:r>
              <a:rPr lang="fr-FR" sz="2000" dirty="0"/>
              <a:t> à </a:t>
            </a:r>
            <a:r>
              <a:rPr lang="fr-FR" sz="2000" dirty="0" err="1"/>
              <a:t>energia</a:t>
            </a:r>
            <a:r>
              <a:rPr lang="fr-FR" sz="2000" dirty="0"/>
              <a:t> do OA de </a:t>
            </a:r>
            <a:r>
              <a:rPr lang="fr-FR" sz="2000" dirty="0" err="1"/>
              <a:t>valência</a:t>
            </a:r>
            <a:r>
              <a:rPr lang="fr-FR" sz="2000" dirty="0"/>
              <a:t> que o </a:t>
            </a:r>
            <a:r>
              <a:rPr lang="fr-FR" sz="2000" dirty="0" err="1"/>
              <a:t>vai</a:t>
            </a:r>
            <a:r>
              <a:rPr lang="fr-FR" sz="2000" dirty="0"/>
              <a:t> </a:t>
            </a:r>
            <a:r>
              <a:rPr lang="fr-FR" sz="2000" dirty="0" err="1"/>
              <a:t>receber</a:t>
            </a:r>
            <a:r>
              <a:rPr lang="fr-FR" sz="2000" dirty="0"/>
              <a:t>. Mas </a:t>
            </a:r>
            <a:r>
              <a:rPr lang="fr-FR" sz="2000" dirty="0" err="1"/>
              <a:t>isso</a:t>
            </a:r>
            <a:r>
              <a:rPr lang="fr-FR" sz="2000" dirty="0"/>
              <a:t> </a:t>
            </a:r>
            <a:r>
              <a:rPr lang="fr-FR" sz="2000" dirty="0" err="1"/>
              <a:t>não</a:t>
            </a:r>
            <a:r>
              <a:rPr lang="fr-FR" sz="2000" dirty="0"/>
              <a:t> é </a:t>
            </a:r>
            <a:r>
              <a:rPr lang="fr-FR" sz="2000" dirty="0" err="1"/>
              <a:t>verdade</a:t>
            </a:r>
            <a:r>
              <a:rPr lang="fr-FR" sz="2000" dirty="0"/>
              <a:t>! Se </a:t>
            </a:r>
            <a:r>
              <a:rPr lang="fr-FR" sz="2000" dirty="0" err="1"/>
              <a:t>compararmos</a:t>
            </a:r>
            <a:r>
              <a:rPr lang="fr-FR" sz="2000" dirty="0"/>
              <a:t> as </a:t>
            </a:r>
            <a:r>
              <a:rPr lang="fr-FR" sz="2000" dirty="0" err="1"/>
              <a:t>AEs</a:t>
            </a:r>
            <a:r>
              <a:rPr lang="fr-FR" sz="2000" dirty="0"/>
              <a:t> dos </a:t>
            </a:r>
            <a:r>
              <a:rPr lang="fr-FR" sz="2000" dirty="0" err="1"/>
              <a:t>átomos</a:t>
            </a:r>
            <a:r>
              <a:rPr lang="fr-FR" sz="2000" dirty="0"/>
              <a:t> </a:t>
            </a:r>
            <a:r>
              <a:rPr lang="fr-FR" sz="2000" dirty="0" err="1"/>
              <a:t>com</a:t>
            </a:r>
            <a:r>
              <a:rPr lang="fr-FR" sz="2000" dirty="0"/>
              <a:t> os </a:t>
            </a:r>
            <a:r>
              <a:rPr lang="fr-FR" sz="2000" dirty="0" err="1"/>
              <a:t>n</a:t>
            </a:r>
            <a:r>
              <a:rPr lang="fr-FR" sz="2000" dirty="0" err="1">
                <a:latin typeface="Calibri"/>
              </a:rPr>
              <a:t>íveis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energéticos</a:t>
            </a:r>
            <a:r>
              <a:rPr lang="fr-FR" sz="2000" dirty="0">
                <a:latin typeface="Calibri"/>
              </a:rPr>
              <a:t> dos </a:t>
            </a:r>
            <a:r>
              <a:rPr lang="fr-FR" sz="2000" dirty="0" err="1">
                <a:latin typeface="Calibri"/>
              </a:rPr>
              <a:t>OAs</a:t>
            </a:r>
            <a:r>
              <a:rPr lang="fr-FR" sz="2000" dirty="0">
                <a:latin typeface="Calibri"/>
              </a:rPr>
              <a:t> que os </a:t>
            </a:r>
            <a:r>
              <a:rPr lang="fr-FR" sz="2000" dirty="0" err="1">
                <a:latin typeface="Calibri"/>
              </a:rPr>
              <a:t>recebem</a:t>
            </a:r>
            <a:r>
              <a:rPr lang="fr-FR" sz="2000" dirty="0">
                <a:latin typeface="Calibri"/>
              </a:rPr>
              <a:t>, </a:t>
            </a:r>
            <a:r>
              <a:rPr lang="fr-FR" sz="2000" dirty="0" err="1">
                <a:latin typeface="Calibri"/>
              </a:rPr>
              <a:t>vemos</a:t>
            </a:r>
            <a:r>
              <a:rPr lang="fr-FR" sz="2000" dirty="0">
                <a:latin typeface="Calibri"/>
              </a:rPr>
              <a:t> que as </a:t>
            </a:r>
            <a:r>
              <a:rPr lang="fr-FR" sz="2000" dirty="0" err="1">
                <a:latin typeface="Calibri"/>
              </a:rPr>
              <a:t>AEs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são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sempre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muito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menores</a:t>
            </a:r>
            <a:r>
              <a:rPr lang="fr-FR" sz="2000" dirty="0">
                <a:latin typeface="Calibri"/>
              </a:rPr>
              <a:t>    os  </a:t>
            </a:r>
            <a:r>
              <a:rPr lang="fr-FR" sz="2000" dirty="0" err="1">
                <a:latin typeface="Calibri"/>
              </a:rPr>
              <a:t>fenômenos</a:t>
            </a:r>
            <a:r>
              <a:rPr lang="fr-FR" sz="2000" dirty="0">
                <a:latin typeface="Calibri"/>
              </a:rPr>
              <a:t> de </a:t>
            </a:r>
            <a:r>
              <a:rPr lang="fr-FR" sz="2000" dirty="0" err="1">
                <a:latin typeface="Calibri"/>
              </a:rPr>
              <a:t>reorganização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eletrônica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são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muito</a:t>
            </a:r>
            <a:r>
              <a:rPr lang="fr-FR" sz="2000" dirty="0">
                <a:latin typeface="Calibri"/>
              </a:rPr>
              <a:t> mais importantes </a:t>
            </a:r>
            <a:r>
              <a:rPr lang="fr-FR" sz="2000" dirty="0" err="1">
                <a:latin typeface="Calibri"/>
              </a:rPr>
              <a:t>dessa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vez</a:t>
            </a:r>
            <a:r>
              <a:rPr lang="fr-FR" sz="2000" dirty="0">
                <a:latin typeface="Calibri"/>
              </a:rPr>
              <a:t> (</a:t>
            </a:r>
            <a:r>
              <a:rPr lang="fr-FR" sz="2000" i="1" dirty="0">
                <a:latin typeface="Calibri"/>
              </a:rPr>
              <a:t>i. e.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repulsões</a:t>
            </a:r>
            <a:r>
              <a:rPr lang="fr-FR" sz="2000" dirty="0">
                <a:latin typeface="Calibri"/>
              </a:rPr>
              <a:t> entre </a:t>
            </a:r>
            <a:r>
              <a:rPr lang="fr-FR" sz="2000" dirty="0" err="1">
                <a:latin typeface="Calibri"/>
              </a:rPr>
              <a:t>elétrons</a:t>
            </a:r>
            <a:r>
              <a:rPr lang="fr-FR" sz="2000" dirty="0">
                <a:latin typeface="Calibri"/>
              </a:rPr>
              <a:t>) </a:t>
            </a:r>
            <a:endParaRPr lang="fr-FR" sz="2000" dirty="0"/>
          </a:p>
        </p:txBody>
      </p:sp>
      <p:sp>
        <p:nvSpPr>
          <p:cNvPr id="27546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75461" name="Rectangle 5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546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75462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68413" y="4166220"/>
            <a:ext cx="295275" cy="342900"/>
          </a:xfrm>
          <a:prstGeom prst="rect">
            <a:avLst/>
          </a:prstGeom>
          <a:noFill/>
        </p:spPr>
      </p:pic>
      <p:sp>
        <p:nvSpPr>
          <p:cNvPr id="275464" name="Rectangle 8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23528" y="5085184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É </a:t>
            </a:r>
            <a:r>
              <a:rPr lang="fr-FR" sz="2000" dirty="0" err="1"/>
              <a:t>bem</a:t>
            </a:r>
            <a:r>
              <a:rPr lang="fr-FR" sz="2000" dirty="0"/>
              <a:t> </a:t>
            </a:r>
            <a:r>
              <a:rPr lang="fr-FR" sz="2000" dirty="0" err="1"/>
              <a:t>dif</a:t>
            </a:r>
            <a:r>
              <a:rPr lang="fr-FR" sz="2000" dirty="0" err="1">
                <a:latin typeface="Calibri"/>
              </a:rPr>
              <a:t>ícil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prever</a:t>
            </a:r>
            <a:r>
              <a:rPr lang="fr-FR" sz="2000" dirty="0">
                <a:latin typeface="Calibri"/>
              </a:rPr>
              <a:t> a </a:t>
            </a:r>
            <a:r>
              <a:rPr lang="fr-FR" sz="2000" dirty="0" err="1">
                <a:latin typeface="Calibri"/>
              </a:rPr>
              <a:t>evolução</a:t>
            </a:r>
            <a:r>
              <a:rPr lang="fr-FR" sz="2000" dirty="0">
                <a:latin typeface="Calibri"/>
              </a:rPr>
              <a:t> da AE de </a:t>
            </a:r>
            <a:r>
              <a:rPr lang="fr-FR" sz="2000" dirty="0" err="1">
                <a:latin typeface="Calibri"/>
              </a:rPr>
              <a:t>acordo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com</a:t>
            </a:r>
            <a:r>
              <a:rPr lang="fr-FR" sz="2000" dirty="0">
                <a:latin typeface="Calibri"/>
              </a:rPr>
              <a:t> o </a:t>
            </a:r>
            <a:r>
              <a:rPr lang="fr-FR" sz="2000" dirty="0" err="1">
                <a:latin typeface="Calibri"/>
              </a:rPr>
              <a:t>elemento</a:t>
            </a:r>
            <a:r>
              <a:rPr lang="fr-FR" sz="2000" dirty="0">
                <a:latin typeface="Calibri"/>
              </a:rPr>
              <a:t> da TP </a:t>
            </a:r>
            <a:r>
              <a:rPr lang="fr-FR" sz="2000" dirty="0" err="1">
                <a:latin typeface="Calibri"/>
              </a:rPr>
              <a:t>considerado</a:t>
            </a:r>
            <a:r>
              <a:rPr lang="fr-FR" sz="2000" dirty="0">
                <a:latin typeface="Calibri"/>
              </a:rPr>
              <a:t>, pois </a:t>
            </a:r>
            <a:r>
              <a:rPr lang="fr-FR" sz="2000" dirty="0" err="1">
                <a:latin typeface="Calibri"/>
              </a:rPr>
              <a:t>há</a:t>
            </a:r>
            <a:r>
              <a:rPr lang="fr-FR" sz="2000" dirty="0">
                <a:latin typeface="Calibri"/>
              </a:rPr>
              <a:t> dois </a:t>
            </a:r>
            <a:r>
              <a:rPr lang="fr-FR" sz="2000" dirty="0" err="1">
                <a:latin typeface="Calibri"/>
              </a:rPr>
              <a:t>fatores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em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oposição</a:t>
            </a:r>
            <a:r>
              <a:rPr lang="fr-FR" sz="2000" dirty="0">
                <a:latin typeface="Calibri"/>
              </a:rPr>
              <a:t>: a </a:t>
            </a:r>
            <a:r>
              <a:rPr lang="fr-FR" sz="2000" dirty="0" err="1">
                <a:latin typeface="Calibri"/>
              </a:rPr>
              <a:t>energia</a:t>
            </a:r>
            <a:r>
              <a:rPr lang="fr-FR" sz="2000" dirty="0">
                <a:latin typeface="Calibri"/>
              </a:rPr>
              <a:t> dos OA de </a:t>
            </a:r>
            <a:r>
              <a:rPr lang="fr-FR" sz="2000" dirty="0" err="1">
                <a:latin typeface="Calibri"/>
              </a:rPr>
              <a:t>valência</a:t>
            </a:r>
            <a:r>
              <a:rPr lang="fr-FR" sz="2000" dirty="0">
                <a:latin typeface="Calibri"/>
              </a:rPr>
              <a:t> e o </a:t>
            </a:r>
            <a:r>
              <a:rPr lang="fr-FR" sz="2000" dirty="0" err="1">
                <a:latin typeface="Calibri"/>
              </a:rPr>
              <a:t>seu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raio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atômico</a:t>
            </a:r>
            <a:r>
              <a:rPr lang="fr-FR" sz="2000" dirty="0">
                <a:latin typeface="Calibri"/>
              </a:rPr>
              <a:t>.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43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67544" y="1444714"/>
            <a:ext cx="24604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err="1"/>
              <a:t>Afinidade</a:t>
            </a:r>
            <a:r>
              <a:rPr lang="fr-FR" sz="2000" b="1" i="1" u="sng" dirty="0"/>
              <a:t> </a:t>
            </a:r>
            <a:r>
              <a:rPr lang="fr-FR" sz="2000" b="1" i="1" u="sng" dirty="0" err="1"/>
              <a:t>eletrônica</a:t>
            </a:r>
            <a:r>
              <a:rPr lang="fr-FR" sz="2000" b="1" i="1" u="sng" dirty="0"/>
              <a:t>:</a:t>
            </a:r>
            <a:r>
              <a:rPr lang="fr-FR" sz="2000" dirty="0"/>
              <a:t>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5497" y="97468"/>
            <a:ext cx="9108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 err="1"/>
              <a:t>Propriedades</a:t>
            </a:r>
            <a:r>
              <a:rPr lang="fr-FR" sz="2800" dirty="0"/>
              <a:t> </a:t>
            </a:r>
            <a:r>
              <a:rPr lang="fr-FR" sz="2800" dirty="0" err="1"/>
              <a:t>Atômicas</a:t>
            </a:r>
            <a:r>
              <a:rPr lang="fr-FR" sz="2800" dirty="0"/>
              <a:t> de </a:t>
            </a:r>
            <a:r>
              <a:rPr lang="fr-FR" sz="2800" dirty="0" err="1"/>
              <a:t>Elementos</a:t>
            </a:r>
            <a:r>
              <a:rPr lang="fr-FR" sz="2800" dirty="0"/>
              <a:t> da TP</a:t>
            </a:r>
          </a:p>
        </p:txBody>
      </p:sp>
      <p:graphicFrame>
        <p:nvGraphicFramePr>
          <p:cNvPr id="274433" name="Object 1"/>
          <p:cNvGraphicFramePr>
            <a:graphicFrameLocks noChangeAspect="1"/>
          </p:cNvGraphicFramePr>
          <p:nvPr/>
        </p:nvGraphicFramePr>
        <p:xfrm>
          <a:off x="404813" y="2070100"/>
          <a:ext cx="2663825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663503" imgH="912694" progId="ChemDraw.Document.6.0">
                  <p:embed/>
                </p:oleObj>
              </mc:Choice>
              <mc:Fallback>
                <p:oleObj name="CS ChemDraw Drawing" r:id="rId2" imgW="2663503" imgH="912694" progId="ChemDraw.Document.6.0">
                  <p:embed/>
                  <p:pic>
                    <p:nvPicPr>
                      <p:cNvPr id="27443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3" y="2070100"/>
                        <a:ext cx="2663825" cy="912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4434" name="Object 2"/>
          <p:cNvGraphicFramePr>
            <a:graphicFrameLocks noChangeAspect="1"/>
          </p:cNvGraphicFramePr>
          <p:nvPr/>
        </p:nvGraphicFramePr>
        <p:xfrm>
          <a:off x="3656013" y="1017588"/>
          <a:ext cx="4719637" cy="286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3768316" imgH="2287042" progId="ChemDraw.Document.6.0">
                  <p:embed/>
                </p:oleObj>
              </mc:Choice>
              <mc:Fallback>
                <p:oleObj name="CS ChemDraw Drawing" r:id="rId4" imgW="3768316" imgH="2287042" progId="ChemDraw.Document.6.0">
                  <p:embed/>
                  <p:pic>
                    <p:nvPicPr>
                      <p:cNvPr id="27443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6013" y="1017588"/>
                        <a:ext cx="4719637" cy="286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5796136" y="3892986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AE (eV)</a:t>
            </a:r>
          </a:p>
        </p:txBody>
      </p:sp>
      <p:graphicFrame>
        <p:nvGraphicFramePr>
          <p:cNvPr id="274436" name="Object 4"/>
          <p:cNvGraphicFramePr>
            <a:graphicFrameLocks noChangeAspect="1"/>
          </p:cNvGraphicFramePr>
          <p:nvPr/>
        </p:nvGraphicFramePr>
        <p:xfrm>
          <a:off x="1189038" y="5097463"/>
          <a:ext cx="4171950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3986556" imgH="959694" progId="ChemDraw.Document.6.0">
                  <p:embed/>
                </p:oleObj>
              </mc:Choice>
              <mc:Fallback>
                <p:oleObj name="CS ChemDraw Drawing" r:id="rId6" imgW="3986556" imgH="959694" progId="ChemDraw.Document.6.0">
                  <p:embed/>
                  <p:pic>
                    <p:nvPicPr>
                      <p:cNvPr id="2744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9038" y="5097463"/>
                        <a:ext cx="4171950" cy="1004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323528" y="4581128"/>
            <a:ext cx="62646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u="sng" dirty="0"/>
              <a:t>Pense na </a:t>
            </a:r>
            <a:r>
              <a:rPr lang="fr-FR" sz="2000" u="sng" dirty="0" err="1"/>
              <a:t>razão</a:t>
            </a:r>
            <a:r>
              <a:rPr lang="fr-FR" sz="2000" u="sng" dirty="0"/>
              <a:t> da </a:t>
            </a:r>
            <a:r>
              <a:rPr lang="fr-FR" sz="2000" u="sng" dirty="0" err="1"/>
              <a:t>diferença</a:t>
            </a:r>
            <a:r>
              <a:rPr lang="fr-FR" sz="2000" u="sng" dirty="0"/>
              <a:t> </a:t>
            </a:r>
            <a:r>
              <a:rPr lang="fr-FR" sz="2000" u="sng" dirty="0" err="1"/>
              <a:t>observada</a:t>
            </a:r>
            <a:r>
              <a:rPr lang="fr-FR" sz="2000" u="sng" dirty="0"/>
              <a:t> entre </a:t>
            </a:r>
            <a:r>
              <a:rPr lang="fr-FR" sz="2000" u="sng" dirty="0" err="1"/>
              <a:t>AEs</a:t>
            </a:r>
            <a:r>
              <a:rPr lang="fr-FR" sz="2000" u="sng" dirty="0"/>
              <a:t> do N e C: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5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473229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79512" y="700311"/>
            <a:ext cx="25218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Coordenadas</a:t>
            </a:r>
            <a:r>
              <a:rPr lang="fr-FR" sz="2000" dirty="0"/>
              <a:t> </a:t>
            </a:r>
            <a:r>
              <a:rPr lang="fr-FR" sz="2000" dirty="0" err="1"/>
              <a:t>esféricas</a:t>
            </a:r>
            <a:endParaRPr lang="fr-FR" sz="2000" dirty="0"/>
          </a:p>
        </p:txBody>
      </p:sp>
      <p:sp>
        <p:nvSpPr>
          <p:cNvPr id="15053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0533" name="Rectangle 5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053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50534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10336" y="844327"/>
            <a:ext cx="990600" cy="342900"/>
          </a:xfrm>
          <a:prstGeom prst="rect">
            <a:avLst/>
          </a:prstGeom>
          <a:noFill/>
        </p:spPr>
      </p:pic>
      <p:sp>
        <p:nvSpPr>
          <p:cNvPr id="150536" name="Rectangle 8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053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054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50539" name="Picture 1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10336" y="1204367"/>
            <a:ext cx="962025" cy="342900"/>
          </a:xfrm>
          <a:prstGeom prst="rect">
            <a:avLst/>
          </a:prstGeom>
          <a:noFill/>
        </p:spPr>
      </p:pic>
      <p:sp>
        <p:nvSpPr>
          <p:cNvPr id="15054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50541" name="Picture 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66506" y="1564407"/>
            <a:ext cx="1123950" cy="342900"/>
          </a:xfrm>
          <a:prstGeom prst="rect">
            <a:avLst/>
          </a:prstGeom>
          <a:noFill/>
        </p:spPr>
      </p:pic>
      <p:sp>
        <p:nvSpPr>
          <p:cNvPr id="15054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0546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50545" name="Picture 1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5081" y="1941587"/>
            <a:ext cx="1095375" cy="342900"/>
          </a:xfrm>
          <a:prstGeom prst="rect">
            <a:avLst/>
          </a:prstGeom>
          <a:noFill/>
        </p:spPr>
      </p:pic>
      <p:sp>
        <p:nvSpPr>
          <p:cNvPr id="15054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50547" name="Picture 1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0120" y="2284487"/>
            <a:ext cx="1676400" cy="342900"/>
          </a:xfrm>
          <a:prstGeom prst="rect">
            <a:avLst/>
          </a:prstGeom>
          <a:noFill/>
        </p:spPr>
      </p:pic>
      <p:sp>
        <p:nvSpPr>
          <p:cNvPr id="150550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50549" name="Picture 2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71070" y="2644527"/>
            <a:ext cx="1695450" cy="342900"/>
          </a:xfrm>
          <a:prstGeom prst="rect">
            <a:avLst/>
          </a:prstGeom>
          <a:noFill/>
        </p:spPr>
      </p:pic>
      <p:sp>
        <p:nvSpPr>
          <p:cNvPr id="150552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50551" name="Picture 2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94312" y="3004567"/>
            <a:ext cx="2286000" cy="352425"/>
          </a:xfrm>
          <a:prstGeom prst="rect">
            <a:avLst/>
          </a:prstGeom>
          <a:noFill/>
        </p:spPr>
      </p:pic>
      <p:sp>
        <p:nvSpPr>
          <p:cNvPr id="150553" name="Rectangle 25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0555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0556" name="Rectangle 28"/>
          <p:cNvSpPr>
            <a:spLocks noChangeArrowheads="1"/>
          </p:cNvSpPr>
          <p:nvPr/>
        </p:nvSpPr>
        <p:spPr bwMode="auto">
          <a:xfrm>
            <a:off x="0" y="1162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0557" name="Object 29"/>
          <p:cNvGraphicFramePr>
            <a:graphicFrameLocks noChangeAspect="1"/>
          </p:cNvGraphicFramePr>
          <p:nvPr/>
        </p:nvGraphicFramePr>
        <p:xfrm>
          <a:off x="2225675" y="1127125"/>
          <a:ext cx="1954213" cy="216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9" imgW="1313597" imgH="1450532" progId="ChemDraw.Document.6.0">
                  <p:embed/>
                </p:oleObj>
              </mc:Choice>
              <mc:Fallback>
                <p:oleObj name="CS ChemDraw Drawing" r:id="rId9" imgW="1313597" imgH="1450532" progId="ChemDraw.Document.6.0">
                  <p:embed/>
                  <p:pic>
                    <p:nvPicPr>
                      <p:cNvPr id="150557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5675" y="1127125"/>
                        <a:ext cx="1954213" cy="216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59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0560" name="Rectangle 32"/>
          <p:cNvSpPr>
            <a:spLocks noChangeArrowheads="1"/>
          </p:cNvSpPr>
          <p:nvPr/>
        </p:nvSpPr>
        <p:spPr bwMode="auto">
          <a:xfrm>
            <a:off x="0" y="119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107504" y="4479503"/>
            <a:ext cx="1791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/>
              <a:t>Schrödinger:</a:t>
            </a:r>
          </a:p>
        </p:txBody>
      </p:sp>
      <p:sp>
        <p:nvSpPr>
          <p:cNvPr id="150562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0563" name="Rectangle 35"/>
          <p:cNvSpPr>
            <a:spLocks noChangeArrowheads="1"/>
          </p:cNvSpPr>
          <p:nvPr/>
        </p:nvSpPr>
        <p:spPr bwMode="auto">
          <a:xfrm>
            <a:off x="0" y="119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0565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0566" name="Rectangle 38"/>
          <p:cNvSpPr>
            <a:spLocks noChangeArrowheads="1"/>
          </p:cNvSpPr>
          <p:nvPr/>
        </p:nvSpPr>
        <p:spPr bwMode="auto">
          <a:xfrm>
            <a:off x="0" y="119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0568" name="Rectangle 4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0569" name="Rectangle 41"/>
          <p:cNvSpPr>
            <a:spLocks noChangeArrowheads="1"/>
          </p:cNvSpPr>
          <p:nvPr/>
        </p:nvSpPr>
        <p:spPr bwMode="auto">
          <a:xfrm>
            <a:off x="0" y="119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0571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50570" name="Picture 4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3573016"/>
            <a:ext cx="2886075" cy="704850"/>
          </a:xfrm>
          <a:prstGeom prst="rect">
            <a:avLst/>
          </a:prstGeom>
          <a:noFill/>
        </p:spPr>
      </p:pic>
      <p:sp>
        <p:nvSpPr>
          <p:cNvPr id="150573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5" name="Picture 69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5045174"/>
            <a:ext cx="3686175" cy="733425"/>
          </a:xfrm>
          <a:prstGeom prst="rect">
            <a:avLst/>
          </a:prstGeom>
          <a:noFill/>
        </p:spPr>
      </p:pic>
      <p:graphicFrame>
        <p:nvGraphicFramePr>
          <p:cNvPr id="2" name="Object 31"/>
          <p:cNvGraphicFramePr>
            <a:graphicFrameLocks noChangeAspect="1"/>
          </p:cNvGraphicFramePr>
          <p:nvPr/>
        </p:nvGraphicFramePr>
        <p:xfrm>
          <a:off x="2411760" y="5693246"/>
          <a:ext cx="432048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3" imgW="1230120" imgH="209520" progId="ChemDraw.Document.6.0">
                  <p:embed/>
                </p:oleObj>
              </mc:Choice>
              <mc:Fallback>
                <p:oleObj name="CS ChemDraw Drawing" r:id="rId13" imgW="1230120" imgH="209520" progId="ChemDraw.Document.6.0">
                  <p:embed/>
                  <p:pic>
                    <p:nvPicPr>
                      <p:cNvPr id="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5693246"/>
                        <a:ext cx="4320480" cy="20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61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9" name="Object 34"/>
          <p:cNvGraphicFramePr>
            <a:graphicFrameLocks noChangeAspect="1"/>
          </p:cNvGraphicFramePr>
          <p:nvPr/>
        </p:nvGraphicFramePr>
        <p:xfrm>
          <a:off x="1043608" y="5661248"/>
          <a:ext cx="1296144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5" imgW="1230120" imgH="209520" progId="ChemDraw.Document.6.0">
                  <p:embed/>
                </p:oleObj>
              </mc:Choice>
              <mc:Fallback>
                <p:oleObj name="CS ChemDraw Drawing" r:id="rId15" imgW="1230120" imgH="209520" progId="ChemDraw.Document.6.0">
                  <p:embed/>
                  <p:pic>
                    <p:nvPicPr>
                      <p:cNvPr id="9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5661248"/>
                        <a:ext cx="1296144" cy="20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64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1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3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50567" name="Picture 39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5877272"/>
            <a:ext cx="657225" cy="352425"/>
          </a:xfrm>
          <a:prstGeom prst="rect">
            <a:avLst/>
          </a:prstGeom>
          <a:noFill/>
        </p:spPr>
      </p:pic>
      <p:sp>
        <p:nvSpPr>
          <p:cNvPr id="53" name="ZoneTexte 52"/>
          <p:cNvSpPr txBox="1"/>
          <p:nvPr/>
        </p:nvSpPr>
        <p:spPr>
          <a:xfrm>
            <a:off x="5508104" y="5994425"/>
            <a:ext cx="2618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>
                <a:solidFill>
                  <a:srgbClr val="2508FE"/>
                </a:solidFill>
              </a:rPr>
              <a:t>Momento</a:t>
            </a:r>
            <a:r>
              <a:rPr lang="fr-FR" b="1" dirty="0">
                <a:solidFill>
                  <a:srgbClr val="2508FE"/>
                </a:solidFill>
              </a:rPr>
              <a:t> </a:t>
            </a:r>
            <a:r>
              <a:rPr lang="fr-FR" b="1" dirty="0" err="1">
                <a:solidFill>
                  <a:srgbClr val="2508FE"/>
                </a:solidFill>
              </a:rPr>
              <a:t>cinético</a:t>
            </a:r>
            <a:r>
              <a:rPr lang="fr-FR" b="1" dirty="0">
                <a:solidFill>
                  <a:srgbClr val="2508FE"/>
                </a:solidFill>
              </a:rPr>
              <a:t> orbital</a:t>
            </a:r>
          </a:p>
        </p:txBody>
      </p:sp>
      <p:graphicFrame>
        <p:nvGraphicFramePr>
          <p:cNvPr id="3" name="Object 35"/>
          <p:cNvGraphicFramePr>
            <a:graphicFrameLocks noChangeAspect="1"/>
          </p:cNvGraphicFramePr>
          <p:nvPr/>
        </p:nvGraphicFramePr>
        <p:xfrm>
          <a:off x="4499992" y="6210449"/>
          <a:ext cx="1080120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8" imgW="675000" imgH="242640" progId="ChemDraw.Document.6.0">
                  <p:embed/>
                </p:oleObj>
              </mc:Choice>
              <mc:Fallback>
                <p:oleObj name="CS ChemDraw Drawing" r:id="rId18" imgW="675000" imgH="242640" progId="ChemDraw.Document.6.0">
                  <p:embed/>
                  <p:pic>
                    <p:nvPicPr>
                      <p:cNvPr id="3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6210449"/>
                        <a:ext cx="1080120" cy="242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ZoneTexte 55"/>
          <p:cNvSpPr txBox="1"/>
          <p:nvPr/>
        </p:nvSpPr>
        <p:spPr>
          <a:xfrm>
            <a:off x="1763688" y="5805264"/>
            <a:ext cx="1577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>
                <a:solidFill>
                  <a:srgbClr val="2508FE"/>
                </a:solidFill>
              </a:rPr>
              <a:t>Quantidade</a:t>
            </a:r>
            <a:r>
              <a:rPr lang="fr-FR" b="1" dirty="0">
                <a:solidFill>
                  <a:srgbClr val="2508FE"/>
                </a:solidFill>
              </a:rPr>
              <a:t> </a:t>
            </a:r>
          </a:p>
          <a:p>
            <a:r>
              <a:rPr lang="fr-FR" b="1" dirty="0">
                <a:solidFill>
                  <a:srgbClr val="2508FE"/>
                </a:solidFill>
              </a:rPr>
              <a:t>de </a:t>
            </a:r>
            <a:r>
              <a:rPr lang="fr-FR" b="1" dirty="0" err="1">
                <a:solidFill>
                  <a:srgbClr val="2508FE"/>
                </a:solidFill>
              </a:rPr>
              <a:t>movimento</a:t>
            </a:r>
            <a:endParaRPr lang="fr-FR" b="1" dirty="0">
              <a:solidFill>
                <a:srgbClr val="2508FE"/>
              </a:solidFill>
            </a:endParaRPr>
          </a:p>
        </p:txBody>
      </p:sp>
      <p:graphicFrame>
        <p:nvGraphicFramePr>
          <p:cNvPr id="57" name="Object 35"/>
          <p:cNvGraphicFramePr>
            <a:graphicFrameLocks noChangeAspect="1"/>
          </p:cNvGraphicFramePr>
          <p:nvPr/>
        </p:nvGraphicFramePr>
        <p:xfrm>
          <a:off x="1259632" y="6165304"/>
          <a:ext cx="576064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8" imgW="675000" imgH="242640" progId="ChemDraw.Document.6.0">
                  <p:embed/>
                </p:oleObj>
              </mc:Choice>
              <mc:Fallback>
                <p:oleObj name="CS ChemDraw Drawing" r:id="rId18" imgW="675000" imgH="242640" progId="ChemDraw.Document.6.0">
                  <p:embed/>
                  <p:pic>
                    <p:nvPicPr>
                      <p:cNvPr id="57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6165304"/>
                        <a:ext cx="576064" cy="242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" name="Rectangle 4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7" name="Rectangle 41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0" name="Rectangle 44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0574" name="Rectangle 4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1" name="Picture 45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5877272"/>
            <a:ext cx="1104900" cy="400050"/>
          </a:xfrm>
          <a:prstGeom prst="rect">
            <a:avLst/>
          </a:prstGeom>
          <a:noFill/>
        </p:spPr>
      </p:pic>
      <p:sp>
        <p:nvSpPr>
          <p:cNvPr id="150575" name="Rectangle 47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6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2" name="Rectangle 4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3" name="Picture 41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3573016"/>
            <a:ext cx="5162550" cy="704850"/>
          </a:xfrm>
          <a:prstGeom prst="rect">
            <a:avLst/>
          </a:prstGeom>
          <a:noFill/>
        </p:spPr>
      </p:pic>
      <p:sp>
        <p:nvSpPr>
          <p:cNvPr id="24" name="Rectangle 4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5" name="Picture 43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4999831"/>
            <a:ext cx="4714875" cy="733425"/>
          </a:xfrm>
          <a:prstGeom prst="rect">
            <a:avLst/>
          </a:prstGeom>
          <a:noFill/>
        </p:spPr>
      </p:pic>
      <p:sp>
        <p:nvSpPr>
          <p:cNvPr id="72" name="ZoneTexte 71"/>
          <p:cNvSpPr txBox="1"/>
          <p:nvPr/>
        </p:nvSpPr>
        <p:spPr>
          <a:xfrm>
            <a:off x="251520" y="44624"/>
            <a:ext cx="3503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Átomos</a:t>
            </a:r>
            <a:r>
              <a:rPr lang="fr-FR" sz="2800" dirty="0"/>
              <a:t> </a:t>
            </a:r>
            <a:r>
              <a:rPr lang="fr-FR" sz="2800" dirty="0" err="1"/>
              <a:t>Hidrogen</a:t>
            </a:r>
            <a:r>
              <a:rPr lang="fr-FR" sz="2800" dirty="0" err="1">
                <a:latin typeface="Calibri"/>
              </a:rPr>
              <a:t>óides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3" grpId="0"/>
      <p:bldP spid="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6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251520" y="692696"/>
            <a:ext cx="2909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Momento</a:t>
            </a:r>
            <a:r>
              <a:rPr lang="fr-FR" sz="2000" dirty="0"/>
              <a:t> </a:t>
            </a:r>
            <a:r>
              <a:rPr lang="fr-FR" sz="2000" dirty="0" err="1"/>
              <a:t>cinético</a:t>
            </a:r>
            <a:r>
              <a:rPr lang="fr-FR" sz="2000" dirty="0"/>
              <a:t> orbital:</a:t>
            </a:r>
          </a:p>
        </p:txBody>
      </p:sp>
      <p:sp>
        <p:nvSpPr>
          <p:cNvPr id="1792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79203" name="Rectangle 3"/>
          <p:cNvSpPr>
            <a:spLocks noChangeArrowheads="1"/>
          </p:cNvSpPr>
          <p:nvPr/>
        </p:nvSpPr>
        <p:spPr bwMode="auto">
          <a:xfrm>
            <a:off x="0" y="895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920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7920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737245"/>
            <a:ext cx="5553075" cy="1971675"/>
          </a:xfrm>
          <a:prstGeom prst="rect">
            <a:avLst/>
          </a:prstGeom>
          <a:noFill/>
        </p:spPr>
      </p:pic>
      <p:sp>
        <p:nvSpPr>
          <p:cNvPr id="179206" name="Rectangle 6"/>
          <p:cNvSpPr>
            <a:spLocks noChangeArrowheads="1"/>
          </p:cNvSpPr>
          <p:nvPr/>
        </p:nvSpPr>
        <p:spPr bwMode="auto">
          <a:xfrm>
            <a:off x="0" y="2428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920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79209" name="Rectangle 9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23528" y="2924944"/>
            <a:ext cx="34680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Utilizando</a:t>
            </a:r>
            <a:r>
              <a:rPr lang="fr-FR" sz="2000" dirty="0"/>
              <a:t> a </a:t>
            </a:r>
            <a:r>
              <a:rPr lang="fr-FR" sz="2000" dirty="0" err="1"/>
              <a:t>regra</a:t>
            </a:r>
            <a:r>
              <a:rPr lang="fr-FR" sz="2000" dirty="0"/>
              <a:t> de </a:t>
            </a:r>
            <a:r>
              <a:rPr lang="fr-FR" sz="2000" dirty="0" err="1"/>
              <a:t>derivação</a:t>
            </a:r>
            <a:r>
              <a:rPr lang="fr-FR" sz="2000" dirty="0"/>
              <a:t> </a:t>
            </a:r>
          </a:p>
          <a:p>
            <a:r>
              <a:rPr lang="fr-FR" sz="2000" dirty="0" err="1"/>
              <a:t>em</a:t>
            </a:r>
            <a:r>
              <a:rPr lang="fr-FR" sz="2000" dirty="0"/>
              <a:t> </a:t>
            </a:r>
            <a:r>
              <a:rPr lang="fr-FR" sz="2000" dirty="0" err="1"/>
              <a:t>cadeia</a:t>
            </a:r>
            <a:r>
              <a:rPr lang="fr-FR" sz="2000" dirty="0"/>
              <a:t>: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79512" y="4005064"/>
            <a:ext cx="9249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Temos</a:t>
            </a:r>
            <a:r>
              <a:rPr lang="fr-FR" sz="2000" dirty="0"/>
              <a:t>:</a:t>
            </a:r>
          </a:p>
        </p:txBody>
      </p:sp>
      <p:sp>
        <p:nvSpPr>
          <p:cNvPr id="17921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79212" name="Rectangle 12"/>
          <p:cNvSpPr>
            <a:spLocks noChangeArrowheads="1"/>
          </p:cNvSpPr>
          <p:nvPr/>
        </p:nvSpPr>
        <p:spPr bwMode="auto">
          <a:xfrm>
            <a:off x="0" y="2486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9214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79215" name="Rectangle 15"/>
          <p:cNvSpPr>
            <a:spLocks noChangeArrowheads="1"/>
          </p:cNvSpPr>
          <p:nvPr/>
        </p:nvSpPr>
        <p:spPr bwMode="auto">
          <a:xfrm>
            <a:off x="0" y="119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9216" name="Picture 1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4941168"/>
            <a:ext cx="4029075" cy="733425"/>
          </a:xfrm>
          <a:prstGeom prst="rect">
            <a:avLst/>
          </a:prstGeom>
          <a:noFill/>
        </p:spPr>
      </p:pic>
      <p:sp>
        <p:nvSpPr>
          <p:cNvPr id="179218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79219" name="Rectangle 19"/>
          <p:cNvSpPr>
            <a:spLocks noChangeArrowheads="1"/>
          </p:cNvSpPr>
          <p:nvPr/>
        </p:nvSpPr>
        <p:spPr bwMode="auto">
          <a:xfrm>
            <a:off x="0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9220" name="Rectangle 20"/>
          <p:cNvSpPr>
            <a:spLocks noChangeArrowheads="1"/>
          </p:cNvSpPr>
          <p:nvPr/>
        </p:nvSpPr>
        <p:spPr bwMode="auto">
          <a:xfrm>
            <a:off x="0" y="1657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9222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79221" name="Picture 2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4221088"/>
            <a:ext cx="4391025" cy="2028825"/>
          </a:xfrm>
          <a:prstGeom prst="rect">
            <a:avLst/>
          </a:prstGeom>
          <a:noFill/>
        </p:spPr>
      </p:pic>
      <p:sp>
        <p:nvSpPr>
          <p:cNvPr id="179223" name="Rectangle 23"/>
          <p:cNvSpPr>
            <a:spLocks noChangeArrowheads="1"/>
          </p:cNvSpPr>
          <p:nvPr/>
        </p:nvSpPr>
        <p:spPr bwMode="auto">
          <a:xfrm>
            <a:off x="0" y="2486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6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56673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928" y="3040757"/>
            <a:ext cx="4629150" cy="676275"/>
          </a:xfrm>
          <a:prstGeom prst="rect">
            <a:avLst/>
          </a:prstGeom>
          <a:noFill/>
        </p:spPr>
      </p:pic>
      <p:sp>
        <p:nvSpPr>
          <p:cNvPr id="156675" name="Rectangle 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66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56676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4437112"/>
            <a:ext cx="2209800" cy="390525"/>
          </a:xfrm>
          <a:prstGeom prst="rect">
            <a:avLst/>
          </a:prstGeom>
          <a:noFill/>
        </p:spPr>
      </p:pic>
      <p:sp>
        <p:nvSpPr>
          <p:cNvPr id="156678" name="Rectangle 6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251520" y="44624"/>
            <a:ext cx="3503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Átomos</a:t>
            </a:r>
            <a:r>
              <a:rPr lang="fr-FR" sz="2800" dirty="0"/>
              <a:t> </a:t>
            </a:r>
            <a:r>
              <a:rPr lang="fr-FR" sz="2800" dirty="0" err="1"/>
              <a:t>Hidrogen</a:t>
            </a:r>
            <a:r>
              <a:rPr lang="fr-FR" sz="2800" dirty="0" err="1">
                <a:latin typeface="Calibri"/>
              </a:rPr>
              <a:t>óides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144015" y="1916832"/>
            <a:ext cx="8892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/>
              <a:t>Iremos</a:t>
            </a:r>
            <a:r>
              <a:rPr lang="fr-FR" sz="2000" dirty="0"/>
              <a:t> </a:t>
            </a:r>
            <a:r>
              <a:rPr lang="fr-FR" sz="2000" dirty="0" err="1"/>
              <a:t>procurar</a:t>
            </a:r>
            <a:r>
              <a:rPr lang="fr-FR" sz="2000" dirty="0"/>
              <a:t> </a:t>
            </a:r>
            <a:r>
              <a:rPr lang="fr-FR" sz="2000" dirty="0" err="1"/>
              <a:t>soluções</a:t>
            </a:r>
            <a:r>
              <a:rPr lang="fr-FR" sz="2000" dirty="0"/>
              <a:t> da forma:                                                     , onde N é </a:t>
            </a:r>
            <a:r>
              <a:rPr lang="fr-FR" sz="2000" dirty="0" err="1"/>
              <a:t>uma</a:t>
            </a:r>
            <a:r>
              <a:rPr lang="fr-FR" sz="2000" dirty="0"/>
              <a:t> constante de </a:t>
            </a:r>
            <a:r>
              <a:rPr lang="fr-FR" sz="2000" dirty="0" err="1"/>
              <a:t>normalização</a:t>
            </a:r>
            <a:r>
              <a:rPr lang="fr-FR" sz="2000" dirty="0"/>
              <a:t>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7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4848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1933972"/>
            <a:ext cx="2819400" cy="342900"/>
          </a:xfrm>
          <a:prstGeom prst="rect">
            <a:avLst/>
          </a:prstGeom>
          <a:noFill/>
        </p:spPr>
      </p:pic>
      <p:sp>
        <p:nvSpPr>
          <p:cNvPr id="148486" name="Rectangle 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23528" y="2852936"/>
            <a:ext cx="7748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Assim</a:t>
            </a:r>
            <a:r>
              <a:rPr lang="fr-FR" sz="2000" dirty="0"/>
              <a:t>, </a:t>
            </a:r>
            <a:r>
              <a:rPr lang="fr-FR" sz="2000" dirty="0" err="1"/>
              <a:t>utilizando</a:t>
            </a:r>
            <a:r>
              <a:rPr lang="fr-FR" sz="2000" dirty="0"/>
              <a:t>                     e </a:t>
            </a:r>
            <a:r>
              <a:rPr lang="fr-FR" sz="2000" dirty="0" err="1"/>
              <a:t>multiplicando</a:t>
            </a:r>
            <a:r>
              <a:rPr lang="fr-FR" sz="2000" dirty="0"/>
              <a:t> </a:t>
            </a:r>
            <a:r>
              <a:rPr lang="fr-FR" sz="2000" dirty="0" err="1"/>
              <a:t>por</a:t>
            </a:r>
            <a:r>
              <a:rPr lang="fr-FR" sz="2000" dirty="0"/>
              <a:t>               , </a:t>
            </a:r>
            <a:r>
              <a:rPr lang="fr-FR" sz="2000" dirty="0" err="1"/>
              <a:t>reescrevemos</a:t>
            </a:r>
            <a:r>
              <a:rPr lang="fr-FR" sz="2000" dirty="0"/>
              <a:t>:</a:t>
            </a:r>
          </a:p>
        </p:txBody>
      </p:sp>
      <p:sp>
        <p:nvSpPr>
          <p:cNvPr id="14848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8489" name="Rectangle 9"/>
          <p:cNvSpPr>
            <a:spLocks noChangeArrowheads="1"/>
          </p:cNvSpPr>
          <p:nvPr/>
        </p:nvSpPr>
        <p:spPr bwMode="auto">
          <a:xfrm>
            <a:off x="0" y="1895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849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849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48492" name="Picture 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45124" y="3690342"/>
            <a:ext cx="4648200" cy="733425"/>
          </a:xfrm>
          <a:prstGeom prst="rect">
            <a:avLst/>
          </a:prstGeom>
          <a:noFill/>
        </p:spPr>
      </p:pic>
      <p:sp>
        <p:nvSpPr>
          <p:cNvPr id="148495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8496" name="Rectangle 16"/>
          <p:cNvSpPr>
            <a:spLocks noChangeArrowheads="1"/>
          </p:cNvSpPr>
          <p:nvPr/>
        </p:nvSpPr>
        <p:spPr bwMode="auto">
          <a:xfrm>
            <a:off x="0" y="1895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849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8500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179512" y="4901098"/>
            <a:ext cx="42507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Ap</a:t>
            </a:r>
            <a:r>
              <a:rPr lang="fr-FR" sz="2000" dirty="0" err="1">
                <a:latin typeface="Calibri"/>
              </a:rPr>
              <a:t>ós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m</a:t>
            </a:r>
            <a:r>
              <a:rPr lang="fr-FR" sz="2000" dirty="0" err="1"/>
              <a:t>ultiplicar</a:t>
            </a:r>
            <a:r>
              <a:rPr lang="fr-FR" sz="2000" dirty="0"/>
              <a:t> </a:t>
            </a:r>
            <a:r>
              <a:rPr lang="fr-FR" sz="2000" dirty="0" err="1"/>
              <a:t>por</a:t>
            </a:r>
            <a:r>
              <a:rPr lang="fr-FR" sz="2000" dirty="0"/>
              <a:t> r</a:t>
            </a:r>
            <a:r>
              <a:rPr lang="fr-FR" sz="2000" baseline="30000" dirty="0"/>
              <a:t>2</a:t>
            </a:r>
            <a:r>
              <a:rPr lang="fr-FR" sz="2000" dirty="0"/>
              <a:t> e </a:t>
            </a:r>
            <a:r>
              <a:rPr lang="fr-FR" sz="2000" dirty="0" err="1"/>
              <a:t>dividir</a:t>
            </a:r>
            <a:r>
              <a:rPr lang="fr-FR" sz="2000" dirty="0"/>
              <a:t> </a:t>
            </a:r>
            <a:r>
              <a:rPr lang="fr-FR" sz="2000" dirty="0" err="1"/>
              <a:t>por</a:t>
            </a:r>
            <a:r>
              <a:rPr lang="fr-FR" sz="2000" dirty="0"/>
              <a:t> RY:</a:t>
            </a:r>
            <a:endParaRPr lang="fr-FR" sz="2000" baseline="30000" dirty="0"/>
          </a:p>
        </p:txBody>
      </p:sp>
      <p:sp>
        <p:nvSpPr>
          <p:cNvPr id="148502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8503" name="Rectangle 23"/>
          <p:cNvSpPr>
            <a:spLocks noChangeArrowheads="1"/>
          </p:cNvSpPr>
          <p:nvPr/>
        </p:nvSpPr>
        <p:spPr bwMode="auto">
          <a:xfrm>
            <a:off x="0" y="1924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8507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8509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8511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8512" name="Rectangle 32"/>
          <p:cNvSpPr>
            <a:spLocks noChangeArrowheads="1"/>
          </p:cNvSpPr>
          <p:nvPr/>
        </p:nvSpPr>
        <p:spPr bwMode="auto">
          <a:xfrm>
            <a:off x="0" y="1895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8514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8516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8518" name="Rectangle 3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8519" name="Rectangle 39"/>
          <p:cNvSpPr>
            <a:spLocks noChangeArrowheads="1"/>
          </p:cNvSpPr>
          <p:nvPr/>
        </p:nvSpPr>
        <p:spPr bwMode="auto">
          <a:xfrm>
            <a:off x="0" y="1924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8524" name="Rectangle 4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8525" name="Rectangle 45"/>
          <p:cNvSpPr>
            <a:spLocks noChangeArrowheads="1"/>
          </p:cNvSpPr>
          <p:nvPr/>
        </p:nvSpPr>
        <p:spPr bwMode="auto">
          <a:xfrm>
            <a:off x="0" y="1924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8536" name="Rectangle 5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8538" name="Rectangle 5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8539" name="Rectangle 59"/>
          <p:cNvSpPr>
            <a:spLocks noChangeArrowheads="1"/>
          </p:cNvSpPr>
          <p:nvPr/>
        </p:nvSpPr>
        <p:spPr bwMode="auto">
          <a:xfrm>
            <a:off x="0" y="1914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8541" name="Rectangle 6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8542" name="Rectangle 62"/>
          <p:cNvSpPr>
            <a:spLocks noChangeArrowheads="1"/>
          </p:cNvSpPr>
          <p:nvPr/>
        </p:nvSpPr>
        <p:spPr bwMode="auto">
          <a:xfrm>
            <a:off x="0" y="1924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8544" name="Rectangle 6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8546" name="Rectangle 6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8548" name="Rectangle 6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8550" name="Rectangle 7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48549" name="Picture 6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34297" y="908720"/>
            <a:ext cx="3686175" cy="733425"/>
          </a:xfrm>
          <a:prstGeom prst="rect">
            <a:avLst/>
          </a:prstGeom>
          <a:noFill/>
        </p:spPr>
      </p:pic>
      <p:sp>
        <p:nvSpPr>
          <p:cNvPr id="148555" name="Rectangle 7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8557" name="Rectangle 7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48556" name="Picture 7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44305" y="5431879"/>
            <a:ext cx="4448175" cy="733425"/>
          </a:xfrm>
          <a:prstGeom prst="rect">
            <a:avLst/>
          </a:prstGeom>
          <a:noFill/>
        </p:spPr>
      </p:pic>
      <p:sp>
        <p:nvSpPr>
          <p:cNvPr id="155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56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55653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56681" y="2870076"/>
            <a:ext cx="1019175" cy="342900"/>
          </a:xfrm>
          <a:prstGeom prst="rect">
            <a:avLst/>
          </a:prstGeom>
          <a:noFill/>
        </p:spPr>
      </p:pic>
      <p:sp>
        <p:nvSpPr>
          <p:cNvPr id="1556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565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8" name="Picture 4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908720"/>
            <a:ext cx="4714875" cy="733425"/>
          </a:xfrm>
          <a:prstGeom prst="rect">
            <a:avLst/>
          </a:prstGeom>
          <a:noFill/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3703687"/>
            <a:ext cx="4143375" cy="733425"/>
          </a:xfrm>
          <a:prstGeom prst="rect">
            <a:avLst/>
          </a:prstGeom>
          <a:noFill/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373216"/>
            <a:ext cx="3962400" cy="657225"/>
          </a:xfrm>
          <a:prstGeom prst="rect">
            <a:avLst/>
          </a:prstGeom>
          <a:noFill/>
        </p:spPr>
      </p:pic>
      <p:sp>
        <p:nvSpPr>
          <p:cNvPr id="155660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55659" name="Picture 1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2780928"/>
            <a:ext cx="695325" cy="619125"/>
          </a:xfrm>
          <a:prstGeom prst="rect">
            <a:avLst/>
          </a:prstGeom>
          <a:noFill/>
        </p:spPr>
      </p:pic>
      <p:sp>
        <p:nvSpPr>
          <p:cNvPr id="155661" name="Rectangle 13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ZoneTexte 71"/>
          <p:cNvSpPr txBox="1"/>
          <p:nvPr/>
        </p:nvSpPr>
        <p:spPr>
          <a:xfrm>
            <a:off x="251520" y="44624"/>
            <a:ext cx="3503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Átomos</a:t>
            </a:r>
            <a:r>
              <a:rPr lang="fr-FR" sz="2800" dirty="0"/>
              <a:t> </a:t>
            </a:r>
            <a:r>
              <a:rPr lang="fr-FR" sz="2800" dirty="0" err="1"/>
              <a:t>Hidrogen</a:t>
            </a:r>
            <a:r>
              <a:rPr lang="fr-FR" sz="2800" dirty="0" err="1">
                <a:latin typeface="Calibri"/>
              </a:rPr>
              <a:t>óides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8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179512" y="3172906"/>
            <a:ext cx="1518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Logo, </a:t>
            </a:r>
            <a:r>
              <a:rPr lang="fr-FR" sz="2000" dirty="0" err="1"/>
              <a:t>temos</a:t>
            </a:r>
            <a:r>
              <a:rPr lang="fr-FR" sz="2000" dirty="0"/>
              <a:t>:</a:t>
            </a:r>
          </a:p>
        </p:txBody>
      </p:sp>
      <p:sp>
        <p:nvSpPr>
          <p:cNvPr id="147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7459" name="Rectangle 3"/>
          <p:cNvSpPr>
            <a:spLocks noChangeArrowheads="1"/>
          </p:cNvSpPr>
          <p:nvPr/>
        </p:nvSpPr>
        <p:spPr bwMode="auto">
          <a:xfrm>
            <a:off x="0" y="119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47462" name="Object 6"/>
          <p:cNvGraphicFramePr>
            <a:graphicFrameLocks noChangeAspect="1"/>
          </p:cNvGraphicFramePr>
          <p:nvPr/>
        </p:nvGraphicFramePr>
        <p:xfrm>
          <a:off x="971600" y="3789040"/>
          <a:ext cx="182563" cy="158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181800" imgH="1008360" progId="ChemDraw.Document.6.0">
                  <p:embed/>
                </p:oleObj>
              </mc:Choice>
              <mc:Fallback>
                <p:oleObj name="CS ChemDraw Drawing" r:id="rId2" imgW="181800" imgH="1008360" progId="ChemDraw.Document.6.0">
                  <p:embed/>
                  <p:pic>
                    <p:nvPicPr>
                      <p:cNvPr id="14746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3789040"/>
                        <a:ext cx="182563" cy="15841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6228184" y="4829090"/>
            <a:ext cx="1907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(</a:t>
            </a:r>
            <a:r>
              <a:rPr lang="fr-FR" sz="2000" b="1" dirty="0" err="1"/>
              <a:t>equação</a:t>
            </a:r>
            <a:r>
              <a:rPr lang="fr-FR" sz="2000" b="1" dirty="0"/>
              <a:t> radial)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173520" y="4005064"/>
            <a:ext cx="211000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(</a:t>
            </a:r>
            <a:r>
              <a:rPr lang="fr-FR" sz="2000" b="1" dirty="0" err="1"/>
              <a:t>equação</a:t>
            </a:r>
            <a:r>
              <a:rPr lang="fr-FR" sz="2000" b="1" dirty="0"/>
              <a:t> </a:t>
            </a:r>
            <a:r>
              <a:rPr lang="fr-FR" sz="2000" b="1" dirty="0" err="1"/>
              <a:t>angular</a:t>
            </a:r>
            <a:r>
              <a:rPr lang="fr-FR" sz="2000" b="1" dirty="0"/>
              <a:t>)</a:t>
            </a:r>
          </a:p>
          <a:p>
            <a:endParaRPr lang="fr-FR" dirty="0"/>
          </a:p>
        </p:txBody>
      </p:sp>
      <p:sp>
        <p:nvSpPr>
          <p:cNvPr id="14746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746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746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747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7473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7474" name="Rectangle 18"/>
          <p:cNvSpPr>
            <a:spLocks noChangeArrowheads="1"/>
          </p:cNvSpPr>
          <p:nvPr/>
        </p:nvSpPr>
        <p:spPr bwMode="auto">
          <a:xfrm>
            <a:off x="0" y="119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7477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7479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8" name="Image 37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3861048"/>
            <a:ext cx="4543425" cy="704850"/>
          </a:xfrm>
          <a:prstGeom prst="rect">
            <a:avLst/>
          </a:prstGeom>
          <a:noFill/>
        </p:spPr>
      </p:pic>
      <p:pic>
        <p:nvPicPr>
          <p:cNvPr id="25" name="Picture 7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72297" y="1556792"/>
            <a:ext cx="4448175" cy="733425"/>
          </a:xfrm>
          <a:prstGeom prst="rect">
            <a:avLst/>
          </a:prstGeom>
          <a:noFill/>
        </p:spPr>
      </p:pic>
      <p:sp>
        <p:nvSpPr>
          <p:cNvPr id="1474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47463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1484784"/>
            <a:ext cx="3962400" cy="657225"/>
          </a:xfrm>
          <a:prstGeom prst="rect">
            <a:avLst/>
          </a:prstGeom>
          <a:noFill/>
        </p:spPr>
      </p:pic>
      <p:sp>
        <p:nvSpPr>
          <p:cNvPr id="14746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119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47468" name="Picture 1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4653136"/>
            <a:ext cx="4267200" cy="733425"/>
          </a:xfrm>
          <a:prstGeom prst="rect">
            <a:avLst/>
          </a:prstGeom>
          <a:noFill/>
        </p:spPr>
      </p:pic>
      <p:sp>
        <p:nvSpPr>
          <p:cNvPr id="147470" name="Rectangle 14"/>
          <p:cNvSpPr>
            <a:spLocks noChangeArrowheads="1"/>
          </p:cNvSpPr>
          <p:nvPr/>
        </p:nvSpPr>
        <p:spPr bwMode="auto">
          <a:xfrm>
            <a:off x="0" y="119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251520" y="44624"/>
            <a:ext cx="3503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Átomos</a:t>
            </a:r>
            <a:r>
              <a:rPr lang="fr-FR" sz="2800" dirty="0"/>
              <a:t> </a:t>
            </a:r>
            <a:r>
              <a:rPr lang="fr-FR" sz="2800" dirty="0" err="1"/>
              <a:t>Hidrogen</a:t>
            </a:r>
            <a:r>
              <a:rPr lang="fr-FR" sz="2800" dirty="0" err="1">
                <a:latin typeface="Calibri"/>
              </a:rPr>
              <a:t>óides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9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79512" y="923950"/>
            <a:ext cx="3355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Resolvendo</a:t>
            </a:r>
            <a:r>
              <a:rPr lang="fr-FR" sz="2000" dirty="0"/>
              <a:t> a </a:t>
            </a:r>
            <a:r>
              <a:rPr lang="fr-FR" sz="2000" dirty="0" err="1"/>
              <a:t>equação</a:t>
            </a:r>
            <a:r>
              <a:rPr lang="fr-FR" sz="2000" dirty="0"/>
              <a:t> </a:t>
            </a:r>
            <a:r>
              <a:rPr lang="fr-FR" sz="2000" dirty="0" err="1"/>
              <a:t>angular</a:t>
            </a:r>
            <a:endParaRPr lang="fr-FR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923950"/>
            <a:ext cx="4543425" cy="704850"/>
          </a:xfrm>
          <a:prstGeom prst="rect">
            <a:avLst/>
          </a:prstGeom>
          <a:noFill/>
        </p:spPr>
      </p:pic>
      <p:sp>
        <p:nvSpPr>
          <p:cNvPr id="11" name="ZoneTexte 10"/>
          <p:cNvSpPr txBox="1"/>
          <p:nvPr/>
        </p:nvSpPr>
        <p:spPr>
          <a:xfrm>
            <a:off x="236048" y="2276872"/>
            <a:ext cx="9088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A </a:t>
            </a:r>
            <a:r>
              <a:rPr lang="fr-FR" sz="2000" dirty="0" err="1"/>
              <a:t>função</a:t>
            </a:r>
            <a:r>
              <a:rPr lang="fr-FR" sz="2000" dirty="0"/>
              <a:t> Y(</a:t>
            </a:r>
            <a:r>
              <a:rPr lang="fr-FR" sz="2000" dirty="0">
                <a:latin typeface="Symbol" pitchFamily="18" charset="2"/>
              </a:rPr>
              <a:t>q</a:t>
            </a:r>
            <a:r>
              <a:rPr lang="fr-FR" sz="2000" dirty="0"/>
              <a:t>, </a:t>
            </a:r>
            <a:r>
              <a:rPr lang="fr-FR" sz="2000" dirty="0">
                <a:latin typeface="Symbol" pitchFamily="18" charset="2"/>
              </a:rPr>
              <a:t>j</a:t>
            </a:r>
            <a:r>
              <a:rPr lang="fr-FR" sz="2000" dirty="0"/>
              <a:t>) </a:t>
            </a:r>
            <a:r>
              <a:rPr lang="fr-FR" sz="2000" dirty="0" err="1"/>
              <a:t>depende</a:t>
            </a:r>
            <a:r>
              <a:rPr lang="fr-FR" sz="2000" dirty="0"/>
              <a:t> de </a:t>
            </a:r>
            <a:r>
              <a:rPr lang="fr-FR" sz="2000" dirty="0" err="1"/>
              <a:t>duas</a:t>
            </a:r>
            <a:r>
              <a:rPr lang="fr-FR" sz="2000" dirty="0"/>
              <a:t> </a:t>
            </a:r>
            <a:r>
              <a:rPr lang="fr-FR" sz="2000" dirty="0" err="1"/>
              <a:t>variáveis</a:t>
            </a:r>
            <a:r>
              <a:rPr lang="fr-FR" sz="2000" dirty="0"/>
              <a:t>. </a:t>
            </a:r>
            <a:r>
              <a:rPr lang="fr-FR" sz="2000" dirty="0" err="1"/>
              <a:t>Ainda</a:t>
            </a:r>
            <a:r>
              <a:rPr lang="fr-FR" sz="2000" dirty="0"/>
              <a:t> </a:t>
            </a:r>
            <a:r>
              <a:rPr lang="fr-FR" sz="2000" dirty="0" err="1"/>
              <a:t>podemos</a:t>
            </a:r>
            <a:r>
              <a:rPr lang="fr-FR" sz="2000" dirty="0"/>
              <a:t> </a:t>
            </a:r>
            <a:r>
              <a:rPr lang="fr-FR" sz="2000" dirty="0" err="1"/>
              <a:t>separá</a:t>
            </a:r>
            <a:r>
              <a:rPr lang="fr-FR" sz="2000" dirty="0"/>
              <a:t>-la: </a:t>
            </a:r>
          </a:p>
          <a:p>
            <a:pPr algn="just"/>
            <a:r>
              <a:rPr lang="fr-FR" sz="2000" dirty="0"/>
              <a:t>Y(</a:t>
            </a:r>
            <a:r>
              <a:rPr lang="fr-FR" sz="2000" dirty="0">
                <a:latin typeface="Symbol" pitchFamily="18" charset="2"/>
              </a:rPr>
              <a:t>q</a:t>
            </a:r>
            <a:r>
              <a:rPr lang="fr-FR" sz="2000" dirty="0"/>
              <a:t>, </a:t>
            </a:r>
            <a:r>
              <a:rPr lang="fr-FR" sz="2000" dirty="0">
                <a:latin typeface="Symbol" pitchFamily="18" charset="2"/>
              </a:rPr>
              <a:t>j</a:t>
            </a:r>
            <a:r>
              <a:rPr lang="fr-FR" sz="2000" dirty="0"/>
              <a:t>) = </a:t>
            </a:r>
            <a:r>
              <a:rPr lang="fr-FR" sz="2000" dirty="0">
                <a:latin typeface="Symbol" pitchFamily="18" charset="2"/>
              </a:rPr>
              <a:t>Q</a:t>
            </a:r>
            <a:r>
              <a:rPr lang="fr-FR" sz="2000" dirty="0"/>
              <a:t>(</a:t>
            </a:r>
            <a:r>
              <a:rPr lang="fr-FR" sz="2000" dirty="0">
                <a:latin typeface="Symbol" pitchFamily="18" charset="2"/>
              </a:rPr>
              <a:t>q</a:t>
            </a:r>
            <a:r>
              <a:rPr lang="fr-FR" sz="2000" dirty="0"/>
              <a:t>)</a:t>
            </a:r>
            <a:r>
              <a:rPr lang="fr-FR" sz="2000" dirty="0">
                <a:latin typeface="Symbol" pitchFamily="18" charset="2"/>
              </a:rPr>
              <a:t>F</a:t>
            </a:r>
            <a:r>
              <a:rPr lang="fr-FR" sz="2000" dirty="0"/>
              <a:t>(</a:t>
            </a:r>
            <a:r>
              <a:rPr lang="fr-FR" sz="2000" dirty="0">
                <a:latin typeface="Symbol" pitchFamily="18" charset="2"/>
              </a:rPr>
              <a:t>j</a:t>
            </a:r>
            <a:r>
              <a:rPr lang="fr-FR" sz="2000" dirty="0"/>
              <a:t>)</a:t>
            </a:r>
          </a:p>
        </p:txBody>
      </p:sp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8723" name="Rectangle 3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87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8726" name="Rectangle 6"/>
          <p:cNvSpPr>
            <a:spLocks noChangeArrowheads="1"/>
          </p:cNvSpPr>
          <p:nvPr/>
        </p:nvSpPr>
        <p:spPr bwMode="auto">
          <a:xfrm>
            <a:off x="0" y="1162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872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8729" name="Rectangle 9"/>
          <p:cNvSpPr>
            <a:spLocks noChangeArrowheads="1"/>
          </p:cNvSpPr>
          <p:nvPr/>
        </p:nvSpPr>
        <p:spPr bwMode="auto">
          <a:xfrm>
            <a:off x="0" y="1162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873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8732" name="Rectangle 1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251520" y="4740374"/>
            <a:ext cx="6142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Dividindo</a:t>
            </a:r>
            <a:r>
              <a:rPr lang="fr-FR" sz="2000" dirty="0"/>
              <a:t> </a:t>
            </a:r>
            <a:r>
              <a:rPr lang="fr-FR" sz="2000" dirty="0" err="1"/>
              <a:t>por</a:t>
            </a:r>
            <a:r>
              <a:rPr lang="fr-FR" sz="2000" dirty="0"/>
              <a:t>          e </a:t>
            </a:r>
            <a:r>
              <a:rPr lang="fr-FR" sz="2000" dirty="0" err="1"/>
              <a:t>multiplicando</a:t>
            </a:r>
            <a:r>
              <a:rPr lang="fr-FR" sz="2000" dirty="0"/>
              <a:t> </a:t>
            </a:r>
            <a:r>
              <a:rPr lang="fr-FR" sz="2000" dirty="0" err="1"/>
              <a:t>por</a:t>
            </a:r>
            <a:r>
              <a:rPr lang="fr-FR" sz="2000" dirty="0"/>
              <a:t>               , </a:t>
            </a:r>
            <a:r>
              <a:rPr lang="fr-FR" sz="2000" dirty="0" err="1"/>
              <a:t>temos</a:t>
            </a:r>
            <a:r>
              <a:rPr lang="fr-FR" sz="2000" dirty="0"/>
              <a:t>: </a:t>
            </a:r>
          </a:p>
        </p:txBody>
      </p:sp>
      <p:sp>
        <p:nvSpPr>
          <p:cNvPr id="15873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58733" name="Picture 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4797152"/>
            <a:ext cx="361950" cy="342900"/>
          </a:xfrm>
          <a:prstGeom prst="rect">
            <a:avLst/>
          </a:prstGeom>
          <a:noFill/>
        </p:spPr>
      </p:pic>
      <p:sp>
        <p:nvSpPr>
          <p:cNvPr id="158736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8737" name="Rectangle 17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873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58738" name="Picture 1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0839" y="4804767"/>
            <a:ext cx="657225" cy="352425"/>
          </a:xfrm>
          <a:prstGeom prst="rect">
            <a:avLst/>
          </a:prstGeom>
          <a:noFill/>
        </p:spPr>
      </p:pic>
      <p:sp>
        <p:nvSpPr>
          <p:cNvPr id="158741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8742" name="Rectangle 2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8744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8745" name="Rectangle 2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1162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58727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00200" y="3212976"/>
            <a:ext cx="5181600" cy="704850"/>
          </a:xfrm>
          <a:prstGeom prst="rect">
            <a:avLst/>
          </a:prstGeom>
          <a:noFill/>
        </p:spPr>
      </p:pic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0" y="1162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251520" y="44624"/>
            <a:ext cx="3503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Átomos</a:t>
            </a:r>
            <a:r>
              <a:rPr lang="fr-FR" sz="2800" dirty="0"/>
              <a:t> </a:t>
            </a:r>
            <a:r>
              <a:rPr lang="fr-FR" sz="2800" dirty="0" err="1"/>
              <a:t>Hidrogen</a:t>
            </a:r>
            <a:r>
              <a:rPr lang="fr-FR" sz="2800" dirty="0" err="1">
                <a:latin typeface="Calibri"/>
              </a:rPr>
              <a:t>óides</a:t>
            </a:r>
            <a:endParaRPr lang="fr-FR" sz="280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29172" y="5388446"/>
            <a:ext cx="4991100" cy="704850"/>
          </a:xfrm>
          <a:prstGeom prst="rect">
            <a:avLst/>
          </a:prstGeom>
          <a:noFill/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1162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2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3065</Words>
  <Application>Microsoft Office PowerPoint</Application>
  <PresentationFormat>Apresentação na tela (4:3)</PresentationFormat>
  <Paragraphs>387</Paragraphs>
  <Slides>43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48" baseType="lpstr">
      <vt:lpstr>Arial</vt:lpstr>
      <vt:lpstr>Calibri</vt:lpstr>
      <vt:lpstr>Symbol</vt:lpstr>
      <vt:lpstr>Thème Office</vt:lpstr>
      <vt:lpstr>CS ChemDraw Drawing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Igor</dc:creator>
  <cp:lastModifiedBy>Igor Jurberg</cp:lastModifiedBy>
  <cp:revision>2</cp:revision>
  <dcterms:created xsi:type="dcterms:W3CDTF">2018-06-25T19:57:43Z</dcterms:created>
  <dcterms:modified xsi:type="dcterms:W3CDTF">2025-09-03T13:29:03Z</dcterms:modified>
</cp:coreProperties>
</file>