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4:09:03.854" v="9" actId="20577"/>
      <pc:docMkLst>
        <pc:docMk/>
      </pc:docMkLst>
      <pc:sldChg chg="modSp mod">
        <pc:chgData name="Igor Jurberg" userId="15c90205aab73206" providerId="LiveId" clId="{41030D99-0E33-41E6-9B3E-EB2E613DDEE4}" dt="2025-09-03T14:09:03.854" v="9" actId="20577"/>
        <pc:sldMkLst>
          <pc:docMk/>
          <pc:sldMk cId="0" sldId="257"/>
        </pc:sldMkLst>
        <pc:spChg chg="mod">
          <ac:chgData name="Igor Jurberg" userId="15c90205aab73206" providerId="LiveId" clId="{41030D99-0E33-41E6-9B3E-EB2E613DDEE4}" dt="2025-09-03T14:09:03.854" v="9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7230-A000-40B8-8497-15D993CBA8E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159F-8929-49B6-88F3-EC5968A931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7230-A000-40B8-8497-15D993CBA8E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159F-8929-49B6-88F3-EC5968A931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7230-A000-40B8-8497-15D993CBA8E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159F-8929-49B6-88F3-EC5968A931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7230-A000-40B8-8497-15D993CBA8E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159F-8929-49B6-88F3-EC5968A931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7230-A000-40B8-8497-15D993CBA8E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159F-8929-49B6-88F3-EC5968A931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7230-A000-40B8-8497-15D993CBA8E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159F-8929-49B6-88F3-EC5968A931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7230-A000-40B8-8497-15D993CBA8E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159F-8929-49B6-88F3-EC5968A931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7230-A000-40B8-8497-15D993CBA8E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159F-8929-49B6-88F3-EC5968A931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7230-A000-40B8-8497-15D993CBA8E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159F-8929-49B6-88F3-EC5968A931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7230-A000-40B8-8497-15D993CBA8E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159F-8929-49B6-88F3-EC5968A931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7230-A000-40B8-8497-15D993CBA8E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159F-8929-49B6-88F3-EC5968A931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27230-A000-40B8-8497-15D993CBA8E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159F-8929-49B6-88F3-EC5968A9315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407532" y="980728"/>
            <a:ext cx="21033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/>
              <a:t>Parte 12</a:t>
            </a:r>
          </a:p>
          <a:p>
            <a:pPr algn="ctr"/>
            <a:r>
              <a:rPr lang="fr-FR" sz="3600" dirty="0" err="1"/>
              <a:t>Oxidações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2770470"/>
            <a:ext cx="8712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u="sng" dirty="0" err="1"/>
              <a:t>Reagentes</a:t>
            </a:r>
            <a:r>
              <a:rPr lang="fr-FR" sz="1400" u="sng" dirty="0"/>
              <a:t> </a:t>
            </a:r>
            <a:r>
              <a:rPr lang="fr-FR" sz="1400" u="sng" dirty="0" err="1"/>
              <a:t>baseados</a:t>
            </a:r>
            <a:r>
              <a:rPr lang="fr-FR" sz="1400" u="sng" dirty="0"/>
              <a:t> </a:t>
            </a:r>
            <a:r>
              <a:rPr lang="fr-FR" sz="1400" u="sng" dirty="0" err="1"/>
              <a:t>em</a:t>
            </a:r>
            <a:r>
              <a:rPr lang="fr-FR" sz="1400" u="sng" dirty="0"/>
              <a:t> </a:t>
            </a:r>
            <a:r>
              <a:rPr lang="fr-FR" sz="1400" u="sng" dirty="0" err="1"/>
              <a:t>Cromo</a:t>
            </a:r>
            <a:r>
              <a:rPr lang="fr-FR" sz="1400" u="sng" dirty="0"/>
              <a:t>:</a:t>
            </a:r>
            <a:r>
              <a:rPr lang="fr-FR" sz="1400" dirty="0"/>
              <a:t> </a:t>
            </a:r>
            <a:r>
              <a:rPr lang="fr-FR" sz="1400" b="1" dirty="0"/>
              <a:t>A)</a:t>
            </a:r>
            <a:r>
              <a:rPr lang="fr-FR" sz="1400" dirty="0"/>
              <a:t>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Rev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1967</a:t>
            </a:r>
            <a:r>
              <a:rPr lang="fr-FR" sz="1400" dirty="0"/>
              <a:t>, 67, 247 (</a:t>
            </a:r>
            <a:r>
              <a:rPr lang="fr-FR" sz="1400" dirty="0" err="1"/>
              <a:t>Revisão</a:t>
            </a:r>
            <a:r>
              <a:rPr lang="fr-FR" sz="1400" dirty="0"/>
              <a:t>).</a:t>
            </a:r>
            <a:r>
              <a:rPr lang="fr-FR" sz="1400" b="1" dirty="0"/>
              <a:t> B)</a:t>
            </a:r>
            <a:r>
              <a:rPr lang="fr-FR" sz="1400" dirty="0"/>
              <a:t> </a:t>
            </a:r>
            <a:r>
              <a:rPr lang="fr-FR" sz="1400" i="1" dirty="0" err="1"/>
              <a:t>Comp</a:t>
            </a:r>
            <a:r>
              <a:rPr lang="fr-FR" sz="1400" i="1" dirty="0"/>
              <a:t>. </a:t>
            </a:r>
            <a:r>
              <a:rPr lang="fr-FR" sz="1400" i="1" dirty="0" err="1"/>
              <a:t>Org</a:t>
            </a:r>
            <a:r>
              <a:rPr lang="fr-FR" sz="1400" i="1" dirty="0"/>
              <a:t>. Syn.</a:t>
            </a:r>
            <a:r>
              <a:rPr lang="fr-FR" sz="1400" dirty="0"/>
              <a:t> </a:t>
            </a:r>
            <a:r>
              <a:rPr lang="fr-FR" sz="1400" b="1" dirty="0"/>
              <a:t>1991</a:t>
            </a:r>
            <a:r>
              <a:rPr lang="fr-FR" sz="1400" dirty="0"/>
              <a:t>, 7, 251 (</a:t>
            </a:r>
            <a:r>
              <a:rPr lang="fr-FR" sz="1400" dirty="0" err="1"/>
              <a:t>Revisão</a:t>
            </a:r>
            <a:r>
              <a:rPr lang="fr-FR" sz="1400" dirty="0"/>
              <a:t>). </a:t>
            </a:r>
            <a:r>
              <a:rPr lang="fr-FR" sz="1400" b="1" dirty="0"/>
              <a:t>C)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React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1998</a:t>
            </a:r>
            <a:r>
              <a:rPr lang="fr-FR" sz="1400" dirty="0"/>
              <a:t>, 53, 1 (</a:t>
            </a:r>
            <a:r>
              <a:rPr lang="fr-FR" sz="1400" dirty="0" err="1"/>
              <a:t>Revisão</a:t>
            </a:r>
            <a:r>
              <a:rPr lang="fr-FR" sz="1400" dirty="0"/>
              <a:t>). </a:t>
            </a:r>
            <a:r>
              <a:rPr lang="fr-FR" sz="1400" b="1" dirty="0"/>
              <a:t> D) </a:t>
            </a:r>
            <a:r>
              <a:rPr lang="fr-FR" sz="1400" i="1" dirty="0"/>
              <a:t>J.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1946</a:t>
            </a:r>
            <a:r>
              <a:rPr lang="fr-FR" sz="1400" dirty="0"/>
              <a:t>, 39. </a:t>
            </a:r>
            <a:r>
              <a:rPr lang="fr-FR" sz="1400" b="1" dirty="0"/>
              <a:t>E)</a:t>
            </a:r>
            <a:r>
              <a:rPr lang="fr-FR" sz="1400" dirty="0"/>
              <a:t> </a:t>
            </a:r>
            <a:r>
              <a:rPr lang="fr-FR" sz="1400" i="1" dirty="0" err="1"/>
              <a:t>Org</a:t>
            </a:r>
            <a:r>
              <a:rPr lang="fr-FR" sz="1400" i="1" dirty="0"/>
              <a:t>. Syn. Coll.</a:t>
            </a:r>
            <a:r>
              <a:rPr lang="fr-FR" sz="1400" dirty="0"/>
              <a:t> V, 310. (Jones) </a:t>
            </a:r>
            <a:r>
              <a:rPr lang="fr-FR" sz="1400" b="1" dirty="0"/>
              <a:t>F)</a:t>
            </a:r>
            <a:r>
              <a:rPr lang="fr-FR" sz="1400" dirty="0"/>
              <a:t> </a:t>
            </a:r>
            <a:r>
              <a:rPr lang="fr-FR" sz="1400" i="1" dirty="0" err="1"/>
              <a:t>Tetrahedron</a:t>
            </a:r>
            <a:r>
              <a:rPr lang="fr-FR" sz="1400" i="1" dirty="0"/>
              <a:t> </a:t>
            </a:r>
            <a:r>
              <a:rPr lang="fr-FR" sz="1400" i="1" dirty="0" err="1"/>
              <a:t>Lett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1968</a:t>
            </a:r>
            <a:r>
              <a:rPr lang="fr-FR" sz="1400" dirty="0"/>
              <a:t>, 3363 </a:t>
            </a:r>
            <a:r>
              <a:rPr lang="fr-FR" sz="1400" b="1" dirty="0"/>
              <a:t>G) </a:t>
            </a:r>
            <a:r>
              <a:rPr lang="fr-FR" sz="1400" i="1" dirty="0"/>
              <a:t>J.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b="1" dirty="0"/>
              <a:t>1970</a:t>
            </a:r>
            <a:r>
              <a:rPr lang="fr-FR" sz="1400" dirty="0"/>
              <a:t>, 35, 644. (Collins/Radcliffe) </a:t>
            </a:r>
            <a:r>
              <a:rPr lang="fr-FR" sz="1400" b="1" dirty="0"/>
              <a:t>H)</a:t>
            </a:r>
            <a:r>
              <a:rPr lang="de-DE" sz="1400" dirty="0"/>
              <a:t> </a:t>
            </a:r>
            <a:r>
              <a:rPr lang="de-DE" sz="1400" i="1" dirty="0"/>
              <a:t>J. Am. Chem. </a:t>
            </a:r>
            <a:r>
              <a:rPr lang="de-DE" sz="1400" i="1" dirty="0" err="1"/>
              <a:t>Soc</a:t>
            </a:r>
            <a:r>
              <a:rPr lang="de-DE" sz="1400" i="1" dirty="0"/>
              <a:t>. </a:t>
            </a:r>
            <a:r>
              <a:rPr lang="de-DE" sz="1400" b="1" dirty="0"/>
              <a:t>1953</a:t>
            </a:r>
            <a:r>
              <a:rPr lang="de-DE" sz="1400" dirty="0"/>
              <a:t>, 75, 422. (</a:t>
            </a:r>
            <a:r>
              <a:rPr lang="de-DE" sz="1400" dirty="0" err="1"/>
              <a:t>Sarett</a:t>
            </a:r>
            <a:r>
              <a:rPr lang="de-DE" sz="1400" dirty="0"/>
              <a:t>) </a:t>
            </a:r>
            <a:r>
              <a:rPr lang="de-DE" sz="1400" b="1" dirty="0"/>
              <a:t>I)</a:t>
            </a:r>
            <a:r>
              <a:rPr lang="de-DE" sz="1400" dirty="0"/>
              <a:t> </a:t>
            </a:r>
            <a:r>
              <a:rPr lang="nn-NO" sz="1400" i="1" dirty="0"/>
              <a:t>Tetrahedron Lett.</a:t>
            </a:r>
            <a:r>
              <a:rPr lang="nn-NO" sz="1400" dirty="0"/>
              <a:t> </a:t>
            </a:r>
            <a:r>
              <a:rPr lang="nn-NO" sz="1400" b="1" dirty="0"/>
              <a:t>1975</a:t>
            </a:r>
            <a:r>
              <a:rPr lang="nn-NO" sz="1400" dirty="0"/>
              <a:t>, 2647.  (PCC) </a:t>
            </a:r>
            <a:r>
              <a:rPr lang="nn-NO" sz="1400" b="1" dirty="0"/>
              <a:t>J)</a:t>
            </a:r>
            <a:r>
              <a:rPr lang="nn-NO" sz="1400" dirty="0"/>
              <a:t> </a:t>
            </a:r>
            <a:r>
              <a:rPr lang="nn-NO" sz="1400" i="1" dirty="0"/>
              <a:t>Tetrahedron Lett.</a:t>
            </a:r>
            <a:r>
              <a:rPr lang="nn-NO" sz="1400" dirty="0"/>
              <a:t> </a:t>
            </a:r>
            <a:r>
              <a:rPr lang="nn-NO" sz="1400" b="1" dirty="0"/>
              <a:t>1979</a:t>
            </a:r>
            <a:r>
              <a:rPr lang="nn-NO" sz="1400" dirty="0"/>
              <a:t>, 20, 399. (PDC). </a:t>
            </a:r>
            <a:r>
              <a:rPr lang="fr-FR" sz="1400" u="sng" dirty="0" err="1"/>
              <a:t>Reagentes</a:t>
            </a:r>
            <a:r>
              <a:rPr lang="fr-FR" sz="1400" u="sng" dirty="0"/>
              <a:t> </a:t>
            </a:r>
            <a:r>
              <a:rPr lang="fr-FR" sz="1400" u="sng" dirty="0" err="1"/>
              <a:t>baseados</a:t>
            </a:r>
            <a:r>
              <a:rPr lang="fr-FR" sz="1400" u="sng" dirty="0"/>
              <a:t> </a:t>
            </a:r>
            <a:r>
              <a:rPr lang="fr-FR" sz="1400" u="sng" dirty="0" err="1"/>
              <a:t>em</a:t>
            </a:r>
            <a:r>
              <a:rPr lang="fr-FR" sz="1400" u="sng" dirty="0"/>
              <a:t> </a:t>
            </a:r>
            <a:r>
              <a:rPr lang="fr-FR" sz="1400" u="sng" dirty="0" err="1"/>
              <a:t>Manganês</a:t>
            </a:r>
            <a:r>
              <a:rPr lang="fr-FR" sz="1400" u="sng" dirty="0"/>
              <a:t>:</a:t>
            </a:r>
            <a:r>
              <a:rPr lang="fr-FR" sz="1400" dirty="0"/>
              <a:t> </a:t>
            </a:r>
            <a:r>
              <a:rPr lang="fr-FR" sz="1400" b="1" dirty="0"/>
              <a:t>K)</a:t>
            </a:r>
            <a:r>
              <a:rPr lang="en-US" sz="1400" dirty="0"/>
              <a:t> </a:t>
            </a:r>
            <a:r>
              <a:rPr lang="en-US" sz="1400" i="1" dirty="0"/>
              <a:t>Synthesis</a:t>
            </a:r>
            <a:r>
              <a:rPr lang="en-US" sz="1400" dirty="0"/>
              <a:t> </a:t>
            </a:r>
            <a:r>
              <a:rPr lang="en-US" sz="1400" b="1" dirty="0"/>
              <a:t>1976</a:t>
            </a:r>
            <a:r>
              <a:rPr lang="en-US" sz="1400" dirty="0"/>
              <a:t>, 65 e 133. (</a:t>
            </a:r>
            <a:r>
              <a:rPr lang="en-US" sz="1400" dirty="0" err="1"/>
              <a:t>MnO</a:t>
            </a:r>
            <a:r>
              <a:rPr lang="fr-FR" sz="1400" dirty="0"/>
              <a:t>) </a:t>
            </a:r>
            <a:r>
              <a:rPr lang="fr-FR" sz="1400" b="1" dirty="0"/>
              <a:t>L)</a:t>
            </a:r>
            <a:r>
              <a:rPr lang="fr-FR" sz="1400" dirty="0"/>
              <a:t> </a:t>
            </a:r>
            <a:r>
              <a:rPr lang="fr-FR" sz="1400" i="1" dirty="0" err="1"/>
              <a:t>Acc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Res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2005</a:t>
            </a:r>
            <a:r>
              <a:rPr lang="fr-FR" sz="1400" dirty="0"/>
              <a:t>, 38, 851. (MnO</a:t>
            </a:r>
            <a:r>
              <a:rPr lang="fr-FR" sz="1400" baseline="-25000" dirty="0"/>
              <a:t>2</a:t>
            </a:r>
            <a:r>
              <a:rPr lang="fr-FR" sz="1400" dirty="0"/>
              <a:t>)</a:t>
            </a:r>
            <a:r>
              <a:rPr lang="en-US" sz="1400" dirty="0"/>
              <a:t> </a:t>
            </a:r>
            <a:r>
              <a:rPr lang="en-US" sz="1400" b="1" dirty="0"/>
              <a:t>M)</a:t>
            </a:r>
            <a:r>
              <a:rPr lang="en-US" sz="1400" dirty="0"/>
              <a:t> </a:t>
            </a:r>
            <a:r>
              <a:rPr lang="en-US" sz="1400" i="1" dirty="0"/>
              <a:t>J. Am. Chem. Soc.</a:t>
            </a:r>
            <a:r>
              <a:rPr lang="en-US" sz="1400" dirty="0"/>
              <a:t> </a:t>
            </a:r>
            <a:r>
              <a:rPr lang="en-US" sz="1400" b="1" dirty="0"/>
              <a:t>1968</a:t>
            </a:r>
            <a:r>
              <a:rPr lang="en-US" sz="1400" dirty="0"/>
              <a:t>, 90, 5616 e 5618. (</a:t>
            </a:r>
            <a:r>
              <a:rPr lang="en-US" sz="1400" dirty="0" err="1"/>
              <a:t>MnO</a:t>
            </a:r>
            <a:r>
              <a:rPr lang="fr-FR" sz="1400" baseline="-25000" dirty="0"/>
              <a:t>2</a:t>
            </a:r>
            <a:r>
              <a:rPr lang="fr-FR" sz="1400" dirty="0"/>
              <a:t>, KCN, </a:t>
            </a:r>
            <a:r>
              <a:rPr lang="fr-FR" sz="1400" dirty="0" err="1"/>
              <a:t>MeOH</a:t>
            </a:r>
            <a:r>
              <a:rPr lang="fr-FR" sz="1400" dirty="0"/>
              <a:t>) </a:t>
            </a:r>
            <a:r>
              <a:rPr lang="fr-FR" sz="1400" b="1" dirty="0"/>
              <a:t>N)</a:t>
            </a:r>
            <a:r>
              <a:rPr lang="fr-FR" sz="1400" dirty="0"/>
              <a:t> </a:t>
            </a:r>
            <a:r>
              <a:rPr lang="fr-FR" sz="1400" i="1" dirty="0" err="1"/>
              <a:t>Synthesis</a:t>
            </a:r>
            <a:r>
              <a:rPr lang="fr-FR" sz="1400" dirty="0"/>
              <a:t> </a:t>
            </a:r>
            <a:r>
              <a:rPr lang="fr-FR" sz="1400" b="1" dirty="0"/>
              <a:t>1976</a:t>
            </a:r>
            <a:r>
              <a:rPr lang="fr-FR" sz="1400" dirty="0"/>
              <a:t>, 85. (KMnO</a:t>
            </a:r>
            <a:r>
              <a:rPr lang="fr-FR" sz="1400" baseline="-25000" dirty="0"/>
              <a:t>4</a:t>
            </a:r>
            <a:r>
              <a:rPr lang="fr-FR" sz="1400" dirty="0"/>
              <a:t> e </a:t>
            </a:r>
            <a:r>
              <a:rPr lang="fr-FR" sz="1400" dirty="0" err="1"/>
              <a:t>BaMnO</a:t>
            </a:r>
            <a:r>
              <a:rPr lang="fr-FR" sz="1400" dirty="0"/>
              <a:t>)</a:t>
            </a:r>
            <a:r>
              <a:rPr lang="nn-NO" sz="1400" dirty="0"/>
              <a:t>. </a:t>
            </a:r>
            <a:r>
              <a:rPr lang="nn-NO" sz="1400" b="1" dirty="0"/>
              <a:t>O)</a:t>
            </a:r>
            <a:r>
              <a:rPr lang="nn-NO" sz="1400" dirty="0"/>
              <a:t> </a:t>
            </a:r>
            <a:r>
              <a:rPr lang="nn-NO" sz="1400" i="1" dirty="0"/>
              <a:t>Tetrahedron Lett.</a:t>
            </a:r>
            <a:r>
              <a:rPr lang="nn-NO" sz="1400" dirty="0"/>
              <a:t> </a:t>
            </a:r>
            <a:r>
              <a:rPr lang="nn-NO" sz="1400" b="1" dirty="0"/>
              <a:t>1986</a:t>
            </a:r>
            <a:r>
              <a:rPr lang="nn-NO" sz="1400" dirty="0"/>
              <a:t>, 27, 4537.  (KMnO</a:t>
            </a:r>
            <a:r>
              <a:rPr lang="fr-FR" sz="1400" baseline="-25000" dirty="0"/>
              <a:t>4</a:t>
            </a:r>
            <a:r>
              <a:rPr lang="fr-FR" sz="1400" dirty="0"/>
              <a:t> – </a:t>
            </a:r>
            <a:r>
              <a:rPr lang="fr-FR" sz="1400" dirty="0" err="1"/>
              <a:t>tamponado</a:t>
            </a:r>
            <a:r>
              <a:rPr lang="fr-FR" sz="1400" dirty="0"/>
              <a:t>) </a:t>
            </a:r>
            <a:r>
              <a:rPr lang="fr-FR" sz="1400" u="sng" dirty="0" err="1"/>
              <a:t>Reagentes</a:t>
            </a:r>
            <a:r>
              <a:rPr lang="fr-FR" sz="1400" u="sng" dirty="0"/>
              <a:t> </a:t>
            </a:r>
            <a:r>
              <a:rPr lang="fr-FR" sz="1400" u="sng" dirty="0" err="1"/>
              <a:t>baseados</a:t>
            </a:r>
            <a:r>
              <a:rPr lang="fr-FR" sz="1400" u="sng" dirty="0"/>
              <a:t> </a:t>
            </a:r>
            <a:r>
              <a:rPr lang="fr-FR" sz="1400" u="sng" dirty="0" err="1"/>
              <a:t>em</a:t>
            </a:r>
            <a:r>
              <a:rPr lang="fr-FR" sz="1400" u="sng" dirty="0"/>
              <a:t> </a:t>
            </a:r>
            <a:r>
              <a:rPr lang="fr-FR" sz="1400" u="sng" dirty="0" err="1"/>
              <a:t>Rutênio</a:t>
            </a:r>
            <a:r>
              <a:rPr lang="fr-FR" sz="1400" u="sng" dirty="0"/>
              <a:t>:</a:t>
            </a:r>
            <a:r>
              <a:rPr lang="fr-FR" sz="1400" dirty="0"/>
              <a:t> </a:t>
            </a:r>
            <a:r>
              <a:rPr lang="fr-FR" sz="1400" b="1" dirty="0"/>
              <a:t>P) </a:t>
            </a:r>
            <a:r>
              <a:rPr lang="de-DE" sz="1400" i="1" dirty="0"/>
              <a:t> J. Am. Chem. </a:t>
            </a:r>
            <a:r>
              <a:rPr lang="de-DE" sz="1400" i="1" dirty="0" err="1"/>
              <a:t>Soc</a:t>
            </a:r>
            <a:r>
              <a:rPr lang="de-DE" sz="1400" i="1" dirty="0"/>
              <a:t>. </a:t>
            </a:r>
            <a:r>
              <a:rPr lang="de-DE" sz="1400" b="1" dirty="0"/>
              <a:t>1953</a:t>
            </a:r>
            <a:r>
              <a:rPr lang="de-DE" sz="1400" dirty="0"/>
              <a:t>, 5, 3838; </a:t>
            </a:r>
            <a:r>
              <a:rPr lang="de-DE" sz="1400" b="1" dirty="0"/>
              <a:t>Q)</a:t>
            </a:r>
            <a:r>
              <a:rPr lang="de-DE" sz="1400" i="1" dirty="0"/>
              <a:t> J. Org. Chem. </a:t>
            </a:r>
            <a:r>
              <a:rPr lang="de-DE" sz="1400" b="1" dirty="0"/>
              <a:t>1981</a:t>
            </a:r>
            <a:r>
              <a:rPr lang="de-DE" sz="1400" dirty="0"/>
              <a:t>, 46, 3936. (</a:t>
            </a:r>
            <a:r>
              <a:rPr lang="de-DE" sz="1400" dirty="0" err="1"/>
              <a:t>RuO</a:t>
            </a:r>
            <a:r>
              <a:rPr lang="fr-FR" sz="1400" dirty="0"/>
              <a:t>) </a:t>
            </a:r>
            <a:r>
              <a:rPr lang="fr-FR" sz="1400" b="1" dirty="0"/>
              <a:t>R)</a:t>
            </a:r>
            <a:r>
              <a:rPr lang="fr-FR" sz="1400" dirty="0"/>
              <a:t> </a:t>
            </a:r>
            <a:r>
              <a:rPr lang="fr-FR" sz="1400" i="1" dirty="0" err="1"/>
              <a:t>Aldrichimica</a:t>
            </a:r>
            <a:r>
              <a:rPr lang="fr-FR" sz="1400" i="1" dirty="0"/>
              <a:t> Acta</a:t>
            </a:r>
            <a:r>
              <a:rPr lang="fr-FR" sz="1400" dirty="0"/>
              <a:t> </a:t>
            </a:r>
            <a:r>
              <a:rPr lang="fr-FR" sz="1400" b="1" dirty="0"/>
              <a:t>1990</a:t>
            </a:r>
            <a:r>
              <a:rPr lang="fr-FR" sz="1400" dirty="0"/>
              <a:t>, 23, 13. </a:t>
            </a:r>
            <a:r>
              <a:rPr lang="fr-FR" sz="1400" b="1" dirty="0"/>
              <a:t>S)</a:t>
            </a:r>
            <a:r>
              <a:rPr lang="fr-FR" sz="1400" dirty="0"/>
              <a:t> </a:t>
            </a:r>
            <a:r>
              <a:rPr lang="fr-FR" sz="1400" i="1" dirty="0" err="1"/>
              <a:t>Synthesis</a:t>
            </a:r>
            <a:r>
              <a:rPr lang="fr-FR" sz="1400" dirty="0"/>
              <a:t> </a:t>
            </a:r>
            <a:r>
              <a:rPr lang="fr-FR" sz="1400" b="1" dirty="0"/>
              <a:t>1994</a:t>
            </a:r>
            <a:r>
              <a:rPr lang="fr-FR" sz="1400" dirty="0"/>
              <a:t>, 639. (TPAP) </a:t>
            </a:r>
            <a:r>
              <a:rPr lang="fr-FR" sz="1400" u="sng" dirty="0" err="1"/>
              <a:t>Reagentes</a:t>
            </a:r>
            <a:r>
              <a:rPr lang="fr-FR" sz="1400" u="sng" dirty="0"/>
              <a:t> </a:t>
            </a:r>
            <a:r>
              <a:rPr lang="fr-FR" sz="1400" u="sng" dirty="0" err="1"/>
              <a:t>baseados</a:t>
            </a:r>
            <a:r>
              <a:rPr lang="fr-FR" sz="1400" u="sng" dirty="0"/>
              <a:t> </a:t>
            </a:r>
            <a:r>
              <a:rPr lang="fr-FR" sz="1400" u="sng" dirty="0" err="1"/>
              <a:t>em</a:t>
            </a:r>
            <a:r>
              <a:rPr lang="fr-FR" sz="1400" u="sng" dirty="0"/>
              <a:t> DMSO:</a:t>
            </a:r>
            <a:r>
              <a:rPr lang="fr-FR" sz="1400" dirty="0"/>
              <a:t> </a:t>
            </a:r>
            <a:r>
              <a:rPr lang="fr-FR" sz="1400" b="1" dirty="0"/>
              <a:t>T) </a:t>
            </a:r>
            <a:r>
              <a:rPr lang="en-US" sz="1400" i="1" dirty="0"/>
              <a:t>Synthesis</a:t>
            </a:r>
            <a:r>
              <a:rPr lang="en-US" sz="1400" dirty="0"/>
              <a:t> </a:t>
            </a:r>
            <a:r>
              <a:rPr lang="en-US" sz="1400" b="1" dirty="0"/>
              <a:t>1990</a:t>
            </a:r>
            <a:r>
              <a:rPr lang="en-US" sz="1400" dirty="0"/>
              <a:t>, 857. (</a:t>
            </a:r>
            <a:r>
              <a:rPr lang="en-US" sz="1400" dirty="0" err="1"/>
              <a:t>revisão</a:t>
            </a:r>
            <a:r>
              <a:rPr lang="en-US" sz="1400" dirty="0"/>
              <a:t>). </a:t>
            </a:r>
            <a:r>
              <a:rPr lang="en-US" sz="1400" b="1" dirty="0"/>
              <a:t>U)</a:t>
            </a:r>
            <a:r>
              <a:rPr lang="en-US" sz="1400" dirty="0"/>
              <a:t> </a:t>
            </a:r>
            <a:r>
              <a:rPr lang="en-US" sz="1400" i="1" dirty="0"/>
              <a:t>Org. React.</a:t>
            </a:r>
            <a:r>
              <a:rPr lang="en-US" sz="1400" dirty="0"/>
              <a:t> </a:t>
            </a:r>
            <a:r>
              <a:rPr lang="en-US" sz="1400" b="1" dirty="0"/>
              <a:t>1990</a:t>
            </a:r>
            <a:r>
              <a:rPr lang="en-US" sz="1400" dirty="0"/>
              <a:t>, 34, 297. (</a:t>
            </a:r>
            <a:r>
              <a:rPr lang="en-US" sz="1400" dirty="0" err="1"/>
              <a:t>revisão</a:t>
            </a:r>
            <a:r>
              <a:rPr lang="en-US" sz="1400" dirty="0"/>
              <a:t>) </a:t>
            </a:r>
            <a:r>
              <a:rPr lang="en-US" sz="1400" b="1" dirty="0"/>
              <a:t>V)</a:t>
            </a:r>
            <a:r>
              <a:rPr lang="en-US" sz="1400" dirty="0"/>
              <a:t> </a:t>
            </a:r>
            <a:r>
              <a:rPr lang="en-US" sz="1400" i="1" dirty="0"/>
              <a:t>J. Org. Chem.</a:t>
            </a:r>
            <a:r>
              <a:rPr lang="en-US" sz="1400" dirty="0"/>
              <a:t> </a:t>
            </a:r>
            <a:r>
              <a:rPr lang="en-US" sz="1400" b="1" dirty="0"/>
              <a:t>1976</a:t>
            </a:r>
            <a:r>
              <a:rPr lang="en-US" sz="1400" dirty="0"/>
              <a:t>, 41, 3329. (</a:t>
            </a:r>
            <a:r>
              <a:rPr lang="en-US" sz="1400" dirty="0" err="1"/>
              <a:t>Swern</a:t>
            </a:r>
            <a:r>
              <a:rPr lang="en-US" sz="1400" dirty="0"/>
              <a:t>) </a:t>
            </a:r>
            <a:r>
              <a:rPr lang="en-US" sz="1400" b="1" dirty="0"/>
              <a:t>W)</a:t>
            </a:r>
            <a:r>
              <a:rPr lang="en-US" sz="1400" dirty="0"/>
              <a:t> </a:t>
            </a:r>
            <a:r>
              <a:rPr lang="en-US" sz="1400" i="1" dirty="0"/>
              <a:t>J. Am. Chem. Soc.</a:t>
            </a:r>
            <a:r>
              <a:rPr lang="en-US" sz="1400" dirty="0"/>
              <a:t> </a:t>
            </a:r>
            <a:r>
              <a:rPr lang="en-US" sz="1400" b="1" dirty="0"/>
              <a:t>1972</a:t>
            </a:r>
            <a:r>
              <a:rPr lang="en-US" sz="1400" dirty="0"/>
              <a:t>, 94, 7586; </a:t>
            </a:r>
            <a:r>
              <a:rPr lang="en-US" sz="1400" b="1" dirty="0"/>
              <a:t>X)</a:t>
            </a:r>
            <a:r>
              <a:rPr lang="en-US" sz="1400" i="1" dirty="0"/>
              <a:t> Tetrahedron </a:t>
            </a:r>
            <a:r>
              <a:rPr lang="en-US" sz="1400" i="1" dirty="0" err="1"/>
              <a:t>Lett</a:t>
            </a:r>
            <a:r>
              <a:rPr lang="en-US" sz="1400" i="1" dirty="0"/>
              <a:t>.</a:t>
            </a:r>
            <a:r>
              <a:rPr lang="en-US" sz="1400" dirty="0"/>
              <a:t> </a:t>
            </a:r>
            <a:r>
              <a:rPr lang="en-US" sz="1400" b="1" dirty="0"/>
              <a:t>1974</a:t>
            </a:r>
            <a:r>
              <a:rPr lang="en-US" sz="1400" dirty="0"/>
              <a:t>, 287. (Corey-Kim) </a:t>
            </a:r>
            <a:r>
              <a:rPr lang="en-US" sz="1400" b="1" dirty="0"/>
              <a:t>Y)</a:t>
            </a:r>
            <a:r>
              <a:rPr lang="fr-FR" sz="1400" dirty="0"/>
              <a:t>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1963</a:t>
            </a:r>
            <a:r>
              <a:rPr lang="fr-FR" sz="1400" dirty="0"/>
              <a:t>, 85, 3027. (Moffatt) </a:t>
            </a:r>
            <a:r>
              <a:rPr lang="fr-FR" sz="1400" b="1" dirty="0"/>
              <a:t>Z)</a:t>
            </a:r>
            <a:r>
              <a:rPr lang="fr-FR" sz="1400" dirty="0"/>
              <a:t>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 </a:t>
            </a:r>
            <a:r>
              <a:rPr lang="fr-FR" sz="1400" b="1" dirty="0"/>
              <a:t>1967</a:t>
            </a:r>
            <a:r>
              <a:rPr lang="fr-FR" sz="1400" dirty="0"/>
              <a:t>, 89, 5505. (</a:t>
            </a:r>
            <a:r>
              <a:rPr lang="fr-FR" sz="1400" dirty="0" err="1"/>
              <a:t>Parikh</a:t>
            </a:r>
            <a:r>
              <a:rPr lang="fr-FR" sz="1400" dirty="0"/>
              <a:t>-</a:t>
            </a:r>
            <a:r>
              <a:rPr lang="fr-FR" sz="1400" dirty="0" err="1"/>
              <a:t>Doering</a:t>
            </a:r>
            <a:r>
              <a:rPr lang="fr-FR" sz="1400" dirty="0"/>
              <a:t>) </a:t>
            </a:r>
            <a:r>
              <a:rPr lang="fr-FR" sz="1400" b="1" dirty="0"/>
              <a:t>A’)</a:t>
            </a:r>
            <a:r>
              <a:rPr lang="fr-FR" sz="1400" dirty="0"/>
              <a:t>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React</a:t>
            </a:r>
            <a:r>
              <a:rPr lang="fr-FR" sz="1400" i="1" dirty="0"/>
              <a:t>. </a:t>
            </a:r>
            <a:r>
              <a:rPr lang="fr-FR" sz="1400" b="1" dirty="0"/>
              <a:t>1991</a:t>
            </a:r>
            <a:r>
              <a:rPr lang="fr-FR" sz="1400" dirty="0"/>
              <a:t>, 40, 157. </a:t>
            </a:r>
            <a:r>
              <a:rPr lang="fr-FR" sz="1400" b="1" dirty="0"/>
              <a:t>B’)</a:t>
            </a:r>
            <a:r>
              <a:rPr lang="fr-FR" sz="1400" b="1" i="1" dirty="0"/>
              <a:t> </a:t>
            </a:r>
            <a:r>
              <a:rPr lang="fr-FR" sz="1400" i="1" dirty="0" err="1"/>
              <a:t>Synthesis</a:t>
            </a:r>
            <a:r>
              <a:rPr lang="fr-FR" sz="1400" dirty="0"/>
              <a:t> </a:t>
            </a:r>
            <a:r>
              <a:rPr lang="fr-FR" sz="1400" b="1" dirty="0"/>
              <a:t>1997</a:t>
            </a:r>
            <a:r>
              <a:rPr lang="fr-FR" sz="1400" dirty="0"/>
              <a:t>, 1353. (</a:t>
            </a:r>
            <a:r>
              <a:rPr lang="fr-FR" sz="1400" dirty="0" err="1"/>
              <a:t>Pummerer</a:t>
            </a:r>
            <a:r>
              <a:rPr lang="fr-FR" sz="1400" dirty="0"/>
              <a:t>) </a:t>
            </a:r>
            <a:r>
              <a:rPr lang="fr-FR" sz="1400" u="sng" dirty="0" err="1"/>
              <a:t>Reagentes</a:t>
            </a:r>
            <a:r>
              <a:rPr lang="fr-FR" sz="1400" u="sng" dirty="0"/>
              <a:t> </a:t>
            </a:r>
            <a:r>
              <a:rPr lang="fr-FR" sz="1400" u="sng" dirty="0" err="1"/>
              <a:t>baseados</a:t>
            </a:r>
            <a:r>
              <a:rPr lang="fr-FR" sz="1400" u="sng" dirty="0"/>
              <a:t> </a:t>
            </a:r>
            <a:r>
              <a:rPr lang="fr-FR" sz="1400" u="sng" dirty="0" err="1"/>
              <a:t>em</a:t>
            </a:r>
            <a:r>
              <a:rPr lang="fr-FR" sz="1400" u="sng" dirty="0"/>
              <a:t> </a:t>
            </a:r>
            <a:r>
              <a:rPr lang="fr-FR" sz="1400" u="sng" dirty="0" err="1"/>
              <a:t>Prata</a:t>
            </a:r>
            <a:r>
              <a:rPr lang="fr-FR" sz="1400" u="sng" dirty="0"/>
              <a:t>:</a:t>
            </a:r>
            <a:r>
              <a:rPr lang="fr-FR" sz="1400" dirty="0"/>
              <a:t> </a:t>
            </a:r>
            <a:r>
              <a:rPr lang="fr-FR" sz="1400" b="1" dirty="0"/>
              <a:t>C’) </a:t>
            </a:r>
            <a:r>
              <a:rPr lang="fr-FR" sz="1400" i="1" dirty="0"/>
              <a:t>J. </a:t>
            </a:r>
            <a:r>
              <a:rPr lang="fr-FR" sz="1400" i="1" dirty="0" err="1"/>
              <a:t>Chem</a:t>
            </a:r>
            <a:r>
              <a:rPr lang="fr-FR" sz="1400" i="1" dirty="0"/>
              <a:t>. Soc., </a:t>
            </a:r>
            <a:r>
              <a:rPr lang="fr-FR" sz="1400" i="1" dirty="0" err="1"/>
              <a:t>Chem</a:t>
            </a:r>
            <a:r>
              <a:rPr lang="fr-FR" sz="1400" i="1" dirty="0"/>
              <a:t>. Commun. </a:t>
            </a:r>
            <a:r>
              <a:rPr lang="fr-FR" sz="1400" b="1" dirty="0"/>
              <a:t>1969</a:t>
            </a:r>
            <a:r>
              <a:rPr lang="fr-FR" sz="1400" dirty="0"/>
              <a:t>, 1102. </a:t>
            </a:r>
            <a:r>
              <a:rPr lang="fr-FR" sz="1400" b="1" dirty="0"/>
              <a:t>D’) </a:t>
            </a:r>
            <a:r>
              <a:rPr lang="fr-FR" sz="1400" i="1" dirty="0" err="1"/>
              <a:t>Synthesis</a:t>
            </a:r>
            <a:r>
              <a:rPr lang="fr-FR" sz="1400" dirty="0"/>
              <a:t> </a:t>
            </a:r>
            <a:r>
              <a:rPr lang="fr-FR" sz="1400" b="1" dirty="0"/>
              <a:t>1979</a:t>
            </a:r>
            <a:r>
              <a:rPr lang="fr-FR" sz="1400" dirty="0"/>
              <a:t>, 401. (</a:t>
            </a:r>
            <a:r>
              <a:rPr lang="fr-FR" sz="1400" dirty="0" err="1"/>
              <a:t>Fetizon</a:t>
            </a:r>
            <a:r>
              <a:rPr lang="fr-FR" sz="1400" dirty="0"/>
              <a:t>)  </a:t>
            </a:r>
            <a:r>
              <a:rPr lang="fr-FR" sz="1400" b="1" dirty="0"/>
              <a:t>E’)</a:t>
            </a:r>
            <a:r>
              <a:rPr lang="fr-FR" sz="1400" dirty="0"/>
              <a:t> </a:t>
            </a:r>
            <a:r>
              <a:rPr lang="fr-FR" sz="1400" i="1" dirty="0"/>
              <a:t>J.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1946</a:t>
            </a:r>
            <a:r>
              <a:rPr lang="fr-FR" sz="1400" dirty="0"/>
              <a:t>, 39. </a:t>
            </a:r>
            <a:r>
              <a:rPr lang="fr-FR" sz="1400" b="1" dirty="0"/>
              <a:t>F’) </a:t>
            </a:r>
            <a:r>
              <a:rPr lang="fr-FR" sz="1400" i="1" dirty="0" err="1"/>
              <a:t>Org</a:t>
            </a:r>
            <a:r>
              <a:rPr lang="fr-FR" sz="1400" i="1" dirty="0"/>
              <a:t>. Syn. Coll. V</a:t>
            </a:r>
            <a:r>
              <a:rPr lang="fr-FR" sz="1400" dirty="0"/>
              <a:t>, </a:t>
            </a:r>
            <a:r>
              <a:rPr lang="fr-FR" sz="1400" b="1" dirty="0"/>
              <a:t>1973</a:t>
            </a:r>
            <a:r>
              <a:rPr lang="fr-FR" sz="1400" dirty="0"/>
              <a:t>, 310. (Jones) </a:t>
            </a:r>
            <a:r>
              <a:rPr lang="fr-FR" sz="1400" b="1" dirty="0"/>
              <a:t>G’)</a:t>
            </a:r>
            <a:r>
              <a:rPr lang="fr-FR" sz="1400" dirty="0"/>
              <a:t> </a:t>
            </a:r>
            <a:r>
              <a:rPr lang="fr-FR" sz="1400" i="1" dirty="0" err="1"/>
              <a:t>Org</a:t>
            </a:r>
            <a:r>
              <a:rPr lang="fr-FR" sz="1400" i="1" dirty="0"/>
              <a:t>. Syn. </a:t>
            </a:r>
            <a:r>
              <a:rPr lang="fr-FR" sz="1400" i="1" dirty="0" err="1"/>
              <a:t>Coll</a:t>
            </a:r>
            <a:r>
              <a:rPr lang="fr-FR" sz="1400" i="1" dirty="0"/>
              <a:t> </a:t>
            </a:r>
            <a:r>
              <a:rPr lang="fr-FR" sz="1400" dirty="0"/>
              <a:t>IV, </a:t>
            </a:r>
            <a:r>
              <a:rPr lang="fr-FR" sz="1400" b="1" dirty="0"/>
              <a:t>1963</a:t>
            </a:r>
            <a:r>
              <a:rPr lang="fr-FR" sz="1400" dirty="0"/>
              <a:t>, 972. (Ag</a:t>
            </a:r>
            <a:r>
              <a:rPr lang="fr-FR" sz="1400" baseline="-25000" dirty="0"/>
              <a:t>2</a:t>
            </a:r>
            <a:r>
              <a:rPr lang="fr-FR" sz="1400" dirty="0"/>
              <a:t>O) </a:t>
            </a:r>
            <a:r>
              <a:rPr lang="fr-FR" sz="1400" u="sng" dirty="0" err="1"/>
              <a:t>Outros</a:t>
            </a:r>
            <a:r>
              <a:rPr lang="fr-FR" sz="1400" u="sng" dirty="0"/>
              <a:t> </a:t>
            </a:r>
            <a:r>
              <a:rPr lang="fr-FR" sz="1400" u="sng" dirty="0" err="1"/>
              <a:t>Reagentes</a:t>
            </a:r>
            <a:r>
              <a:rPr lang="fr-FR" sz="1400" u="sng" dirty="0"/>
              <a:t>:</a:t>
            </a:r>
            <a:r>
              <a:rPr lang="fr-FR" sz="1400" dirty="0"/>
              <a:t> </a:t>
            </a:r>
            <a:r>
              <a:rPr lang="fr-FR" sz="1400" b="1" dirty="0"/>
              <a:t>H’) </a:t>
            </a:r>
            <a:r>
              <a:rPr lang="fr-FR" sz="1400" i="1" dirty="0"/>
              <a:t> 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1983</a:t>
            </a:r>
            <a:r>
              <a:rPr lang="fr-FR" sz="1400" dirty="0"/>
              <a:t>, 48, 4155. </a:t>
            </a:r>
            <a:r>
              <a:rPr lang="fr-FR" sz="1400" b="1" dirty="0"/>
              <a:t>I’)</a:t>
            </a:r>
            <a:r>
              <a:rPr lang="fr-FR" sz="1400" dirty="0"/>
              <a:t> </a:t>
            </a:r>
            <a:r>
              <a:rPr lang="fr-FR" sz="1400" i="1" dirty="0"/>
              <a:t>J.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1993</a:t>
            </a:r>
            <a:r>
              <a:rPr lang="fr-FR" sz="1400" dirty="0"/>
              <a:t>, 58, 2899. </a:t>
            </a:r>
            <a:r>
              <a:rPr lang="fr-FR" sz="1400" b="1" dirty="0"/>
              <a:t>J’) </a:t>
            </a:r>
            <a:r>
              <a:rPr lang="fr-FR" sz="1400" i="1" dirty="0"/>
              <a:t>J.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1994</a:t>
            </a:r>
            <a:r>
              <a:rPr lang="fr-FR" sz="1400" dirty="0"/>
              <a:t>, 59, 7549. (</a:t>
            </a:r>
            <a:r>
              <a:rPr lang="fr-FR" sz="1400" dirty="0" err="1"/>
              <a:t>Dess</a:t>
            </a:r>
            <a:r>
              <a:rPr lang="fr-FR" sz="1400" dirty="0"/>
              <a:t>-Martin) </a:t>
            </a:r>
            <a:r>
              <a:rPr lang="de-DE" sz="1400" b="1" dirty="0"/>
              <a:t>K‘)</a:t>
            </a:r>
            <a:r>
              <a:rPr lang="de-DE" sz="1400" dirty="0"/>
              <a:t> </a:t>
            </a:r>
            <a:r>
              <a:rPr lang="de-DE" sz="1400" i="1" dirty="0"/>
              <a:t>J. Am. Chem. </a:t>
            </a:r>
            <a:r>
              <a:rPr lang="de-DE" sz="1400" i="1" dirty="0" err="1"/>
              <a:t>Soc</a:t>
            </a:r>
            <a:r>
              <a:rPr lang="de-DE" sz="1400" i="1" dirty="0"/>
              <a:t>.</a:t>
            </a:r>
            <a:r>
              <a:rPr lang="de-DE" sz="1400" dirty="0"/>
              <a:t> </a:t>
            </a:r>
            <a:r>
              <a:rPr lang="de-DE" sz="1400" b="1" dirty="0"/>
              <a:t>2000</a:t>
            </a:r>
            <a:r>
              <a:rPr lang="de-DE" sz="1400" dirty="0"/>
              <a:t>, 122, 7596. (IBX) </a:t>
            </a:r>
            <a:r>
              <a:rPr lang="fr-FR" sz="1400" b="1" dirty="0"/>
              <a:t>L’)</a:t>
            </a:r>
            <a:r>
              <a:rPr lang="fr-FR" sz="1400" dirty="0"/>
              <a:t> </a:t>
            </a:r>
            <a:r>
              <a:rPr lang="fr-FR" sz="1400" i="1" dirty="0" err="1"/>
              <a:t>Synthesis</a:t>
            </a:r>
            <a:r>
              <a:rPr lang="fr-FR" sz="1400" dirty="0"/>
              <a:t> </a:t>
            </a:r>
            <a:r>
              <a:rPr lang="fr-FR" sz="1400" b="1" dirty="0"/>
              <a:t>1994</a:t>
            </a:r>
            <a:r>
              <a:rPr lang="fr-FR" sz="1400" dirty="0"/>
              <a:t>, 1007. (</a:t>
            </a:r>
            <a:r>
              <a:rPr lang="fr-FR" sz="1400" dirty="0" err="1"/>
              <a:t>Oppenauer</a:t>
            </a:r>
            <a:r>
              <a:rPr lang="fr-FR" sz="1400" dirty="0"/>
              <a:t>) </a:t>
            </a:r>
            <a:r>
              <a:rPr lang="nn-NO" sz="1400" b="1" dirty="0"/>
              <a:t>M’)</a:t>
            </a:r>
            <a:r>
              <a:rPr lang="nn-NO" sz="1400" dirty="0"/>
              <a:t> </a:t>
            </a:r>
            <a:r>
              <a:rPr lang="nn-NO" sz="1400" i="1" dirty="0"/>
              <a:t>Tetrahedron Lett.</a:t>
            </a:r>
            <a:r>
              <a:rPr lang="nn-NO" sz="1400" dirty="0"/>
              <a:t> </a:t>
            </a:r>
            <a:r>
              <a:rPr lang="nn-NO" sz="1400" b="1" dirty="0"/>
              <a:t>1982</a:t>
            </a:r>
            <a:r>
              <a:rPr lang="nn-NO" sz="1400" dirty="0"/>
              <a:t>, 23, 4647. (NaOCl) </a:t>
            </a:r>
            <a:r>
              <a:rPr lang="en-US" sz="1400" b="1" dirty="0"/>
              <a:t>N’)</a:t>
            </a:r>
            <a:r>
              <a:rPr lang="en-US" sz="1400" dirty="0"/>
              <a:t> </a:t>
            </a:r>
            <a:r>
              <a:rPr lang="en-US" sz="1400" i="1" dirty="0" err="1"/>
              <a:t>Acta</a:t>
            </a:r>
            <a:r>
              <a:rPr lang="en-US" sz="1400" i="1" dirty="0"/>
              <a:t>. Chem. Scand.</a:t>
            </a:r>
            <a:r>
              <a:rPr lang="en-US" sz="1400" dirty="0"/>
              <a:t> </a:t>
            </a:r>
            <a:r>
              <a:rPr lang="en-US" sz="1400" b="1" dirty="0"/>
              <a:t>1973</a:t>
            </a:r>
            <a:r>
              <a:rPr lang="en-US" sz="1400" dirty="0"/>
              <a:t>, 27, 888. </a:t>
            </a:r>
            <a:r>
              <a:rPr lang="en-US" sz="1400" b="1" dirty="0"/>
              <a:t>O’) </a:t>
            </a:r>
            <a:r>
              <a:rPr lang="en-US" sz="1400" i="1" dirty="0"/>
              <a:t>J. Org. Chem.</a:t>
            </a:r>
            <a:r>
              <a:rPr lang="en-US" sz="1400" dirty="0"/>
              <a:t> </a:t>
            </a:r>
            <a:r>
              <a:rPr lang="en-US" sz="1400" b="1" dirty="0"/>
              <a:t>1980</a:t>
            </a:r>
            <a:r>
              <a:rPr lang="en-US" sz="1400" dirty="0"/>
              <a:t>, 45, 4825. </a:t>
            </a:r>
            <a:r>
              <a:rPr lang="en-US" sz="1400" b="1" dirty="0"/>
              <a:t>P’)</a:t>
            </a:r>
            <a:r>
              <a:rPr lang="en-US" sz="1400" dirty="0"/>
              <a:t> </a:t>
            </a:r>
            <a:r>
              <a:rPr lang="en-US" sz="1400" i="1" dirty="0"/>
              <a:t>Tetrahedron</a:t>
            </a:r>
            <a:r>
              <a:rPr lang="en-US" sz="1400" dirty="0"/>
              <a:t> </a:t>
            </a:r>
            <a:r>
              <a:rPr lang="en-US" sz="1400" b="1" dirty="0"/>
              <a:t>1981</a:t>
            </a:r>
            <a:r>
              <a:rPr lang="en-US" sz="1400" dirty="0"/>
              <a:t>, 37, 2091. </a:t>
            </a:r>
            <a:r>
              <a:rPr lang="fr-FR" sz="1400" dirty="0"/>
              <a:t>(</a:t>
            </a:r>
            <a:r>
              <a:rPr lang="fr-FR" sz="1400" dirty="0" err="1"/>
              <a:t>Pinnick</a:t>
            </a:r>
            <a:r>
              <a:rPr lang="fr-FR" sz="1400" dirty="0"/>
              <a:t>)• </a:t>
            </a:r>
            <a:r>
              <a:rPr lang="fr-FR" sz="1400" b="1" dirty="0"/>
              <a:t>Q’)</a:t>
            </a:r>
            <a:r>
              <a:rPr lang="fr-FR" sz="1400" dirty="0"/>
              <a:t> </a:t>
            </a:r>
            <a:r>
              <a:rPr lang="fr-FR" sz="1400" i="1" dirty="0" err="1"/>
              <a:t>Synthesis</a:t>
            </a:r>
            <a:r>
              <a:rPr lang="fr-FR" sz="1400" dirty="0"/>
              <a:t> </a:t>
            </a:r>
            <a:r>
              <a:rPr lang="fr-FR" sz="1400" b="1" dirty="0"/>
              <a:t>1996</a:t>
            </a:r>
            <a:r>
              <a:rPr lang="fr-FR" sz="1400" dirty="0"/>
              <a:t>, 1153. (TEMPO)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6902" y="116632"/>
            <a:ext cx="3104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Exemplo em Síntese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841" y="6474822"/>
            <a:ext cx="8759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/>
              <a:t>A)</a:t>
            </a:r>
            <a:r>
              <a:rPr lang="pt-BR" sz="1600" dirty="0"/>
              <a:t> </a:t>
            </a:r>
            <a:r>
              <a:rPr lang="pt-BR" sz="1600" dirty="0" err="1"/>
              <a:t>Holton</a:t>
            </a:r>
            <a:r>
              <a:rPr lang="pt-BR" sz="1600" dirty="0"/>
              <a:t> </a:t>
            </a:r>
            <a:r>
              <a:rPr lang="pt-BR" sz="1600" i="1" dirty="0" err="1"/>
              <a:t>et</a:t>
            </a:r>
            <a:r>
              <a:rPr lang="pt-BR" sz="1600" i="1" dirty="0"/>
              <a:t> al.</a:t>
            </a:r>
            <a:r>
              <a:rPr lang="pt-BR" sz="1600" dirty="0"/>
              <a:t>, </a:t>
            </a:r>
            <a:r>
              <a:rPr lang="pt-BR" sz="1600" i="1" dirty="0"/>
              <a:t>J. </a:t>
            </a:r>
            <a:r>
              <a:rPr lang="pt-BR" sz="1600" i="1" dirty="0" err="1"/>
              <a:t>Am</a:t>
            </a:r>
            <a:r>
              <a:rPr lang="pt-BR" sz="1600" i="1" dirty="0"/>
              <a:t>. </a:t>
            </a:r>
            <a:r>
              <a:rPr lang="pt-BR" sz="1600" i="1" dirty="0" err="1"/>
              <a:t>Chem</a:t>
            </a:r>
            <a:r>
              <a:rPr lang="pt-BR" sz="1600" i="1" dirty="0"/>
              <a:t>. Soc. </a:t>
            </a:r>
            <a:r>
              <a:rPr lang="pt-BR" sz="1600" b="1" dirty="0"/>
              <a:t>1988</a:t>
            </a:r>
            <a:r>
              <a:rPr lang="pt-BR" sz="1600" dirty="0"/>
              <a:t>, 110, 6558. B) </a:t>
            </a:r>
            <a:r>
              <a:rPr lang="pt-BR" sz="1600" dirty="0" err="1"/>
              <a:t>Holton</a:t>
            </a:r>
            <a:r>
              <a:rPr lang="pt-BR" sz="1600" dirty="0"/>
              <a:t> </a:t>
            </a:r>
            <a:r>
              <a:rPr lang="pt-BR" sz="1600" i="1" dirty="0" err="1"/>
              <a:t>et</a:t>
            </a:r>
            <a:r>
              <a:rPr lang="pt-BR" sz="1600" i="1" dirty="0"/>
              <a:t> al.</a:t>
            </a:r>
            <a:r>
              <a:rPr lang="pt-BR" sz="1600" dirty="0"/>
              <a:t>, </a:t>
            </a:r>
            <a:r>
              <a:rPr lang="pt-BR" sz="1600" i="1" dirty="0"/>
              <a:t>J. </a:t>
            </a:r>
            <a:r>
              <a:rPr lang="pt-BR" sz="1600" i="1" dirty="0" err="1"/>
              <a:t>Am</a:t>
            </a:r>
            <a:r>
              <a:rPr lang="pt-BR" sz="1600" i="1" dirty="0"/>
              <a:t>. </a:t>
            </a:r>
            <a:r>
              <a:rPr lang="pt-BR" sz="1600" i="1" dirty="0" err="1"/>
              <a:t>Chem</a:t>
            </a:r>
            <a:r>
              <a:rPr lang="pt-BR" sz="1600" i="1" dirty="0"/>
              <a:t>. Soc. </a:t>
            </a:r>
            <a:r>
              <a:rPr lang="pt-BR" sz="1600" b="1" dirty="0"/>
              <a:t>1994</a:t>
            </a:r>
            <a:r>
              <a:rPr lang="pt-BR" sz="1600" dirty="0"/>
              <a:t>, 116, 1597. </a:t>
            </a:r>
          </a:p>
        </p:txBody>
      </p:sp>
      <p:graphicFrame>
        <p:nvGraphicFramePr>
          <p:cNvPr id="183303" name="Object 7"/>
          <p:cNvGraphicFramePr>
            <a:graphicFrameLocks noChangeAspect="1"/>
          </p:cNvGraphicFramePr>
          <p:nvPr/>
        </p:nvGraphicFramePr>
        <p:xfrm>
          <a:off x="395536" y="1124744"/>
          <a:ext cx="816292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60267" imgH="2477626" progId="ChemDraw.Document.6.0">
                  <p:embed/>
                </p:oleObj>
              </mc:Choice>
              <mc:Fallback>
                <p:oleObj name="CS ChemDraw Drawing" r:id="rId2" imgW="6260267" imgH="2477626" progId="ChemDraw.Document.6.0">
                  <p:embed/>
                  <p:pic>
                    <p:nvPicPr>
                      <p:cNvPr id="1833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24744"/>
                        <a:ext cx="8162925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79512" y="635360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03" name="Object 3"/>
          <p:cNvGraphicFramePr>
            <a:graphicFrameLocks noChangeAspect="1"/>
          </p:cNvGraphicFramePr>
          <p:nvPr/>
        </p:nvGraphicFramePr>
        <p:xfrm>
          <a:off x="2540347" y="5373216"/>
          <a:ext cx="44799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196935" imgH="423327" progId="ChemDraw.Document.6.0">
                  <p:embed/>
                </p:oleObj>
              </mc:Choice>
              <mc:Fallback>
                <p:oleObj name="CS ChemDraw Drawing" r:id="rId4" imgW="3196935" imgH="423327" progId="ChemDraw.Document.6.0">
                  <p:embed/>
                  <p:pic>
                    <p:nvPicPr>
                      <p:cNvPr id="1075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347" y="5373216"/>
                        <a:ext cx="44799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547664" y="5445224"/>
            <a:ext cx="72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Grob: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214282" y="-24"/>
            <a:ext cx="5843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Outras Epoxidações: Corey-Chaykovsky</a:t>
            </a:r>
          </a:p>
          <a:p>
            <a:r>
              <a:rPr lang="pt-BR" sz="2800" dirty="0"/>
              <a:t> </a:t>
            </a:r>
          </a:p>
        </p:txBody>
      </p:sp>
      <p:graphicFrame>
        <p:nvGraphicFramePr>
          <p:cNvPr id="203782" name="Object 6"/>
          <p:cNvGraphicFramePr>
            <a:graphicFrameLocks noChangeAspect="1"/>
          </p:cNvGraphicFramePr>
          <p:nvPr/>
        </p:nvGraphicFramePr>
        <p:xfrm>
          <a:off x="5868144" y="4883150"/>
          <a:ext cx="3001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498973" imgH="921791" progId="ChemDraw.Document.6.0">
                  <p:embed/>
                </p:oleObj>
              </mc:Choice>
              <mc:Fallback>
                <p:oleObj name="CS ChemDraw Drawing" r:id="rId2" imgW="2498973" imgH="921791" progId="ChemDraw.Document.6.0">
                  <p:embed/>
                  <p:pic>
                    <p:nvPicPr>
                      <p:cNvPr id="2037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883150"/>
                        <a:ext cx="3001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6" name="Object 10"/>
          <p:cNvGraphicFramePr>
            <a:graphicFrameLocks noChangeAspect="1"/>
          </p:cNvGraphicFramePr>
          <p:nvPr/>
        </p:nvGraphicFramePr>
        <p:xfrm>
          <a:off x="1691680" y="696913"/>
          <a:ext cx="5499100" cy="344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454049" imgH="2788494" progId="ChemDraw.Document.6.0">
                  <p:embed/>
                </p:oleObj>
              </mc:Choice>
              <mc:Fallback>
                <p:oleObj name="CS ChemDraw Drawing" r:id="rId4" imgW="4454049" imgH="2788494" progId="ChemDraw.Document.6.0">
                  <p:embed/>
                  <p:pic>
                    <p:nvPicPr>
                      <p:cNvPr id="2037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696913"/>
                        <a:ext cx="5499100" cy="344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7" name="Object 11"/>
          <p:cNvGraphicFramePr>
            <a:graphicFrameLocks noChangeAspect="1"/>
          </p:cNvGraphicFramePr>
          <p:nvPr/>
        </p:nvGraphicFramePr>
        <p:xfrm>
          <a:off x="227013" y="4313238"/>
          <a:ext cx="6070600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060732" imgH="1674536" progId="ChemDraw.Document.6.0">
                  <p:embed/>
                </p:oleObj>
              </mc:Choice>
              <mc:Fallback>
                <p:oleObj name="CS ChemDraw Drawing" r:id="rId6" imgW="5060732" imgH="1674536" progId="ChemDraw.Document.6.0">
                  <p:embed/>
                  <p:pic>
                    <p:nvPicPr>
                      <p:cNvPr id="2037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4313238"/>
                        <a:ext cx="6070600" cy="200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428596" y="404664"/>
            <a:ext cx="3005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Rearranjo de Payne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9579" y="4403719"/>
            <a:ext cx="32856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Fragmentação de </a:t>
            </a:r>
          </a:p>
          <a:p>
            <a:r>
              <a:rPr lang="pt-BR" sz="2800" dirty="0" err="1"/>
              <a:t>Tanabe-Eschenmoser</a:t>
            </a:r>
            <a:endParaRPr lang="pt-BR" sz="2800" dirty="0"/>
          </a:p>
        </p:txBody>
      </p:sp>
      <p:graphicFrame>
        <p:nvGraphicFramePr>
          <p:cNvPr id="182280" name="Object 8"/>
          <p:cNvGraphicFramePr>
            <a:graphicFrameLocks noChangeAspect="1"/>
          </p:cNvGraphicFramePr>
          <p:nvPr/>
        </p:nvGraphicFramePr>
        <p:xfrm>
          <a:off x="722957" y="1124744"/>
          <a:ext cx="7737475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412530" imgH="1602901" progId="ChemDraw.Document.6.0">
                  <p:embed/>
                </p:oleObj>
              </mc:Choice>
              <mc:Fallback>
                <p:oleObj name="CS ChemDraw Drawing" r:id="rId2" imgW="6412530" imgH="1602901" progId="ChemDraw.Document.6.0">
                  <p:embed/>
                  <p:pic>
                    <p:nvPicPr>
                      <p:cNvPr id="182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57" y="1124744"/>
                        <a:ext cx="7737475" cy="193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07504" y="6453336"/>
            <a:ext cx="3771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A) </a:t>
            </a:r>
            <a:r>
              <a:rPr lang="pt-BR" sz="1600" dirty="0"/>
              <a:t>T. </a:t>
            </a:r>
            <a:r>
              <a:rPr lang="pt-BR" sz="1600" dirty="0" err="1"/>
              <a:t>Hudlicky</a:t>
            </a:r>
            <a:r>
              <a:rPr lang="pt-BR" sz="1600" dirty="0"/>
              <a:t> </a:t>
            </a:r>
            <a:r>
              <a:rPr lang="pt-BR" sz="1600" i="1" dirty="0" err="1"/>
              <a:t>et</a:t>
            </a:r>
            <a:r>
              <a:rPr lang="pt-BR" sz="1600" i="1" dirty="0"/>
              <a:t> al., Org. </a:t>
            </a:r>
            <a:r>
              <a:rPr lang="pt-BR" sz="1600" i="1" dirty="0" err="1"/>
              <a:t>Lett</a:t>
            </a:r>
            <a:r>
              <a:rPr lang="pt-BR" sz="1600" i="1" dirty="0"/>
              <a:t>.</a:t>
            </a:r>
            <a:r>
              <a:rPr lang="pt-BR" sz="1600" dirty="0"/>
              <a:t> </a:t>
            </a:r>
            <a:r>
              <a:rPr lang="pt-BR" sz="1600" b="1" dirty="0"/>
              <a:t>2002</a:t>
            </a:r>
            <a:r>
              <a:rPr lang="pt-BR" sz="1600" dirty="0"/>
              <a:t>, 4, 115.</a:t>
            </a:r>
          </a:p>
        </p:txBody>
      </p:sp>
      <p:graphicFrame>
        <p:nvGraphicFramePr>
          <p:cNvPr id="182281" name="Object 9"/>
          <p:cNvGraphicFramePr>
            <a:graphicFrameLocks noChangeAspect="1"/>
          </p:cNvGraphicFramePr>
          <p:nvPr/>
        </p:nvGraphicFramePr>
        <p:xfrm>
          <a:off x="4211960" y="3314278"/>
          <a:ext cx="3811588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177141" imgH="2561457" progId="ChemDraw.Document.6.0">
                  <p:embed/>
                </p:oleObj>
              </mc:Choice>
              <mc:Fallback>
                <p:oleObj name="CS ChemDraw Drawing" r:id="rId4" imgW="3177141" imgH="2561457" progId="ChemDraw.Document.6.0">
                  <p:embed/>
                  <p:pic>
                    <p:nvPicPr>
                      <p:cNvPr id="1822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314278"/>
                        <a:ext cx="3811588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2" name="Object 10"/>
          <p:cNvGraphicFramePr>
            <a:graphicFrameLocks noChangeAspect="1"/>
          </p:cNvGraphicFramePr>
          <p:nvPr/>
        </p:nvGraphicFramePr>
        <p:xfrm>
          <a:off x="4178300" y="476672"/>
          <a:ext cx="39798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318978" imgH="569676" progId="ChemDraw.Document.6.0">
                  <p:embed/>
                </p:oleObj>
              </mc:Choice>
              <mc:Fallback>
                <p:oleObj name="CS ChemDraw Drawing" r:id="rId6" imgW="3318978" imgH="569676" progId="ChemDraw.Document.6.0">
                  <p:embed/>
                  <p:pic>
                    <p:nvPicPr>
                      <p:cNvPr id="1822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476672"/>
                        <a:ext cx="397986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11"/>
          <p:cNvCxnSpPr/>
          <p:nvPr/>
        </p:nvCxnSpPr>
        <p:spPr>
          <a:xfrm>
            <a:off x="179512" y="33265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51520" y="314096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285720" y="142852"/>
            <a:ext cx="3782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Efeito de Tensão de Ciclo</a:t>
            </a:r>
          </a:p>
        </p:txBody>
      </p:sp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2411760" y="1340768"/>
          <a:ext cx="4595813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55351" imgH="2709277" progId="ChemDraw.Document.6.0">
                  <p:embed/>
                </p:oleObj>
              </mc:Choice>
              <mc:Fallback>
                <p:oleObj name="CS ChemDraw Drawing" r:id="rId2" imgW="3055351" imgH="2709277" progId="ChemDraw.Document.6.0">
                  <p:embed/>
                  <p:pic>
                    <p:nvPicPr>
                      <p:cNvPr id="184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340768"/>
                        <a:ext cx="4595813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285720" y="142852"/>
            <a:ext cx="3782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Efeito de Tensão de Ciclo</a:t>
            </a:r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/>
        </p:nvGraphicFramePr>
        <p:xfrm>
          <a:off x="539552" y="764704"/>
          <a:ext cx="8043863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353483" imgH="1307260" progId="ChemDraw.Document.6.0">
                  <p:embed/>
                </p:oleObj>
              </mc:Choice>
              <mc:Fallback>
                <p:oleObj name="CS ChemDraw Drawing" r:id="rId2" imgW="5353483" imgH="1307260" progId="ChemDraw.Document.6.0">
                  <p:embed/>
                  <p:pic>
                    <p:nvPicPr>
                      <p:cNvPr id="185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764704"/>
                        <a:ext cx="8043863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971600" y="2854920"/>
          <a:ext cx="714375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769872" imgH="2311679" progId="ChemDraw.Document.6.0">
                  <p:embed/>
                </p:oleObj>
              </mc:Choice>
              <mc:Fallback>
                <p:oleObj name="CS ChemDraw Drawing" r:id="rId4" imgW="4769872" imgH="2311679" progId="ChemDraw.Document.6.0">
                  <p:embed/>
                  <p:pic>
                    <p:nvPicPr>
                      <p:cNvPr id="1853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854920"/>
                        <a:ext cx="7143750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214282" y="139463"/>
            <a:ext cx="343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Formação de 1,2-Dióis</a:t>
            </a:r>
          </a:p>
        </p:txBody>
      </p:sp>
      <p:graphicFrame>
        <p:nvGraphicFramePr>
          <p:cNvPr id="186376" name="Object 8"/>
          <p:cNvGraphicFramePr>
            <a:graphicFrameLocks noChangeAspect="1"/>
          </p:cNvGraphicFramePr>
          <p:nvPr/>
        </p:nvGraphicFramePr>
        <p:xfrm>
          <a:off x="412750" y="1270000"/>
          <a:ext cx="8318500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41632" imgH="1319389" progId="ChemDraw.Document.6.0">
                  <p:embed/>
                </p:oleObj>
              </mc:Choice>
              <mc:Fallback>
                <p:oleObj name="CS ChemDraw Drawing" r:id="rId2" imgW="5941632" imgH="1319389" progId="ChemDraw.Document.6.0">
                  <p:embed/>
                  <p:pic>
                    <p:nvPicPr>
                      <p:cNvPr id="1863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270000"/>
                        <a:ext cx="8318500" cy="184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179512" y="3558629"/>
          <a:ext cx="8550275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173110" imgH="1881485" progId="ChemDraw.Document.6.0">
                  <p:embed/>
                </p:oleObj>
              </mc:Choice>
              <mc:Fallback>
                <p:oleObj name="CS ChemDraw Drawing" r:id="rId4" imgW="6173110" imgH="1881485" progId="ChemDraw.Document.6.0">
                  <p:embed/>
                  <p:pic>
                    <p:nvPicPr>
                      <p:cNvPr id="1863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558629"/>
                        <a:ext cx="8550275" cy="260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285720" y="142852"/>
            <a:ext cx="333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Oxidação de 1,2-Dióis</a:t>
            </a:r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1160463" y="1196975"/>
          <a:ext cx="6423025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61383" imgH="1906121" progId="ChemDraw.Document.6.0">
                  <p:embed/>
                </p:oleObj>
              </mc:Choice>
              <mc:Fallback>
                <p:oleObj name="CS ChemDraw Drawing" r:id="rId2" imgW="4361383" imgH="1906121" progId="ChemDraw.Document.6.0">
                  <p:embed/>
                  <p:pic>
                    <p:nvPicPr>
                      <p:cNvPr id="187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1196975"/>
                        <a:ext cx="6423025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996950" y="4191000"/>
          <a:ext cx="6888163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024044" imgH="1252302" progId="ChemDraw.Document.6.0">
                  <p:embed/>
                </p:oleObj>
              </mc:Choice>
              <mc:Fallback>
                <p:oleObj name="CS ChemDraw Drawing" r:id="rId4" imgW="5024044" imgH="1252302" progId="ChemDraw.Document.6.0">
                  <p:embed/>
                  <p:pic>
                    <p:nvPicPr>
                      <p:cNvPr id="187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4191000"/>
                        <a:ext cx="6888163" cy="171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857555" y="836712"/>
            <a:ext cx="581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clivagem</a:t>
            </a:r>
            <a:r>
              <a:rPr lang="fr-FR" dirty="0"/>
              <a:t> do diol </a:t>
            </a:r>
            <a:r>
              <a:rPr lang="fr-FR" dirty="0" err="1"/>
              <a:t>também</a:t>
            </a:r>
            <a:r>
              <a:rPr lang="fr-FR" dirty="0"/>
              <a:t> </a:t>
            </a:r>
            <a:r>
              <a:rPr lang="fr-FR" dirty="0" err="1"/>
              <a:t>pode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</a:t>
            </a:r>
            <a:r>
              <a:rPr lang="fr-FR" dirty="0" err="1"/>
              <a:t>realizada</a:t>
            </a:r>
            <a:r>
              <a:rPr lang="fr-FR" dirty="0"/>
              <a:t> </a:t>
            </a:r>
            <a:r>
              <a:rPr lang="fr-FR" dirty="0" err="1"/>
              <a:t>com</a:t>
            </a:r>
            <a:r>
              <a:rPr lang="fr-FR" dirty="0"/>
              <a:t> Pb(</a:t>
            </a:r>
            <a:r>
              <a:rPr lang="fr-FR" dirty="0" err="1"/>
              <a:t>OAc</a:t>
            </a:r>
            <a:r>
              <a:rPr lang="fr-FR" dirty="0"/>
              <a:t>)</a:t>
            </a:r>
            <a:r>
              <a:rPr lang="fr-FR" baseline="-25000" dirty="0"/>
              <a:t>4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1520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1059263" y="260648"/>
            <a:ext cx="1638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/>
              <a:t>Ozonólise</a:t>
            </a:r>
            <a:endParaRPr lang="pt-BR" sz="2800" dirty="0"/>
          </a:p>
        </p:txBody>
      </p:sp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4321175" y="223838"/>
          <a:ext cx="37036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89013" imgH="711053" progId="ChemDraw.Document.6.0">
                  <p:embed/>
                </p:oleObj>
              </mc:Choice>
              <mc:Fallback>
                <p:oleObj name="CS ChemDraw Drawing" r:id="rId2" imgW="3089013" imgH="711053" progId="ChemDraw.Document.6.0">
                  <p:embed/>
                  <p:pic>
                    <p:nvPicPr>
                      <p:cNvPr id="1884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223838"/>
                        <a:ext cx="37036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3" name="Object 7"/>
          <p:cNvGraphicFramePr>
            <a:graphicFrameLocks noChangeAspect="1"/>
          </p:cNvGraphicFramePr>
          <p:nvPr/>
        </p:nvGraphicFramePr>
        <p:xfrm>
          <a:off x="509588" y="1412875"/>
          <a:ext cx="8148637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788870" imgH="2038401" progId="ChemDraw.Document.6.0">
                  <p:embed/>
                </p:oleObj>
              </mc:Choice>
              <mc:Fallback>
                <p:oleObj name="CS ChemDraw Drawing" r:id="rId4" imgW="6788870" imgH="2038401" progId="ChemDraw.Document.6.0">
                  <p:embed/>
                  <p:pic>
                    <p:nvPicPr>
                      <p:cNvPr id="1884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1412875"/>
                        <a:ext cx="8148637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1520" y="10527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2375" name="Object 7"/>
          <p:cNvGraphicFramePr>
            <a:graphicFrameLocks noChangeAspect="1"/>
          </p:cNvGraphicFramePr>
          <p:nvPr/>
        </p:nvGraphicFramePr>
        <p:xfrm>
          <a:off x="827088" y="4005263"/>
          <a:ext cx="7585075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856530" imgH="1778011" progId="ChemDraw.Document.6.0">
                  <p:embed/>
                </p:oleObj>
              </mc:Choice>
              <mc:Fallback>
                <p:oleObj name="CS ChemDraw Drawing" r:id="rId6" imgW="5856530" imgH="1778011" progId="ChemDraw.Document.6.0">
                  <p:embed/>
                  <p:pic>
                    <p:nvPicPr>
                      <p:cNvPr id="1082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005263"/>
                        <a:ext cx="7585075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661720" y="6448251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189442" name="Object 2"/>
          <p:cNvGraphicFramePr>
            <a:graphicFrameLocks noChangeAspect="1"/>
          </p:cNvGraphicFramePr>
          <p:nvPr/>
        </p:nvGraphicFramePr>
        <p:xfrm>
          <a:off x="823913" y="1106488"/>
          <a:ext cx="29876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299645" imgH="563612" progId="ChemDraw.Document.6.0">
                  <p:embed/>
                </p:oleObj>
              </mc:Choice>
              <mc:Fallback>
                <p:oleObj name="CS ChemDraw Drawing" r:id="rId2" imgW="2299645" imgH="563612" progId="ChemDraw.Document.6.0">
                  <p:embed/>
                  <p:pic>
                    <p:nvPicPr>
                      <p:cNvPr id="1894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106488"/>
                        <a:ext cx="29876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/>
          <p:cNvSpPr/>
          <p:nvPr/>
        </p:nvSpPr>
        <p:spPr>
          <a:xfrm>
            <a:off x="251520" y="44624"/>
            <a:ext cx="8464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Oxidação com SeO</a:t>
            </a:r>
            <a:r>
              <a:rPr lang="pt-BR" sz="2800" baseline="-25000" dirty="0"/>
              <a:t>2</a:t>
            </a:r>
            <a:r>
              <a:rPr lang="pt-BR" sz="2800" dirty="0"/>
              <a:t>: Oxidação de Riley</a:t>
            </a:r>
          </a:p>
        </p:txBody>
      </p:sp>
      <p:graphicFrame>
        <p:nvGraphicFramePr>
          <p:cNvPr id="189448" name="Object 8"/>
          <p:cNvGraphicFramePr>
            <a:graphicFrameLocks noChangeAspect="1"/>
          </p:cNvGraphicFramePr>
          <p:nvPr/>
        </p:nvGraphicFramePr>
        <p:xfrm>
          <a:off x="3505075" y="3933056"/>
          <a:ext cx="5459413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553146" imgH="1968661" progId="ChemDraw.Document.6.0">
                  <p:embed/>
                </p:oleObj>
              </mc:Choice>
              <mc:Fallback>
                <p:oleObj name="CS ChemDraw Drawing" r:id="rId4" imgW="4553146" imgH="1968661" progId="ChemDraw.Document.6.0">
                  <p:embed/>
                  <p:pic>
                    <p:nvPicPr>
                      <p:cNvPr id="1894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075" y="3933056"/>
                        <a:ext cx="5459413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9" name="Object 9"/>
          <p:cNvGraphicFramePr>
            <a:graphicFrameLocks noChangeAspect="1"/>
          </p:cNvGraphicFramePr>
          <p:nvPr/>
        </p:nvGraphicFramePr>
        <p:xfrm>
          <a:off x="182513" y="4437112"/>
          <a:ext cx="3381375" cy="96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725912" imgH="788753" progId="ChemDraw.Document.6.0">
                  <p:embed/>
                </p:oleObj>
              </mc:Choice>
              <mc:Fallback>
                <p:oleObj name="CS ChemDraw Drawing" r:id="rId6" imgW="2725912" imgH="788753" progId="ChemDraw.Document.6.0">
                  <p:embed/>
                  <p:pic>
                    <p:nvPicPr>
                      <p:cNvPr id="1894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13" y="4437112"/>
                        <a:ext cx="3381375" cy="96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1" name="Object 11"/>
          <p:cNvGraphicFramePr>
            <a:graphicFrameLocks noChangeAspect="1"/>
          </p:cNvGraphicFramePr>
          <p:nvPr/>
        </p:nvGraphicFramePr>
        <p:xfrm>
          <a:off x="5168205" y="1022921"/>
          <a:ext cx="3724275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864722" imgH="1906121" progId="ChemDraw.Document.6.0">
                  <p:embed/>
                </p:oleObj>
              </mc:Choice>
              <mc:Fallback>
                <p:oleObj name="CS ChemDraw Drawing" r:id="rId8" imgW="2864722" imgH="1906121" progId="ChemDraw.Document.6.0">
                  <p:embed/>
                  <p:pic>
                    <p:nvPicPr>
                      <p:cNvPr id="1894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205" y="1022921"/>
                        <a:ext cx="3724275" cy="247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2" name="Object 12"/>
          <p:cNvGraphicFramePr>
            <a:graphicFrameLocks noChangeAspect="1"/>
          </p:cNvGraphicFramePr>
          <p:nvPr/>
        </p:nvGraphicFramePr>
        <p:xfrm>
          <a:off x="184150" y="2218383"/>
          <a:ext cx="45021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3458923" imgH="375994" progId="ChemDraw.Document.6.0">
                  <p:embed/>
                </p:oleObj>
              </mc:Choice>
              <mc:Fallback>
                <p:oleObj name="CS ChemDraw Drawing" r:id="rId10" imgW="3458923" imgH="375994" progId="ChemDraw.Document.6.0">
                  <p:embed/>
                  <p:pic>
                    <p:nvPicPr>
                      <p:cNvPr id="1894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2218383"/>
                        <a:ext cx="45021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11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6492875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19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251520" y="44473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79512" y="-27384"/>
            <a:ext cx="3292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Estratégia em Síntese</a:t>
            </a:r>
            <a:endParaRPr lang="pt-B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476672"/>
            <a:ext cx="8755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Proposta de síntese em 2 fases: ciclização seguida de oxidação (“economia redox”)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2008" y="6300609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A)</a:t>
            </a:r>
            <a:r>
              <a:rPr lang="pt-BR" sz="1600" dirty="0"/>
              <a:t> Baran, P.; Hoffmann, R. W. </a:t>
            </a:r>
            <a:r>
              <a:rPr lang="pt-BR" sz="1600" i="1" dirty="0"/>
              <a:t>et al. ACIE</a:t>
            </a:r>
            <a:r>
              <a:rPr lang="pt-BR" sz="1600" dirty="0"/>
              <a:t>, </a:t>
            </a:r>
            <a:r>
              <a:rPr lang="pt-BR" sz="1600" b="1" dirty="0"/>
              <a:t>2009</a:t>
            </a:r>
            <a:r>
              <a:rPr lang="pt-BR" sz="1600" dirty="0"/>
              <a:t>, 48, 2854. </a:t>
            </a:r>
            <a:r>
              <a:rPr lang="pt-BR" sz="1600" b="1" dirty="0"/>
              <a:t>B)</a:t>
            </a:r>
            <a:r>
              <a:rPr lang="pt-BR" sz="1600" dirty="0"/>
              <a:t> Baran, P. </a:t>
            </a:r>
            <a:r>
              <a:rPr lang="pt-BR" sz="1600" i="1" dirty="0"/>
              <a:t>et al.</a:t>
            </a:r>
            <a:r>
              <a:rPr lang="pt-BR" sz="1600" dirty="0"/>
              <a:t> </a:t>
            </a:r>
            <a:r>
              <a:rPr lang="pt-BR" sz="1600" i="1" dirty="0"/>
              <a:t>Synlett</a:t>
            </a:r>
            <a:r>
              <a:rPr lang="pt-BR" sz="1600" dirty="0"/>
              <a:t> </a:t>
            </a:r>
            <a:r>
              <a:rPr lang="pt-BR" sz="1600" b="1" dirty="0"/>
              <a:t>2010</a:t>
            </a:r>
            <a:r>
              <a:rPr lang="pt-BR" sz="1600" dirty="0"/>
              <a:t>, 12, 1733. </a:t>
            </a:r>
            <a:r>
              <a:rPr lang="pt-BR" sz="1600" b="1" dirty="0"/>
              <a:t>C)</a:t>
            </a:r>
            <a:r>
              <a:rPr lang="pt-BR" sz="1600" dirty="0"/>
              <a:t> Baran </a:t>
            </a:r>
            <a:r>
              <a:rPr lang="pt-BR" sz="1600" i="1" dirty="0"/>
              <a:t>et al., Nature Chem.</a:t>
            </a:r>
            <a:r>
              <a:rPr lang="pt-BR" sz="1600" b="1" dirty="0"/>
              <a:t> 2012</a:t>
            </a:r>
            <a:r>
              <a:rPr lang="pt-BR" sz="1600" dirty="0"/>
              <a:t>, 4, 21.</a:t>
            </a:r>
            <a:r>
              <a:rPr lang="pt-BR" sz="1600" i="1" dirty="0"/>
              <a:t> </a:t>
            </a:r>
            <a:r>
              <a:rPr lang="pt-BR" sz="1600" dirty="0"/>
              <a:t>Um outro exemplo remarcável: </a:t>
            </a:r>
            <a:r>
              <a:rPr lang="pt-BR" sz="1600" b="1" dirty="0"/>
              <a:t>D) </a:t>
            </a:r>
            <a:r>
              <a:rPr lang="pt-BR" sz="1600" dirty="0"/>
              <a:t>Baran</a:t>
            </a:r>
            <a:r>
              <a:rPr lang="pt-BR" sz="1600" i="1" dirty="0"/>
              <a:t> et al.</a:t>
            </a:r>
            <a:r>
              <a:rPr lang="pt-BR" sz="1600" dirty="0"/>
              <a:t> </a:t>
            </a:r>
            <a:r>
              <a:rPr lang="pt-BR" sz="1600" i="1" dirty="0"/>
              <a:t>Nature</a:t>
            </a:r>
            <a:r>
              <a:rPr lang="pt-BR" sz="1600" dirty="0"/>
              <a:t> </a:t>
            </a:r>
            <a:r>
              <a:rPr lang="pt-BR" sz="1600" b="1" dirty="0"/>
              <a:t>2009</a:t>
            </a:r>
            <a:r>
              <a:rPr lang="pt-BR" sz="1600" dirty="0"/>
              <a:t>, 459, 824. 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95536" y="836712"/>
          <a:ext cx="8103739" cy="5351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1124911" imgH="7346659" progId="ChemDraw.Document.6.0">
                  <p:embed/>
                </p:oleObj>
              </mc:Choice>
              <mc:Fallback>
                <p:oleObj name="CS ChemDraw Drawing" r:id="rId2" imgW="11124911" imgH="7346659" progId="ChemDraw.Document.6.0">
                  <p:embed/>
                  <p:pic>
                    <p:nvPicPr>
                      <p:cNvPr id="1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836712"/>
                        <a:ext cx="8103739" cy="5351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285720" y="68025"/>
            <a:ext cx="2371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Esquema Geral</a:t>
            </a:r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1763688" y="3573016"/>
          <a:ext cx="5942012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48355" imgH="1621094" progId="ChemDraw.Document.6.0">
                  <p:embed/>
                </p:oleObj>
              </mc:Choice>
              <mc:Fallback>
                <p:oleObj name="CS ChemDraw Drawing" r:id="rId2" imgW="3948355" imgH="1621094" progId="ChemDraw.Document.6.0">
                  <p:embed/>
                  <p:pic>
                    <p:nvPicPr>
                      <p:cNvPr id="160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573016"/>
                        <a:ext cx="5942012" cy="243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7012" name="Object 4"/>
          <p:cNvGraphicFramePr>
            <a:graphicFrameLocks noChangeAspect="1"/>
          </p:cNvGraphicFramePr>
          <p:nvPr/>
        </p:nvGraphicFramePr>
        <p:xfrm>
          <a:off x="1835696" y="1451868"/>
          <a:ext cx="59817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984665" imgH="1125707" progId="ChemDraw.Document.6.0">
                  <p:embed/>
                </p:oleObj>
              </mc:Choice>
              <mc:Fallback>
                <p:oleObj name="CS ChemDraw Drawing" r:id="rId4" imgW="3984665" imgH="1125707" progId="ChemDraw.Document.6.0">
                  <p:embed/>
                  <p:pic>
                    <p:nvPicPr>
                      <p:cNvPr id="1067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451868"/>
                        <a:ext cx="598170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CaixaDeTexto 7"/>
          <p:cNvSpPr txBox="1"/>
          <p:nvPr/>
        </p:nvSpPr>
        <p:spPr>
          <a:xfrm>
            <a:off x="142844" y="142852"/>
            <a:ext cx="5774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Oxidação de Álcoois: Óxidos de Cromo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1406" y="4221088"/>
            <a:ext cx="9072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- CrO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dirty="0">
                <a:latin typeface="Arial" pitchFamily="34" charset="0"/>
                <a:cs typeface="Arial" pitchFamily="34" charset="0"/>
              </a:rPr>
              <a:t>/ H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dirty="0">
                <a:latin typeface="Arial" pitchFamily="34" charset="0"/>
                <a:cs typeface="Arial" pitchFamily="34" charset="0"/>
              </a:rPr>
              <a:t>SO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pt-BR" dirty="0">
                <a:latin typeface="Arial" pitchFamily="34" charset="0"/>
                <a:cs typeface="Arial" pitchFamily="34" charset="0"/>
              </a:rPr>
              <a:t>/ H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dirty="0">
                <a:latin typeface="Arial" pitchFamily="34" charset="0"/>
                <a:cs typeface="Arial" pitchFamily="34" charset="0"/>
              </a:rPr>
              <a:t>O: </a:t>
            </a:r>
            <a:r>
              <a:rPr lang="pt-B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Reagente de Jones</a:t>
            </a:r>
            <a:r>
              <a:rPr lang="pt-BR" dirty="0">
                <a:latin typeface="Arial" pitchFamily="34" charset="0"/>
                <a:cs typeface="Arial" pitchFamily="34" charset="0"/>
              </a:rPr>
              <a:t>, meio ácido (a acetona é frequentemente empregada como co-solvente)</a:t>
            </a:r>
          </a:p>
          <a:p>
            <a:pPr>
              <a:buFontTx/>
              <a:buChar char="-"/>
            </a:pPr>
            <a:r>
              <a:rPr lang="pt-BR" dirty="0">
                <a:latin typeface="Arial" pitchFamily="34" charset="0"/>
                <a:cs typeface="Arial" pitchFamily="34" charset="0"/>
              </a:rPr>
              <a:t> CrO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dirty="0">
                <a:latin typeface="Arial" pitchFamily="34" charset="0"/>
                <a:cs typeface="Arial" pitchFamily="34" charset="0"/>
              </a:rPr>
              <a:t>/ AcOH: </a:t>
            </a:r>
            <a:r>
              <a:rPr lang="pt-B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Reagente de Fieser</a:t>
            </a:r>
            <a:r>
              <a:rPr lang="pt-BR" dirty="0">
                <a:latin typeface="Arial" pitchFamily="34" charset="0"/>
                <a:cs typeface="Arial" pitchFamily="34" charset="0"/>
              </a:rPr>
              <a:t>, meio ligeiramente ácido</a:t>
            </a:r>
          </a:p>
          <a:p>
            <a:pPr>
              <a:buFontTx/>
              <a:buChar char="-"/>
            </a:pPr>
            <a:r>
              <a:rPr lang="pt-BR" dirty="0">
                <a:latin typeface="Arial" pitchFamily="34" charset="0"/>
                <a:cs typeface="Arial" pitchFamily="34" charset="0"/>
              </a:rPr>
              <a:t> CrO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dirty="0">
                <a:latin typeface="Arial" pitchFamily="34" charset="0"/>
                <a:cs typeface="Arial" pitchFamily="34" charset="0"/>
              </a:rPr>
              <a:t>/piridina/DCM: </a:t>
            </a:r>
            <a:r>
              <a:rPr lang="pt-B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Reagente de Collins</a:t>
            </a:r>
            <a:r>
              <a:rPr lang="pt-BR" dirty="0">
                <a:latin typeface="Arial" pitchFamily="34" charset="0"/>
                <a:cs typeface="Arial" pitchFamily="34" charset="0"/>
              </a:rPr>
              <a:t>, meio praticamente neutro</a:t>
            </a:r>
          </a:p>
          <a:p>
            <a:pPr>
              <a:buFontTx/>
              <a:buChar char="-"/>
            </a:pPr>
            <a:r>
              <a:rPr lang="pt-BR" dirty="0">
                <a:latin typeface="Arial" pitchFamily="34" charset="0"/>
                <a:cs typeface="Arial" pitchFamily="34" charset="0"/>
              </a:rPr>
              <a:t> [piridina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dirty="0">
                <a:latin typeface="Arial" pitchFamily="34" charset="0"/>
                <a:cs typeface="Arial" pitchFamily="34" charset="0"/>
              </a:rPr>
              <a:t>.H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dirty="0">
                <a:latin typeface="Arial" pitchFamily="34" charset="0"/>
                <a:cs typeface="Arial" pitchFamily="34" charset="0"/>
              </a:rPr>
              <a:t>Cr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dirty="0">
                <a:latin typeface="Arial" pitchFamily="34" charset="0"/>
                <a:cs typeface="Arial" pitchFamily="34" charset="0"/>
              </a:rPr>
              <a:t>O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7</a:t>
            </a:r>
            <a:r>
              <a:rPr lang="pt-BR" dirty="0">
                <a:latin typeface="Arial" pitchFamily="34" charset="0"/>
                <a:cs typeface="Arial" pitchFamily="34" charset="0"/>
              </a:rPr>
              <a:t>]: dicromato de piridínio (</a:t>
            </a:r>
            <a:r>
              <a:rPr lang="pt-BR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PDC</a:t>
            </a:r>
            <a:r>
              <a:rPr lang="pt-BR" dirty="0">
                <a:latin typeface="Arial" pitchFamily="34" charset="0"/>
                <a:cs typeface="Arial" pitchFamily="34" charset="0"/>
              </a:rPr>
              <a:t>), reagente neutro. </a:t>
            </a:r>
          </a:p>
          <a:p>
            <a:pPr algn="ctr"/>
            <a:r>
              <a:rPr lang="pt-BR" b="1" u="sng" dirty="0">
                <a:latin typeface="Arial" pitchFamily="34" charset="0"/>
                <a:cs typeface="Arial" pitchFamily="34" charset="0"/>
              </a:rPr>
              <a:t>DCM:</a:t>
            </a:r>
            <a:r>
              <a:rPr lang="pt-BR" dirty="0">
                <a:latin typeface="Arial" pitchFamily="34" charset="0"/>
                <a:cs typeface="Arial" pitchFamily="34" charset="0"/>
              </a:rPr>
              <a:t> RCH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dirty="0">
                <a:latin typeface="Arial" pitchFamily="34" charset="0"/>
                <a:cs typeface="Arial" pitchFamily="34" charset="0"/>
              </a:rPr>
              <a:t>OH → RCHO;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DMF:</a:t>
            </a:r>
            <a:r>
              <a:rPr lang="pt-BR" dirty="0">
                <a:latin typeface="Arial" pitchFamily="34" charset="0"/>
                <a:cs typeface="Arial" pitchFamily="34" charset="0"/>
              </a:rPr>
              <a:t> RCH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dirty="0">
                <a:latin typeface="Arial" pitchFamily="34" charset="0"/>
                <a:cs typeface="Arial" pitchFamily="34" charset="0"/>
              </a:rPr>
              <a:t>OH → RCO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dirty="0">
                <a:latin typeface="Arial" pitchFamily="34" charset="0"/>
                <a:cs typeface="Arial" pitchFamily="34" charset="0"/>
              </a:rPr>
              <a:t>H</a:t>
            </a:r>
          </a:p>
          <a:p>
            <a:pPr>
              <a:buFontTx/>
              <a:buChar char="-"/>
            </a:pPr>
            <a:r>
              <a:rPr lang="pt-BR" dirty="0">
                <a:latin typeface="Arial" pitchFamily="34" charset="0"/>
                <a:cs typeface="Arial" pitchFamily="34" charset="0"/>
              </a:rPr>
              <a:t> [piridina.HCl.CrO</a:t>
            </a:r>
            <a:r>
              <a:rPr lang="pt-BR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dirty="0">
                <a:latin typeface="Arial" pitchFamily="34" charset="0"/>
                <a:cs typeface="Arial" pitchFamily="34" charset="0"/>
              </a:rPr>
              <a:t>]: clorocromato de piridínio (</a:t>
            </a:r>
            <a:r>
              <a:rPr lang="pt-BR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PCC</a:t>
            </a:r>
            <a:r>
              <a:rPr lang="pt-BR" dirty="0">
                <a:latin typeface="Arial" pitchFamily="34" charset="0"/>
                <a:cs typeface="Arial" pitchFamily="34" charset="0"/>
              </a:rPr>
              <a:t>), reagente ácido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8036" name="Object 4"/>
          <p:cNvGraphicFramePr>
            <a:graphicFrameLocks noChangeAspect="1"/>
          </p:cNvGraphicFramePr>
          <p:nvPr/>
        </p:nvGraphicFramePr>
        <p:xfrm>
          <a:off x="1573213" y="1073150"/>
          <a:ext cx="6184900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70460" imgH="2006563" progId="ChemDraw.Document.6.0">
                  <p:embed/>
                </p:oleObj>
              </mc:Choice>
              <mc:Fallback>
                <p:oleObj name="CS ChemDraw Drawing" r:id="rId2" imgW="4370460" imgH="2006563" progId="ChemDraw.Document.6.0">
                  <p:embed/>
                  <p:pic>
                    <p:nvPicPr>
                      <p:cNvPr id="1068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1073150"/>
                        <a:ext cx="6184900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142844" y="142852"/>
            <a:ext cx="309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Oxidação de Álcoois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4705" y="928670"/>
            <a:ext cx="774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b="1" dirty="0"/>
              <a:t>Efeito do meio sobre a natureza do produto de oxidação de um álcool primário: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14282" y="6429396"/>
            <a:ext cx="4888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R. B. Woodward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en-US" sz="1600" i="1" dirty="0"/>
              <a:t>J. Am. Chem. Soc.</a:t>
            </a:r>
            <a:r>
              <a:rPr lang="en-US" sz="1600" dirty="0"/>
              <a:t> </a:t>
            </a:r>
            <a:r>
              <a:rPr lang="en-US" sz="1600" b="1" dirty="0"/>
              <a:t>1956</a:t>
            </a:r>
            <a:r>
              <a:rPr lang="en-US" sz="1600" dirty="0"/>
              <a:t>, 78, 2657.</a:t>
            </a:r>
            <a:endParaRPr lang="pt-BR" sz="1600" dirty="0">
              <a:solidFill>
                <a:srgbClr val="FF0000"/>
              </a:solidFill>
            </a:endParaRPr>
          </a:p>
        </p:txBody>
      </p:sp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514350" y="4143375"/>
          <a:ext cx="82597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911039" imgH="1592288" progId="ChemDraw.Document.6.0">
                  <p:embed/>
                </p:oleObj>
              </mc:Choice>
              <mc:Fallback>
                <p:oleObj name="CS ChemDraw Drawing" r:id="rId2" imgW="6911039" imgH="1592288" progId="ChemDraw.Document.6.0">
                  <p:embed/>
                  <p:pic>
                    <p:nvPicPr>
                      <p:cNvPr id="1781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4143375"/>
                        <a:ext cx="82597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9060" name="Object 4"/>
          <p:cNvGraphicFramePr>
            <a:graphicFrameLocks noChangeAspect="1"/>
          </p:cNvGraphicFramePr>
          <p:nvPr/>
        </p:nvGraphicFramePr>
        <p:xfrm>
          <a:off x="1624013" y="1622425"/>
          <a:ext cx="6061075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196474" imgH="1505491" progId="ChemDraw.Document.6.0">
                  <p:embed/>
                </p:oleObj>
              </mc:Choice>
              <mc:Fallback>
                <p:oleObj name="CS ChemDraw Drawing" r:id="rId4" imgW="4196474" imgH="1505491" progId="ChemDraw.Document.6.0">
                  <p:embed/>
                  <p:pic>
                    <p:nvPicPr>
                      <p:cNvPr id="1069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622425"/>
                        <a:ext cx="6061075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355976" y="2996952"/>
            <a:ext cx="4464496" cy="129614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1520" y="260648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Oxidação de Álcoois: Uso</a:t>
            </a:r>
            <a:r>
              <a:rPr lang="fr-FR" sz="2800" dirty="0"/>
              <a:t> do</a:t>
            </a:r>
          </a:p>
          <a:p>
            <a:r>
              <a:rPr lang="fr-FR" sz="2800" dirty="0"/>
              <a:t> </a:t>
            </a:r>
            <a:r>
              <a:rPr lang="fr-FR" sz="2800" dirty="0" err="1"/>
              <a:t>Dimetil</a:t>
            </a:r>
            <a:r>
              <a:rPr lang="fr-FR" sz="2800" dirty="0"/>
              <a:t> </a:t>
            </a:r>
            <a:r>
              <a:rPr lang="fr-FR" sz="2800" dirty="0" err="1"/>
              <a:t>Sulfóxido</a:t>
            </a:r>
            <a:r>
              <a:rPr lang="fr-FR" sz="2800" dirty="0"/>
              <a:t> (DMSO)</a:t>
            </a:r>
            <a:endParaRPr lang="pt-B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1587365"/>
            <a:ext cx="44437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Swern</a:t>
            </a:r>
            <a:r>
              <a:rPr lang="fr-F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COCl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1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, DMSO,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depois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Et</a:t>
            </a:r>
            <a:r>
              <a:rPr lang="fr-FR" sz="16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N</a:t>
            </a:r>
          </a:p>
          <a:p>
            <a:r>
              <a:rPr lang="fr-F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Albright-Goldman: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Ac</a:t>
            </a:r>
            <a:r>
              <a:rPr lang="fr-FR" sz="1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O, DMSO, depois Et</a:t>
            </a:r>
            <a:r>
              <a:rPr lang="fr-FR" sz="16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N</a:t>
            </a:r>
          </a:p>
          <a:p>
            <a:r>
              <a:rPr lang="fr-F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Pfitzner-Moffatt: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DCC, DMSO, depois Et</a:t>
            </a:r>
            <a:r>
              <a:rPr lang="fr-FR" sz="16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N</a:t>
            </a:r>
          </a:p>
          <a:p>
            <a:r>
              <a:rPr lang="fr-F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Parikh-Doering: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SO</a:t>
            </a:r>
            <a:r>
              <a:rPr lang="fr-FR" sz="16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.piridina, DMSO, Et</a:t>
            </a:r>
            <a:r>
              <a:rPr lang="fr-FR" sz="16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N</a:t>
            </a:r>
          </a:p>
          <a:p>
            <a:r>
              <a:rPr lang="fr-FR" sz="16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Corey-Kim:</a:t>
            </a:r>
            <a:r>
              <a:rPr lang="fr-F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Me</a:t>
            </a:r>
            <a:r>
              <a:rPr lang="fr-FR" sz="1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S, NCS,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depois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Et</a:t>
            </a:r>
            <a:r>
              <a:rPr lang="fr-FR" sz="16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N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]</a:t>
            </a:r>
          </a:p>
        </p:txBody>
      </p:sp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315913" y="3233738"/>
          <a:ext cx="118903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188402" imgH="807325" progId="ChemDraw.Document.6.0">
                  <p:embed/>
                </p:oleObj>
              </mc:Choice>
              <mc:Fallback>
                <p:oleObj name="CS ChemDraw Drawing" r:id="rId2" imgW="1188402" imgH="807325" progId="ChemDraw.Document.6.0">
                  <p:embed/>
                  <p:pic>
                    <p:nvPicPr>
                      <p:cNvPr id="2283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3233738"/>
                        <a:ext cx="1189037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5975350" y="139700"/>
          <a:ext cx="27940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322339" imgH="968790" progId="ChemDraw.Document.6.0">
                  <p:embed/>
                </p:oleObj>
              </mc:Choice>
              <mc:Fallback>
                <p:oleObj name="CS ChemDraw Drawing" r:id="rId4" imgW="2322339" imgH="968790" progId="ChemDraw.Document.6.0">
                  <p:embed/>
                  <p:pic>
                    <p:nvPicPr>
                      <p:cNvPr id="228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350" y="139700"/>
                        <a:ext cx="27940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431067" y="3031792"/>
            <a:ext cx="43099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itchFamily="34" charset="0"/>
                <a:cs typeface="Arial" pitchFamily="34" charset="0"/>
              </a:rPr>
              <a:t>Outras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oxidações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conduzindo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álcoois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1600" b="1" dirty="0">
                <a:latin typeface="Arial" pitchFamily="34" charset="0"/>
                <a:cs typeface="Arial" pitchFamily="34" charset="0"/>
              </a:rPr>
              <a:t>à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aldeídos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F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IBX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ou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DMP</a:t>
            </a:r>
            <a:r>
              <a:rPr lang="fr-F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TPAP/NMO</a:t>
            </a:r>
            <a:r>
              <a:rPr lang="fr-F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oxidação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de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Ley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), </a:t>
            </a:r>
          </a:p>
          <a:p>
            <a:r>
              <a:rPr lang="fr-F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TEMPO/</a:t>
            </a:r>
            <a:r>
              <a:rPr lang="fr-FR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NaOCl</a:t>
            </a:r>
            <a:r>
              <a:rPr lang="fr-F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79512" y="148478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0085" name="Object 5"/>
          <p:cNvGraphicFramePr>
            <a:graphicFrameLocks noChangeAspect="1"/>
          </p:cNvGraphicFramePr>
          <p:nvPr/>
        </p:nvGraphicFramePr>
        <p:xfrm>
          <a:off x="250825" y="4365625"/>
          <a:ext cx="785812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564957" imgH="1683633" progId="ChemDraw.Document.6.0">
                  <p:embed/>
                </p:oleObj>
              </mc:Choice>
              <mc:Fallback>
                <p:oleObj name="CS ChemDraw Drawing" r:id="rId6" imgW="6564957" imgH="1683633" progId="ChemDraw.Document.6.0">
                  <p:embed/>
                  <p:pic>
                    <p:nvPicPr>
                      <p:cNvPr id="1070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365625"/>
                        <a:ext cx="7858125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142844" y="142852"/>
            <a:ext cx="5922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Oxidação de Álcoois Alílicos e Benzílicos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5576" y="3861048"/>
            <a:ext cx="106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Exemplo: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0612" y="6474822"/>
            <a:ext cx="4597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G. E. </a:t>
            </a:r>
            <a:r>
              <a:rPr lang="fr-FR" sz="1600" dirty="0" err="1"/>
              <a:t>Keck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 err="1"/>
              <a:t>Angew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 Int. Ed.</a:t>
            </a:r>
            <a:r>
              <a:rPr lang="fr-FR" sz="1600" dirty="0"/>
              <a:t> </a:t>
            </a:r>
            <a:r>
              <a:rPr lang="fr-FR" sz="1600" b="1" dirty="0"/>
              <a:t>2001</a:t>
            </a:r>
            <a:r>
              <a:rPr lang="fr-FR" sz="1600" dirty="0"/>
              <a:t>, 40, 231.</a:t>
            </a:r>
          </a:p>
        </p:txBody>
      </p:sp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1979712" y="1196752"/>
          <a:ext cx="530542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82627" imgH="1436887" progId="ChemDraw.Document.6.0">
                  <p:embed/>
                </p:oleObj>
              </mc:Choice>
              <mc:Fallback>
                <p:oleObj name="CS ChemDraw Drawing" r:id="rId2" imgW="4082627" imgH="1436887" progId="ChemDraw.Document.6.0">
                  <p:embed/>
                  <p:pic>
                    <p:nvPicPr>
                      <p:cNvPr id="179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196752"/>
                        <a:ext cx="5305425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611560" y="3716338"/>
          <a:ext cx="8075613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193156" imgH="2006942" progId="ChemDraw.Document.6.0">
                  <p:embed/>
                </p:oleObj>
              </mc:Choice>
              <mc:Fallback>
                <p:oleObj name="CS ChemDraw Drawing" r:id="rId4" imgW="6193156" imgH="2006942" progId="ChemDraw.Document.6.0">
                  <p:embed/>
                  <p:pic>
                    <p:nvPicPr>
                      <p:cNvPr id="179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716338"/>
                        <a:ext cx="8075613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539552" y="260648"/>
            <a:ext cx="4660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Oxidação de Álcoois a Ésteres: </a:t>
            </a:r>
          </a:p>
          <a:p>
            <a:r>
              <a:rPr lang="pt-BR" sz="2800" dirty="0"/>
              <a:t>A Reação de Baeyer-Villiger</a:t>
            </a:r>
          </a:p>
        </p:txBody>
      </p:sp>
      <p:graphicFrame>
        <p:nvGraphicFramePr>
          <p:cNvPr id="180231" name="Object 7"/>
          <p:cNvGraphicFramePr>
            <a:graphicFrameLocks noChangeAspect="1"/>
          </p:cNvGraphicFramePr>
          <p:nvPr/>
        </p:nvGraphicFramePr>
        <p:xfrm>
          <a:off x="5772348" y="210344"/>
          <a:ext cx="2832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160834" imgH="700440" progId="ChemDraw.Document.6.0">
                  <p:embed/>
                </p:oleObj>
              </mc:Choice>
              <mc:Fallback>
                <p:oleObj name="CS ChemDraw Drawing" r:id="rId2" imgW="2160834" imgH="700440" progId="ChemDraw.Document.6.0">
                  <p:embed/>
                  <p:pic>
                    <p:nvPicPr>
                      <p:cNvPr id="1802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348" y="210344"/>
                        <a:ext cx="28321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57158" y="3429000"/>
            <a:ext cx="8294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/>
              <a:t>Aptitude</a:t>
            </a:r>
            <a:r>
              <a:rPr lang="pt-BR" b="1" dirty="0"/>
              <a:t> de migração do </a:t>
            </a:r>
            <a:r>
              <a:rPr lang="pt-BR" b="1" dirty="0">
                <a:solidFill>
                  <a:srgbClr val="0000FF"/>
                </a:solidFill>
              </a:rPr>
              <a:t>R</a:t>
            </a:r>
            <a:r>
              <a:rPr lang="pt-BR" b="1" baseline="30000" dirty="0">
                <a:solidFill>
                  <a:srgbClr val="0000FF"/>
                </a:solidFill>
              </a:rPr>
              <a:t>2</a:t>
            </a:r>
            <a:r>
              <a:rPr lang="pt-BR" b="1" dirty="0"/>
              <a:t>:</a:t>
            </a:r>
            <a:r>
              <a:rPr lang="pt-BR" dirty="0"/>
              <a:t> terciário &gt; </a:t>
            </a:r>
            <a:r>
              <a:rPr lang="pt-BR" dirty="0" err="1"/>
              <a:t>fenila</a:t>
            </a:r>
            <a:r>
              <a:rPr lang="pt-BR" dirty="0"/>
              <a:t> ~ </a:t>
            </a:r>
            <a:r>
              <a:rPr lang="pt-BR" dirty="0" err="1"/>
              <a:t>vinila</a:t>
            </a:r>
            <a:r>
              <a:rPr lang="pt-BR" dirty="0"/>
              <a:t> ~ secundário &gt; primário &gt; metila</a:t>
            </a:r>
          </a:p>
          <a:p>
            <a:r>
              <a:rPr lang="pt-BR" b="1" dirty="0"/>
              <a:t>Se </a:t>
            </a:r>
            <a:r>
              <a:rPr lang="pt-BR" b="1" dirty="0">
                <a:solidFill>
                  <a:srgbClr val="0000FF"/>
                </a:solidFill>
              </a:rPr>
              <a:t>R</a:t>
            </a:r>
            <a:r>
              <a:rPr lang="pt-BR" b="1" baseline="30000" dirty="0">
                <a:solidFill>
                  <a:srgbClr val="0000FF"/>
                </a:solidFill>
              </a:rPr>
              <a:t>2</a:t>
            </a:r>
            <a:r>
              <a:rPr lang="pt-BR" b="1" dirty="0"/>
              <a:t> é </a:t>
            </a:r>
            <a:r>
              <a:rPr lang="pt-BR" b="1" dirty="0" err="1"/>
              <a:t>quiral</a:t>
            </a:r>
            <a:r>
              <a:rPr lang="pt-BR" b="1" dirty="0"/>
              <a:t>, a migração ocorre com retenção de configuração</a:t>
            </a:r>
          </a:p>
        </p:txBody>
      </p:sp>
      <p:graphicFrame>
        <p:nvGraphicFramePr>
          <p:cNvPr id="180235" name="Object 11"/>
          <p:cNvGraphicFramePr>
            <a:graphicFrameLocks noChangeAspect="1"/>
          </p:cNvGraphicFramePr>
          <p:nvPr/>
        </p:nvGraphicFramePr>
        <p:xfrm>
          <a:off x="118367" y="1844675"/>
          <a:ext cx="8774113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749534" imgH="990016" progId="ChemDraw.Document.6.0">
                  <p:embed/>
                </p:oleObj>
              </mc:Choice>
              <mc:Fallback>
                <p:oleObj name="CS ChemDraw Drawing" r:id="rId4" imgW="6749534" imgH="990016" progId="ChemDraw.Document.6.0">
                  <p:embed/>
                  <p:pic>
                    <p:nvPicPr>
                      <p:cNvPr id="1802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67" y="1844675"/>
                        <a:ext cx="8774113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6" name="Object 12"/>
          <p:cNvGraphicFramePr>
            <a:graphicFrameLocks noChangeAspect="1"/>
          </p:cNvGraphicFramePr>
          <p:nvPr/>
        </p:nvGraphicFramePr>
        <p:xfrm>
          <a:off x="826591" y="4592092"/>
          <a:ext cx="7489825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754408" imgH="1209851" progId="ChemDraw.Document.6.0">
                  <p:embed/>
                </p:oleObj>
              </mc:Choice>
              <mc:Fallback>
                <p:oleObj name="CS ChemDraw Drawing" r:id="rId6" imgW="5754408" imgH="1209851" progId="ChemDraw.Document.6.0">
                  <p:embed/>
                  <p:pic>
                    <p:nvPicPr>
                      <p:cNvPr id="1802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591" y="4592092"/>
                        <a:ext cx="7489825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179512" y="134076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1520" y="260648"/>
            <a:ext cx="37991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Oxidações</a:t>
            </a:r>
            <a:r>
              <a:rPr lang="fr-FR" sz="2800" dirty="0"/>
              <a:t> de </a:t>
            </a:r>
            <a:r>
              <a:rPr lang="fr-FR" sz="2800" dirty="0" err="1"/>
              <a:t>Aldeídos</a:t>
            </a:r>
            <a:r>
              <a:rPr lang="fr-FR" sz="2800" dirty="0"/>
              <a:t> a </a:t>
            </a:r>
          </a:p>
          <a:p>
            <a:r>
              <a:rPr lang="fr-FR" sz="2800" dirty="0" err="1"/>
              <a:t>Ácidos</a:t>
            </a:r>
            <a:r>
              <a:rPr lang="fr-FR" sz="2800" dirty="0"/>
              <a:t> </a:t>
            </a:r>
            <a:r>
              <a:rPr lang="fr-FR" sz="2800" dirty="0" err="1"/>
              <a:t>Carboxílicos</a:t>
            </a:r>
            <a:r>
              <a:rPr lang="fr-FR" sz="2800" dirty="0"/>
              <a:t>: </a:t>
            </a:r>
          </a:p>
          <a:p>
            <a:r>
              <a:rPr lang="fr-FR" sz="2800" b="1" dirty="0" err="1"/>
              <a:t>Oxidação</a:t>
            </a:r>
            <a:r>
              <a:rPr lang="fr-FR" sz="2800" b="1" dirty="0"/>
              <a:t> de </a:t>
            </a:r>
            <a:r>
              <a:rPr lang="fr-FR" sz="2800" b="1" dirty="0" err="1"/>
              <a:t>Pinnick</a:t>
            </a:r>
            <a:endParaRPr lang="fr-FR" sz="2800" b="1" dirty="0"/>
          </a:p>
        </p:txBody>
      </p:sp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4968875" y="152400"/>
          <a:ext cx="341471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846567" imgH="1367904" progId="ChemDraw.Document.6.0">
                  <p:embed/>
                </p:oleObj>
              </mc:Choice>
              <mc:Fallback>
                <p:oleObj name="CS ChemDraw Drawing" r:id="rId2" imgW="2846567" imgH="1367904" progId="ChemDraw.Document.6.0">
                  <p:embed/>
                  <p:pic>
                    <p:nvPicPr>
                      <p:cNvPr id="2293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152400"/>
                        <a:ext cx="3414713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79" name="Object 3"/>
          <p:cNvGraphicFramePr>
            <a:graphicFrameLocks noChangeAspect="1"/>
          </p:cNvGraphicFramePr>
          <p:nvPr/>
        </p:nvGraphicFramePr>
        <p:xfrm>
          <a:off x="351606" y="2471738"/>
          <a:ext cx="8324850" cy="316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932220" imgH="2631577" progId="ChemDraw.Document.6.0">
                  <p:embed/>
                </p:oleObj>
              </mc:Choice>
              <mc:Fallback>
                <p:oleObj name="CS ChemDraw Drawing" r:id="rId4" imgW="6932220" imgH="2631577" progId="ChemDraw.Document.6.0">
                  <p:embed/>
                  <p:pic>
                    <p:nvPicPr>
                      <p:cNvPr id="2293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06" y="2471738"/>
                        <a:ext cx="8324850" cy="316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198884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092280" y="2924944"/>
            <a:ext cx="1872208" cy="122413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836429" y="404664"/>
            <a:ext cx="395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/>
              <a:t>Epoxidação</a:t>
            </a:r>
            <a:r>
              <a:rPr lang="pt-BR" sz="2800" dirty="0"/>
              <a:t> de </a:t>
            </a:r>
            <a:r>
              <a:rPr lang="pt-BR" sz="2800" dirty="0" err="1"/>
              <a:t>Prilezhaev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072330" y="2928934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A </a:t>
            </a:r>
            <a:r>
              <a:rPr lang="pt-BR" b="1" dirty="0" err="1"/>
              <a:t>olefina</a:t>
            </a:r>
            <a:r>
              <a:rPr lang="pt-BR" b="1" dirty="0"/>
              <a:t> mais rica em elétrons reagirá mais rapidamente</a:t>
            </a:r>
          </a:p>
        </p:txBody>
      </p:sp>
      <p:graphicFrame>
        <p:nvGraphicFramePr>
          <p:cNvPr id="181255" name="Object 7"/>
          <p:cNvGraphicFramePr>
            <a:graphicFrameLocks noChangeAspect="1"/>
          </p:cNvGraphicFramePr>
          <p:nvPr/>
        </p:nvGraphicFramePr>
        <p:xfrm>
          <a:off x="251520" y="4005064"/>
          <a:ext cx="6748462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23162" imgH="2040296" progId="ChemDraw.Document.6.0">
                  <p:embed/>
                </p:oleObj>
              </mc:Choice>
              <mc:Fallback>
                <p:oleObj name="CS ChemDraw Drawing" r:id="rId2" imgW="5623162" imgH="2040296" progId="ChemDraw.Document.6.0">
                  <p:embed/>
                  <p:pic>
                    <p:nvPicPr>
                      <p:cNvPr id="1812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005064"/>
                        <a:ext cx="6748462" cy="244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6" name="Object 8"/>
          <p:cNvGraphicFramePr>
            <a:graphicFrameLocks noChangeAspect="1"/>
          </p:cNvGraphicFramePr>
          <p:nvPr/>
        </p:nvGraphicFramePr>
        <p:xfrm>
          <a:off x="251520" y="2910706"/>
          <a:ext cx="672941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615597" imgH="856220" progId="ChemDraw.Document.6.0">
                  <p:embed/>
                </p:oleObj>
              </mc:Choice>
              <mc:Fallback>
                <p:oleObj name="CS ChemDraw Drawing" r:id="rId4" imgW="5615597" imgH="856220" progId="ChemDraw.Document.6.0">
                  <p:embed/>
                  <p:pic>
                    <p:nvPicPr>
                      <p:cNvPr id="1812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910706"/>
                        <a:ext cx="6729413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7" name="Object 9"/>
          <p:cNvGraphicFramePr>
            <a:graphicFrameLocks noChangeAspect="1"/>
          </p:cNvGraphicFramePr>
          <p:nvPr/>
        </p:nvGraphicFramePr>
        <p:xfrm>
          <a:off x="7164288" y="4869160"/>
          <a:ext cx="1647825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371088" imgH="941500" progId="ChemDraw.Document.6.0">
                  <p:embed/>
                </p:oleObj>
              </mc:Choice>
              <mc:Fallback>
                <p:oleObj name="CS ChemDraw Drawing" r:id="rId6" imgW="1371088" imgH="941500" progId="ChemDraw.Document.6.0">
                  <p:embed/>
                  <p:pic>
                    <p:nvPicPr>
                      <p:cNvPr id="1812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4869160"/>
                        <a:ext cx="1647825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8" name="Object 10"/>
          <p:cNvGraphicFramePr>
            <a:graphicFrameLocks noChangeAspect="1"/>
          </p:cNvGraphicFramePr>
          <p:nvPr/>
        </p:nvGraphicFramePr>
        <p:xfrm>
          <a:off x="1701056" y="1340768"/>
          <a:ext cx="6183312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147725" imgH="1305744" progId="ChemDraw.Document.6.0">
                  <p:embed/>
                </p:oleObj>
              </mc:Choice>
              <mc:Fallback>
                <p:oleObj name="CS ChemDraw Drawing" r:id="rId8" imgW="5147725" imgH="1305744" progId="ChemDraw.Document.6.0">
                  <p:embed/>
                  <p:pic>
                    <p:nvPicPr>
                      <p:cNvPr id="181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056" y="1340768"/>
                        <a:ext cx="6183312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cteur droit 12"/>
          <p:cNvCxnSpPr/>
          <p:nvPr/>
        </p:nvCxnSpPr>
        <p:spPr>
          <a:xfrm>
            <a:off x="179512" y="126876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4183" name="Object 7"/>
          <p:cNvGraphicFramePr>
            <a:graphicFrameLocks noChangeAspect="1"/>
          </p:cNvGraphicFramePr>
          <p:nvPr/>
        </p:nvGraphicFramePr>
        <p:xfrm>
          <a:off x="5755788" y="116632"/>
          <a:ext cx="2704644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875648" imgH="773971" progId="ChemDraw.Document.6.0">
                  <p:embed/>
                </p:oleObj>
              </mc:Choice>
              <mc:Fallback>
                <p:oleObj name="CS ChemDraw Drawing" r:id="rId10" imgW="1875648" imgH="773971" progId="ChemDraw.Document.6.0">
                  <p:embed/>
                  <p:pic>
                    <p:nvPicPr>
                      <p:cNvPr id="1074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788" y="116632"/>
                        <a:ext cx="2704644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1184</Words>
  <Application>Microsoft Office PowerPoint</Application>
  <PresentationFormat>Apresentação na tela (4:3)</PresentationFormat>
  <Paragraphs>75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1</cp:revision>
  <dcterms:created xsi:type="dcterms:W3CDTF">2018-07-22T22:28:42Z</dcterms:created>
  <dcterms:modified xsi:type="dcterms:W3CDTF">2025-09-03T14:09:08Z</dcterms:modified>
</cp:coreProperties>
</file>