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34CB-777C-496B-8C2B-114A75C0088A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5F83-BC50-4FE4-B3AE-45C1072AD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34CB-777C-496B-8C2B-114A75C0088A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5F83-BC50-4FE4-B3AE-45C1072AD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34CB-777C-496B-8C2B-114A75C0088A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5F83-BC50-4FE4-B3AE-45C1072AD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34CB-777C-496B-8C2B-114A75C0088A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5F83-BC50-4FE4-B3AE-45C1072AD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34CB-777C-496B-8C2B-114A75C0088A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5F83-BC50-4FE4-B3AE-45C1072AD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34CB-777C-496B-8C2B-114A75C0088A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5F83-BC50-4FE4-B3AE-45C1072AD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34CB-777C-496B-8C2B-114A75C0088A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5F83-BC50-4FE4-B3AE-45C1072AD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34CB-777C-496B-8C2B-114A75C0088A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5F83-BC50-4FE4-B3AE-45C1072AD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34CB-777C-496B-8C2B-114A75C0088A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5F83-BC50-4FE4-B3AE-45C1072AD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34CB-777C-496B-8C2B-114A75C0088A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5F83-BC50-4FE4-B3AE-45C1072AD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34CB-777C-496B-8C2B-114A75C0088A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5F83-BC50-4FE4-B3AE-45C1072ADD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34CB-777C-496B-8C2B-114A75C0088A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85F83-BC50-4FE4-B3AE-45C1072ADD7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8.emf"/><Relationship Id="rId2" Type="http://schemas.openxmlformats.org/officeDocument/2006/relationships/image" Target="../media/image34.png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49.emf"/><Relationship Id="rId7" Type="http://schemas.openxmlformats.org/officeDocument/2006/relationships/image" Target="../media/image47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1.emf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image" Target="../media/image58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7.wmf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emf"/><Relationship Id="rId7" Type="http://schemas.openxmlformats.org/officeDocument/2006/relationships/image" Target="../media/image64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3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emf"/><Relationship Id="rId3" Type="http://schemas.openxmlformats.org/officeDocument/2006/relationships/image" Target="../media/image68.png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25.bin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83.wmf"/><Relationship Id="rId5" Type="http://schemas.openxmlformats.org/officeDocument/2006/relationships/image" Target="../media/image79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7" Type="http://schemas.openxmlformats.org/officeDocument/2006/relationships/image" Target="../media/image89.png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w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105.emf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oleObject" Target="../embeddings/oleObject31.bin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4.emf"/><Relationship Id="rId5" Type="http://schemas.openxmlformats.org/officeDocument/2006/relationships/image" Target="../media/image100.png"/><Relationship Id="rId15" Type="http://schemas.openxmlformats.org/officeDocument/2006/relationships/image" Target="../media/image106.e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99.png"/><Relationship Id="rId9" Type="http://schemas.openxmlformats.org/officeDocument/2006/relationships/image" Target="../media/image103.emf"/><Relationship Id="rId1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7" Type="http://schemas.openxmlformats.org/officeDocument/2006/relationships/image" Target="../media/image109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08.emf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0.wmf"/><Relationship Id="rId7" Type="http://schemas.openxmlformats.org/officeDocument/2006/relationships/image" Target="../media/image112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emf"/><Relationship Id="rId4" Type="http://schemas.openxmlformats.org/officeDocument/2006/relationships/oleObject" Target="../embeddings/oleObject4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emf"/><Relationship Id="rId4" Type="http://schemas.openxmlformats.org/officeDocument/2006/relationships/oleObject" Target="../embeddings/oleObject4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7.png"/><Relationship Id="rId18" Type="http://schemas.openxmlformats.org/officeDocument/2006/relationships/image" Target="../media/image141.png"/><Relationship Id="rId3" Type="http://schemas.openxmlformats.org/officeDocument/2006/relationships/image" Target="../media/image129.emf"/><Relationship Id="rId7" Type="http://schemas.openxmlformats.org/officeDocument/2006/relationships/image" Target="../media/image132.png"/><Relationship Id="rId12" Type="http://schemas.openxmlformats.org/officeDocument/2006/relationships/image" Target="../media/image136.png"/><Relationship Id="rId17" Type="http://schemas.openxmlformats.org/officeDocument/2006/relationships/image" Target="../media/image140.png"/><Relationship Id="rId2" Type="http://schemas.openxmlformats.org/officeDocument/2006/relationships/oleObject" Target="../embeddings/oleObject42.bin"/><Relationship Id="rId16" Type="http://schemas.openxmlformats.org/officeDocument/2006/relationships/image" Target="../media/image139.png"/><Relationship Id="rId20" Type="http://schemas.openxmlformats.org/officeDocument/2006/relationships/image" Target="../media/image1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135.wmf"/><Relationship Id="rId5" Type="http://schemas.openxmlformats.org/officeDocument/2006/relationships/image" Target="../media/image131.png"/><Relationship Id="rId15" Type="http://schemas.openxmlformats.org/officeDocument/2006/relationships/image" Target="../media/image138.e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142.png"/><Relationship Id="rId4" Type="http://schemas.openxmlformats.org/officeDocument/2006/relationships/image" Target="../media/image130.png"/><Relationship Id="rId9" Type="http://schemas.openxmlformats.org/officeDocument/2006/relationships/image" Target="../media/image134.png"/><Relationship Id="rId1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86872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2636912"/>
            <a:ext cx="8973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/>
              <a:t>Parte 4</a:t>
            </a:r>
          </a:p>
          <a:p>
            <a:pPr algn="ctr"/>
            <a:r>
              <a:rPr lang="fr-FR" sz="3600" dirty="0" err="1"/>
              <a:t>Métodos</a:t>
            </a:r>
            <a:r>
              <a:rPr lang="fr-FR" sz="3600" dirty="0"/>
              <a:t> de </a:t>
            </a:r>
            <a:r>
              <a:rPr lang="fr-FR" sz="3600" dirty="0" err="1"/>
              <a:t>Hückel</a:t>
            </a:r>
            <a:r>
              <a:rPr lang="fr-FR" sz="3600" dirty="0"/>
              <a:t> Simples e </a:t>
            </a:r>
            <a:r>
              <a:rPr lang="fr-FR" sz="3600" dirty="0" err="1"/>
              <a:t>Hückel</a:t>
            </a:r>
            <a:r>
              <a:rPr lang="fr-FR" sz="3600" dirty="0"/>
              <a:t> </a:t>
            </a:r>
            <a:r>
              <a:rPr lang="fr-FR" sz="3600" dirty="0" err="1"/>
              <a:t>Estendido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4697849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u="sng" dirty="0" err="1"/>
              <a:t>Livros</a:t>
            </a:r>
            <a:r>
              <a:rPr lang="fr-FR" sz="1600" u="sng" dirty="0"/>
              <a:t>:</a:t>
            </a:r>
            <a:r>
              <a:rPr lang="fr-FR" sz="1600" dirty="0"/>
              <a:t>  </a:t>
            </a:r>
            <a:r>
              <a:rPr lang="fr-FR" sz="1600" b="1" dirty="0"/>
              <a:t>A)</a:t>
            </a:r>
            <a:r>
              <a:rPr lang="fr-FR" sz="1600" dirty="0"/>
              <a:t> Jean, Y.; </a:t>
            </a:r>
            <a:r>
              <a:rPr lang="fr-FR" sz="1600" dirty="0" err="1"/>
              <a:t>Volatron</a:t>
            </a:r>
            <a:r>
              <a:rPr lang="fr-FR" sz="1600" dirty="0"/>
              <a:t>, F.; (</a:t>
            </a:r>
            <a:r>
              <a:rPr lang="fr-FR" sz="1600" dirty="0" err="1"/>
              <a:t>traduzido</a:t>
            </a:r>
            <a:r>
              <a:rPr lang="fr-FR" sz="1600" dirty="0"/>
              <a:t> </a:t>
            </a:r>
            <a:r>
              <a:rPr lang="fr-FR" sz="1600" dirty="0" err="1"/>
              <a:t>editado</a:t>
            </a:r>
            <a:r>
              <a:rPr lang="fr-FR" sz="1600" dirty="0"/>
              <a:t> </a:t>
            </a:r>
            <a:r>
              <a:rPr lang="fr-FR" sz="1600" dirty="0" err="1"/>
              <a:t>por</a:t>
            </a:r>
            <a:r>
              <a:rPr lang="fr-FR" sz="1600" dirty="0"/>
              <a:t> </a:t>
            </a:r>
            <a:r>
              <a:rPr lang="fr-FR" sz="1600" dirty="0" err="1"/>
              <a:t>Burdett</a:t>
            </a:r>
            <a:r>
              <a:rPr lang="fr-FR" sz="1600" dirty="0"/>
              <a:t>, J.) "An Introduction to </a:t>
            </a:r>
            <a:r>
              <a:rPr lang="fr-FR" sz="1600" dirty="0" err="1"/>
              <a:t>Molecular</a:t>
            </a:r>
            <a:r>
              <a:rPr lang="fr-FR" sz="1600" dirty="0"/>
              <a:t> </a:t>
            </a:r>
            <a:r>
              <a:rPr lang="fr-FR" sz="1600" dirty="0" err="1"/>
              <a:t>Orbitals</a:t>
            </a:r>
            <a:r>
              <a:rPr lang="fr-FR" sz="1600" dirty="0"/>
              <a:t>" Oxford </a:t>
            </a:r>
            <a:r>
              <a:rPr lang="fr-FR" sz="1600" dirty="0" err="1"/>
              <a:t>University</a:t>
            </a:r>
            <a:r>
              <a:rPr lang="fr-FR" sz="1600" dirty="0"/>
              <a:t> </a:t>
            </a:r>
            <a:r>
              <a:rPr lang="fr-FR" sz="1600" dirty="0" err="1"/>
              <a:t>Press</a:t>
            </a:r>
            <a:r>
              <a:rPr lang="fr-FR" sz="1600" dirty="0"/>
              <a:t>: New York, </a:t>
            </a:r>
            <a:r>
              <a:rPr lang="fr-FR" sz="1600" b="1" dirty="0"/>
              <a:t>1993</a:t>
            </a:r>
            <a:r>
              <a:rPr lang="fr-FR" sz="1600" dirty="0"/>
              <a:t>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Ahn</a:t>
            </a:r>
            <a:r>
              <a:rPr lang="fr-FR" sz="1600" dirty="0"/>
              <a:t>, N. T.; "</a:t>
            </a:r>
            <a:r>
              <a:rPr lang="fr-FR" sz="1600" dirty="0" err="1"/>
              <a:t>Frontier</a:t>
            </a:r>
            <a:r>
              <a:rPr lang="fr-FR" sz="1600" dirty="0"/>
              <a:t> </a:t>
            </a:r>
            <a:r>
              <a:rPr lang="fr-FR" sz="1600" dirty="0" err="1"/>
              <a:t>Orbitals</a:t>
            </a:r>
            <a:r>
              <a:rPr lang="fr-FR" sz="1600" dirty="0"/>
              <a:t>: A </a:t>
            </a:r>
            <a:r>
              <a:rPr lang="fr-FR" sz="1600" dirty="0" err="1"/>
              <a:t>practical</a:t>
            </a:r>
            <a:r>
              <a:rPr lang="fr-FR" sz="1600" dirty="0"/>
              <a:t> </a:t>
            </a:r>
            <a:r>
              <a:rPr lang="fr-FR" sz="1600" dirty="0" err="1"/>
              <a:t>Manual</a:t>
            </a:r>
            <a:r>
              <a:rPr lang="fr-FR" sz="1600" dirty="0"/>
              <a:t>"   John </a:t>
            </a:r>
            <a:r>
              <a:rPr lang="fr-FR" sz="1600" dirty="0" err="1"/>
              <a:t>Wiley</a:t>
            </a:r>
            <a:r>
              <a:rPr lang="fr-FR" sz="1600" dirty="0"/>
              <a:t> &amp; Sons: Chichester, </a:t>
            </a:r>
            <a:r>
              <a:rPr lang="fr-FR" sz="1600" b="1" dirty="0"/>
              <a:t>2007</a:t>
            </a:r>
            <a:r>
              <a:rPr lang="fr-FR" sz="1600" dirty="0"/>
              <a:t>.</a:t>
            </a:r>
            <a:r>
              <a:rPr lang="fr-FR" sz="1600" b="1" dirty="0"/>
              <a:t> </a:t>
            </a:r>
            <a:r>
              <a:rPr lang="fr-FR" sz="1600" dirty="0"/>
              <a:t>  </a:t>
            </a:r>
            <a:r>
              <a:rPr lang="fr-FR" sz="1600" b="1" dirty="0"/>
              <a:t>C) </a:t>
            </a:r>
            <a:r>
              <a:rPr lang="fr-FR" sz="1600" dirty="0" err="1"/>
              <a:t>Leforestier</a:t>
            </a:r>
            <a:r>
              <a:rPr lang="fr-FR" sz="1600" dirty="0"/>
              <a:t>, C.; "Introduction à la Chimie Quantique" </a:t>
            </a:r>
            <a:r>
              <a:rPr lang="fr-FR" sz="1600" dirty="0" err="1"/>
              <a:t>Dunod</a:t>
            </a:r>
            <a:r>
              <a:rPr lang="fr-FR" sz="1600" dirty="0"/>
              <a:t>: Paris, </a:t>
            </a:r>
            <a:r>
              <a:rPr lang="fr-FR" sz="1600" b="1" dirty="0"/>
              <a:t>2005</a:t>
            </a:r>
            <a:r>
              <a:rPr lang="fr-FR" sz="1600" dirty="0"/>
              <a:t>. </a:t>
            </a:r>
            <a:r>
              <a:rPr lang="fr-FR" sz="1600" b="1" dirty="0"/>
              <a:t>D)</a:t>
            </a:r>
            <a:r>
              <a:rPr lang="fr-FR" sz="1600" dirty="0"/>
              <a:t> </a:t>
            </a:r>
            <a:r>
              <a:rPr lang="fr-FR" sz="1600" dirty="0" err="1"/>
              <a:t>Anslyn</a:t>
            </a:r>
            <a:r>
              <a:rPr lang="fr-FR" sz="1600" dirty="0"/>
              <a:t>, E. V.; </a:t>
            </a:r>
            <a:r>
              <a:rPr lang="fr-FR" sz="1600" dirty="0" err="1"/>
              <a:t>Dougherty</a:t>
            </a:r>
            <a:r>
              <a:rPr lang="fr-FR" sz="1600" dirty="0"/>
              <a:t>, D. A.; "Modern </a:t>
            </a:r>
            <a:r>
              <a:rPr lang="fr-FR" sz="1600" dirty="0" err="1"/>
              <a:t>Physical</a:t>
            </a:r>
            <a:r>
              <a:rPr lang="fr-FR" sz="1600" dirty="0"/>
              <a:t> </a:t>
            </a:r>
            <a:r>
              <a:rPr lang="fr-FR" sz="1600" dirty="0" err="1"/>
              <a:t>Organic</a:t>
            </a:r>
            <a:r>
              <a:rPr lang="fr-FR" sz="1600" dirty="0"/>
              <a:t> </a:t>
            </a:r>
            <a:r>
              <a:rPr lang="fr-FR" sz="1600" dirty="0" err="1"/>
              <a:t>Chemistry</a:t>
            </a:r>
            <a:r>
              <a:rPr lang="fr-FR" sz="1600" dirty="0"/>
              <a:t>"</a:t>
            </a:r>
            <a:r>
              <a:rPr lang="fr-FR" sz="1600" b="1" dirty="0"/>
              <a:t> </a:t>
            </a:r>
            <a:r>
              <a:rPr lang="fr-FR" sz="1600" dirty="0" err="1"/>
              <a:t>University</a:t>
            </a:r>
            <a:r>
              <a:rPr lang="fr-FR" sz="1600" dirty="0"/>
              <a:t> Science Books: </a:t>
            </a:r>
            <a:r>
              <a:rPr lang="fr-FR" sz="1600" dirty="0" err="1"/>
              <a:t>Herndon</a:t>
            </a:r>
            <a:r>
              <a:rPr lang="fr-FR" sz="1600" dirty="0"/>
              <a:t>, </a:t>
            </a:r>
            <a:r>
              <a:rPr lang="fr-FR" sz="1600" b="1" dirty="0"/>
              <a:t>2006</a:t>
            </a:r>
            <a:r>
              <a:rPr lang="fr-FR" sz="16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35913"/>
            <a:ext cx="4601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Hückel</a:t>
            </a:r>
            <a:r>
              <a:rPr lang="fr-FR" sz="3200" dirty="0"/>
              <a:t> Simples: </a:t>
            </a:r>
            <a:r>
              <a:rPr lang="fr-FR" sz="3200" dirty="0" err="1"/>
              <a:t>Butadieno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2060848"/>
            <a:ext cx="273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Cada</a:t>
            </a:r>
            <a:r>
              <a:rPr lang="fr-FR" sz="2000" dirty="0"/>
              <a:t> </a:t>
            </a:r>
            <a:r>
              <a:rPr lang="fr-FR" sz="2000" dirty="0" err="1"/>
              <a:t>átomo</a:t>
            </a:r>
            <a:r>
              <a:rPr lang="fr-FR" sz="2000" dirty="0"/>
              <a:t> de </a:t>
            </a:r>
            <a:r>
              <a:rPr lang="fr-FR" sz="2000" dirty="0" err="1"/>
              <a:t>carbono</a:t>
            </a:r>
            <a:r>
              <a:rPr lang="fr-FR" sz="2000" dirty="0"/>
              <a:t> </a:t>
            </a:r>
          </a:p>
          <a:p>
            <a:r>
              <a:rPr lang="fr-FR" sz="2000" dirty="0" err="1"/>
              <a:t>contribui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1 </a:t>
            </a:r>
            <a:r>
              <a:rPr lang="fr-FR" sz="2000" dirty="0" err="1"/>
              <a:t>elétron</a:t>
            </a:r>
            <a:endParaRPr lang="fr-FR" sz="2000" dirty="0"/>
          </a:p>
        </p:txBody>
      </p:sp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692696"/>
            <a:ext cx="3924300" cy="342900"/>
          </a:xfrm>
          <a:prstGeom prst="rect">
            <a:avLst/>
          </a:prstGeom>
          <a:noFill/>
        </p:spPr>
      </p:pic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412776"/>
            <a:ext cx="4867275" cy="1219200"/>
          </a:xfrm>
          <a:prstGeom prst="rect">
            <a:avLst/>
          </a:prstGeom>
          <a:noFill/>
        </p:spPr>
      </p:pic>
      <p:sp>
        <p:nvSpPr>
          <p:cNvPr id="456710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67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6713" name="Rectangle 9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67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1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117329"/>
            <a:ext cx="5886450" cy="1247775"/>
          </a:xfrm>
          <a:prstGeom prst="rect">
            <a:avLst/>
          </a:prstGeom>
          <a:noFill/>
        </p:spPr>
      </p:pic>
      <p:sp>
        <p:nvSpPr>
          <p:cNvPr id="456716" name="Rectangle 12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67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1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338314"/>
            <a:ext cx="1104900" cy="666750"/>
          </a:xfrm>
          <a:prstGeom prst="rect">
            <a:avLst/>
          </a:prstGeom>
          <a:noFill/>
        </p:spPr>
      </p:pic>
      <p:sp>
        <p:nvSpPr>
          <p:cNvPr id="456719" name="Rectangle 1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660232" y="3410322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Com:</a:t>
            </a:r>
          </a:p>
        </p:txBody>
      </p:sp>
      <p:sp>
        <p:nvSpPr>
          <p:cNvPr id="4567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2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869160"/>
            <a:ext cx="1885950" cy="352425"/>
          </a:xfrm>
          <a:prstGeom prst="rect">
            <a:avLst/>
          </a:prstGeom>
          <a:noFill/>
        </p:spPr>
      </p:pic>
      <p:sp>
        <p:nvSpPr>
          <p:cNvPr id="456722" name="Rectangle 18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672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24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45224"/>
            <a:ext cx="1524000" cy="685800"/>
          </a:xfrm>
          <a:prstGeom prst="rect">
            <a:avLst/>
          </a:prstGeom>
          <a:noFill/>
        </p:spPr>
      </p:pic>
      <p:sp>
        <p:nvSpPr>
          <p:cNvPr id="4567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26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8018" y="5805264"/>
            <a:ext cx="1885950" cy="342900"/>
          </a:xfrm>
          <a:prstGeom prst="rect">
            <a:avLst/>
          </a:prstGeom>
          <a:noFill/>
        </p:spPr>
      </p:pic>
      <p:sp>
        <p:nvSpPr>
          <p:cNvPr id="456728" name="Rectangle 2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673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673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31" name="Picture 2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8018" y="5445224"/>
            <a:ext cx="1885950" cy="342900"/>
          </a:xfrm>
          <a:prstGeom prst="rect">
            <a:avLst/>
          </a:prstGeom>
          <a:noFill/>
        </p:spPr>
      </p:pic>
      <p:sp>
        <p:nvSpPr>
          <p:cNvPr id="45673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33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8018" y="5085184"/>
            <a:ext cx="1885950" cy="342900"/>
          </a:xfrm>
          <a:prstGeom prst="rect">
            <a:avLst/>
          </a:prstGeom>
          <a:noFill/>
        </p:spPr>
      </p:pic>
      <p:sp>
        <p:nvSpPr>
          <p:cNvPr id="456735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673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36" name="Picture 3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8018" y="4725144"/>
            <a:ext cx="1885950" cy="342900"/>
          </a:xfrm>
          <a:prstGeom prst="rect">
            <a:avLst/>
          </a:prstGeom>
          <a:noFill/>
        </p:spPr>
      </p:pic>
      <p:sp>
        <p:nvSpPr>
          <p:cNvPr id="45673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38" name="Picture 3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0055" y="5805264"/>
            <a:ext cx="4162425" cy="342900"/>
          </a:xfrm>
          <a:prstGeom prst="rect">
            <a:avLst/>
          </a:prstGeom>
          <a:noFill/>
        </p:spPr>
      </p:pic>
      <p:sp>
        <p:nvSpPr>
          <p:cNvPr id="456740" name="Rectangle 3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674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41" name="Picture 3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445224"/>
            <a:ext cx="4162425" cy="342900"/>
          </a:xfrm>
          <a:prstGeom prst="rect">
            <a:avLst/>
          </a:prstGeom>
          <a:noFill/>
        </p:spPr>
      </p:pic>
      <p:sp>
        <p:nvSpPr>
          <p:cNvPr id="456743" name="Rectangle 3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674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44" name="Picture 4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085184"/>
            <a:ext cx="4162425" cy="342900"/>
          </a:xfrm>
          <a:prstGeom prst="rect">
            <a:avLst/>
          </a:prstGeom>
          <a:noFill/>
        </p:spPr>
      </p:pic>
      <p:sp>
        <p:nvSpPr>
          <p:cNvPr id="456746" name="Rectangle 4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674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6747" name="Picture 4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725144"/>
            <a:ext cx="4162425" cy="342900"/>
          </a:xfrm>
          <a:prstGeom prst="rect">
            <a:avLst/>
          </a:prstGeom>
          <a:noFill/>
        </p:spPr>
      </p:pic>
      <p:sp>
        <p:nvSpPr>
          <p:cNvPr id="456749" name="Rectangle 4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00050" y="725488"/>
          <a:ext cx="2006600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S ChemDraw Drawing" r:id="rId16" imgW="1648709" imgH="1099933" progId="ChemDraw.Document.6.0">
                  <p:embed/>
                </p:oleObj>
              </mc:Choice>
              <mc:Fallback>
                <p:oleObj name="CS ChemDraw Drawing" r:id="rId16" imgW="1648709" imgH="109993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725488"/>
                        <a:ext cx="2006600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35913"/>
            <a:ext cx="4601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Hückel</a:t>
            </a:r>
            <a:r>
              <a:rPr lang="fr-FR" sz="3200" dirty="0"/>
              <a:t> Simples: </a:t>
            </a:r>
            <a:r>
              <a:rPr lang="fr-FR" sz="3200" dirty="0" err="1"/>
              <a:t>Butadieno</a:t>
            </a:r>
            <a:endParaRPr lang="fr-FR" sz="3200" dirty="0"/>
          </a:p>
        </p:txBody>
      </p:sp>
      <p:graphicFrame>
        <p:nvGraphicFramePr>
          <p:cNvPr id="455681" name="Object 1"/>
          <p:cNvGraphicFramePr>
            <a:graphicFrameLocks noChangeAspect="1"/>
          </p:cNvGraphicFramePr>
          <p:nvPr/>
        </p:nvGraphicFramePr>
        <p:xfrm>
          <a:off x="3775075" y="966788"/>
          <a:ext cx="136683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S ChemDraw Drawing" r:id="rId2" imgW="1016307" imgH="715980" progId="ChemDraw.Document.6.0">
                  <p:embed/>
                </p:oleObj>
              </mc:Choice>
              <mc:Fallback>
                <p:oleObj name="CS ChemDraw Drawing" r:id="rId2" imgW="1016307" imgH="7159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966788"/>
                        <a:ext cx="1366838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9975" y="5174332"/>
            <a:ext cx="4162425" cy="342900"/>
          </a:xfrm>
          <a:prstGeom prst="rect">
            <a:avLst/>
          </a:prstGeom>
          <a:noFill/>
        </p:spPr>
      </p:pic>
      <p:pic>
        <p:nvPicPr>
          <p:cNvPr id="10" name="Picture 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382244"/>
            <a:ext cx="4162425" cy="342900"/>
          </a:xfrm>
          <a:prstGeom prst="rect">
            <a:avLst/>
          </a:prstGeom>
          <a:noFill/>
        </p:spPr>
      </p:pic>
      <p:pic>
        <p:nvPicPr>
          <p:cNvPr id="11" name="Picture 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518148"/>
            <a:ext cx="4162425" cy="342900"/>
          </a:xfrm>
          <a:prstGeom prst="rect">
            <a:avLst/>
          </a:prstGeom>
          <a:noFill/>
        </p:spPr>
      </p:pic>
      <p:pic>
        <p:nvPicPr>
          <p:cNvPr id="12" name="Picture 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708920"/>
            <a:ext cx="4162425" cy="342900"/>
          </a:xfrm>
          <a:prstGeom prst="rect">
            <a:avLst/>
          </a:prstGeom>
          <a:noFill/>
        </p:spPr>
      </p:pic>
      <p:graphicFrame>
        <p:nvGraphicFramePr>
          <p:cNvPr id="455684" name="Object 4"/>
          <p:cNvGraphicFramePr>
            <a:graphicFrameLocks noChangeAspect="1"/>
          </p:cNvGraphicFramePr>
          <p:nvPr/>
        </p:nvGraphicFramePr>
        <p:xfrm>
          <a:off x="2003425" y="2443163"/>
          <a:ext cx="1895475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S ChemDraw Drawing" r:id="rId8" imgW="1678968" imgH="2848001" progId="ChemDraw.Document.6.0">
                  <p:embed/>
                </p:oleObj>
              </mc:Choice>
              <mc:Fallback>
                <p:oleObj name="CS ChemDraw Drawing" r:id="rId8" imgW="1678968" imgH="2848001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2443163"/>
                        <a:ext cx="1895475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846449" y="4293096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HOMO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99592" y="3429000"/>
            <a:ext cx="85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LUMO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35913"/>
            <a:ext cx="4601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Hückel</a:t>
            </a:r>
            <a:r>
              <a:rPr lang="fr-FR" sz="3200" dirty="0"/>
              <a:t> Simples: </a:t>
            </a:r>
            <a:r>
              <a:rPr lang="fr-FR" sz="3200" dirty="0" err="1"/>
              <a:t>Butadieno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692696"/>
            <a:ext cx="600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u="sng" dirty="0" err="1"/>
              <a:t>Considerações</a:t>
            </a:r>
            <a:r>
              <a:rPr lang="fr-FR" sz="2400" i="1" u="sng" dirty="0"/>
              <a:t> de </a:t>
            </a:r>
            <a:r>
              <a:rPr lang="fr-FR" sz="2400" i="1" u="sng" dirty="0" err="1"/>
              <a:t>simetria</a:t>
            </a:r>
            <a:r>
              <a:rPr lang="fr-FR" sz="2400" i="1" u="sng" dirty="0"/>
              <a:t> </a:t>
            </a:r>
            <a:r>
              <a:rPr lang="fr-FR" sz="2400" i="1" u="sng" dirty="0" err="1"/>
              <a:t>facilitam</a:t>
            </a:r>
            <a:r>
              <a:rPr lang="fr-FR" sz="2400" i="1" u="sng" dirty="0"/>
              <a:t> os </a:t>
            </a:r>
            <a:r>
              <a:rPr lang="fr-FR" sz="2400" i="1" u="sng" dirty="0" err="1"/>
              <a:t>cálculos</a:t>
            </a:r>
            <a:endParaRPr lang="fr-FR" sz="2400" i="1" u="sng" dirty="0"/>
          </a:p>
        </p:txBody>
      </p:sp>
      <p:graphicFrame>
        <p:nvGraphicFramePr>
          <p:cNvPr id="473090" name="Object 2"/>
          <p:cNvGraphicFramePr>
            <a:graphicFrameLocks noChangeAspect="1"/>
          </p:cNvGraphicFramePr>
          <p:nvPr/>
        </p:nvGraphicFramePr>
        <p:xfrm>
          <a:off x="6662738" y="693738"/>
          <a:ext cx="153511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S ChemDraw Drawing" r:id="rId2" imgW="1062073" imgH="840679" progId="ChemDraw.Document.6.0">
                  <p:embed/>
                </p:oleObj>
              </mc:Choice>
              <mc:Fallback>
                <p:oleObj name="CS ChemDraw Drawing" r:id="rId2" imgW="1062073" imgH="84067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8" y="693738"/>
                        <a:ext cx="1535112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36526" y="1916832"/>
            <a:ext cx="451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/>
              <a:t>Para a </a:t>
            </a:r>
            <a:r>
              <a:rPr lang="fr-FR" sz="2000" b="1" i="1" dirty="0" err="1"/>
              <a:t>solução</a:t>
            </a:r>
            <a:r>
              <a:rPr lang="fr-FR" sz="2000" b="1" i="1" dirty="0"/>
              <a:t> </a:t>
            </a:r>
            <a:r>
              <a:rPr lang="fr-FR" sz="2000" b="1" i="1" dirty="0" err="1"/>
              <a:t>simétrica</a:t>
            </a:r>
            <a:r>
              <a:rPr lang="fr-FR" sz="2000" b="1" i="1" dirty="0"/>
              <a:t>:  </a:t>
            </a:r>
            <a:r>
              <a:rPr lang="fr-FR" sz="2000" b="1" dirty="0"/>
              <a:t>c</a:t>
            </a:r>
            <a:r>
              <a:rPr lang="fr-FR" sz="2000" b="1" baseline="-25000" dirty="0"/>
              <a:t>1 </a:t>
            </a:r>
            <a:r>
              <a:rPr lang="fr-FR" sz="2000" b="1" dirty="0"/>
              <a:t>= c</a:t>
            </a:r>
            <a:r>
              <a:rPr lang="fr-FR" sz="2000" b="1" baseline="-25000" dirty="0"/>
              <a:t>4 </a:t>
            </a:r>
            <a:r>
              <a:rPr lang="fr-FR" sz="2000" b="1" dirty="0"/>
              <a:t> </a:t>
            </a:r>
            <a:r>
              <a:rPr lang="fr-FR" sz="2000" dirty="0"/>
              <a:t>e </a:t>
            </a:r>
            <a:r>
              <a:rPr lang="fr-FR" sz="2000" b="1" dirty="0"/>
              <a:t> c</a:t>
            </a:r>
            <a:r>
              <a:rPr lang="fr-FR" sz="2000" b="1" baseline="-25000" dirty="0"/>
              <a:t>2 </a:t>
            </a:r>
            <a:r>
              <a:rPr lang="fr-FR" sz="2000" b="1" dirty="0"/>
              <a:t>= c</a:t>
            </a:r>
            <a:r>
              <a:rPr lang="fr-FR" sz="2000" b="1" baseline="-25000" dirty="0"/>
              <a:t>3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3093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30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7309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976364"/>
            <a:ext cx="3028950" cy="342900"/>
          </a:xfrm>
          <a:prstGeom prst="rect">
            <a:avLst/>
          </a:prstGeom>
          <a:noFill/>
        </p:spPr>
      </p:pic>
      <p:sp>
        <p:nvSpPr>
          <p:cNvPr id="473096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3097" name="Object 9"/>
          <p:cNvGraphicFramePr>
            <a:graphicFrameLocks noChangeAspect="1"/>
          </p:cNvGraphicFramePr>
          <p:nvPr/>
        </p:nvGraphicFramePr>
        <p:xfrm>
          <a:off x="899592" y="2455168"/>
          <a:ext cx="13176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S ChemDraw Drawing" r:id="rId5" imgW="132120" imgH="608400" progId="ChemDraw.Document.6.0">
                  <p:embed/>
                </p:oleObj>
              </mc:Choice>
              <mc:Fallback>
                <p:oleObj name="CS ChemDraw Drawing" r:id="rId5" imgW="132120" imgH="60840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455168"/>
                        <a:ext cx="131763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740326" y="2469257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i. e.</a:t>
            </a:r>
          </a:p>
        </p:txBody>
      </p:sp>
      <p:sp>
        <p:nvSpPr>
          <p:cNvPr id="4730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309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397249"/>
            <a:ext cx="1619250" cy="561975"/>
          </a:xfrm>
          <a:prstGeom prst="rect">
            <a:avLst/>
          </a:prstGeom>
          <a:noFill/>
        </p:spPr>
      </p:pic>
      <p:sp>
        <p:nvSpPr>
          <p:cNvPr id="473100" name="Rectangle 12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99592" y="4149080"/>
            <a:ext cx="516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/>
              <a:t>Para a </a:t>
            </a:r>
            <a:r>
              <a:rPr lang="fr-FR" sz="2000" b="1" i="1" dirty="0" err="1"/>
              <a:t>solução</a:t>
            </a:r>
            <a:r>
              <a:rPr lang="fr-FR" sz="2000" b="1" i="1" dirty="0"/>
              <a:t> anti-</a:t>
            </a:r>
            <a:r>
              <a:rPr lang="fr-FR" sz="2000" b="1" i="1" dirty="0" err="1"/>
              <a:t>simétrica</a:t>
            </a:r>
            <a:r>
              <a:rPr lang="fr-FR" sz="2000" b="1" i="1" dirty="0"/>
              <a:t>:  </a:t>
            </a:r>
            <a:r>
              <a:rPr lang="fr-FR" sz="2000" b="1" dirty="0"/>
              <a:t>c</a:t>
            </a:r>
            <a:r>
              <a:rPr lang="fr-FR" sz="2000" b="1" baseline="-25000" dirty="0"/>
              <a:t>1 </a:t>
            </a:r>
            <a:r>
              <a:rPr lang="fr-FR" sz="2000" b="1" dirty="0"/>
              <a:t>= -c</a:t>
            </a:r>
            <a:r>
              <a:rPr lang="fr-FR" sz="2000" b="1" baseline="-25000" dirty="0"/>
              <a:t>4 </a:t>
            </a:r>
            <a:r>
              <a:rPr lang="fr-FR" sz="2000" b="1" dirty="0"/>
              <a:t> </a:t>
            </a:r>
            <a:r>
              <a:rPr lang="fr-FR" sz="2000" dirty="0"/>
              <a:t>e </a:t>
            </a:r>
            <a:r>
              <a:rPr lang="fr-FR" sz="2000" b="1" dirty="0"/>
              <a:t> c</a:t>
            </a:r>
            <a:r>
              <a:rPr lang="fr-FR" sz="2000" b="1" baseline="-25000" dirty="0"/>
              <a:t>2 </a:t>
            </a:r>
            <a:r>
              <a:rPr lang="fr-FR" sz="2000" b="1" dirty="0"/>
              <a:t>= -c</a:t>
            </a:r>
            <a:r>
              <a:rPr lang="fr-FR" sz="2000" b="1" baseline="-25000" dirty="0"/>
              <a:t>3</a:t>
            </a:r>
            <a:endParaRPr lang="fr-FR" dirty="0"/>
          </a:p>
        </p:txBody>
      </p:sp>
      <p:sp>
        <p:nvSpPr>
          <p:cNvPr id="4731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73101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031232"/>
            <a:ext cx="1409700" cy="685800"/>
          </a:xfrm>
          <a:prstGeom prst="rect">
            <a:avLst/>
          </a:prstGeom>
          <a:noFill/>
        </p:spPr>
      </p:pic>
      <p:sp>
        <p:nvSpPr>
          <p:cNvPr id="473103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31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3106" name="Rectangle 1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310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73107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157192"/>
            <a:ext cx="3028950" cy="342900"/>
          </a:xfrm>
          <a:prstGeom prst="rect">
            <a:avLst/>
          </a:prstGeom>
          <a:noFill/>
        </p:spPr>
      </p:pic>
      <p:sp>
        <p:nvSpPr>
          <p:cNvPr id="473109" name="Rectangle 2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3110" name="Object 22"/>
          <p:cNvGraphicFramePr>
            <a:graphicFrameLocks noChangeAspect="1"/>
          </p:cNvGraphicFramePr>
          <p:nvPr/>
        </p:nvGraphicFramePr>
        <p:xfrm>
          <a:off x="899592" y="4581128"/>
          <a:ext cx="1317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S ChemDraw Drawing" r:id="rId5" imgW="132120" imgH="608400" progId="ChemDraw.Document.6.0">
                  <p:embed/>
                </p:oleObj>
              </mc:Choice>
              <mc:Fallback>
                <p:oleObj name="CS ChemDraw Drawing" r:id="rId5" imgW="132120" imgH="60840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581128"/>
                        <a:ext cx="13176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4499992" y="4797152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i. e.</a:t>
            </a:r>
          </a:p>
        </p:txBody>
      </p:sp>
      <p:sp>
        <p:nvSpPr>
          <p:cNvPr id="47311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3111" name="Picture 2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725144"/>
            <a:ext cx="1619250" cy="552450"/>
          </a:xfrm>
          <a:prstGeom prst="rect">
            <a:avLst/>
          </a:prstGeom>
          <a:noFill/>
        </p:spPr>
      </p:pic>
      <p:sp>
        <p:nvSpPr>
          <p:cNvPr id="473113" name="Rectangle 25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311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73114" name="Picture 2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445224"/>
            <a:ext cx="1409700" cy="685800"/>
          </a:xfrm>
          <a:prstGeom prst="rect">
            <a:avLst/>
          </a:prstGeom>
          <a:noFill/>
        </p:spPr>
      </p:pic>
      <p:sp>
        <p:nvSpPr>
          <p:cNvPr id="473116" name="Rectangle 2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311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73117" name="Picture 2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268760"/>
            <a:ext cx="3600450" cy="342900"/>
          </a:xfrm>
          <a:prstGeom prst="rect">
            <a:avLst/>
          </a:prstGeom>
          <a:noFill/>
        </p:spPr>
      </p:pic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564904"/>
            <a:ext cx="2286000" cy="342900"/>
          </a:xfrm>
          <a:prstGeom prst="rect">
            <a:avLst/>
          </a:prstGeom>
          <a:noFill/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670276"/>
            <a:ext cx="228600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11247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446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err="1"/>
              <a:t>Hückel</a:t>
            </a:r>
            <a:r>
              <a:rPr lang="fr-FR" sz="3200" dirty="0"/>
              <a:t> Simples: </a:t>
            </a:r>
            <a:r>
              <a:rPr lang="fr-FR" sz="3200" dirty="0" err="1"/>
              <a:t>Outros</a:t>
            </a:r>
            <a:r>
              <a:rPr lang="fr-FR" sz="3200" dirty="0"/>
              <a:t> </a:t>
            </a:r>
            <a:r>
              <a:rPr lang="fr-FR" sz="3200" dirty="0" err="1"/>
              <a:t>Exemplos</a:t>
            </a:r>
            <a:r>
              <a:rPr lang="fr-FR" sz="3200" dirty="0"/>
              <a:t> de </a:t>
            </a:r>
            <a:r>
              <a:rPr lang="fr-FR" sz="3200" dirty="0" err="1"/>
              <a:t>Determinantes</a:t>
            </a:r>
            <a:r>
              <a:rPr lang="fr-FR" sz="3200" dirty="0"/>
              <a:t> </a:t>
            </a:r>
            <a:r>
              <a:rPr lang="fr-FR" sz="3200" dirty="0" err="1"/>
              <a:t>Seculares</a:t>
            </a:r>
            <a:r>
              <a:rPr lang="fr-FR" sz="3200" dirty="0"/>
              <a:t> </a:t>
            </a:r>
          </a:p>
        </p:txBody>
      </p:sp>
      <p:graphicFrame>
        <p:nvGraphicFramePr>
          <p:cNvPr id="458756" name="Object 4"/>
          <p:cNvGraphicFramePr>
            <a:graphicFrameLocks noChangeAspect="1"/>
          </p:cNvGraphicFramePr>
          <p:nvPr/>
        </p:nvGraphicFramePr>
        <p:xfrm>
          <a:off x="1179513" y="1373188"/>
          <a:ext cx="165893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S ChemDraw Drawing" r:id="rId2" imgW="1105948" imgH="460137" progId="ChemDraw.Document.6.0">
                  <p:embed/>
                </p:oleObj>
              </mc:Choice>
              <mc:Fallback>
                <p:oleObj name="CS ChemDraw Drawing" r:id="rId2" imgW="1105948" imgH="46013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1373188"/>
                        <a:ext cx="1658937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58" name="Object 6"/>
          <p:cNvGraphicFramePr>
            <a:graphicFrameLocks noChangeAspect="1"/>
          </p:cNvGraphicFramePr>
          <p:nvPr/>
        </p:nvGraphicFramePr>
        <p:xfrm>
          <a:off x="6127204" y="1340768"/>
          <a:ext cx="11811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S ChemDraw Drawing" r:id="rId4" imgW="788990" imgH="706883" progId="ChemDraw.Document.6.0">
                  <p:embed/>
                </p:oleObj>
              </mc:Choice>
              <mc:Fallback>
                <p:oleObj name="CS ChemDraw Drawing" r:id="rId4" imgW="788990" imgH="706883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204" y="1340768"/>
                        <a:ext cx="11811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259632" y="2492896"/>
            <a:ext cx="190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1,3,5-</a:t>
            </a:r>
            <a:r>
              <a:rPr lang="fr-FR" sz="2000" dirty="0" err="1"/>
              <a:t>hexatrieno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586753" y="2492896"/>
            <a:ext cx="2369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2-</a:t>
            </a:r>
            <a:r>
              <a:rPr lang="fr-FR" sz="2000" dirty="0" err="1"/>
              <a:t>vinil</a:t>
            </a:r>
            <a:r>
              <a:rPr lang="fr-FR" sz="2000" dirty="0"/>
              <a:t>-1,3-</a:t>
            </a:r>
            <a:r>
              <a:rPr lang="fr-FR" sz="2000" dirty="0" err="1"/>
              <a:t>butadieno</a:t>
            </a:r>
            <a:endParaRPr lang="fr-FR" sz="2000" dirty="0"/>
          </a:p>
        </p:txBody>
      </p:sp>
      <p:sp>
        <p:nvSpPr>
          <p:cNvPr id="4587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5445224"/>
            <a:ext cx="1104900" cy="666750"/>
          </a:xfrm>
          <a:prstGeom prst="rect">
            <a:avLst/>
          </a:prstGeom>
          <a:noFill/>
        </p:spPr>
      </p:pic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8762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068960"/>
            <a:ext cx="2771775" cy="1657350"/>
          </a:xfrm>
          <a:prstGeom prst="rect">
            <a:avLst/>
          </a:prstGeom>
          <a:noFill/>
        </p:spPr>
      </p:pic>
      <p:sp>
        <p:nvSpPr>
          <p:cNvPr id="458764" name="Rectangle 12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87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8767" name="Rectangle 15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8768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996952"/>
            <a:ext cx="2771775" cy="1657350"/>
          </a:xfrm>
          <a:prstGeom prst="rect">
            <a:avLst/>
          </a:prstGeom>
          <a:noFill/>
        </p:spPr>
      </p:pic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8771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229200"/>
            <a:ext cx="3276600" cy="914400"/>
          </a:xfrm>
          <a:prstGeom prst="rect">
            <a:avLst/>
          </a:prstGeom>
          <a:noFill/>
        </p:spPr>
      </p:pic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513750" y="5517232"/>
            <a:ext cx="230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(</a:t>
            </a:r>
            <a:r>
              <a:rPr lang="fr-FR" sz="2000" dirty="0" err="1"/>
              <a:t>F</a:t>
            </a:r>
            <a:r>
              <a:rPr lang="fr-FR" sz="2000" dirty="0" err="1">
                <a:latin typeface="Calibri"/>
              </a:rPr>
              <a:t>órmula</a:t>
            </a:r>
            <a:r>
              <a:rPr lang="fr-FR" sz="2000" dirty="0">
                <a:latin typeface="Calibri"/>
              </a:rPr>
              <a:t> de Leibniz</a:t>
            </a:r>
            <a:r>
              <a:rPr lang="fr-FR" sz="2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88024" y="2060848"/>
            <a:ext cx="3096344" cy="108012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187624" y="2204864"/>
            <a:ext cx="2808312" cy="86409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160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As </a:t>
            </a:r>
            <a:r>
              <a:rPr lang="fr-FR" sz="3200" dirty="0" err="1"/>
              <a:t>F</a:t>
            </a:r>
            <a:r>
              <a:rPr lang="fr-FR" sz="3200" dirty="0" err="1">
                <a:latin typeface="Calibri"/>
              </a:rPr>
              <a:t>órmulas</a:t>
            </a:r>
            <a:r>
              <a:rPr lang="fr-FR" sz="3200" dirty="0">
                <a:latin typeface="Calibri"/>
              </a:rPr>
              <a:t> de Coulson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76470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Para os </a:t>
            </a:r>
            <a:r>
              <a:rPr lang="fr-FR" sz="2000" dirty="0" err="1"/>
              <a:t>polienos</a:t>
            </a:r>
            <a:r>
              <a:rPr lang="fr-FR" sz="2000" dirty="0"/>
              <a:t> </a:t>
            </a:r>
            <a:r>
              <a:rPr lang="fr-FR" sz="2000" dirty="0" err="1"/>
              <a:t>lineares</a:t>
            </a:r>
            <a:r>
              <a:rPr lang="fr-FR" sz="2000" dirty="0"/>
              <a:t> e </a:t>
            </a:r>
            <a:r>
              <a:rPr lang="fr-FR" sz="2000" dirty="0" err="1"/>
              <a:t>anulenos</a:t>
            </a:r>
            <a:r>
              <a:rPr lang="fr-FR" sz="2000" dirty="0"/>
              <a:t> (</a:t>
            </a:r>
            <a:r>
              <a:rPr lang="fr-FR" sz="2000" dirty="0" err="1"/>
              <a:t>polienos</a:t>
            </a:r>
            <a:r>
              <a:rPr lang="fr-FR" sz="2000" dirty="0"/>
              <a:t> </a:t>
            </a:r>
            <a:r>
              <a:rPr lang="fr-FR" sz="2000" dirty="0" err="1"/>
              <a:t>c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clicos</a:t>
            </a:r>
            <a:r>
              <a:rPr lang="fr-FR" sz="2000" dirty="0"/>
              <a:t>), </a:t>
            </a:r>
            <a:r>
              <a:rPr lang="fr-FR" sz="2000" dirty="0" err="1"/>
              <a:t>existem</a:t>
            </a:r>
            <a:r>
              <a:rPr lang="fr-FR" sz="2000" dirty="0"/>
              <a:t> </a:t>
            </a:r>
            <a:r>
              <a:rPr lang="fr-FR" sz="2000" dirty="0" err="1"/>
              <a:t>f</a:t>
            </a:r>
            <a:r>
              <a:rPr lang="fr-FR" sz="2000" dirty="0" err="1">
                <a:latin typeface="Calibri"/>
              </a:rPr>
              <a:t>órmulas</a:t>
            </a:r>
            <a:r>
              <a:rPr lang="fr-FR" sz="2000" dirty="0">
                <a:latin typeface="Calibri"/>
              </a:rPr>
              <a:t> que </a:t>
            </a:r>
            <a:r>
              <a:rPr lang="fr-FR" sz="2000" dirty="0" err="1">
                <a:latin typeface="Calibri"/>
              </a:rPr>
              <a:t>permitem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cálculos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energias</a:t>
            </a:r>
            <a:r>
              <a:rPr lang="fr-FR" sz="2000" dirty="0">
                <a:latin typeface="Calibri"/>
              </a:rPr>
              <a:t> e a </a:t>
            </a:r>
            <a:r>
              <a:rPr lang="fr-FR" sz="2000" dirty="0" err="1">
                <a:latin typeface="Calibri"/>
              </a:rPr>
              <a:t>escritura</a:t>
            </a:r>
            <a:r>
              <a:rPr lang="fr-FR" sz="2000" dirty="0">
                <a:latin typeface="Calibri"/>
              </a:rPr>
              <a:t> dos </a:t>
            </a:r>
            <a:r>
              <a:rPr lang="fr-FR" sz="2000" dirty="0" err="1">
                <a:latin typeface="Calibri"/>
              </a:rPr>
              <a:t>OMs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maneira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simplificada</a:t>
            </a:r>
            <a:r>
              <a:rPr lang="fr-FR" sz="2000" dirty="0">
                <a:latin typeface="Calibri"/>
              </a:rPr>
              <a:t>, </a:t>
            </a:r>
            <a:r>
              <a:rPr lang="fr-FR" sz="2000" b="1" dirty="0">
                <a:latin typeface="Calibri"/>
              </a:rPr>
              <a:t>de </a:t>
            </a:r>
            <a:r>
              <a:rPr lang="fr-FR" sz="2000" b="1" dirty="0" err="1">
                <a:latin typeface="Calibri"/>
              </a:rPr>
              <a:t>acordo</a:t>
            </a:r>
            <a:r>
              <a:rPr lang="fr-FR" sz="2000" b="1" dirty="0">
                <a:latin typeface="Calibri"/>
              </a:rPr>
              <a:t> </a:t>
            </a:r>
            <a:r>
              <a:rPr lang="fr-FR" sz="2000" b="1" dirty="0" err="1">
                <a:latin typeface="Calibri"/>
              </a:rPr>
              <a:t>com</a:t>
            </a:r>
            <a:r>
              <a:rPr lang="fr-FR" sz="2000" b="1" dirty="0">
                <a:latin typeface="Calibri"/>
              </a:rPr>
              <a:t> o </a:t>
            </a:r>
            <a:r>
              <a:rPr lang="fr-FR" sz="2000" b="1" dirty="0" err="1">
                <a:latin typeface="Calibri"/>
              </a:rPr>
              <a:t>método</a:t>
            </a:r>
            <a:r>
              <a:rPr lang="fr-FR" sz="2000" b="1" dirty="0">
                <a:latin typeface="Calibri"/>
              </a:rPr>
              <a:t> de </a:t>
            </a:r>
            <a:r>
              <a:rPr lang="fr-FR" sz="2000" b="1" dirty="0" err="1">
                <a:latin typeface="Calibri"/>
              </a:rPr>
              <a:t>Hückel</a:t>
            </a:r>
            <a:r>
              <a:rPr lang="fr-FR" sz="2000" b="1" dirty="0">
                <a:latin typeface="Calibri"/>
              </a:rPr>
              <a:t> simples:</a:t>
            </a:r>
            <a:r>
              <a:rPr lang="fr-FR" sz="2000" dirty="0">
                <a:latin typeface="Calibri"/>
              </a:rPr>
              <a:t> as </a:t>
            </a:r>
            <a:r>
              <a:rPr lang="fr-FR" sz="2000" b="1" dirty="0" err="1">
                <a:latin typeface="Calibri"/>
              </a:rPr>
              <a:t>fórmulas</a:t>
            </a:r>
            <a:r>
              <a:rPr lang="fr-FR" sz="2000" b="1" dirty="0">
                <a:latin typeface="Calibri"/>
              </a:rPr>
              <a:t> de Coulson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720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348880"/>
            <a:ext cx="2619375" cy="571500"/>
          </a:xfrm>
          <a:prstGeom prst="rect">
            <a:avLst/>
          </a:prstGeom>
          <a:noFill/>
        </p:spPr>
      </p:pic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720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132856"/>
            <a:ext cx="2790825" cy="942975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251520" y="3501008"/>
            <a:ext cx="1553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exemplo</a:t>
            </a:r>
            <a:r>
              <a:rPr lang="fr-FR" sz="2000" dirty="0"/>
              <a:t>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528" y="4149080"/>
            <a:ext cx="3496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HOMO do </a:t>
            </a:r>
            <a:r>
              <a:rPr lang="fr-FR" sz="2000" dirty="0" err="1"/>
              <a:t>butadieno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/>
              <a:t>2</a:t>
            </a:r>
            <a:r>
              <a:rPr lang="fr-FR" sz="2000" dirty="0"/>
              <a:t> (p = 2):</a:t>
            </a:r>
            <a:endParaRPr lang="fr-FR" sz="2000" baseline="-25000" dirty="0"/>
          </a:p>
        </p:txBody>
      </p:sp>
      <p:sp>
        <p:nvSpPr>
          <p:cNvPr id="4720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7207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2184" y="4034011"/>
            <a:ext cx="3886200" cy="619125"/>
          </a:xfrm>
          <a:prstGeom prst="rect">
            <a:avLst/>
          </a:prstGeom>
          <a:noFill/>
        </p:spPr>
      </p:pic>
      <p:sp>
        <p:nvSpPr>
          <p:cNvPr id="472072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0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2075" name="Rectangle 11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0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2078" name="Rectangle 14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0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208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2083" name="Rectangle 19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08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2086" name="Rectangle 22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08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2089" name="Rectangle 2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2090" name="Object 26"/>
          <p:cNvGraphicFramePr>
            <a:graphicFrameLocks noChangeAspect="1"/>
          </p:cNvGraphicFramePr>
          <p:nvPr/>
        </p:nvGraphicFramePr>
        <p:xfrm>
          <a:off x="682625" y="5172075"/>
          <a:ext cx="213201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S ChemDraw Drawing" r:id="rId5" imgW="1658922" imgH="593934" progId="ChemDraw.Document.6.0">
                  <p:embed/>
                </p:oleObj>
              </mc:Choice>
              <mc:Fallback>
                <p:oleObj name="CS ChemDraw Drawing" r:id="rId5" imgW="1658922" imgH="59393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5172075"/>
                        <a:ext cx="2132013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185774" y="536392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Symbol" pitchFamily="18" charset="2"/>
              </a:rPr>
              <a:t>Y</a:t>
            </a:r>
            <a:r>
              <a:rPr lang="fr-FR" b="1" baseline="-25000" dirty="0"/>
              <a:t>2</a:t>
            </a:r>
          </a:p>
        </p:txBody>
      </p:sp>
      <p:sp>
        <p:nvSpPr>
          <p:cNvPr id="47209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209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72093" name="Picture 2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2328" y="4869160"/>
            <a:ext cx="2724150" cy="666750"/>
          </a:xfrm>
          <a:prstGeom prst="rect">
            <a:avLst/>
          </a:prstGeom>
          <a:noFill/>
        </p:spPr>
      </p:pic>
      <p:sp>
        <p:nvSpPr>
          <p:cNvPr id="472095" name="Rectangle 31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09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72096" name="Picture 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6664" y="4869160"/>
            <a:ext cx="2724150" cy="666750"/>
          </a:xfrm>
          <a:prstGeom prst="rect">
            <a:avLst/>
          </a:prstGeom>
          <a:noFill/>
        </p:spPr>
      </p:pic>
      <p:sp>
        <p:nvSpPr>
          <p:cNvPr id="472098" name="Rectangle 34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10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72099" name="Picture 3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0320" y="5661248"/>
            <a:ext cx="2914650" cy="666750"/>
          </a:xfrm>
          <a:prstGeom prst="rect">
            <a:avLst/>
          </a:prstGeom>
          <a:noFill/>
        </p:spPr>
      </p:pic>
      <p:sp>
        <p:nvSpPr>
          <p:cNvPr id="472101" name="Rectangle 3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10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72102" name="Picture 3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7830" y="5589240"/>
            <a:ext cx="2914650" cy="666750"/>
          </a:xfrm>
          <a:prstGeom prst="rect">
            <a:avLst/>
          </a:prstGeom>
          <a:noFill/>
        </p:spPr>
      </p:pic>
      <p:sp>
        <p:nvSpPr>
          <p:cNvPr id="472104" name="Rectangle 40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1197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35913"/>
            <a:ext cx="4160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As </a:t>
            </a:r>
            <a:r>
              <a:rPr lang="fr-FR" sz="3200" dirty="0" err="1"/>
              <a:t>F</a:t>
            </a:r>
            <a:r>
              <a:rPr lang="fr-FR" sz="3200" dirty="0" err="1">
                <a:latin typeface="Calibri"/>
              </a:rPr>
              <a:t>órmulas</a:t>
            </a:r>
            <a:r>
              <a:rPr lang="fr-FR" sz="3200" dirty="0">
                <a:latin typeface="Calibri"/>
              </a:rPr>
              <a:t> de Coulson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4644008" y="764704"/>
            <a:ext cx="3096344" cy="108012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43608" y="908720"/>
            <a:ext cx="2808312" cy="86409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052736"/>
            <a:ext cx="2619375" cy="5715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836712"/>
            <a:ext cx="2790825" cy="942975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51521" y="1844824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err="1"/>
              <a:t>Corolários</a:t>
            </a:r>
            <a:r>
              <a:rPr lang="fr-FR" sz="2000" b="1" u="sng" dirty="0"/>
              <a:t>:</a:t>
            </a:r>
            <a:endParaRPr lang="fr-FR" sz="2000" u="sng" dirty="0"/>
          </a:p>
          <a:p>
            <a:pPr marL="457200" indent="-457200" algn="just">
              <a:buAutoNum type="arabicParenR"/>
            </a:pPr>
            <a:r>
              <a:rPr lang="fr-FR" sz="2000" dirty="0" err="1"/>
              <a:t>Teorema</a:t>
            </a:r>
            <a:r>
              <a:rPr lang="fr-FR" sz="2000" dirty="0"/>
              <a:t> de </a:t>
            </a:r>
            <a:r>
              <a:rPr lang="fr-FR" sz="2000" dirty="0" err="1"/>
              <a:t>apariamento</a:t>
            </a:r>
            <a:r>
              <a:rPr lang="fr-FR" sz="2000" dirty="0"/>
              <a:t>: para </a:t>
            </a:r>
            <a:r>
              <a:rPr lang="fr-FR" sz="2000" dirty="0" err="1"/>
              <a:t>cada</a:t>
            </a:r>
            <a:r>
              <a:rPr lang="fr-FR" sz="2000" dirty="0"/>
              <a:t> OM </a:t>
            </a:r>
            <a:r>
              <a:rPr lang="fr-FR" sz="2000" dirty="0" err="1">
                <a:latin typeface="Symbol" pitchFamily="18" charset="2"/>
              </a:rPr>
              <a:t>Y</a:t>
            </a:r>
            <a:r>
              <a:rPr lang="fr-FR" sz="2000" baseline="-25000" dirty="0" err="1"/>
              <a:t>p</a:t>
            </a:r>
            <a:r>
              <a:rPr lang="fr-FR" sz="2000" dirty="0"/>
              <a:t>, de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dirty="0" err="1"/>
              <a:t>E</a:t>
            </a:r>
            <a:r>
              <a:rPr lang="fr-FR" sz="2000" baseline="-25000" dirty="0" err="1"/>
              <a:t>p</a:t>
            </a:r>
            <a:r>
              <a:rPr lang="fr-FR" sz="2000" baseline="-25000" dirty="0"/>
              <a:t> </a:t>
            </a:r>
            <a:r>
              <a:rPr lang="fr-FR" sz="2000" dirty="0"/>
              <a:t>=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dirty="0"/>
              <a:t> + </a:t>
            </a:r>
            <a:r>
              <a:rPr lang="fr-FR" sz="2000" dirty="0" err="1"/>
              <a:t>x</a:t>
            </a:r>
            <a:r>
              <a:rPr lang="fr-FR" sz="2000" dirty="0" err="1">
                <a:latin typeface="Symbol" pitchFamily="18" charset="2"/>
              </a:rPr>
              <a:t>b</a:t>
            </a:r>
            <a:r>
              <a:rPr lang="fr-FR" sz="2000" dirty="0">
                <a:latin typeface="Symbol" pitchFamily="18" charset="2"/>
              </a:rPr>
              <a:t>, </a:t>
            </a:r>
            <a:r>
              <a:rPr lang="fr-FR" sz="2000" dirty="0">
                <a:latin typeface="+mj-lt"/>
                <a:cs typeface="Arial" pitchFamily="34" charset="0"/>
              </a:rPr>
              <a:t>existe </a:t>
            </a:r>
            <a:r>
              <a:rPr lang="fr-FR" sz="2000" dirty="0" err="1">
                <a:latin typeface="+mj-lt"/>
                <a:cs typeface="Arial" pitchFamily="34" charset="0"/>
              </a:rPr>
              <a:t>um</a:t>
            </a:r>
            <a:r>
              <a:rPr lang="fr-FR" sz="2000" dirty="0">
                <a:latin typeface="+mj-lt"/>
                <a:cs typeface="Arial" pitchFamily="34" charset="0"/>
              </a:rPr>
              <a:t> </a:t>
            </a:r>
            <a:r>
              <a:rPr lang="fr-FR" sz="2000" dirty="0" err="1">
                <a:latin typeface="+mj-lt"/>
                <a:cs typeface="Arial" pitchFamily="34" charset="0"/>
              </a:rPr>
              <a:t>outro</a:t>
            </a:r>
            <a:r>
              <a:rPr lang="fr-FR" sz="2000" dirty="0">
                <a:latin typeface="+mj-lt"/>
                <a:cs typeface="Arial" pitchFamily="34" charset="0"/>
              </a:rPr>
              <a:t> OM </a:t>
            </a:r>
            <a:r>
              <a:rPr lang="fr-FR" sz="2000" dirty="0">
                <a:latin typeface="Symbol" pitchFamily="18" charset="2"/>
                <a:cs typeface="Arial" pitchFamily="34" charset="0"/>
              </a:rPr>
              <a:t>Y</a:t>
            </a:r>
            <a:r>
              <a:rPr lang="fr-FR" sz="2000" baseline="-25000" dirty="0">
                <a:latin typeface="+mj-lt"/>
                <a:cs typeface="Arial" pitchFamily="34" charset="0"/>
              </a:rPr>
              <a:t>-p</a:t>
            </a:r>
            <a:r>
              <a:rPr lang="fr-FR" sz="2000" dirty="0">
                <a:latin typeface="+mj-lt"/>
                <a:cs typeface="Arial" pitchFamily="34" charset="0"/>
              </a:rPr>
              <a:t>, de </a:t>
            </a:r>
            <a:r>
              <a:rPr lang="fr-FR" sz="2000" dirty="0" err="1">
                <a:latin typeface="+mj-lt"/>
                <a:cs typeface="Arial" pitchFamily="34" charset="0"/>
              </a:rPr>
              <a:t>energia</a:t>
            </a:r>
            <a:r>
              <a:rPr lang="fr-FR" sz="2000" dirty="0">
                <a:latin typeface="+mj-lt"/>
                <a:cs typeface="Arial" pitchFamily="34" charset="0"/>
              </a:rPr>
              <a:t> E</a:t>
            </a:r>
            <a:r>
              <a:rPr lang="fr-FR" sz="2000" baseline="-25000" dirty="0">
                <a:latin typeface="+mj-lt"/>
                <a:cs typeface="Arial" pitchFamily="34" charset="0"/>
              </a:rPr>
              <a:t>-p </a:t>
            </a:r>
            <a:r>
              <a:rPr lang="fr-FR" sz="2000" dirty="0">
                <a:latin typeface="+mj-lt"/>
                <a:cs typeface="Arial" pitchFamily="34" charset="0"/>
              </a:rPr>
              <a:t>=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>
                <a:latin typeface="Symbol" pitchFamily="18" charset="2"/>
              </a:rPr>
              <a:t>a </a:t>
            </a:r>
            <a:r>
              <a:rPr lang="fr-FR" sz="2000" dirty="0">
                <a:latin typeface="+mj-lt"/>
              </a:rPr>
              <a:t>- </a:t>
            </a:r>
            <a:r>
              <a:rPr lang="fr-FR" sz="2000" dirty="0" err="1">
                <a:latin typeface="+mj-lt"/>
              </a:rPr>
              <a:t>x</a:t>
            </a:r>
            <a:r>
              <a:rPr lang="fr-FR" sz="2000" dirty="0" err="1">
                <a:latin typeface="Symbol" pitchFamily="18" charset="2"/>
              </a:rPr>
              <a:t>b</a:t>
            </a:r>
            <a:r>
              <a:rPr lang="fr-FR" sz="2000" dirty="0">
                <a:latin typeface="+mj-lt"/>
              </a:rPr>
              <a:t>, para </a:t>
            </a:r>
            <a:r>
              <a:rPr lang="fr-FR" sz="2000" dirty="0">
                <a:latin typeface="Symbol" pitchFamily="18" charset="2"/>
              </a:rPr>
              <a:t>D</a:t>
            </a:r>
            <a:r>
              <a:rPr lang="fr-FR" sz="2000" dirty="0">
                <a:latin typeface="+mj-lt"/>
              </a:rPr>
              <a:t>E = </a:t>
            </a:r>
            <a:r>
              <a:rPr lang="fr-FR" sz="2000" dirty="0" err="1">
                <a:latin typeface="+mj-lt"/>
              </a:rPr>
              <a:t>x</a:t>
            </a:r>
            <a:r>
              <a:rPr lang="fr-FR" sz="2000" dirty="0" err="1">
                <a:latin typeface="Symbol" pitchFamily="18" charset="2"/>
              </a:rPr>
              <a:t>b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acima</a:t>
            </a:r>
            <a:r>
              <a:rPr lang="fr-FR" sz="2000" dirty="0">
                <a:latin typeface="+mj-lt"/>
              </a:rPr>
              <a:t> e </a:t>
            </a:r>
            <a:r>
              <a:rPr lang="fr-FR" sz="2000" dirty="0" err="1">
                <a:latin typeface="+mj-lt"/>
              </a:rPr>
              <a:t>abaixo</a:t>
            </a:r>
            <a:r>
              <a:rPr lang="fr-FR" sz="2000" dirty="0">
                <a:latin typeface="+mj-lt"/>
              </a:rPr>
              <a:t> de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dirty="0">
                <a:latin typeface="+mj-lt"/>
              </a:rPr>
              <a:t> no </a:t>
            </a:r>
            <a:r>
              <a:rPr lang="fr-FR" sz="2000" dirty="0" err="1">
                <a:latin typeface="+mj-lt"/>
              </a:rPr>
              <a:t>diagrama</a:t>
            </a:r>
            <a:r>
              <a:rPr lang="fr-FR" sz="2000" dirty="0">
                <a:latin typeface="+mj-lt"/>
              </a:rPr>
              <a:t> de </a:t>
            </a:r>
            <a:r>
              <a:rPr lang="fr-FR" sz="2000" dirty="0" err="1">
                <a:latin typeface="+mj-lt"/>
              </a:rPr>
              <a:t>energia</a:t>
            </a:r>
            <a:r>
              <a:rPr lang="fr-FR" sz="2000" dirty="0">
                <a:latin typeface="+mj-lt"/>
              </a:rPr>
              <a:t> (</a:t>
            </a:r>
            <a:r>
              <a:rPr lang="fr-FR" sz="2000" dirty="0" err="1">
                <a:latin typeface="+mj-lt"/>
              </a:rPr>
              <a:t>afinal</a:t>
            </a:r>
            <a:r>
              <a:rPr lang="fr-FR" sz="2000" dirty="0">
                <a:latin typeface="+mj-lt"/>
              </a:rPr>
              <a:t> p = 0, 1, 2, …, n+1). </a:t>
            </a:r>
          </a:p>
          <a:p>
            <a:pPr marL="457200" indent="-457200" algn="just">
              <a:buAutoNum type="arabicParenR"/>
            </a:pPr>
            <a:endParaRPr lang="fr-FR" sz="2000" dirty="0">
              <a:latin typeface="+mj-lt"/>
            </a:endParaRPr>
          </a:p>
          <a:p>
            <a:pPr marL="457200" indent="-457200" algn="just">
              <a:buAutoNum type="arabicParenR"/>
            </a:pPr>
            <a:r>
              <a:rPr lang="fr-FR" sz="2000" dirty="0">
                <a:latin typeface="+mj-lt"/>
              </a:rPr>
              <a:t>Os </a:t>
            </a:r>
            <a:r>
              <a:rPr lang="fr-FR" sz="2000" dirty="0" err="1">
                <a:latin typeface="+mj-lt"/>
              </a:rPr>
              <a:t>coeficientes</a:t>
            </a:r>
            <a:r>
              <a:rPr lang="fr-FR" sz="2000" dirty="0">
                <a:latin typeface="+mj-lt"/>
              </a:rPr>
              <a:t> dos </a:t>
            </a:r>
            <a:r>
              <a:rPr lang="fr-FR" sz="2000" dirty="0" err="1">
                <a:latin typeface="+mj-lt"/>
              </a:rPr>
              <a:t>carbonos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Calibri"/>
              </a:rPr>
              <a:t>ímpares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iguais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Symbol" pitchFamily="18" charset="2"/>
              </a:rPr>
              <a:t>Y</a:t>
            </a:r>
            <a:r>
              <a:rPr lang="fr-FR" sz="2000" baseline="-25000" dirty="0" err="1">
                <a:latin typeface="Calibri"/>
              </a:rPr>
              <a:t>p</a:t>
            </a:r>
            <a:r>
              <a:rPr lang="fr-FR" sz="2000" dirty="0">
                <a:latin typeface="Calibri"/>
              </a:rPr>
              <a:t> e 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>
                <a:latin typeface="Calibri"/>
              </a:rPr>
              <a:t>-p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enquanto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coeficientes</a:t>
            </a:r>
            <a:r>
              <a:rPr lang="fr-FR" sz="2000" dirty="0">
                <a:latin typeface="Calibri"/>
              </a:rPr>
              <a:t> dos </a:t>
            </a:r>
            <a:r>
              <a:rPr lang="fr-FR" sz="2000" dirty="0" err="1">
                <a:latin typeface="Calibri"/>
              </a:rPr>
              <a:t>carbonos</a:t>
            </a:r>
            <a:r>
              <a:rPr lang="fr-FR" sz="2000" dirty="0">
                <a:latin typeface="Calibri"/>
              </a:rPr>
              <a:t> pares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opostos</a:t>
            </a:r>
            <a:r>
              <a:rPr lang="fr-FR" sz="2000" dirty="0">
                <a:latin typeface="Calibri"/>
              </a:rPr>
              <a:t>.</a:t>
            </a:r>
            <a:endParaRPr lang="fr-FR" sz="2000" dirty="0">
              <a:latin typeface="Symbol" pitchFamily="18" charset="2"/>
            </a:endParaRPr>
          </a:p>
        </p:txBody>
      </p:sp>
      <p:graphicFrame>
        <p:nvGraphicFramePr>
          <p:cNvPr id="474119" name="Object 7"/>
          <p:cNvGraphicFramePr>
            <a:graphicFrameLocks noChangeAspect="1"/>
          </p:cNvGraphicFramePr>
          <p:nvPr/>
        </p:nvGraphicFramePr>
        <p:xfrm>
          <a:off x="2217738" y="4437063"/>
          <a:ext cx="3916362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S ChemDraw Drawing" r:id="rId4" imgW="2851106" imgH="1316357" progId="ChemDraw.Document.6.0">
                  <p:embed/>
                </p:oleObj>
              </mc:Choice>
              <mc:Fallback>
                <p:oleObj name="CS ChemDraw Drawing" r:id="rId4" imgW="2851106" imgH="131635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4437063"/>
                        <a:ext cx="3916362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35913"/>
            <a:ext cx="4160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As </a:t>
            </a:r>
            <a:r>
              <a:rPr lang="fr-FR" sz="3200" dirty="0" err="1"/>
              <a:t>F</a:t>
            </a:r>
            <a:r>
              <a:rPr lang="fr-FR" sz="3200" dirty="0" err="1">
                <a:latin typeface="Calibri"/>
              </a:rPr>
              <a:t>órmulas</a:t>
            </a:r>
            <a:r>
              <a:rPr lang="fr-FR" sz="3200" dirty="0">
                <a:latin typeface="Calibri"/>
              </a:rPr>
              <a:t> de Coulson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4644008" y="764704"/>
            <a:ext cx="3096344" cy="108012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43608" y="908720"/>
            <a:ext cx="2808312" cy="86409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052736"/>
            <a:ext cx="2619375" cy="5715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836712"/>
            <a:ext cx="2790825" cy="942975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79512" y="213285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u="sng" dirty="0" err="1"/>
              <a:t>Número</a:t>
            </a:r>
            <a:r>
              <a:rPr lang="fr-FR" sz="2000" b="1" i="1" u="sng" dirty="0"/>
              <a:t> </a:t>
            </a:r>
            <a:r>
              <a:rPr lang="fr-FR" sz="2000" b="1" i="1" u="sng" dirty="0" err="1">
                <a:latin typeface="Calibri"/>
              </a:rPr>
              <a:t>í</a:t>
            </a:r>
            <a:r>
              <a:rPr lang="fr-FR" sz="2000" b="1" i="1" u="sng" dirty="0" err="1"/>
              <a:t>mpar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carbonos</a:t>
            </a:r>
            <a:r>
              <a:rPr lang="fr-FR" sz="2000" b="1" i="1" u="sng" dirty="0"/>
              <a:t>:</a:t>
            </a:r>
          </a:p>
          <a:p>
            <a:pPr algn="just"/>
            <a:r>
              <a:rPr lang="fr-FR" sz="2000" dirty="0"/>
              <a:t>Se </a:t>
            </a:r>
            <a:r>
              <a:rPr lang="fr-FR" sz="2000" dirty="0" err="1"/>
              <a:t>considerarmos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sistema</a:t>
            </a:r>
            <a:r>
              <a:rPr lang="fr-FR" sz="2000" dirty="0"/>
              <a:t> </a:t>
            </a:r>
            <a:r>
              <a:rPr lang="fr-FR" sz="2000" dirty="0" err="1"/>
              <a:t>conjugado</a:t>
            </a:r>
            <a:r>
              <a:rPr lang="fr-FR" sz="2000" dirty="0"/>
              <a:t> </a:t>
            </a:r>
            <a:r>
              <a:rPr lang="fr-FR" sz="2000" dirty="0" err="1"/>
              <a:t>neutro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número</a:t>
            </a:r>
            <a:r>
              <a:rPr lang="fr-FR" sz="2000" dirty="0"/>
              <a:t> </a:t>
            </a:r>
            <a:r>
              <a:rPr lang="fr-FR" sz="2000" dirty="0" err="1">
                <a:latin typeface="Calibri"/>
              </a:rPr>
              <a:t>ímpar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carbonos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ele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será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necessariamente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radical, pois a </a:t>
            </a:r>
            <a:r>
              <a:rPr lang="fr-FR" sz="2000" dirty="0" err="1">
                <a:latin typeface="Calibri"/>
              </a:rPr>
              <a:t>molécula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conterá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número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ímpar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elétrons</a:t>
            </a:r>
            <a:r>
              <a:rPr lang="fr-FR" sz="2000" dirty="0">
                <a:latin typeface="Calibri"/>
              </a:rPr>
              <a:t> e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deles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poderá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estar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apariado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Obtemos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assim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número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ímpar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OMs</a:t>
            </a:r>
            <a:r>
              <a:rPr lang="fr-FR" sz="2000" dirty="0">
                <a:latin typeface="Calibri"/>
              </a:rPr>
              <a:t> e o </a:t>
            </a:r>
            <a:r>
              <a:rPr lang="fr-FR" sz="2000" dirty="0" err="1">
                <a:latin typeface="Calibri"/>
              </a:rPr>
              <a:t>elétron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apariado</a:t>
            </a:r>
            <a:r>
              <a:rPr lang="fr-FR" sz="2000" dirty="0">
                <a:latin typeface="Calibri"/>
              </a:rPr>
              <a:t> se </a:t>
            </a:r>
            <a:r>
              <a:rPr lang="fr-FR" sz="2000" dirty="0" err="1">
                <a:latin typeface="Calibri"/>
              </a:rPr>
              <a:t>encontrará</a:t>
            </a:r>
            <a:r>
              <a:rPr lang="fr-FR" sz="2000" dirty="0">
                <a:latin typeface="Calibri"/>
              </a:rPr>
              <a:t> no OM de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4293096"/>
            <a:ext cx="6732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De </a:t>
            </a:r>
            <a:r>
              <a:rPr lang="fr-FR" sz="2000" dirty="0" err="1"/>
              <a:t>fato</a:t>
            </a:r>
            <a:r>
              <a:rPr lang="fr-FR" sz="2000" dirty="0"/>
              <a:t>, se </a:t>
            </a:r>
            <a:r>
              <a:rPr lang="fr-FR" sz="2000" dirty="0" err="1"/>
              <a:t>fizermos</a:t>
            </a:r>
            <a:r>
              <a:rPr lang="fr-FR" sz="2000" dirty="0"/>
              <a:t>                       (</a:t>
            </a:r>
            <a:r>
              <a:rPr lang="fr-FR" sz="2000" dirty="0" err="1">
                <a:latin typeface="Symbol" pitchFamily="18" charset="2"/>
              </a:rPr>
              <a:t>Y</a:t>
            </a:r>
            <a:r>
              <a:rPr lang="fr-FR" sz="2000" baseline="-25000" dirty="0" err="1"/>
              <a:t>p</a:t>
            </a:r>
            <a:r>
              <a:rPr lang="fr-FR" sz="2000" dirty="0"/>
              <a:t> = HOMO),  </a:t>
            </a:r>
            <a:r>
              <a:rPr lang="fr-FR" sz="2000" dirty="0" err="1"/>
              <a:t>temos</a:t>
            </a:r>
            <a:r>
              <a:rPr lang="fr-FR" sz="2000" dirty="0"/>
              <a:t> </a:t>
            </a:r>
            <a:r>
              <a:rPr lang="fr-FR" sz="2000" dirty="0" err="1"/>
              <a:t>E</a:t>
            </a:r>
            <a:r>
              <a:rPr lang="fr-FR" sz="2000" baseline="-25000" dirty="0" err="1"/>
              <a:t>p</a:t>
            </a:r>
            <a:r>
              <a:rPr lang="fr-FR" sz="2000" dirty="0"/>
              <a:t> =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dirty="0"/>
              <a:t>.   </a:t>
            </a:r>
          </a:p>
        </p:txBody>
      </p:sp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537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221088"/>
            <a:ext cx="1066800" cy="619125"/>
          </a:xfrm>
          <a:prstGeom prst="rect">
            <a:avLst/>
          </a:prstGeom>
          <a:noFill/>
        </p:spPr>
      </p:pic>
      <p:sp>
        <p:nvSpPr>
          <p:cNvPr id="485379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5382" name="Object 6"/>
          <p:cNvGraphicFramePr>
            <a:graphicFrameLocks noChangeAspect="1"/>
          </p:cNvGraphicFramePr>
          <p:nvPr/>
        </p:nvGraphicFramePr>
        <p:xfrm>
          <a:off x="2373313" y="4857750"/>
          <a:ext cx="4046537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S ChemDraw Drawing" r:id="rId5" imgW="2908975" imgH="1153376" progId="ChemDraw.Document.6.0">
                  <p:embed/>
                </p:oleObj>
              </mc:Choice>
              <mc:Fallback>
                <p:oleObj name="CS ChemDraw Drawing" r:id="rId5" imgW="2908975" imgH="115337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4857750"/>
                        <a:ext cx="4046537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35913"/>
            <a:ext cx="4160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As </a:t>
            </a:r>
            <a:r>
              <a:rPr lang="fr-FR" sz="3200" dirty="0" err="1"/>
              <a:t>F</a:t>
            </a:r>
            <a:r>
              <a:rPr lang="fr-FR" sz="3200" dirty="0" err="1">
                <a:latin typeface="Calibri"/>
              </a:rPr>
              <a:t>órmulas</a:t>
            </a:r>
            <a:r>
              <a:rPr lang="fr-FR" sz="3200" dirty="0">
                <a:latin typeface="Calibri"/>
              </a:rPr>
              <a:t> de Coulson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323529" y="191683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err="1"/>
              <a:t>Corolários</a:t>
            </a:r>
            <a:r>
              <a:rPr lang="fr-FR" sz="2000" b="1" u="sng" dirty="0"/>
              <a:t>:</a:t>
            </a:r>
          </a:p>
          <a:p>
            <a:pPr algn="just"/>
            <a:r>
              <a:rPr lang="fr-FR" sz="2000" dirty="0"/>
              <a:t>3) </a:t>
            </a:r>
            <a:r>
              <a:rPr lang="fr-FR" sz="2000" dirty="0" err="1"/>
              <a:t>Seja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polieno</a:t>
            </a:r>
            <a:r>
              <a:rPr lang="fr-FR" sz="2000" dirty="0"/>
              <a:t> </a:t>
            </a:r>
            <a:r>
              <a:rPr lang="fr-FR" sz="2000" dirty="0" err="1"/>
              <a:t>linear</a:t>
            </a:r>
            <a:r>
              <a:rPr lang="fr-FR" sz="2000" dirty="0"/>
              <a:t> de </a:t>
            </a:r>
            <a:r>
              <a:rPr lang="fr-FR" sz="2000" i="1" dirty="0"/>
              <a:t>n</a:t>
            </a:r>
            <a:r>
              <a:rPr lang="fr-FR" sz="2000" dirty="0"/>
              <a:t> </a:t>
            </a:r>
            <a:r>
              <a:rPr lang="fr-FR" sz="2000" dirty="0" err="1"/>
              <a:t>carbonos</a:t>
            </a:r>
            <a:r>
              <a:rPr lang="fr-FR" sz="2000" dirty="0"/>
              <a:t>, o </a:t>
            </a:r>
            <a:r>
              <a:rPr lang="fr-FR" sz="2000" dirty="0" err="1"/>
              <a:t>coeficiente</a:t>
            </a:r>
            <a:r>
              <a:rPr lang="fr-FR" sz="2000" dirty="0"/>
              <a:t> do </a:t>
            </a:r>
            <a:r>
              <a:rPr lang="fr-FR" sz="2000" dirty="0" err="1"/>
              <a:t>carbono</a:t>
            </a:r>
            <a:r>
              <a:rPr lang="fr-FR" sz="2000" dirty="0"/>
              <a:t> k e o </a:t>
            </a:r>
            <a:r>
              <a:rPr lang="fr-FR" sz="2000" dirty="0" err="1"/>
              <a:t>carbono</a:t>
            </a:r>
            <a:r>
              <a:rPr lang="fr-FR" sz="2000" dirty="0"/>
              <a:t> n-k+1, </a:t>
            </a:r>
            <a:r>
              <a:rPr lang="fr-FR" sz="2000" dirty="0" err="1"/>
              <a:t>correspondente</a:t>
            </a:r>
            <a:r>
              <a:rPr lang="fr-FR" sz="2000" dirty="0"/>
              <a:t> à sua </a:t>
            </a:r>
            <a:r>
              <a:rPr lang="fr-FR" sz="2000" dirty="0" err="1"/>
              <a:t>reflexão</a:t>
            </a:r>
            <a:r>
              <a:rPr lang="fr-FR" sz="2000" dirty="0"/>
              <a:t> no plano médio que </a:t>
            </a:r>
            <a:r>
              <a:rPr lang="fr-FR" sz="2000" dirty="0" err="1"/>
              <a:t>corta</a:t>
            </a:r>
            <a:r>
              <a:rPr lang="fr-FR" sz="2000" dirty="0"/>
              <a:t> o </a:t>
            </a:r>
            <a:r>
              <a:rPr lang="fr-FR" sz="2000" dirty="0" err="1"/>
              <a:t>polieno</a:t>
            </a:r>
            <a:r>
              <a:rPr lang="fr-FR" sz="2000" dirty="0"/>
              <a:t>, </a:t>
            </a:r>
            <a:r>
              <a:rPr lang="fr-FR" sz="2000" dirty="0" err="1"/>
              <a:t>guardam</a:t>
            </a:r>
            <a:r>
              <a:rPr lang="fr-FR" sz="2000" dirty="0"/>
              <a:t> a </a:t>
            </a:r>
            <a:r>
              <a:rPr lang="fr-FR" sz="2000" dirty="0" err="1"/>
              <a:t>seguinte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692696"/>
            <a:ext cx="3096344" cy="108012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43608" y="764704"/>
            <a:ext cx="2808312" cy="86409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908720"/>
            <a:ext cx="2619375" cy="571500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764704"/>
            <a:ext cx="2790825" cy="942975"/>
          </a:xfrm>
          <a:prstGeom prst="rect">
            <a:avLst/>
          </a:prstGeom>
          <a:noFill/>
        </p:spPr>
      </p:pic>
      <p:sp>
        <p:nvSpPr>
          <p:cNvPr id="4843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43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43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97152"/>
            <a:ext cx="1695450" cy="381000"/>
          </a:xfrm>
          <a:prstGeom prst="rect">
            <a:avLst/>
          </a:prstGeom>
          <a:noFill/>
        </p:spPr>
      </p:pic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51720" y="4797152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,  se  p é </a:t>
            </a:r>
            <a:r>
              <a:rPr lang="fr-FR" sz="2000" dirty="0" err="1"/>
              <a:t>impar</a:t>
            </a:r>
            <a:endParaRPr lang="fr-FR" sz="2000" dirty="0"/>
          </a:p>
        </p:txBody>
      </p:sp>
      <p:sp>
        <p:nvSpPr>
          <p:cNvPr id="4843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435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229200"/>
            <a:ext cx="1876425" cy="381000"/>
          </a:xfrm>
          <a:prstGeom prst="rect">
            <a:avLst/>
          </a:prstGeom>
          <a:noFill/>
        </p:spPr>
      </p:pic>
      <p:sp>
        <p:nvSpPr>
          <p:cNvPr id="484361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44296" y="522920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,   se p é par</a:t>
            </a:r>
          </a:p>
        </p:txBody>
      </p:sp>
      <p:graphicFrame>
        <p:nvGraphicFramePr>
          <p:cNvPr id="484362" name="Object 10"/>
          <p:cNvGraphicFramePr>
            <a:graphicFrameLocks noChangeAspect="1"/>
          </p:cNvGraphicFramePr>
          <p:nvPr/>
        </p:nvGraphicFramePr>
        <p:xfrm>
          <a:off x="323528" y="4797152"/>
          <a:ext cx="13176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S ChemDraw Drawing" r:id="rId6" imgW="132120" imgH="611640" progId="ChemDraw.Document.6.0">
                  <p:embed/>
                </p:oleObj>
              </mc:Choice>
              <mc:Fallback>
                <p:oleObj name="CS ChemDraw Drawing" r:id="rId6" imgW="132120" imgH="6116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797152"/>
                        <a:ext cx="131763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436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4365" name="Rectangle 13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43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4366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81" y="3212977"/>
            <a:ext cx="4050035" cy="865990"/>
          </a:xfrm>
          <a:prstGeom prst="rect">
            <a:avLst/>
          </a:prstGeom>
          <a:noFill/>
        </p:spPr>
      </p:pic>
      <p:sp>
        <p:nvSpPr>
          <p:cNvPr id="48436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43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212976"/>
            <a:ext cx="2520280" cy="799704"/>
          </a:xfrm>
          <a:prstGeom prst="rect">
            <a:avLst/>
          </a:prstGeom>
          <a:noFill/>
        </p:spPr>
      </p:pic>
      <p:sp>
        <p:nvSpPr>
          <p:cNvPr id="484370" name="Rectangle 18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4374" name="Object 22"/>
          <p:cNvGraphicFramePr>
            <a:graphicFrameLocks noChangeAspect="1"/>
          </p:cNvGraphicFramePr>
          <p:nvPr/>
        </p:nvGraphicFramePr>
        <p:xfrm>
          <a:off x="7380312" y="4293096"/>
          <a:ext cx="1381125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S ChemDraw Drawing" r:id="rId10" imgW="1380960" imgH="1534320" progId="ChemDraw.Document.6.0">
                  <p:embed/>
                </p:oleObj>
              </mc:Choice>
              <mc:Fallback>
                <p:oleObj name="CS ChemDraw Drawing" r:id="rId10" imgW="1380960" imgH="153432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4293096"/>
                        <a:ext cx="1381125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75" name="Object 23"/>
          <p:cNvGraphicFramePr>
            <a:graphicFrameLocks noChangeAspect="1"/>
          </p:cNvGraphicFramePr>
          <p:nvPr/>
        </p:nvGraphicFramePr>
        <p:xfrm>
          <a:off x="3849688" y="4205288"/>
          <a:ext cx="3302000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S ChemDraw Drawing" r:id="rId12" imgW="2550791" imgH="1677569" progId="ChemDraw.Document.6.0">
                  <p:embed/>
                </p:oleObj>
              </mc:Choice>
              <mc:Fallback>
                <p:oleObj name="CS ChemDraw Drawing" r:id="rId12" imgW="2550791" imgH="1677569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4205288"/>
                        <a:ext cx="3302000" cy="217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116632"/>
            <a:ext cx="4498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Diagramas</a:t>
            </a:r>
            <a:r>
              <a:rPr lang="fr-FR" sz="2800" dirty="0"/>
              <a:t> de Frost e </a:t>
            </a:r>
            <a:r>
              <a:rPr lang="fr-FR" sz="2800" dirty="0" err="1"/>
              <a:t>Musulin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836712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Um </a:t>
            </a:r>
            <a:r>
              <a:rPr lang="fr-FR" sz="2000" dirty="0" err="1"/>
              <a:t>diagrama</a:t>
            </a:r>
            <a:r>
              <a:rPr lang="fr-FR" sz="2000" dirty="0"/>
              <a:t> </a:t>
            </a:r>
            <a:r>
              <a:rPr lang="fr-FR" sz="2000" dirty="0" err="1"/>
              <a:t>mnemônico</a:t>
            </a:r>
            <a:r>
              <a:rPr lang="fr-FR" sz="2000" dirty="0"/>
              <a:t> </a:t>
            </a:r>
            <a:r>
              <a:rPr lang="fr-FR" sz="2000" dirty="0" err="1"/>
              <a:t>desenvolvido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Frost e </a:t>
            </a:r>
            <a:r>
              <a:rPr lang="fr-FR" sz="2000" dirty="0" err="1"/>
              <a:t>Musulin</a:t>
            </a:r>
            <a:r>
              <a:rPr lang="fr-FR" sz="2000" dirty="0"/>
              <a:t> </a:t>
            </a:r>
            <a:r>
              <a:rPr lang="fr-FR" sz="2000" dirty="0" err="1"/>
              <a:t>permite</a:t>
            </a:r>
            <a:r>
              <a:rPr lang="fr-FR" sz="2000" dirty="0"/>
              <a:t> </a:t>
            </a:r>
            <a:r>
              <a:rPr lang="fr-FR" sz="2000" dirty="0" err="1"/>
              <a:t>encontrar</a:t>
            </a:r>
            <a:r>
              <a:rPr lang="fr-FR" sz="2000" dirty="0"/>
              <a:t> </a:t>
            </a:r>
            <a:r>
              <a:rPr lang="fr-FR" sz="2000" dirty="0" err="1"/>
              <a:t>rapidamente</a:t>
            </a:r>
            <a:r>
              <a:rPr lang="fr-FR" sz="2000" dirty="0"/>
              <a:t> os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veis</a:t>
            </a:r>
            <a:r>
              <a:rPr lang="fr-FR" sz="2000" dirty="0"/>
              <a:t> de </a:t>
            </a:r>
            <a:r>
              <a:rPr lang="fr-FR" sz="2000" dirty="0" err="1"/>
              <a:t>energias</a:t>
            </a:r>
            <a:r>
              <a:rPr lang="fr-FR" sz="2000" dirty="0"/>
              <a:t> do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vistos</a:t>
            </a:r>
            <a:r>
              <a:rPr lang="fr-FR" sz="2000" dirty="0"/>
              <a:t> </a:t>
            </a:r>
            <a:r>
              <a:rPr lang="fr-FR" sz="2000" dirty="0" err="1"/>
              <a:t>anteriormente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O </a:t>
            </a:r>
            <a:r>
              <a:rPr lang="fr-FR" sz="2000" dirty="0" err="1"/>
              <a:t>método</a:t>
            </a:r>
            <a:r>
              <a:rPr lang="fr-FR" sz="2000" dirty="0"/>
              <a:t> consiste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introduzir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polieno</a:t>
            </a:r>
            <a:r>
              <a:rPr lang="fr-FR" sz="2000" dirty="0"/>
              <a:t> </a:t>
            </a:r>
            <a:r>
              <a:rPr lang="fr-FR" sz="2000" dirty="0" err="1"/>
              <a:t>aberto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c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rculo</a:t>
            </a:r>
            <a:r>
              <a:rPr lang="fr-FR" sz="2000" dirty="0"/>
              <a:t> </a:t>
            </a:r>
            <a:r>
              <a:rPr lang="fr-FR" sz="2000" dirty="0" err="1"/>
              <a:t>centrado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dirty="0"/>
              <a:t>,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raio</a:t>
            </a:r>
            <a:r>
              <a:rPr lang="fr-FR" sz="2000" dirty="0"/>
              <a:t> 2|</a:t>
            </a:r>
            <a:r>
              <a:rPr lang="fr-FR" sz="2000" dirty="0">
                <a:latin typeface="Symbol" pitchFamily="18" charset="2"/>
              </a:rPr>
              <a:t>b</a:t>
            </a:r>
            <a:r>
              <a:rPr lang="fr-FR" sz="2000" dirty="0"/>
              <a:t>|.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introduzimos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polieno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aberto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i="1" dirty="0">
                <a:latin typeface="Calibri"/>
              </a:rPr>
              <a:t>n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átomos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poligono</a:t>
            </a:r>
            <a:r>
              <a:rPr lang="fr-FR" sz="2000" dirty="0">
                <a:latin typeface="Calibri"/>
              </a:rPr>
              <a:t> de 2n+2 </a:t>
            </a:r>
            <a:r>
              <a:rPr lang="fr-FR" sz="2000" dirty="0" err="1">
                <a:latin typeface="Calibri"/>
              </a:rPr>
              <a:t>lados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seguida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eliminamos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valores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extremos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situados</a:t>
            </a:r>
            <a:r>
              <a:rPr lang="fr-FR" sz="2000" dirty="0">
                <a:latin typeface="Calibri"/>
              </a:rPr>
              <a:t> nos </a:t>
            </a:r>
            <a:r>
              <a:rPr lang="fr-FR" sz="2000" dirty="0" err="1">
                <a:latin typeface="Calibri"/>
              </a:rPr>
              <a:t>vértices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superior</a:t>
            </a:r>
            <a:r>
              <a:rPr lang="fr-FR" sz="2000" dirty="0">
                <a:latin typeface="Calibri"/>
              </a:rPr>
              <a:t> e </a:t>
            </a:r>
            <a:r>
              <a:rPr lang="fr-FR" sz="2000" dirty="0" err="1">
                <a:latin typeface="Calibri"/>
              </a:rPr>
              <a:t>inferior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circulo</a:t>
            </a:r>
            <a:r>
              <a:rPr lang="fr-FR" sz="2000" dirty="0">
                <a:latin typeface="Calibri"/>
              </a:rPr>
              <a:t>, para </a:t>
            </a:r>
            <a:r>
              <a:rPr lang="fr-FR" sz="2000" dirty="0" err="1">
                <a:latin typeface="Calibri"/>
              </a:rPr>
              <a:t>obter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valores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energias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7" y="4109010"/>
            <a:ext cx="572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Ex.: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443711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Butadieno</a:t>
            </a:r>
            <a:r>
              <a:rPr lang="fr-FR" dirty="0"/>
              <a:t> (4 </a:t>
            </a:r>
            <a:r>
              <a:rPr lang="fr-FR" dirty="0" err="1"/>
              <a:t>carbonos</a:t>
            </a:r>
            <a:r>
              <a:rPr lang="fr-FR" dirty="0"/>
              <a:t>): </a:t>
            </a:r>
            <a:r>
              <a:rPr lang="fr-FR" dirty="0" err="1"/>
              <a:t>utilizamos</a:t>
            </a:r>
            <a:r>
              <a:rPr lang="fr-FR" dirty="0"/>
              <a:t> o </a:t>
            </a:r>
            <a:r>
              <a:rPr lang="fr-FR" dirty="0" err="1"/>
              <a:t>decaedro</a:t>
            </a:r>
            <a:r>
              <a:rPr lang="fr-FR" dirty="0"/>
              <a:t> (10 </a:t>
            </a:r>
            <a:r>
              <a:rPr lang="fr-FR" dirty="0" err="1"/>
              <a:t>lados</a:t>
            </a:r>
            <a:r>
              <a:rPr lang="fr-FR" dirty="0"/>
              <a:t>). A </a:t>
            </a:r>
            <a:r>
              <a:rPr lang="fr-FR" dirty="0" err="1"/>
              <a:t>primeira</a:t>
            </a:r>
            <a:r>
              <a:rPr lang="fr-FR" dirty="0"/>
              <a:t> </a:t>
            </a:r>
            <a:r>
              <a:rPr lang="fr-FR" dirty="0" err="1"/>
              <a:t>energia</a:t>
            </a:r>
            <a:r>
              <a:rPr lang="fr-FR" dirty="0"/>
              <a:t> corresponde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valor</a:t>
            </a:r>
            <a:r>
              <a:rPr lang="fr-FR" dirty="0"/>
              <a:t> </a:t>
            </a:r>
            <a:r>
              <a:rPr lang="fr-FR" dirty="0">
                <a:latin typeface="Symbol" pitchFamily="18" charset="2"/>
              </a:rPr>
              <a:t>a </a:t>
            </a:r>
            <a:r>
              <a:rPr lang="fr-FR" dirty="0"/>
              <a:t>+ 2</a:t>
            </a:r>
            <a:r>
              <a:rPr lang="fr-FR" dirty="0">
                <a:latin typeface="Symbol" pitchFamily="18" charset="2"/>
              </a:rPr>
              <a:t>b</a:t>
            </a:r>
            <a:r>
              <a:rPr lang="fr-FR" dirty="0"/>
              <a:t>cos (</a:t>
            </a:r>
            <a:r>
              <a:rPr lang="fr-FR" dirty="0">
                <a:latin typeface="Symbol" pitchFamily="18" charset="2"/>
              </a:rPr>
              <a:t>p</a:t>
            </a:r>
            <a:r>
              <a:rPr lang="fr-FR" dirty="0"/>
              <a:t>/5), i.e. </a:t>
            </a:r>
            <a:r>
              <a:rPr lang="fr-FR" dirty="0">
                <a:latin typeface="Symbol" pitchFamily="18" charset="2"/>
              </a:rPr>
              <a:t>a</a:t>
            </a:r>
            <a:r>
              <a:rPr lang="fr-FR" dirty="0"/>
              <a:t> + 1.618</a:t>
            </a:r>
            <a:r>
              <a:rPr lang="fr-FR" dirty="0">
                <a:latin typeface="Symbol" pitchFamily="18" charset="2"/>
              </a:rPr>
              <a:t>b.</a:t>
            </a:r>
          </a:p>
        </p:txBody>
      </p:sp>
      <p:graphicFrame>
        <p:nvGraphicFramePr>
          <p:cNvPr id="483330" name="Object 2"/>
          <p:cNvGraphicFramePr>
            <a:graphicFrameLocks noChangeAspect="1"/>
          </p:cNvGraphicFramePr>
          <p:nvPr/>
        </p:nvGraphicFramePr>
        <p:xfrm>
          <a:off x="4938713" y="3740150"/>
          <a:ext cx="3865562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S ChemDraw Drawing" r:id="rId2" imgW="2834086" imgH="1813260" progId="ChemDraw.Document.6.0">
                  <p:embed/>
                </p:oleObj>
              </mc:Choice>
              <mc:Fallback>
                <p:oleObj name="CS ChemDraw Drawing" r:id="rId2" imgW="2834086" imgH="18132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3740150"/>
                        <a:ext cx="3865562" cy="24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139952" y="3645024"/>
            <a:ext cx="3384376" cy="93610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83568" y="3717032"/>
            <a:ext cx="2664296" cy="79208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44624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Os </a:t>
            </a:r>
            <a:r>
              <a:rPr lang="fr-FR" sz="2800" dirty="0" err="1"/>
              <a:t>Anulenos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620688"/>
            <a:ext cx="639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Definição</a:t>
            </a:r>
            <a:r>
              <a:rPr lang="fr-FR" sz="2000" b="1" dirty="0"/>
              <a:t>: </a:t>
            </a:r>
            <a:r>
              <a:rPr lang="fr-FR" sz="2000" dirty="0" err="1"/>
              <a:t>Anulenos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moléculas</a:t>
            </a:r>
            <a:r>
              <a:rPr lang="fr-FR" sz="2000" dirty="0"/>
              <a:t> </a:t>
            </a:r>
            <a:r>
              <a:rPr lang="fr-FR" sz="2000" dirty="0" err="1"/>
              <a:t>ciclicas</a:t>
            </a:r>
            <a:r>
              <a:rPr lang="fr-FR" sz="2000" dirty="0"/>
              <a:t> de </a:t>
            </a:r>
            <a:r>
              <a:rPr lang="fr-FR" sz="2000" dirty="0" err="1"/>
              <a:t>f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rmula</a:t>
            </a:r>
            <a:r>
              <a:rPr lang="fr-FR" sz="2000" dirty="0"/>
              <a:t> </a:t>
            </a:r>
            <a:r>
              <a:rPr lang="fr-FR" sz="2000" dirty="0" err="1"/>
              <a:t>C</a:t>
            </a:r>
            <a:r>
              <a:rPr lang="fr-FR" sz="2000" baseline="-25000" dirty="0" err="1"/>
              <a:t>n</a:t>
            </a:r>
            <a:r>
              <a:rPr lang="fr-FR" sz="2000" dirty="0" err="1"/>
              <a:t>H</a:t>
            </a:r>
            <a:r>
              <a:rPr lang="fr-FR" sz="2000" baseline="-25000" dirty="0" err="1"/>
              <a:t>n</a:t>
            </a:r>
            <a:endParaRPr lang="fr-FR" sz="2000" baseline="-25000" dirty="0"/>
          </a:p>
        </p:txBody>
      </p:sp>
      <p:graphicFrame>
        <p:nvGraphicFramePr>
          <p:cNvPr id="482305" name="Object 1"/>
          <p:cNvGraphicFramePr>
            <a:graphicFrameLocks noChangeAspect="1"/>
          </p:cNvGraphicFramePr>
          <p:nvPr/>
        </p:nvGraphicFramePr>
        <p:xfrm>
          <a:off x="2362200" y="1196975"/>
          <a:ext cx="3700463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S ChemDraw Drawing" r:id="rId2" imgW="3105656" imgH="1576748" progId="ChemDraw.Document.6.0">
                  <p:embed/>
                </p:oleObj>
              </mc:Choice>
              <mc:Fallback>
                <p:oleObj name="CS ChemDraw Drawing" r:id="rId2" imgW="3105656" imgH="157674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96975"/>
                        <a:ext cx="3700463" cy="187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306" name="Object 2"/>
          <p:cNvGraphicFramePr>
            <a:graphicFrameLocks noChangeAspect="1"/>
          </p:cNvGraphicFramePr>
          <p:nvPr/>
        </p:nvGraphicFramePr>
        <p:xfrm>
          <a:off x="2267744" y="2132856"/>
          <a:ext cx="388843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S ChemDraw Drawing" r:id="rId4" imgW="3345840" imgH="1027800" progId="ChemDraw.Document.6.0">
                  <p:embed/>
                </p:oleObj>
              </mc:Choice>
              <mc:Fallback>
                <p:oleObj name="CS ChemDraw Drawing" r:id="rId4" imgW="3345840" imgH="102780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132856"/>
                        <a:ext cx="3888432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230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789040"/>
            <a:ext cx="2466975" cy="619125"/>
          </a:xfrm>
          <a:prstGeom prst="rect">
            <a:avLst/>
          </a:prstGeom>
          <a:noFill/>
        </p:spPr>
      </p:pic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231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789040"/>
            <a:ext cx="3067050" cy="685800"/>
          </a:xfrm>
          <a:prstGeom prst="rect">
            <a:avLst/>
          </a:prstGeom>
          <a:noFill/>
        </p:spPr>
      </p:pic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9513" y="522920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/>
              <a:t>Importante:</a:t>
            </a:r>
            <a:r>
              <a:rPr lang="fr-FR" sz="2000" dirty="0"/>
              <a:t> a </a:t>
            </a:r>
            <a:r>
              <a:rPr lang="fr-FR" sz="2000" dirty="0" err="1"/>
              <a:t>numeração</a:t>
            </a:r>
            <a:r>
              <a:rPr lang="fr-FR" sz="2000" dirty="0"/>
              <a:t> dos </a:t>
            </a:r>
            <a:r>
              <a:rPr lang="fr-FR" sz="2000" dirty="0" err="1"/>
              <a:t>OMs</a:t>
            </a:r>
            <a:r>
              <a:rPr lang="fr-FR" sz="2000" dirty="0"/>
              <a:t> para p = 1,2,…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representa</a:t>
            </a:r>
            <a:r>
              <a:rPr lang="fr-FR" sz="2000" dirty="0"/>
              <a:t> a </a:t>
            </a:r>
            <a:r>
              <a:rPr lang="fr-FR" sz="2000" dirty="0" err="1"/>
              <a:t>ordem</a:t>
            </a:r>
            <a:r>
              <a:rPr lang="fr-FR" sz="2000" dirty="0"/>
              <a:t> de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dirty="0" err="1"/>
              <a:t>crescente</a:t>
            </a:r>
            <a:r>
              <a:rPr lang="fr-FR" sz="2000" dirty="0"/>
              <a:t>: </a:t>
            </a:r>
            <a:r>
              <a:rPr lang="fr-FR" sz="2000" dirty="0" err="1"/>
              <a:t>há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outra </a:t>
            </a:r>
            <a:r>
              <a:rPr lang="fr-FR" sz="2000" dirty="0" err="1"/>
              <a:t>numeração</a:t>
            </a:r>
            <a:r>
              <a:rPr lang="fr-FR" sz="2000" dirty="0"/>
              <a:t> para </a:t>
            </a:r>
            <a:r>
              <a:rPr lang="fr-FR" sz="2000" dirty="0" err="1"/>
              <a:t>essa</a:t>
            </a:r>
            <a:r>
              <a:rPr lang="fr-FR" sz="2000" dirty="0"/>
              <a:t> </a:t>
            </a:r>
            <a:r>
              <a:rPr lang="fr-FR" sz="2000" dirty="0" err="1"/>
              <a:t>ordem</a:t>
            </a:r>
            <a:r>
              <a:rPr lang="fr-FR" sz="2000" dirty="0"/>
              <a:t>.</a:t>
            </a:r>
          </a:p>
        </p:txBody>
      </p:sp>
      <p:sp>
        <p:nvSpPr>
          <p:cNvPr id="19" name="Flèche droite 18"/>
          <p:cNvSpPr/>
          <p:nvPr/>
        </p:nvSpPr>
        <p:spPr>
          <a:xfrm rot="10973971">
            <a:off x="6238835" y="2410237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732240" y="2420888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Anulenos</a:t>
            </a:r>
            <a:endParaRPr lang="fr-F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24148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093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313492"/>
            <a:ext cx="4442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O </a:t>
            </a:r>
            <a:r>
              <a:rPr lang="fr-FR" sz="2800" dirty="0" err="1"/>
              <a:t>Método</a:t>
            </a:r>
            <a:r>
              <a:rPr lang="fr-FR" sz="2800" dirty="0"/>
              <a:t> de </a:t>
            </a:r>
            <a:r>
              <a:rPr lang="fr-FR" sz="2800" dirty="0" err="1"/>
              <a:t>Hückel</a:t>
            </a:r>
            <a:r>
              <a:rPr lang="fr-FR" sz="2800" dirty="0"/>
              <a:t> Simples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90872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O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 é </a:t>
            </a:r>
            <a:r>
              <a:rPr lang="fr-FR" sz="2000" dirty="0" err="1"/>
              <a:t>essencialmente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método</a:t>
            </a:r>
            <a:r>
              <a:rPr lang="fr-FR" sz="2000" dirty="0"/>
              <a:t> </a:t>
            </a:r>
            <a:r>
              <a:rPr lang="fr-FR" sz="2000" dirty="0" err="1"/>
              <a:t>topol</a:t>
            </a:r>
            <a:r>
              <a:rPr lang="fr-FR" sz="2000" dirty="0" err="1">
                <a:latin typeface="Calibri"/>
              </a:rPr>
              <a:t>ógico</a:t>
            </a:r>
            <a:r>
              <a:rPr lang="fr-FR" sz="2000" dirty="0">
                <a:latin typeface="Calibri"/>
              </a:rPr>
              <a:t>, que </a:t>
            </a:r>
            <a:r>
              <a:rPr lang="fr-FR" sz="2000" dirty="0" err="1">
                <a:latin typeface="Calibri"/>
              </a:rPr>
              <a:t>permite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exprimir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rapidamente</a:t>
            </a:r>
            <a:r>
              <a:rPr lang="fr-FR" sz="2000" dirty="0">
                <a:latin typeface="Calibri"/>
              </a:rPr>
              <a:t> a forma dos </a:t>
            </a:r>
            <a:r>
              <a:rPr lang="fr-FR" sz="2000" dirty="0" err="1">
                <a:latin typeface="Calibri"/>
              </a:rPr>
              <a:t>OMs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sistema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>
                <a:latin typeface="Symbol" pitchFamily="18" charset="2"/>
              </a:rPr>
              <a:t>p.</a:t>
            </a:r>
          </a:p>
          <a:p>
            <a:pPr algn="just"/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Este </a:t>
            </a:r>
            <a:r>
              <a:rPr lang="fr-FR" sz="2000" dirty="0" err="1"/>
              <a:t>método</a:t>
            </a:r>
            <a:r>
              <a:rPr lang="fr-FR" sz="2000" dirty="0"/>
              <a:t> </a:t>
            </a:r>
            <a:r>
              <a:rPr lang="fr-FR" sz="2000" dirty="0" err="1"/>
              <a:t>utiliza</a:t>
            </a:r>
            <a:r>
              <a:rPr lang="fr-FR" sz="2000" dirty="0"/>
              <a:t> </a:t>
            </a:r>
            <a:r>
              <a:rPr lang="fr-FR" sz="2000" b="1" dirty="0" err="1"/>
              <a:t>aproximações</a:t>
            </a:r>
            <a:r>
              <a:rPr lang="fr-FR" sz="2000" b="1" dirty="0"/>
              <a:t> </a:t>
            </a:r>
            <a:r>
              <a:rPr lang="fr-FR" sz="2000" b="1" dirty="0" err="1"/>
              <a:t>grosseiras</a:t>
            </a:r>
            <a:r>
              <a:rPr lang="fr-FR" sz="2000" dirty="0"/>
              <a:t>, mas </a:t>
            </a:r>
            <a:r>
              <a:rPr lang="fr-FR" sz="2000" dirty="0" err="1"/>
              <a:t>fornece</a:t>
            </a:r>
            <a:r>
              <a:rPr lang="fr-FR" sz="2000" dirty="0"/>
              <a:t> </a:t>
            </a:r>
            <a:r>
              <a:rPr lang="fr-FR" sz="2000" dirty="0" err="1"/>
              <a:t>resultados</a:t>
            </a:r>
            <a:r>
              <a:rPr lang="fr-FR" sz="2000" dirty="0"/>
              <a:t> </a:t>
            </a:r>
            <a:r>
              <a:rPr lang="fr-FR" sz="2000" dirty="0" err="1"/>
              <a:t>surpreendentemente</a:t>
            </a:r>
            <a:r>
              <a:rPr lang="fr-FR" sz="2000" dirty="0"/>
              <a:t> pertinentes, e à partir de </a:t>
            </a:r>
            <a:r>
              <a:rPr lang="fr-FR" sz="2000" b="1" dirty="0" err="1"/>
              <a:t>cálculos</a:t>
            </a:r>
            <a:r>
              <a:rPr lang="fr-FR" sz="2000" b="1" dirty="0"/>
              <a:t> </a:t>
            </a:r>
            <a:r>
              <a:rPr lang="fr-FR" sz="2000" b="1" dirty="0" err="1"/>
              <a:t>triviais</a:t>
            </a:r>
            <a:r>
              <a:rPr lang="fr-FR" sz="2000" b="1" dirty="0"/>
              <a:t> </a:t>
            </a:r>
            <a:r>
              <a:rPr lang="fr-FR" sz="2000" dirty="0" err="1"/>
              <a:t>conseguimos</a:t>
            </a:r>
            <a:r>
              <a:rPr lang="fr-FR" sz="2000" dirty="0"/>
              <a:t> </a:t>
            </a:r>
            <a:r>
              <a:rPr lang="fr-FR" sz="2000" dirty="0" err="1"/>
              <a:t>acessar</a:t>
            </a:r>
            <a:r>
              <a:rPr lang="fr-FR" sz="2000" dirty="0"/>
              <a:t> </a:t>
            </a:r>
            <a:r>
              <a:rPr lang="fr-FR" sz="2000" dirty="0" err="1"/>
              <a:t>informações</a:t>
            </a:r>
            <a:r>
              <a:rPr lang="fr-FR" sz="2000" dirty="0"/>
              <a:t> importantes sobre a </a:t>
            </a:r>
            <a:r>
              <a:rPr lang="fr-FR" sz="2000" b="1" dirty="0" err="1"/>
              <a:t>reatividade</a:t>
            </a:r>
            <a:r>
              <a:rPr lang="fr-FR" sz="2000" b="1" dirty="0"/>
              <a:t> de </a:t>
            </a:r>
            <a:r>
              <a:rPr lang="fr-FR" sz="2000" b="1" dirty="0" err="1"/>
              <a:t>moléculas</a:t>
            </a:r>
            <a:r>
              <a:rPr lang="fr-FR" sz="2000" b="1" dirty="0"/>
              <a:t> </a:t>
            </a:r>
            <a:r>
              <a:rPr lang="fr-FR" sz="2000" b="1" dirty="0" err="1"/>
              <a:t>conjugadas</a:t>
            </a:r>
            <a:r>
              <a:rPr lang="fr-FR" sz="2000" dirty="0"/>
              <a:t>.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251520" y="314096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51520" y="3212976"/>
            <a:ext cx="47620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 </a:t>
            </a:r>
            <a:r>
              <a:rPr lang="fr-FR" sz="2800" dirty="0" err="1"/>
              <a:t>Método</a:t>
            </a:r>
            <a:r>
              <a:rPr lang="fr-FR" sz="2800" dirty="0"/>
              <a:t> de </a:t>
            </a:r>
            <a:r>
              <a:rPr lang="fr-FR" sz="2800" dirty="0" err="1"/>
              <a:t>Hückel</a:t>
            </a:r>
            <a:r>
              <a:rPr lang="fr-FR" sz="2800" dirty="0"/>
              <a:t> </a:t>
            </a:r>
            <a:r>
              <a:rPr lang="fr-FR" sz="2800" dirty="0" err="1"/>
              <a:t>Estendido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3933056"/>
            <a:ext cx="8784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O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 </a:t>
            </a:r>
            <a:r>
              <a:rPr lang="fr-FR" sz="2000" dirty="0" err="1"/>
              <a:t>estendido</a:t>
            </a:r>
            <a:r>
              <a:rPr lang="fr-FR" sz="2000" dirty="0"/>
              <a:t> foi </a:t>
            </a:r>
            <a:r>
              <a:rPr lang="fr-FR" sz="2000" dirty="0" err="1"/>
              <a:t>desenvolvido</a:t>
            </a:r>
            <a:r>
              <a:rPr lang="fr-FR" sz="2000" dirty="0"/>
              <a:t> à partir de 1963 </a:t>
            </a:r>
            <a:r>
              <a:rPr lang="fr-FR" sz="2000" dirty="0" err="1"/>
              <a:t>por</a:t>
            </a:r>
            <a:r>
              <a:rPr lang="fr-FR" sz="2000" dirty="0"/>
              <a:t> R. Hoffmann. 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Este </a:t>
            </a:r>
            <a:r>
              <a:rPr lang="fr-FR" sz="2000" dirty="0" err="1"/>
              <a:t>método</a:t>
            </a:r>
            <a:r>
              <a:rPr lang="fr-FR" sz="2000" dirty="0"/>
              <a:t> </a:t>
            </a:r>
            <a:r>
              <a:rPr lang="fr-FR" sz="2000" dirty="0" err="1"/>
              <a:t>involve</a:t>
            </a:r>
            <a:r>
              <a:rPr lang="fr-FR" sz="2000" dirty="0"/>
              <a:t> </a:t>
            </a:r>
            <a:r>
              <a:rPr lang="fr-FR" sz="2000" b="1" dirty="0" err="1"/>
              <a:t>menos</a:t>
            </a:r>
            <a:r>
              <a:rPr lang="fr-FR" sz="2000" b="1" dirty="0"/>
              <a:t> </a:t>
            </a:r>
            <a:r>
              <a:rPr lang="fr-FR" sz="2000" b="1" dirty="0" err="1"/>
              <a:t>aproximações</a:t>
            </a:r>
            <a:r>
              <a:rPr lang="fr-FR" sz="2000" b="1" dirty="0"/>
              <a:t> </a:t>
            </a:r>
            <a:r>
              <a:rPr lang="fr-FR" sz="2000" dirty="0"/>
              <a:t>e </a:t>
            </a:r>
            <a:r>
              <a:rPr lang="fr-FR" sz="2000" dirty="0" err="1"/>
              <a:t>permite</a:t>
            </a:r>
            <a:r>
              <a:rPr lang="fr-FR" sz="2000" dirty="0"/>
              <a:t> o </a:t>
            </a:r>
            <a:r>
              <a:rPr lang="fr-FR" sz="2000" b="1" dirty="0" err="1"/>
              <a:t>estudo</a:t>
            </a:r>
            <a:r>
              <a:rPr lang="fr-FR" sz="2000" b="1" dirty="0"/>
              <a:t> de </a:t>
            </a:r>
            <a:r>
              <a:rPr lang="fr-FR" sz="2000" b="1" dirty="0" err="1"/>
              <a:t>casos</a:t>
            </a:r>
            <a:r>
              <a:rPr lang="fr-FR" sz="2000" b="1" dirty="0"/>
              <a:t> </a:t>
            </a:r>
            <a:r>
              <a:rPr lang="fr-FR" sz="2000" b="1" dirty="0" err="1"/>
              <a:t>significativamente</a:t>
            </a:r>
            <a:r>
              <a:rPr lang="fr-FR" sz="2000" b="1" dirty="0"/>
              <a:t>  </a:t>
            </a:r>
            <a:r>
              <a:rPr lang="fr-FR" sz="2000" b="1" dirty="0" err="1"/>
              <a:t>complexos</a:t>
            </a:r>
            <a:r>
              <a:rPr lang="fr-FR" sz="2000" dirty="0"/>
              <a:t> (nota-se </a:t>
            </a:r>
            <a:r>
              <a:rPr lang="fr-FR" sz="2000" dirty="0" err="1"/>
              <a:t>entretanto</a:t>
            </a:r>
            <a:r>
              <a:rPr lang="fr-FR" sz="2000" dirty="0"/>
              <a:t> que </a:t>
            </a:r>
            <a:r>
              <a:rPr lang="fr-FR" sz="2000" dirty="0" err="1"/>
              <a:t>ele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fornece</a:t>
            </a:r>
            <a:r>
              <a:rPr lang="fr-FR" sz="2000" dirty="0"/>
              <a:t> </a:t>
            </a:r>
            <a:r>
              <a:rPr lang="fr-FR" sz="2000" dirty="0" err="1"/>
              <a:t>resultados</a:t>
            </a:r>
            <a:r>
              <a:rPr lang="fr-FR" sz="2000" dirty="0"/>
              <a:t> </a:t>
            </a:r>
            <a:r>
              <a:rPr lang="fr-FR" sz="2000" dirty="0" err="1"/>
              <a:t>muito</a:t>
            </a:r>
            <a:r>
              <a:rPr lang="fr-FR" sz="2000" dirty="0"/>
              <a:t> </a:t>
            </a:r>
            <a:r>
              <a:rPr lang="fr-FR" sz="2000" dirty="0" err="1"/>
              <a:t>satisfat</a:t>
            </a:r>
            <a:r>
              <a:rPr lang="fr-FR" sz="2000" dirty="0" err="1">
                <a:latin typeface="Calibri"/>
              </a:rPr>
              <a:t>órios</a:t>
            </a:r>
            <a:r>
              <a:rPr lang="fr-FR" sz="2000" dirty="0">
                <a:latin typeface="Calibri"/>
              </a:rPr>
              <a:t> para o </a:t>
            </a:r>
            <a:r>
              <a:rPr lang="fr-FR" sz="2000" dirty="0" err="1">
                <a:latin typeface="Calibri"/>
              </a:rPr>
              <a:t>cálculo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energias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OMs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quando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comparado</a:t>
            </a:r>
            <a:r>
              <a:rPr lang="fr-FR" sz="2000" dirty="0">
                <a:latin typeface="Calibri"/>
              </a:rPr>
              <a:t> à </a:t>
            </a:r>
            <a:r>
              <a:rPr lang="fr-FR" sz="2000" dirty="0" err="1">
                <a:latin typeface="Calibri"/>
              </a:rPr>
              <a:t>métodos</a:t>
            </a:r>
            <a:r>
              <a:rPr lang="fr-FR" sz="2000" dirty="0">
                <a:latin typeface="Calibri"/>
              </a:rPr>
              <a:t> </a:t>
            </a:r>
            <a:r>
              <a:rPr lang="fr-FR" sz="2000" i="1" dirty="0">
                <a:latin typeface="Calibri"/>
              </a:rPr>
              <a:t>ab </a:t>
            </a:r>
            <a:r>
              <a:rPr lang="fr-FR" sz="2000" i="1" dirty="0" err="1">
                <a:latin typeface="Calibri"/>
              </a:rPr>
              <a:t>initio</a:t>
            </a:r>
            <a:r>
              <a:rPr lang="fr-FR" sz="2000" dirty="0"/>
              <a:t>).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1520" y="6156593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fr-FR" sz="1600" dirty="0"/>
              <a:t>E. </a:t>
            </a:r>
            <a:r>
              <a:rPr lang="fr-FR" sz="1600" dirty="0" err="1"/>
              <a:t>Hückel</a:t>
            </a:r>
            <a:r>
              <a:rPr lang="fr-FR" sz="1600" dirty="0"/>
              <a:t>, </a:t>
            </a:r>
            <a:r>
              <a:rPr lang="fr-FR" sz="1600" i="1" dirty="0"/>
              <a:t>Z. </a:t>
            </a:r>
            <a:r>
              <a:rPr lang="fr-FR" sz="1600" i="1" dirty="0" err="1"/>
              <a:t>Physik</a:t>
            </a:r>
            <a:r>
              <a:rPr lang="fr-FR" sz="1600" dirty="0"/>
              <a:t>, 1931, 70, 204. B) R. Hoffmann, W. N. </a:t>
            </a:r>
            <a:r>
              <a:rPr lang="fr-FR" sz="1600" dirty="0" err="1"/>
              <a:t>Lipscomb</a:t>
            </a:r>
            <a:r>
              <a:rPr lang="fr-FR" sz="1600" dirty="0"/>
              <a:t>, </a:t>
            </a:r>
            <a:r>
              <a:rPr lang="fr-FR" sz="1600" i="1" dirty="0"/>
              <a:t>J. </a:t>
            </a:r>
            <a:r>
              <a:rPr lang="fr-FR" sz="1600" i="1" dirty="0" err="1"/>
              <a:t>Chem</a:t>
            </a:r>
            <a:r>
              <a:rPr lang="fr-FR" sz="1600" i="1" dirty="0"/>
              <a:t>. Phys. </a:t>
            </a:r>
            <a:r>
              <a:rPr lang="fr-FR" sz="1600" b="1" dirty="0"/>
              <a:t>1962</a:t>
            </a:r>
            <a:r>
              <a:rPr lang="fr-FR" sz="1600" dirty="0"/>
              <a:t>, 36, 2179 &amp; </a:t>
            </a:r>
          </a:p>
          <a:p>
            <a:pPr marL="342900" indent="-342900"/>
            <a:r>
              <a:rPr lang="fr-FR" sz="1600" dirty="0"/>
              <a:t>2872 &amp; 3479. C) R. Hoffmann,  </a:t>
            </a:r>
            <a:r>
              <a:rPr lang="fr-FR" sz="1600" i="1" dirty="0"/>
              <a:t>J. </a:t>
            </a:r>
            <a:r>
              <a:rPr lang="fr-FR" sz="1600" i="1" dirty="0" err="1"/>
              <a:t>Chem</a:t>
            </a:r>
            <a:r>
              <a:rPr lang="fr-FR" sz="1600" i="1" dirty="0"/>
              <a:t>. Phys. </a:t>
            </a:r>
            <a:r>
              <a:rPr lang="fr-FR" sz="1600" b="1" dirty="0"/>
              <a:t>1963</a:t>
            </a:r>
            <a:r>
              <a:rPr lang="fr-FR" sz="1600" i="1" dirty="0"/>
              <a:t>, </a:t>
            </a:r>
            <a:r>
              <a:rPr lang="fr-FR" sz="1600" dirty="0"/>
              <a:t>39, 1397.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3528" y="-27384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Os </a:t>
            </a:r>
            <a:r>
              <a:rPr lang="fr-FR" sz="2800" dirty="0" err="1"/>
              <a:t>Anulenos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444714"/>
            <a:ext cx="2238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Ex.:</a:t>
            </a:r>
            <a:r>
              <a:rPr lang="fr-FR" sz="2000" dirty="0"/>
              <a:t> </a:t>
            </a:r>
            <a:r>
              <a:rPr lang="fr-FR" sz="2000" dirty="0" err="1"/>
              <a:t>benzeno</a:t>
            </a:r>
            <a:r>
              <a:rPr lang="fr-FR" sz="2000" dirty="0"/>
              <a:t> (n = 6)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548680"/>
            <a:ext cx="3384376" cy="93610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87624" y="620688"/>
            <a:ext cx="2664296" cy="79208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692696"/>
            <a:ext cx="2466975" cy="619125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692696"/>
            <a:ext cx="3067050" cy="6858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51521" y="184482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energia</a:t>
            </a:r>
            <a:r>
              <a:rPr lang="fr-FR" sz="2000" dirty="0"/>
              <a:t> mais </a:t>
            </a:r>
            <a:r>
              <a:rPr lang="fr-FR" sz="2000" dirty="0" err="1"/>
              <a:t>baixa</a:t>
            </a:r>
            <a:r>
              <a:rPr lang="fr-FR" sz="2000" dirty="0"/>
              <a:t> é </a:t>
            </a:r>
            <a:r>
              <a:rPr lang="fr-FR" sz="2000" dirty="0" err="1"/>
              <a:t>obtida</a:t>
            </a:r>
            <a:r>
              <a:rPr lang="fr-FR" sz="2000" dirty="0"/>
              <a:t> para p = 6 e a mais </a:t>
            </a:r>
            <a:r>
              <a:rPr lang="fr-FR" sz="2000" dirty="0" err="1"/>
              <a:t>alta</a:t>
            </a:r>
            <a:r>
              <a:rPr lang="fr-FR" sz="2000" dirty="0"/>
              <a:t> para p = 3. Os </a:t>
            </a:r>
            <a:r>
              <a:rPr lang="fr-FR" sz="2000" dirty="0" err="1"/>
              <a:t>outros</a:t>
            </a:r>
            <a:r>
              <a:rPr lang="fr-FR" sz="2000" dirty="0"/>
              <a:t>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degenerados</a:t>
            </a:r>
            <a:r>
              <a:rPr lang="fr-FR" sz="2000" dirty="0"/>
              <a:t> dois a dois (para p = 1 e 5, e para p = 2 e 4), </a:t>
            </a:r>
            <a:r>
              <a:rPr lang="fr-FR" sz="2000" dirty="0" err="1"/>
              <a:t>com</a:t>
            </a:r>
            <a:r>
              <a:rPr lang="fr-FR" sz="2000" dirty="0"/>
              <a:t> os </a:t>
            </a:r>
            <a:r>
              <a:rPr lang="fr-FR" sz="2000" dirty="0" err="1"/>
              <a:t>coeficientes</a:t>
            </a:r>
            <a:r>
              <a:rPr lang="fr-FR" sz="2000" dirty="0"/>
              <a:t> </a:t>
            </a:r>
            <a:r>
              <a:rPr lang="fr-FR" sz="2000" dirty="0" err="1"/>
              <a:t>complexos</a:t>
            </a:r>
            <a:r>
              <a:rPr lang="fr-FR" sz="2000" dirty="0"/>
              <a:t> </a:t>
            </a:r>
            <a:r>
              <a:rPr lang="fr-FR" sz="2000" dirty="0" err="1"/>
              <a:t>conjugados</a:t>
            </a:r>
            <a:r>
              <a:rPr lang="fr-FR" sz="2000" dirty="0"/>
              <a:t>. Pela </a:t>
            </a:r>
            <a:r>
              <a:rPr lang="fr-FR" sz="2000" dirty="0" err="1"/>
              <a:t>expressão</a:t>
            </a:r>
            <a:r>
              <a:rPr lang="fr-FR" sz="2000" dirty="0"/>
              <a:t> de </a:t>
            </a:r>
            <a:r>
              <a:rPr lang="fr-FR" sz="2000" dirty="0" err="1"/>
              <a:t>c</a:t>
            </a:r>
            <a:r>
              <a:rPr lang="fr-FR" sz="2000" baseline="-25000" dirty="0" err="1"/>
              <a:t>pk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exemplo</a:t>
            </a:r>
            <a:r>
              <a:rPr lang="fr-FR" sz="2000" dirty="0"/>
              <a:t>:</a:t>
            </a:r>
          </a:p>
        </p:txBody>
      </p:sp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925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068960"/>
            <a:ext cx="4133850" cy="676275"/>
          </a:xfrm>
          <a:prstGeom prst="rect">
            <a:avLst/>
          </a:prstGeom>
          <a:noFill/>
        </p:spPr>
      </p:pic>
      <p:sp>
        <p:nvSpPr>
          <p:cNvPr id="4925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9255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212976"/>
            <a:ext cx="3476625" cy="371475"/>
          </a:xfrm>
          <a:prstGeom prst="rect">
            <a:avLst/>
          </a:prstGeom>
          <a:noFill/>
        </p:spPr>
      </p:pic>
      <p:sp>
        <p:nvSpPr>
          <p:cNvPr id="4925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9255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933056"/>
            <a:ext cx="4105275" cy="676275"/>
          </a:xfrm>
          <a:prstGeom prst="rect">
            <a:avLst/>
          </a:prstGeom>
          <a:noFill/>
        </p:spPr>
      </p:pic>
      <p:sp>
        <p:nvSpPr>
          <p:cNvPr id="4925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92554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005064"/>
            <a:ext cx="4048125" cy="371475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251521" y="472514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Para </a:t>
            </a:r>
            <a:r>
              <a:rPr lang="fr-FR" sz="2000" dirty="0" err="1"/>
              <a:t>obter</a:t>
            </a:r>
            <a:r>
              <a:rPr lang="fr-FR" sz="2000" dirty="0"/>
              <a:t> </a:t>
            </a:r>
            <a:r>
              <a:rPr lang="fr-FR" sz="2000" dirty="0" err="1"/>
              <a:t>coeficientes</a:t>
            </a:r>
            <a:r>
              <a:rPr lang="fr-FR" sz="2000" dirty="0"/>
              <a:t> </a:t>
            </a:r>
            <a:r>
              <a:rPr lang="fr-FR" sz="2000" dirty="0" err="1"/>
              <a:t>reais</a:t>
            </a:r>
            <a:r>
              <a:rPr lang="fr-FR" sz="2000" dirty="0"/>
              <a:t>,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empregamos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combinação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linear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desses</a:t>
            </a:r>
            <a:r>
              <a:rPr lang="fr-FR" sz="2000" dirty="0">
                <a:latin typeface="Calibri"/>
              </a:rPr>
              <a:t> dois orbitais:</a:t>
            </a:r>
            <a:endParaRPr lang="fr-FR" sz="2000" dirty="0"/>
          </a:p>
        </p:txBody>
      </p:sp>
      <p:sp>
        <p:nvSpPr>
          <p:cNvPr id="4925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9255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5229200"/>
            <a:ext cx="5648325" cy="619125"/>
          </a:xfrm>
          <a:prstGeom prst="rect">
            <a:avLst/>
          </a:prstGeom>
          <a:noFill/>
        </p:spPr>
      </p:pic>
      <p:sp>
        <p:nvSpPr>
          <p:cNvPr id="492558" name="Rectangle 1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61" name="Rectangle 17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5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6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66" name="Rectangle 2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5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7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92569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805264"/>
            <a:ext cx="4095750" cy="676275"/>
          </a:xfrm>
          <a:prstGeom prst="rect">
            <a:avLst/>
          </a:prstGeom>
          <a:noFill/>
        </p:spPr>
      </p:pic>
      <p:sp>
        <p:nvSpPr>
          <p:cNvPr id="49257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92571" name="Picture 2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5966420"/>
            <a:ext cx="4229100" cy="342900"/>
          </a:xfrm>
          <a:prstGeom prst="rect">
            <a:avLst/>
          </a:prstGeom>
          <a:noFill/>
        </p:spPr>
      </p:pic>
      <p:sp>
        <p:nvSpPr>
          <p:cNvPr id="49257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3528" y="-27384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Os </a:t>
            </a:r>
            <a:r>
              <a:rPr lang="fr-FR" sz="2800" dirty="0" err="1"/>
              <a:t>Anulenos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251520" y="692696"/>
            <a:ext cx="2238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Ex.:</a:t>
            </a:r>
            <a:r>
              <a:rPr lang="fr-FR" sz="2000" dirty="0"/>
              <a:t> </a:t>
            </a:r>
            <a:r>
              <a:rPr lang="fr-FR" sz="2000" dirty="0" err="1"/>
              <a:t>benzeno</a:t>
            </a:r>
            <a:r>
              <a:rPr lang="fr-FR" sz="2000" dirty="0"/>
              <a:t> (n = 6)</a:t>
            </a:r>
          </a:p>
        </p:txBody>
      </p:sp>
      <p:sp>
        <p:nvSpPr>
          <p:cNvPr id="4915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035" y="5233987"/>
            <a:ext cx="3251845" cy="553671"/>
          </a:xfrm>
          <a:prstGeom prst="rect">
            <a:avLst/>
          </a:prstGeom>
          <a:noFill/>
        </p:spPr>
      </p:pic>
      <p:sp>
        <p:nvSpPr>
          <p:cNvPr id="491524" name="Rectangle 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9152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499050"/>
            <a:ext cx="2612393" cy="506882"/>
          </a:xfrm>
          <a:prstGeom prst="rect">
            <a:avLst/>
          </a:prstGeom>
          <a:noFill/>
        </p:spPr>
      </p:pic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9152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721819"/>
            <a:ext cx="4850474" cy="553671"/>
          </a:xfrm>
          <a:prstGeom prst="rect">
            <a:avLst/>
          </a:prstGeom>
          <a:noFill/>
        </p:spPr>
      </p:pic>
      <p:sp>
        <p:nvSpPr>
          <p:cNvPr id="491529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9153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073748"/>
            <a:ext cx="2612393" cy="506882"/>
          </a:xfrm>
          <a:prstGeom prst="rect">
            <a:avLst/>
          </a:prstGeom>
          <a:noFill/>
        </p:spPr>
      </p:pic>
      <p:sp>
        <p:nvSpPr>
          <p:cNvPr id="491532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9153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309862"/>
            <a:ext cx="4850474" cy="553671"/>
          </a:xfrm>
          <a:prstGeom prst="rect">
            <a:avLst/>
          </a:prstGeom>
          <a:noFill/>
        </p:spPr>
      </p:pic>
      <p:sp>
        <p:nvSpPr>
          <p:cNvPr id="491535" name="Rectangle 1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91536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589782"/>
            <a:ext cx="3251845" cy="553671"/>
          </a:xfrm>
          <a:prstGeom prst="rect">
            <a:avLst/>
          </a:prstGeom>
          <a:noFill/>
        </p:spPr>
      </p:pic>
      <p:sp>
        <p:nvSpPr>
          <p:cNvPr id="491538" name="Rectangle 1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1543" name="Object 23"/>
          <p:cNvGraphicFramePr>
            <a:graphicFrameLocks noChangeAspect="1"/>
          </p:cNvGraphicFramePr>
          <p:nvPr/>
        </p:nvGraphicFramePr>
        <p:xfrm>
          <a:off x="5772150" y="5054600"/>
          <a:ext cx="23447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CS ChemDraw Drawing" r:id="rId8" imgW="1804162" imgH="572329" progId="ChemDraw.Document.6.0">
                  <p:embed/>
                </p:oleObj>
              </mc:Choice>
              <mc:Fallback>
                <p:oleObj name="CS ChemDraw Drawing" r:id="rId8" imgW="1804162" imgH="57232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5054600"/>
                        <a:ext cx="234473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1" name="Object 31"/>
          <p:cNvGraphicFramePr>
            <a:graphicFrameLocks noChangeAspect="1"/>
          </p:cNvGraphicFramePr>
          <p:nvPr/>
        </p:nvGraphicFramePr>
        <p:xfrm>
          <a:off x="5291138" y="3582988"/>
          <a:ext cx="36703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S ChemDraw Drawing" r:id="rId10" imgW="2811392" imgH="584837" progId="ChemDraw.Document.6.0">
                  <p:embed/>
                </p:oleObj>
              </mc:Choice>
              <mc:Fallback>
                <p:oleObj name="CS ChemDraw Drawing" r:id="rId10" imgW="2811392" imgH="584837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3582988"/>
                        <a:ext cx="367030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2" name="Object 32"/>
          <p:cNvGraphicFramePr>
            <a:graphicFrameLocks noChangeAspect="1"/>
          </p:cNvGraphicFramePr>
          <p:nvPr/>
        </p:nvGraphicFramePr>
        <p:xfrm>
          <a:off x="5291138" y="2563813"/>
          <a:ext cx="36306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S ChemDraw Drawing" r:id="rId12" imgW="2787185" imgH="601514" progId="ChemDraw.Document.6.0">
                  <p:embed/>
                </p:oleObj>
              </mc:Choice>
              <mc:Fallback>
                <p:oleObj name="CS ChemDraw Drawing" r:id="rId12" imgW="2787185" imgH="601514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2563813"/>
                        <a:ext cx="36306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3" name="Object 33"/>
          <p:cNvGraphicFramePr>
            <a:graphicFrameLocks noChangeAspect="1"/>
          </p:cNvGraphicFramePr>
          <p:nvPr/>
        </p:nvGraphicFramePr>
        <p:xfrm>
          <a:off x="5727700" y="1465263"/>
          <a:ext cx="23558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S ChemDraw Drawing" r:id="rId14" imgW="1802649" imgH="558684" progId="ChemDraw.Document.6.0">
                  <p:embed/>
                </p:oleObj>
              </mc:Choice>
              <mc:Fallback>
                <p:oleObj name="CS ChemDraw Drawing" r:id="rId14" imgW="1802649" imgH="558684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1465263"/>
                        <a:ext cx="23558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3528" y="25460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Os </a:t>
            </a:r>
            <a:r>
              <a:rPr lang="fr-FR" sz="2800" dirty="0" err="1"/>
              <a:t>Anulenos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620688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 err="1"/>
              <a:t>Diagramas</a:t>
            </a:r>
            <a:r>
              <a:rPr lang="fr-FR" sz="2000" b="1" u="sng" dirty="0"/>
              <a:t> de Frost e </a:t>
            </a:r>
            <a:r>
              <a:rPr lang="fr-FR" sz="2000" b="1" u="sng" dirty="0" err="1"/>
              <a:t>Musulin</a:t>
            </a:r>
            <a:r>
              <a:rPr lang="fr-FR" sz="2000" b="1" u="sng" dirty="0"/>
              <a:t>: </a:t>
            </a:r>
          </a:p>
          <a:p>
            <a:pPr algn="just"/>
            <a:r>
              <a:rPr lang="fr-FR" sz="2000" dirty="0" err="1"/>
              <a:t>Igualmente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para os </a:t>
            </a:r>
            <a:r>
              <a:rPr lang="fr-FR" sz="2000" dirty="0" err="1"/>
              <a:t>polienos</a:t>
            </a:r>
            <a:r>
              <a:rPr lang="fr-FR" sz="2000" dirty="0"/>
              <a:t>, os </a:t>
            </a:r>
            <a:r>
              <a:rPr lang="fr-FR" sz="2000" dirty="0" err="1"/>
              <a:t>anulenos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ter as </a:t>
            </a:r>
            <a:r>
              <a:rPr lang="fr-FR" sz="2000" dirty="0" err="1"/>
              <a:t>energias</a:t>
            </a:r>
            <a:r>
              <a:rPr lang="fr-FR" sz="2000" dirty="0"/>
              <a:t> de </a:t>
            </a:r>
            <a:r>
              <a:rPr lang="fr-FR" sz="2000" dirty="0" err="1"/>
              <a:t>seus</a:t>
            </a:r>
            <a:r>
              <a:rPr lang="fr-FR" sz="2000" dirty="0"/>
              <a:t>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deduzidos</a:t>
            </a:r>
            <a:r>
              <a:rPr lang="fr-FR" sz="2000" dirty="0"/>
              <a:t>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mesmo</a:t>
            </a:r>
            <a:r>
              <a:rPr lang="fr-FR" sz="2000" dirty="0"/>
              <a:t> </a:t>
            </a:r>
            <a:r>
              <a:rPr lang="fr-FR" sz="2000" dirty="0" err="1"/>
              <a:t>esquema</a:t>
            </a:r>
            <a:r>
              <a:rPr lang="fr-FR" sz="2000" dirty="0"/>
              <a:t> </a:t>
            </a:r>
            <a:r>
              <a:rPr lang="fr-FR" sz="2000" dirty="0" err="1"/>
              <a:t>mnemônico</a:t>
            </a:r>
            <a:r>
              <a:rPr lang="fr-FR" sz="2000" dirty="0"/>
              <a:t>, </a:t>
            </a:r>
            <a:r>
              <a:rPr lang="fr-FR" sz="2000" dirty="0" err="1"/>
              <a:t>com</a:t>
            </a:r>
            <a:r>
              <a:rPr lang="fr-FR" sz="2000" dirty="0"/>
              <a:t> a </a:t>
            </a:r>
            <a:r>
              <a:rPr lang="fr-FR" sz="2000" dirty="0" err="1"/>
              <a:t>condição</a:t>
            </a:r>
            <a:r>
              <a:rPr lang="fr-FR" sz="2000" dirty="0"/>
              <a:t> de que para  </a:t>
            </a:r>
            <a:r>
              <a:rPr lang="fr-FR" sz="2000" dirty="0" err="1"/>
              <a:t>ciclos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 </a:t>
            </a:r>
            <a:r>
              <a:rPr lang="fr-FR" sz="2000" dirty="0" err="1"/>
              <a:t>número</a:t>
            </a:r>
            <a:r>
              <a:rPr lang="fr-FR" sz="2000" dirty="0"/>
              <a:t> </a:t>
            </a:r>
            <a:r>
              <a:rPr lang="fr-FR" sz="2000" dirty="0" err="1"/>
              <a:t>impar</a:t>
            </a:r>
            <a:r>
              <a:rPr lang="fr-FR" sz="2000" dirty="0"/>
              <a:t> de </a:t>
            </a:r>
            <a:r>
              <a:rPr lang="fr-FR" sz="2000" dirty="0" err="1"/>
              <a:t>carbonos</a:t>
            </a:r>
            <a:r>
              <a:rPr lang="fr-FR" sz="2000" dirty="0"/>
              <a:t>, o </a:t>
            </a:r>
            <a:r>
              <a:rPr lang="fr-FR" sz="2000" dirty="0" err="1"/>
              <a:t>vértice</a:t>
            </a:r>
            <a:r>
              <a:rPr lang="fr-FR" sz="2000" dirty="0"/>
              <a:t> </a:t>
            </a:r>
            <a:r>
              <a:rPr lang="fr-FR" sz="2000" dirty="0" err="1"/>
              <a:t>seja</a:t>
            </a:r>
            <a:r>
              <a:rPr lang="fr-FR" sz="2000" dirty="0"/>
              <a:t> </a:t>
            </a:r>
            <a:r>
              <a:rPr lang="fr-FR" sz="2000" dirty="0" err="1"/>
              <a:t>posicionado</a:t>
            </a:r>
            <a:r>
              <a:rPr lang="fr-FR" sz="2000" dirty="0"/>
              <a:t> </a:t>
            </a:r>
            <a:r>
              <a:rPr lang="fr-FR" sz="2000" dirty="0" err="1"/>
              <a:t>imperativamente</a:t>
            </a:r>
            <a:r>
              <a:rPr lang="fr-FR" sz="2000" dirty="0"/>
              <a:t> para </a:t>
            </a:r>
            <a:r>
              <a:rPr lang="fr-FR" sz="2000" dirty="0" err="1"/>
              <a:t>baixo</a:t>
            </a:r>
            <a:r>
              <a:rPr lang="fr-FR" sz="2000" dirty="0"/>
              <a:t>. </a:t>
            </a:r>
          </a:p>
        </p:txBody>
      </p:sp>
      <p:graphicFrame>
        <p:nvGraphicFramePr>
          <p:cNvPr id="490504" name="Object 8"/>
          <p:cNvGraphicFramePr>
            <a:graphicFrameLocks noChangeAspect="1"/>
          </p:cNvGraphicFramePr>
          <p:nvPr/>
        </p:nvGraphicFramePr>
        <p:xfrm>
          <a:off x="603250" y="2244725"/>
          <a:ext cx="3506788" cy="23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S ChemDraw Drawing" r:id="rId2" imgW="2905571" imgH="1937959" progId="ChemDraw.Document.6.0">
                  <p:embed/>
                </p:oleObj>
              </mc:Choice>
              <mc:Fallback>
                <p:oleObj name="CS ChemDraw Drawing" r:id="rId2" imgW="2905571" imgH="193795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2244725"/>
                        <a:ext cx="3506788" cy="233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5" name="Object 9"/>
          <p:cNvGraphicFramePr>
            <a:graphicFrameLocks noChangeAspect="1"/>
          </p:cNvGraphicFramePr>
          <p:nvPr/>
        </p:nvGraphicFramePr>
        <p:xfrm>
          <a:off x="2185988" y="4133850"/>
          <a:ext cx="3592512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S ChemDraw Drawing" r:id="rId4" imgW="2994456" imgH="1879968" progId="ChemDraw.Document.6.0">
                  <p:embed/>
                </p:oleObj>
              </mc:Choice>
              <mc:Fallback>
                <p:oleObj name="CS ChemDraw Drawing" r:id="rId4" imgW="2994456" imgH="187996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4133850"/>
                        <a:ext cx="3592512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7" name="Object 11"/>
          <p:cNvGraphicFramePr>
            <a:graphicFrameLocks noChangeAspect="1"/>
          </p:cNvGraphicFramePr>
          <p:nvPr/>
        </p:nvGraphicFramePr>
        <p:xfrm>
          <a:off x="5030788" y="2136775"/>
          <a:ext cx="38639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S ChemDraw Drawing" r:id="rId6" imgW="3225933" imgH="1872767" progId="ChemDraw.Document.6.0">
                  <p:embed/>
                </p:oleObj>
              </mc:Choice>
              <mc:Fallback>
                <p:oleObj name="CS ChemDraw Drawing" r:id="rId6" imgW="3225933" imgH="1872767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2136775"/>
                        <a:ext cx="3863975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A </a:t>
            </a:r>
            <a:r>
              <a:rPr lang="fr-FR" sz="2800" dirty="0" err="1"/>
              <a:t>Análise</a:t>
            </a:r>
            <a:r>
              <a:rPr lang="fr-FR" sz="2800" dirty="0"/>
              <a:t> de Mulliken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1340768"/>
            <a:ext cx="87129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análise</a:t>
            </a:r>
            <a:r>
              <a:rPr lang="fr-FR" sz="2000" dirty="0"/>
              <a:t> de Mulliken se </a:t>
            </a:r>
            <a:r>
              <a:rPr lang="fr-FR" sz="2000" dirty="0" err="1"/>
              <a:t>propõe</a:t>
            </a:r>
            <a:r>
              <a:rPr lang="fr-FR" sz="2000" dirty="0"/>
              <a:t> à </a:t>
            </a:r>
            <a:r>
              <a:rPr lang="fr-FR" sz="2000" dirty="0" err="1"/>
              <a:t>particionar</a:t>
            </a:r>
            <a:r>
              <a:rPr lang="fr-FR" sz="2000" dirty="0"/>
              <a:t> a </a:t>
            </a:r>
            <a:r>
              <a:rPr lang="fr-FR" sz="2000" dirty="0" err="1"/>
              <a:t>nuvem</a:t>
            </a:r>
            <a:r>
              <a:rPr lang="fr-FR" sz="2000" dirty="0"/>
              <a:t> </a:t>
            </a:r>
            <a:r>
              <a:rPr lang="fr-FR" sz="2000" dirty="0" err="1"/>
              <a:t>eletrônica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maneira</a:t>
            </a:r>
            <a:r>
              <a:rPr lang="fr-FR" sz="2000" dirty="0"/>
              <a:t> simples para </a:t>
            </a:r>
            <a:r>
              <a:rPr lang="fr-FR" sz="2000" dirty="0" err="1"/>
              <a:t>calcular</a:t>
            </a:r>
            <a:r>
              <a:rPr lang="fr-FR" sz="2000" dirty="0"/>
              <a:t>  </a:t>
            </a:r>
          </a:p>
          <a:p>
            <a:pPr algn="just"/>
            <a:endParaRPr lang="fr-FR" sz="2000" i="1" u="sng" dirty="0"/>
          </a:p>
          <a:p>
            <a:pPr algn="just"/>
            <a:r>
              <a:rPr lang="fr-FR" sz="2000" i="1" dirty="0"/>
              <a:t>     ● </a:t>
            </a:r>
            <a:r>
              <a:rPr lang="fr-FR" sz="2000" i="1" u="sng" dirty="0" err="1"/>
              <a:t>População</a:t>
            </a:r>
            <a:r>
              <a:rPr lang="fr-FR" sz="2000" i="1" u="sng" dirty="0"/>
              <a:t> de </a:t>
            </a:r>
            <a:r>
              <a:rPr lang="fr-FR" sz="2000" i="1" u="sng" dirty="0" err="1"/>
              <a:t>Recobrimento</a:t>
            </a:r>
            <a:r>
              <a:rPr lang="fr-FR" sz="2000" dirty="0"/>
              <a:t>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     ● </a:t>
            </a:r>
            <a:r>
              <a:rPr lang="fr-FR" sz="2000" i="1" u="sng" dirty="0"/>
              <a:t>Os indices de </a:t>
            </a:r>
            <a:r>
              <a:rPr lang="fr-FR" sz="2000" i="1" u="sng" dirty="0" err="1"/>
              <a:t>Ligação</a:t>
            </a:r>
            <a:r>
              <a:rPr lang="fr-FR" sz="2000" dirty="0"/>
              <a:t> </a:t>
            </a:r>
          </a:p>
          <a:p>
            <a:pPr algn="just"/>
            <a:endParaRPr lang="fr-FR" sz="2000" i="1" dirty="0"/>
          </a:p>
          <a:p>
            <a:pPr algn="just"/>
            <a:r>
              <a:rPr lang="fr-FR" sz="2000" i="1" dirty="0"/>
              <a:t>     ● </a:t>
            </a:r>
            <a:r>
              <a:rPr lang="fr-FR" sz="2000" i="1" u="sng" dirty="0" err="1"/>
              <a:t>Cargas</a:t>
            </a:r>
            <a:r>
              <a:rPr lang="fr-FR" sz="2000" i="1" u="sng" dirty="0"/>
              <a:t> </a:t>
            </a:r>
            <a:r>
              <a:rPr lang="fr-FR" sz="2000" i="1" u="sng" dirty="0" err="1"/>
              <a:t>L</a:t>
            </a:r>
            <a:r>
              <a:rPr lang="fr-FR" sz="2000" i="1" u="sng" dirty="0" err="1">
                <a:latin typeface="Calibri"/>
              </a:rPr>
              <a:t>í</a:t>
            </a:r>
            <a:r>
              <a:rPr lang="fr-FR" sz="2000" i="1" u="sng" dirty="0" err="1"/>
              <a:t>quidas</a:t>
            </a:r>
            <a:r>
              <a:rPr lang="fr-FR" sz="2000" dirty="0"/>
              <a:t> 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(</a:t>
            </a:r>
            <a:r>
              <a:rPr lang="fr-FR" sz="2000" dirty="0" err="1"/>
              <a:t>Essas</a:t>
            </a:r>
            <a:r>
              <a:rPr lang="fr-FR" sz="2000" dirty="0"/>
              <a:t> </a:t>
            </a:r>
            <a:r>
              <a:rPr lang="fr-FR" sz="2000" dirty="0" err="1"/>
              <a:t>três</a:t>
            </a:r>
            <a:r>
              <a:rPr lang="fr-FR" sz="2000" dirty="0"/>
              <a:t> </a:t>
            </a:r>
            <a:r>
              <a:rPr lang="fr-FR" sz="2000" dirty="0" err="1"/>
              <a:t>informações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úteis</a:t>
            </a:r>
            <a:r>
              <a:rPr lang="fr-FR" sz="2000" dirty="0"/>
              <a:t> pois </a:t>
            </a:r>
            <a:r>
              <a:rPr lang="fr-FR" sz="2000" dirty="0" err="1"/>
              <a:t>permitem</a:t>
            </a:r>
            <a:r>
              <a:rPr lang="fr-FR" sz="2000" dirty="0"/>
              <a:t> </a:t>
            </a:r>
            <a:r>
              <a:rPr lang="fr-FR" sz="2000" dirty="0" err="1"/>
              <a:t>extrair</a:t>
            </a:r>
            <a:r>
              <a:rPr lang="fr-FR" sz="2000" dirty="0"/>
              <a:t> </a:t>
            </a:r>
            <a:r>
              <a:rPr lang="fr-FR" sz="2000" dirty="0" err="1"/>
              <a:t>informações</a:t>
            </a:r>
            <a:r>
              <a:rPr lang="fr-FR" sz="2000" dirty="0"/>
              <a:t> sobre as forças de </a:t>
            </a:r>
            <a:r>
              <a:rPr lang="fr-FR" sz="2000" dirty="0" err="1"/>
              <a:t>ligação</a:t>
            </a:r>
            <a:r>
              <a:rPr lang="fr-FR" sz="2000" dirty="0"/>
              <a:t> e os </a:t>
            </a:r>
            <a:r>
              <a:rPr lang="fr-FR" sz="2000" dirty="0" err="1"/>
              <a:t>s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tios</a:t>
            </a:r>
            <a:r>
              <a:rPr lang="fr-FR" sz="2000" dirty="0"/>
              <a:t> </a:t>
            </a:r>
            <a:r>
              <a:rPr lang="fr-FR" sz="2000" dirty="0" err="1"/>
              <a:t>reativos</a:t>
            </a:r>
            <a:r>
              <a:rPr lang="fr-FR" sz="2000" dirty="0"/>
              <a:t> da </a:t>
            </a:r>
            <a:r>
              <a:rPr lang="fr-FR" sz="2000" dirty="0" err="1"/>
              <a:t>molécula</a:t>
            </a:r>
            <a:r>
              <a:rPr lang="fr-FR" sz="2000" dirty="0"/>
              <a:t>)</a:t>
            </a:r>
          </a:p>
        </p:txBody>
      </p:sp>
      <p:sp>
        <p:nvSpPr>
          <p:cNvPr id="489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94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94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9488" name="Rectangle 1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/>
          </a:p>
        </p:txBody>
      </p:sp>
      <p:graphicFrame>
        <p:nvGraphicFramePr>
          <p:cNvPr id="7" name="Object 19"/>
          <p:cNvGraphicFramePr>
            <a:graphicFrameLocks noChangeAspect="1"/>
          </p:cNvGraphicFramePr>
          <p:nvPr/>
        </p:nvGraphicFramePr>
        <p:xfrm>
          <a:off x="6876256" y="2713563"/>
          <a:ext cx="122413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CS ChemDraw Drawing" r:id="rId2" imgW="647280" imgH="437760" progId="ChemDraw.Document.6.0">
                  <p:embed/>
                </p:oleObj>
              </mc:Choice>
              <mc:Fallback>
                <p:oleObj name="CS ChemDraw Drawing" r:id="rId2" imgW="647280" imgH="4377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713563"/>
                        <a:ext cx="1224136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620688"/>
            <a:ext cx="3444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1) </a:t>
            </a:r>
            <a:r>
              <a:rPr lang="fr-FR" sz="2000" b="1" u="sng" dirty="0" err="1"/>
              <a:t>População</a:t>
            </a:r>
            <a:r>
              <a:rPr lang="fr-FR" sz="2000" b="1" u="sng" dirty="0"/>
              <a:t> de </a:t>
            </a:r>
            <a:r>
              <a:rPr lang="fr-FR" sz="2000" b="1" u="sng" dirty="0" err="1"/>
              <a:t>Recobrimento</a:t>
            </a:r>
            <a:endParaRPr lang="fr-FR" sz="2000" b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112474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probabilidade</a:t>
            </a:r>
            <a:r>
              <a:rPr lang="fr-FR" sz="2000" dirty="0"/>
              <a:t> de </a:t>
            </a:r>
            <a:r>
              <a:rPr lang="fr-FR" sz="2000" dirty="0" err="1"/>
              <a:t>presença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elétron</a:t>
            </a:r>
            <a:r>
              <a:rPr lang="fr-FR" sz="2000" dirty="0"/>
              <a:t> no OM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/>
              <a:t>1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visualizada</a:t>
            </a:r>
            <a:r>
              <a:rPr lang="fr-FR" sz="2000" dirty="0"/>
              <a:t> sobre a forma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nuvem</a:t>
            </a:r>
            <a:r>
              <a:rPr lang="fr-FR" sz="2000" dirty="0"/>
              <a:t> </a:t>
            </a:r>
            <a:r>
              <a:rPr lang="fr-FR" sz="2000" dirty="0" err="1"/>
              <a:t>eletrônica</a:t>
            </a:r>
            <a:r>
              <a:rPr lang="fr-FR" sz="2000" dirty="0"/>
              <a:t>, </a:t>
            </a:r>
            <a:r>
              <a:rPr lang="fr-FR" sz="2000" dirty="0" err="1"/>
              <a:t>cuja</a:t>
            </a:r>
            <a:r>
              <a:rPr lang="fr-FR" sz="2000" dirty="0"/>
              <a:t> </a:t>
            </a:r>
            <a:r>
              <a:rPr lang="fr-FR" sz="2000" dirty="0" err="1"/>
              <a:t>carga</a:t>
            </a:r>
            <a:r>
              <a:rPr lang="fr-FR" sz="2000" dirty="0"/>
              <a:t> total </a:t>
            </a:r>
            <a:r>
              <a:rPr lang="fr-FR" sz="2000" dirty="0" err="1"/>
              <a:t>vale</a:t>
            </a:r>
            <a:r>
              <a:rPr lang="fr-FR" sz="2000" dirty="0"/>
              <a:t> 1. O </a:t>
            </a:r>
            <a:r>
              <a:rPr lang="fr-FR" sz="2000" dirty="0" err="1"/>
              <a:t>aspecto</a:t>
            </a:r>
            <a:r>
              <a:rPr lang="fr-FR" sz="2000" dirty="0"/>
              <a:t> </a:t>
            </a:r>
            <a:r>
              <a:rPr lang="fr-FR" sz="2000" dirty="0" err="1"/>
              <a:t>dessa</a:t>
            </a:r>
            <a:r>
              <a:rPr lang="fr-FR" sz="2000" dirty="0"/>
              <a:t> </a:t>
            </a:r>
            <a:r>
              <a:rPr lang="fr-FR" sz="2000" dirty="0" err="1"/>
              <a:t>nuvem</a:t>
            </a:r>
            <a:r>
              <a:rPr lang="fr-FR" sz="2000" dirty="0"/>
              <a:t> </a:t>
            </a:r>
            <a:r>
              <a:rPr lang="fr-FR" sz="2000" dirty="0" err="1"/>
              <a:t>eletrônica</a:t>
            </a:r>
            <a:r>
              <a:rPr lang="fr-FR" sz="2000" dirty="0"/>
              <a:t> é dada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quadrado</a:t>
            </a:r>
            <a:r>
              <a:rPr lang="fr-FR" sz="2000" dirty="0"/>
              <a:t> de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/>
              <a:t>1.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499992" y="2601485"/>
            <a:ext cx="1400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carga</a:t>
            </a:r>
            <a:r>
              <a:rPr lang="fr-FR" sz="2000" dirty="0"/>
              <a:t> de </a:t>
            </a:r>
            <a:r>
              <a:rPr lang="fr-FR" sz="2000" dirty="0">
                <a:latin typeface="Symbol" pitchFamily="18" charset="2"/>
              </a:rPr>
              <a:t>F</a:t>
            </a:r>
            <a:r>
              <a:rPr lang="fr-FR" sz="2000" baseline="-25000" dirty="0"/>
              <a:t>1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5724129" y="2713563"/>
          <a:ext cx="108012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S ChemDraw Drawing" r:id="rId4" imgW="488160" imgH="366480" progId="ChemDraw.Document.6.0">
                  <p:embed/>
                </p:oleObj>
              </mc:Choice>
              <mc:Fallback>
                <p:oleObj name="CS ChemDraw Drawing" r:id="rId4" imgW="488160" imgH="3664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9" y="2713563"/>
                        <a:ext cx="1080120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668343" y="2929587"/>
          <a:ext cx="100811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CS ChemDraw Drawing" r:id="rId6" imgW="488160" imgH="365040" progId="ChemDraw.Document.6.0">
                  <p:embed/>
                </p:oleObj>
              </mc:Choice>
              <mc:Fallback>
                <p:oleObj name="CS ChemDraw Drawing" r:id="rId6" imgW="488160" imgH="36504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3" y="2929587"/>
                        <a:ext cx="1008113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411784" y="3361635"/>
            <a:ext cx="1400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carga</a:t>
            </a:r>
            <a:r>
              <a:rPr lang="fr-FR" sz="2000" dirty="0"/>
              <a:t> de </a:t>
            </a:r>
            <a:r>
              <a:rPr lang="fr-FR" sz="2000" dirty="0">
                <a:latin typeface="Symbol" pitchFamily="18" charset="2"/>
              </a:rPr>
              <a:t>F</a:t>
            </a:r>
            <a:r>
              <a:rPr lang="fr-FR" sz="2000" baseline="-25000" dirty="0"/>
              <a:t>2</a:t>
            </a: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001595"/>
            <a:ext cx="5905500" cy="35242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001595"/>
            <a:ext cx="2933700" cy="352425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6112588" y="2384301"/>
            <a:ext cx="2705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/>
              <a:t>Termo</a:t>
            </a:r>
            <a:r>
              <a:rPr lang="fr-FR" sz="2000" dirty="0"/>
              <a:t> de </a:t>
            </a:r>
            <a:r>
              <a:rPr lang="fr-FR" sz="2000" dirty="0" err="1"/>
              <a:t>recobrimento</a:t>
            </a:r>
            <a:r>
              <a:rPr lang="fr-FR" sz="2000" dirty="0"/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79512" y="446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A </a:t>
            </a:r>
            <a:r>
              <a:rPr lang="fr-FR" sz="2800" dirty="0" err="1"/>
              <a:t>Análise</a:t>
            </a:r>
            <a:r>
              <a:rPr lang="fr-FR" sz="2800" dirty="0"/>
              <a:t> de Mulliken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3529" y="4409817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termo</a:t>
            </a:r>
            <a:r>
              <a:rPr lang="fr-FR" sz="2000" dirty="0"/>
              <a:t> 2c</a:t>
            </a:r>
            <a:r>
              <a:rPr lang="fr-FR" sz="2000" baseline="-25000" dirty="0"/>
              <a:t>11</a:t>
            </a:r>
            <a:r>
              <a:rPr lang="fr-FR" sz="2000" dirty="0"/>
              <a:t>c</a:t>
            </a:r>
            <a:r>
              <a:rPr lang="fr-FR" sz="2000" baseline="-25000" dirty="0"/>
              <a:t>22</a:t>
            </a:r>
            <a:r>
              <a:rPr lang="fr-FR" sz="2000" dirty="0"/>
              <a:t>S é </a:t>
            </a:r>
            <a:r>
              <a:rPr lang="fr-FR" sz="2000" dirty="0" err="1"/>
              <a:t>positivo</a:t>
            </a:r>
            <a:r>
              <a:rPr lang="fr-FR" sz="2000" dirty="0"/>
              <a:t> se </a:t>
            </a:r>
            <a:r>
              <a:rPr lang="fr-FR" sz="2000" dirty="0" err="1"/>
              <a:t>recobrimento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fase</a:t>
            </a:r>
            <a:r>
              <a:rPr lang="fr-FR" sz="2000" dirty="0"/>
              <a:t> e </a:t>
            </a:r>
            <a:r>
              <a:rPr lang="fr-FR" sz="2000" dirty="0" err="1"/>
              <a:t>negativo</a:t>
            </a:r>
            <a:r>
              <a:rPr lang="fr-FR" sz="2000" dirty="0"/>
              <a:t> se </a:t>
            </a:r>
            <a:r>
              <a:rPr lang="fr-FR" sz="2000" dirty="0" err="1"/>
              <a:t>recobrimento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oposição</a:t>
            </a:r>
            <a:r>
              <a:rPr lang="fr-FR" sz="2000" dirty="0"/>
              <a:t> de </a:t>
            </a:r>
            <a:r>
              <a:rPr lang="fr-FR" sz="2000" dirty="0" err="1"/>
              <a:t>fase</a:t>
            </a:r>
            <a:r>
              <a:rPr lang="fr-FR" sz="2000" dirty="0"/>
              <a:t>: é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medida</a:t>
            </a:r>
            <a:r>
              <a:rPr lang="fr-FR" sz="2000" dirty="0"/>
              <a:t> </a:t>
            </a:r>
            <a:r>
              <a:rPr lang="fr-FR" sz="2000" dirty="0" err="1"/>
              <a:t>grosseira</a:t>
            </a:r>
            <a:r>
              <a:rPr lang="fr-FR" sz="2000" dirty="0"/>
              <a:t> da força de </a:t>
            </a:r>
            <a:r>
              <a:rPr lang="fr-FR" sz="2000" dirty="0" err="1"/>
              <a:t>ligação</a:t>
            </a:r>
            <a:r>
              <a:rPr lang="fr-FR" sz="2000" dirty="0"/>
              <a:t> entre os </a:t>
            </a:r>
            <a:r>
              <a:rPr lang="fr-FR" sz="2000" dirty="0" err="1"/>
              <a:t>átomos</a:t>
            </a:r>
            <a:r>
              <a:rPr lang="fr-FR" sz="2000" dirty="0"/>
              <a:t> 1 e 2. </a:t>
            </a:r>
            <a:r>
              <a:rPr lang="fr-FR" sz="2000" i="1" dirty="0" err="1"/>
              <a:t>Esta</a:t>
            </a:r>
            <a:r>
              <a:rPr lang="fr-FR" sz="2000" i="1" dirty="0"/>
              <a:t> </a:t>
            </a:r>
            <a:r>
              <a:rPr lang="fr-FR" sz="2000" i="1" dirty="0" err="1"/>
              <a:t>análise</a:t>
            </a:r>
            <a:r>
              <a:rPr lang="fr-FR" sz="2000" i="1" dirty="0"/>
              <a:t> </a:t>
            </a:r>
            <a:r>
              <a:rPr lang="fr-FR" sz="2000" i="1" dirty="0" err="1"/>
              <a:t>somente</a:t>
            </a:r>
            <a:r>
              <a:rPr lang="fr-FR" sz="2000" i="1" dirty="0"/>
              <a:t> </a:t>
            </a:r>
            <a:r>
              <a:rPr lang="fr-FR" sz="2000" i="1" dirty="0" err="1"/>
              <a:t>pode</a:t>
            </a:r>
            <a:r>
              <a:rPr lang="fr-FR" sz="2000" i="1" dirty="0"/>
              <a:t> </a:t>
            </a:r>
            <a:r>
              <a:rPr lang="fr-FR" sz="2000" i="1" dirty="0" err="1"/>
              <a:t>ser</a:t>
            </a:r>
            <a:r>
              <a:rPr lang="fr-FR" sz="2000" i="1" dirty="0"/>
              <a:t> </a:t>
            </a:r>
            <a:r>
              <a:rPr lang="fr-FR" sz="2000" i="1" dirty="0" err="1"/>
              <a:t>feita</a:t>
            </a:r>
            <a:r>
              <a:rPr lang="fr-FR" sz="2000" i="1" dirty="0"/>
              <a:t> </a:t>
            </a:r>
            <a:r>
              <a:rPr lang="fr-FR" sz="2000" i="1" dirty="0" err="1"/>
              <a:t>pelo</a:t>
            </a:r>
            <a:r>
              <a:rPr lang="fr-FR" sz="2000" i="1" dirty="0"/>
              <a:t> </a:t>
            </a:r>
            <a:r>
              <a:rPr lang="fr-FR" sz="2000" i="1" dirty="0" err="1"/>
              <a:t>método</a:t>
            </a:r>
            <a:r>
              <a:rPr lang="fr-FR" sz="2000" i="1" dirty="0"/>
              <a:t> </a:t>
            </a:r>
            <a:r>
              <a:rPr lang="fr-FR" sz="2000" i="1" dirty="0" err="1"/>
              <a:t>Hückel</a:t>
            </a:r>
            <a:r>
              <a:rPr lang="fr-FR" sz="2000" i="1" dirty="0"/>
              <a:t> </a:t>
            </a:r>
            <a:r>
              <a:rPr lang="fr-FR" sz="2000" i="1" dirty="0" err="1"/>
              <a:t>estendido</a:t>
            </a:r>
            <a:r>
              <a:rPr lang="fr-FR" sz="2000" i="1" dirty="0"/>
              <a:t> (onde </a:t>
            </a:r>
            <a:r>
              <a:rPr lang="fr-FR" sz="2000" i="1" dirty="0" err="1"/>
              <a:t>S</a:t>
            </a:r>
            <a:r>
              <a:rPr lang="fr-FR" sz="2000" i="1" baseline="-25000" dirty="0" err="1"/>
              <a:t>ij</a:t>
            </a:r>
            <a:r>
              <a:rPr lang="fr-FR" sz="2000" i="1" baseline="-25000" dirty="0"/>
              <a:t> </a:t>
            </a:r>
            <a:r>
              <a:rPr lang="fr-FR" sz="2000" i="1" dirty="0"/>
              <a:t>≠ 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A </a:t>
            </a:r>
            <a:r>
              <a:rPr lang="fr-FR" sz="2800" dirty="0" err="1"/>
              <a:t>Análise</a:t>
            </a:r>
            <a:r>
              <a:rPr lang="fr-FR" sz="2800" dirty="0"/>
              <a:t> de Mulliken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692696"/>
            <a:ext cx="2649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2) Os </a:t>
            </a:r>
            <a:r>
              <a:rPr lang="fr-FR" sz="2000" b="1" u="sng" dirty="0" err="1">
                <a:latin typeface="Calibri"/>
              </a:rPr>
              <a:t>índices</a:t>
            </a:r>
            <a:r>
              <a:rPr lang="fr-FR" sz="2000" b="1" u="sng" dirty="0">
                <a:latin typeface="Calibri"/>
              </a:rPr>
              <a:t> de </a:t>
            </a:r>
            <a:r>
              <a:rPr lang="fr-FR" sz="2000" b="1" u="sng" dirty="0" err="1">
                <a:latin typeface="Calibri"/>
              </a:rPr>
              <a:t>ligação</a:t>
            </a:r>
            <a:endParaRPr lang="fr-FR" sz="2000" b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1196752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Se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utilizarmos</a:t>
            </a:r>
            <a:r>
              <a:rPr lang="fr-FR" sz="2000" dirty="0"/>
              <a:t> o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 </a:t>
            </a:r>
            <a:r>
              <a:rPr lang="fr-FR" sz="2000" dirty="0" err="1"/>
              <a:t>estendido</a:t>
            </a:r>
            <a:r>
              <a:rPr lang="fr-FR" sz="2000" dirty="0"/>
              <a:t>, mas </a:t>
            </a:r>
            <a:r>
              <a:rPr lang="fr-FR" sz="2000" dirty="0" err="1"/>
              <a:t>Hückel</a:t>
            </a:r>
            <a:r>
              <a:rPr lang="fr-FR" sz="2000" dirty="0"/>
              <a:t> simples (i.e.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S</a:t>
            </a:r>
            <a:r>
              <a:rPr lang="fr-FR" sz="2000" baseline="-25000" dirty="0" err="1"/>
              <a:t>ij</a:t>
            </a:r>
            <a:r>
              <a:rPr lang="fr-FR" sz="2000" baseline="-25000" dirty="0"/>
              <a:t> </a:t>
            </a:r>
            <a:r>
              <a:rPr lang="fr-FR" sz="2000" dirty="0"/>
              <a:t>= 0), </a:t>
            </a:r>
            <a:r>
              <a:rPr lang="fr-FR" sz="2000" b="1" dirty="0"/>
              <a:t>o indice de </a:t>
            </a:r>
            <a:r>
              <a:rPr lang="fr-FR" sz="2000" b="1" dirty="0" err="1"/>
              <a:t>ligação</a:t>
            </a:r>
            <a:r>
              <a:rPr lang="fr-FR" sz="2000" b="1" dirty="0"/>
              <a:t> é o </a:t>
            </a:r>
            <a:r>
              <a:rPr lang="fr-FR" sz="2000" b="1" dirty="0" err="1"/>
              <a:t>único</a:t>
            </a:r>
            <a:r>
              <a:rPr lang="fr-FR" sz="2000" b="1" dirty="0"/>
              <a:t> </a:t>
            </a:r>
            <a:r>
              <a:rPr lang="fr-FR" sz="2000" b="1" dirty="0" err="1"/>
              <a:t>meio</a:t>
            </a:r>
            <a:r>
              <a:rPr lang="fr-FR" sz="2000" b="1" dirty="0"/>
              <a:t> de </a:t>
            </a:r>
            <a:r>
              <a:rPr lang="fr-FR" sz="2000" b="1" dirty="0" err="1"/>
              <a:t>medir</a:t>
            </a:r>
            <a:r>
              <a:rPr lang="fr-FR" sz="2000" b="1" dirty="0"/>
              <a:t> a </a:t>
            </a:r>
            <a:r>
              <a:rPr lang="fr-FR" sz="2000" b="1" dirty="0" err="1"/>
              <a:t>intensidade</a:t>
            </a:r>
            <a:r>
              <a:rPr lang="fr-FR" sz="2000" b="1" dirty="0"/>
              <a:t> da força de </a:t>
            </a:r>
            <a:r>
              <a:rPr lang="fr-FR" sz="2000" b="1" dirty="0" err="1"/>
              <a:t>uma</a:t>
            </a:r>
            <a:r>
              <a:rPr lang="fr-FR" sz="2000" b="1" dirty="0"/>
              <a:t> </a:t>
            </a:r>
            <a:r>
              <a:rPr lang="fr-FR" sz="2000" b="1" dirty="0" err="1"/>
              <a:t>ligação</a:t>
            </a:r>
            <a:r>
              <a:rPr lang="fr-FR" sz="2000" b="1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O </a:t>
            </a:r>
            <a:r>
              <a:rPr lang="fr-FR" sz="2000" dirty="0" err="1"/>
              <a:t>cálculo</a:t>
            </a:r>
            <a:r>
              <a:rPr lang="fr-FR" sz="2000" dirty="0"/>
              <a:t> do 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ndice</a:t>
            </a:r>
            <a:r>
              <a:rPr lang="fr-FR" sz="2000" dirty="0"/>
              <a:t> de </a:t>
            </a:r>
            <a:r>
              <a:rPr lang="fr-FR" sz="2000" dirty="0" err="1"/>
              <a:t>ligação</a:t>
            </a:r>
            <a:r>
              <a:rPr lang="fr-FR" sz="2000" dirty="0"/>
              <a:t> </a:t>
            </a:r>
            <a:r>
              <a:rPr lang="fr-FR" sz="2000" dirty="0" err="1"/>
              <a:t>p</a:t>
            </a:r>
            <a:r>
              <a:rPr lang="fr-FR" sz="2000" baseline="-25000" dirty="0" err="1"/>
              <a:t>ij</a:t>
            </a:r>
            <a:r>
              <a:rPr lang="fr-FR" sz="2000" baseline="-25000" dirty="0"/>
              <a:t> </a:t>
            </a:r>
            <a:r>
              <a:rPr lang="fr-FR" sz="2000" dirty="0"/>
              <a:t>é </a:t>
            </a:r>
            <a:r>
              <a:rPr lang="fr-FR" sz="2000" dirty="0" err="1"/>
              <a:t>realizado</a:t>
            </a:r>
            <a:r>
              <a:rPr lang="fr-FR" sz="2000" dirty="0"/>
              <a:t> </a:t>
            </a:r>
            <a:r>
              <a:rPr lang="fr-FR" sz="2000" dirty="0" err="1"/>
              <a:t>somando</a:t>
            </a:r>
            <a:r>
              <a:rPr lang="fr-FR" sz="2000" dirty="0"/>
              <a:t>-se o </a:t>
            </a:r>
            <a:r>
              <a:rPr lang="fr-FR" sz="2000" dirty="0" err="1"/>
              <a:t>produto</a:t>
            </a:r>
            <a:r>
              <a:rPr lang="fr-FR" sz="2000" dirty="0"/>
              <a:t> dos </a:t>
            </a:r>
            <a:r>
              <a:rPr lang="fr-FR" sz="2000" dirty="0" err="1"/>
              <a:t>coeficientes</a:t>
            </a:r>
            <a:r>
              <a:rPr lang="fr-FR" sz="2000" dirty="0"/>
              <a:t> entre dois </a:t>
            </a:r>
            <a:r>
              <a:rPr lang="fr-FR" sz="2000" dirty="0" err="1"/>
              <a:t>átomos</a:t>
            </a:r>
            <a:r>
              <a:rPr lang="fr-FR" sz="2000" dirty="0"/>
              <a:t> i e j sobre </a:t>
            </a:r>
            <a:r>
              <a:rPr lang="fr-FR" sz="2000" dirty="0" err="1"/>
              <a:t>todos</a:t>
            </a:r>
            <a:r>
              <a:rPr lang="fr-FR" sz="2000" dirty="0"/>
              <a:t> os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ocupados</a:t>
            </a:r>
            <a:r>
              <a:rPr lang="fr-FR" sz="2000" dirty="0"/>
              <a:t> k, </a:t>
            </a:r>
            <a:r>
              <a:rPr lang="fr-FR" sz="2000" dirty="0" err="1"/>
              <a:t>multiplicando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cada</a:t>
            </a:r>
            <a:r>
              <a:rPr lang="fr-FR" sz="2000" dirty="0"/>
              <a:t> </a:t>
            </a:r>
            <a:r>
              <a:rPr lang="fr-FR" sz="2000" dirty="0" err="1"/>
              <a:t>caso</a:t>
            </a:r>
            <a:r>
              <a:rPr lang="fr-FR" sz="2000" dirty="0"/>
              <a:t>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número</a:t>
            </a:r>
            <a:r>
              <a:rPr lang="fr-FR" sz="2000" dirty="0"/>
              <a:t> de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presentes</a:t>
            </a:r>
            <a:r>
              <a:rPr lang="fr-FR" sz="2000" dirty="0"/>
              <a:t> no OM  </a:t>
            </a:r>
            <a:r>
              <a:rPr lang="fr-FR" sz="2000" dirty="0" err="1"/>
              <a:t>considerado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</p:txBody>
      </p:sp>
      <p:sp>
        <p:nvSpPr>
          <p:cNvPr id="4874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74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717032"/>
            <a:ext cx="1914525" cy="723900"/>
          </a:xfrm>
          <a:prstGeom prst="rect">
            <a:avLst/>
          </a:prstGeom>
          <a:noFill/>
        </p:spPr>
      </p:pic>
      <p:sp>
        <p:nvSpPr>
          <p:cNvPr id="487427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4598268"/>
            <a:ext cx="10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/>
              <a:t>Exemplo</a:t>
            </a:r>
            <a:r>
              <a:rPr lang="fr-FR" b="1" u="sng" dirty="0"/>
              <a:t>:</a:t>
            </a:r>
          </a:p>
        </p:txBody>
      </p:sp>
      <p:graphicFrame>
        <p:nvGraphicFramePr>
          <p:cNvPr id="487428" name="Object 4"/>
          <p:cNvGraphicFramePr>
            <a:graphicFrameLocks noChangeAspect="1"/>
          </p:cNvGraphicFramePr>
          <p:nvPr/>
        </p:nvGraphicFramePr>
        <p:xfrm>
          <a:off x="1217613" y="4957763"/>
          <a:ext cx="107473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CS ChemDraw Drawing" r:id="rId3" imgW="694432" imgH="423372" progId="ChemDraw.Document.6.0">
                  <p:embed/>
                </p:oleObj>
              </mc:Choice>
              <mc:Fallback>
                <p:oleObj name="CS ChemDraw Drawing" r:id="rId3" imgW="694432" imgH="42337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4957763"/>
                        <a:ext cx="107473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74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74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390356"/>
            <a:ext cx="4676775" cy="342900"/>
          </a:xfrm>
          <a:prstGeom prst="rect">
            <a:avLst/>
          </a:prstGeom>
          <a:noFill/>
        </p:spPr>
      </p:pic>
      <p:sp>
        <p:nvSpPr>
          <p:cNvPr id="4874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74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743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886300"/>
            <a:ext cx="5362575" cy="342900"/>
          </a:xfrm>
          <a:prstGeom prst="rect">
            <a:avLst/>
          </a:prstGeom>
          <a:noFill/>
        </p:spPr>
      </p:pic>
      <p:sp>
        <p:nvSpPr>
          <p:cNvPr id="487437" name="Rectangle 1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95536" y="5661248"/>
            <a:ext cx="2376264" cy="64807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A </a:t>
            </a:r>
            <a:r>
              <a:rPr lang="fr-FR" sz="2800" dirty="0" err="1"/>
              <a:t>Análise</a:t>
            </a:r>
            <a:r>
              <a:rPr lang="fr-FR" sz="2800" dirty="0"/>
              <a:t> de Mulliken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692696"/>
            <a:ext cx="2458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3) As </a:t>
            </a:r>
            <a:r>
              <a:rPr lang="fr-FR" sz="2000" b="1" u="sng" dirty="0" err="1"/>
              <a:t>Cargas</a:t>
            </a:r>
            <a:r>
              <a:rPr lang="fr-FR" sz="2000" b="1" u="sng" dirty="0"/>
              <a:t>  </a:t>
            </a:r>
            <a:r>
              <a:rPr lang="fr-FR" sz="2000" b="1" u="sng" dirty="0" err="1"/>
              <a:t>L</a:t>
            </a:r>
            <a:r>
              <a:rPr lang="fr-FR" sz="2000" b="1" u="sng" dirty="0" err="1">
                <a:latin typeface="Calibri"/>
              </a:rPr>
              <a:t>í</a:t>
            </a:r>
            <a:r>
              <a:rPr lang="fr-FR" sz="2000" b="1" u="sng" dirty="0" err="1"/>
              <a:t>quidas</a:t>
            </a:r>
            <a:endParaRPr lang="fr-FR" sz="2000" b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1124744"/>
            <a:ext cx="8640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cálculo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cargas</a:t>
            </a:r>
            <a:r>
              <a:rPr lang="fr-FR" sz="2000" dirty="0"/>
              <a:t> </a:t>
            </a:r>
            <a:r>
              <a:rPr lang="fr-FR" sz="2000" dirty="0" err="1"/>
              <a:t>l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quidas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molécula</a:t>
            </a:r>
            <a:r>
              <a:rPr lang="fr-FR" sz="2000" dirty="0"/>
              <a:t> é </a:t>
            </a:r>
            <a:r>
              <a:rPr lang="fr-FR" sz="2000" dirty="0" err="1"/>
              <a:t>particularmente</a:t>
            </a:r>
            <a:r>
              <a:rPr lang="fr-FR" sz="2000" dirty="0"/>
              <a:t> </a:t>
            </a:r>
            <a:r>
              <a:rPr lang="fr-FR" sz="2000" dirty="0" err="1"/>
              <a:t>útil</a:t>
            </a:r>
            <a:r>
              <a:rPr lang="fr-FR" sz="2000" dirty="0"/>
              <a:t> para </a:t>
            </a:r>
            <a:r>
              <a:rPr lang="fr-FR" sz="2000" dirty="0" err="1"/>
              <a:t>localizar</a:t>
            </a:r>
            <a:r>
              <a:rPr lang="fr-FR" sz="2000" dirty="0"/>
              <a:t> os </a:t>
            </a:r>
            <a:r>
              <a:rPr lang="fr-FR" sz="2000" dirty="0" err="1"/>
              <a:t>centros</a:t>
            </a:r>
            <a:r>
              <a:rPr lang="fr-FR" sz="2000" dirty="0"/>
              <a:t> mais </a:t>
            </a:r>
            <a:r>
              <a:rPr lang="fr-FR" sz="2000" dirty="0" err="1"/>
              <a:t>reativos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molécula</a:t>
            </a:r>
            <a:r>
              <a:rPr lang="fr-FR" sz="2000" dirty="0"/>
              <a:t> </a:t>
            </a:r>
            <a:r>
              <a:rPr lang="fr-FR" sz="2000" dirty="0" err="1"/>
              <a:t>carregada</a:t>
            </a:r>
            <a:r>
              <a:rPr lang="fr-FR" sz="2000" dirty="0"/>
              <a:t>. </a:t>
            </a:r>
            <a:r>
              <a:rPr lang="fr-FR" sz="2000" dirty="0" err="1"/>
              <a:t>Igualmente</a:t>
            </a:r>
            <a:r>
              <a:rPr lang="fr-FR" sz="2000" dirty="0"/>
              <a:t>, esses </a:t>
            </a:r>
            <a:r>
              <a:rPr lang="fr-FR" sz="2000" dirty="0" err="1"/>
              <a:t>dados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dar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idéia</a:t>
            </a:r>
            <a:r>
              <a:rPr lang="fr-FR" sz="2000" dirty="0"/>
              <a:t> sobre o </a:t>
            </a:r>
            <a:r>
              <a:rPr lang="fr-FR" sz="2000" dirty="0" err="1"/>
              <a:t>seu</a:t>
            </a:r>
            <a:r>
              <a:rPr lang="fr-FR" sz="2000" dirty="0"/>
              <a:t> </a:t>
            </a:r>
            <a:r>
              <a:rPr lang="fr-FR" sz="2000" dirty="0" err="1"/>
              <a:t>momento</a:t>
            </a:r>
            <a:r>
              <a:rPr lang="fr-FR" sz="2000" dirty="0"/>
              <a:t> </a:t>
            </a:r>
            <a:r>
              <a:rPr lang="fr-FR" sz="2000" dirty="0" err="1"/>
              <a:t>dipolar</a:t>
            </a:r>
            <a:r>
              <a:rPr lang="fr-FR" sz="2000" dirty="0"/>
              <a:t>.</a:t>
            </a:r>
          </a:p>
        </p:txBody>
      </p:sp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7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564904"/>
            <a:ext cx="1571625" cy="723900"/>
          </a:xfrm>
          <a:prstGeom prst="rect">
            <a:avLst/>
          </a:prstGeom>
          <a:noFill/>
        </p:spPr>
      </p:pic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736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7578" y="2564904"/>
            <a:ext cx="2876550" cy="723900"/>
          </a:xfrm>
          <a:prstGeom prst="rect">
            <a:avLst/>
          </a:prstGeom>
          <a:noFill/>
        </p:spPr>
      </p:pic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89103" y="2636912"/>
            <a:ext cx="3066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População</a:t>
            </a:r>
            <a:r>
              <a:rPr lang="fr-FR" sz="2000" dirty="0"/>
              <a:t> de </a:t>
            </a:r>
            <a:r>
              <a:rPr lang="fr-FR" sz="2000" dirty="0" err="1"/>
              <a:t>recobrimento</a:t>
            </a:r>
            <a:endParaRPr lang="fr-FR" sz="2000" dirty="0"/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73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933056"/>
            <a:ext cx="4562475" cy="942975"/>
          </a:xfrm>
          <a:prstGeom prst="rect">
            <a:avLst/>
          </a:prstGeom>
          <a:noFill/>
        </p:spPr>
      </p:pic>
      <p:sp>
        <p:nvSpPr>
          <p:cNvPr id="527369" name="Rectangle 9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737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822404"/>
            <a:ext cx="1990725" cy="342900"/>
          </a:xfrm>
          <a:prstGeom prst="rect">
            <a:avLst/>
          </a:prstGeom>
          <a:noFill/>
        </p:spPr>
      </p:pic>
      <p:sp>
        <p:nvSpPr>
          <p:cNvPr id="527372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039465" y="5733256"/>
            <a:ext cx="1532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Carga</a:t>
            </a:r>
            <a:r>
              <a:rPr lang="fr-FR" sz="2000" dirty="0"/>
              <a:t> liquida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220072" y="4149080"/>
            <a:ext cx="1872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Carga</a:t>
            </a:r>
            <a:r>
              <a:rPr lang="fr-FR" sz="2000" dirty="0"/>
              <a:t> </a:t>
            </a:r>
            <a:r>
              <a:rPr lang="fr-FR" sz="2000" dirty="0" err="1"/>
              <a:t>eletrônica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3528" y="1981289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195736" y="1765265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       é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coeficiente</a:t>
            </a:r>
            <a:r>
              <a:rPr lang="fr-FR" sz="2000" dirty="0"/>
              <a:t> </a:t>
            </a:r>
            <a:r>
              <a:rPr lang="fr-FR" sz="2000" dirty="0" err="1"/>
              <a:t>multiplicativo</a:t>
            </a:r>
            <a:r>
              <a:rPr lang="fr-FR" sz="2000" dirty="0"/>
              <a:t>, </a:t>
            </a:r>
            <a:r>
              <a:rPr lang="fr-FR" sz="2000" dirty="0" err="1"/>
              <a:t>positivo</a:t>
            </a:r>
            <a:r>
              <a:rPr lang="fr-FR" sz="2000" dirty="0"/>
              <a:t> ou </a:t>
            </a:r>
            <a:r>
              <a:rPr lang="fr-FR" sz="2000" dirty="0" err="1"/>
              <a:t>negativo</a:t>
            </a:r>
            <a:r>
              <a:rPr lang="fr-FR" sz="2000" dirty="0"/>
              <a:t>, que leva </a:t>
            </a:r>
            <a:r>
              <a:rPr lang="fr-FR" sz="2000" dirty="0" err="1"/>
              <a:t>em</a:t>
            </a:r>
            <a:r>
              <a:rPr lang="fr-FR" sz="2000" dirty="0"/>
              <a:t> conta a </a:t>
            </a:r>
            <a:r>
              <a:rPr lang="fr-FR" sz="2000" dirty="0" err="1"/>
              <a:t>diferença</a:t>
            </a:r>
            <a:r>
              <a:rPr lang="fr-FR" sz="2000" dirty="0"/>
              <a:t> de </a:t>
            </a:r>
            <a:r>
              <a:rPr lang="fr-FR" sz="2000" dirty="0" err="1"/>
              <a:t>eletronegatividade</a:t>
            </a:r>
            <a:r>
              <a:rPr lang="fr-FR" sz="2000" dirty="0"/>
              <a:t> entre X e C; e a </a:t>
            </a:r>
            <a:r>
              <a:rPr lang="fr-FR" sz="2000" dirty="0" err="1"/>
              <a:t>contribuição</a:t>
            </a:r>
            <a:r>
              <a:rPr lang="fr-FR" sz="2000" dirty="0"/>
              <a:t> do </a:t>
            </a:r>
            <a:r>
              <a:rPr lang="fr-FR" sz="2000" dirty="0" err="1"/>
              <a:t>número</a:t>
            </a:r>
            <a:r>
              <a:rPr lang="fr-FR" sz="2000" dirty="0"/>
              <a:t> de </a:t>
            </a:r>
            <a:r>
              <a:rPr lang="fr-FR" sz="2000" dirty="0" err="1"/>
              <a:t>elétrons</a:t>
            </a:r>
            <a:r>
              <a:rPr lang="fr-FR" sz="2000" dirty="0"/>
              <a:t> dos </a:t>
            </a:r>
            <a:r>
              <a:rPr lang="fr-FR" sz="2000" dirty="0" err="1"/>
              <a:t>átomos</a:t>
            </a:r>
            <a:r>
              <a:rPr lang="fr-FR" sz="2000" dirty="0"/>
              <a:t>.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8547" y="44624"/>
            <a:ext cx="8663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Integrais</a:t>
            </a:r>
            <a:r>
              <a:rPr lang="fr-FR" sz="2800" dirty="0"/>
              <a:t> </a:t>
            </a:r>
            <a:r>
              <a:rPr lang="fr-FR" sz="2800" dirty="0" err="1"/>
              <a:t>Coulombianas</a:t>
            </a:r>
            <a:r>
              <a:rPr lang="fr-FR" sz="2800" dirty="0"/>
              <a:t> </a:t>
            </a:r>
            <a:r>
              <a:rPr lang="fr-FR" sz="2800" dirty="0" err="1">
                <a:latin typeface="Symbol" pitchFamily="18" charset="2"/>
              </a:rPr>
              <a:t>a</a:t>
            </a:r>
            <a:r>
              <a:rPr lang="fr-FR" sz="2800" baseline="-25000" dirty="0" err="1"/>
              <a:t>X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764704"/>
            <a:ext cx="871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err="1"/>
              <a:t>Princ</a:t>
            </a:r>
            <a:r>
              <a:rPr lang="fr-FR" sz="2000" b="1" dirty="0" err="1">
                <a:latin typeface="Calibri"/>
              </a:rPr>
              <a:t>í</a:t>
            </a:r>
            <a:r>
              <a:rPr lang="fr-FR" sz="2000" b="1" dirty="0" err="1"/>
              <a:t>pio</a:t>
            </a:r>
            <a:r>
              <a:rPr lang="fr-FR" sz="2000" b="1" dirty="0"/>
              <a:t>:  </a:t>
            </a:r>
            <a:r>
              <a:rPr lang="fr-FR" sz="2000" dirty="0"/>
              <a:t>O </a:t>
            </a:r>
            <a:r>
              <a:rPr lang="fr-FR" sz="2000" dirty="0" err="1"/>
              <a:t>Hamiltoniano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é </a:t>
            </a:r>
            <a:r>
              <a:rPr lang="fr-FR" sz="2000" dirty="0" err="1"/>
              <a:t>explicitado</a:t>
            </a:r>
            <a:r>
              <a:rPr lang="fr-FR" sz="2000" dirty="0"/>
              <a:t> no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: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s</a:t>
            </a:r>
            <a:r>
              <a:rPr lang="fr-FR" sz="2000" dirty="0"/>
              <a:t>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tratar</a:t>
            </a:r>
            <a:r>
              <a:rPr lang="fr-FR" sz="2000" dirty="0"/>
              <a:t> os </a:t>
            </a:r>
            <a:r>
              <a:rPr lang="fr-FR" sz="2000" dirty="0" err="1"/>
              <a:t>heteroátomos</a:t>
            </a:r>
            <a:r>
              <a:rPr lang="fr-FR" sz="2000" dirty="0"/>
              <a:t> da </a:t>
            </a:r>
            <a:r>
              <a:rPr lang="fr-FR" sz="2000" dirty="0" err="1"/>
              <a:t>mesma</a:t>
            </a:r>
            <a:r>
              <a:rPr lang="fr-FR" sz="2000" dirty="0"/>
              <a:t> forma que o </a:t>
            </a:r>
            <a:r>
              <a:rPr lang="fr-FR" sz="2000" dirty="0" err="1"/>
              <a:t>carbono</a:t>
            </a:r>
            <a:r>
              <a:rPr lang="fr-FR" sz="2000" dirty="0"/>
              <a:t>.</a:t>
            </a:r>
          </a:p>
        </p:txBody>
      </p:sp>
      <p:sp>
        <p:nvSpPr>
          <p:cNvPr id="526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63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053297"/>
            <a:ext cx="1524000" cy="342900"/>
          </a:xfrm>
          <a:prstGeom prst="rect">
            <a:avLst/>
          </a:prstGeom>
          <a:noFill/>
        </p:spPr>
      </p:pic>
      <p:sp>
        <p:nvSpPr>
          <p:cNvPr id="52633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63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782405"/>
            <a:ext cx="291743" cy="342900"/>
          </a:xfrm>
          <a:prstGeom prst="rect">
            <a:avLst/>
          </a:prstGeom>
          <a:noFill/>
        </p:spPr>
      </p:pic>
      <p:graphicFrame>
        <p:nvGraphicFramePr>
          <p:cNvPr id="526345" name="Object 9"/>
          <p:cNvGraphicFramePr>
            <a:graphicFrameLocks noChangeAspect="1"/>
          </p:cNvGraphicFramePr>
          <p:nvPr/>
        </p:nvGraphicFramePr>
        <p:xfrm>
          <a:off x="1644650" y="3013075"/>
          <a:ext cx="6170613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CS ChemDraw Drawing" r:id="rId4" imgW="4972226" imgH="2584199" progId="ChemDraw.Document.6.0">
                  <p:embed/>
                </p:oleObj>
              </mc:Choice>
              <mc:Fallback>
                <p:oleObj name="CS ChemDraw Drawing" r:id="rId4" imgW="4972226" imgH="258419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3013075"/>
                        <a:ext cx="6170613" cy="320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7544" y="764704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8547" y="44624"/>
            <a:ext cx="8663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Integrais</a:t>
            </a:r>
            <a:r>
              <a:rPr lang="fr-FR" sz="2800" dirty="0"/>
              <a:t> </a:t>
            </a:r>
            <a:r>
              <a:rPr lang="fr-FR" sz="2800" dirty="0" err="1"/>
              <a:t>Ressonância</a:t>
            </a:r>
            <a:r>
              <a:rPr lang="fr-FR" sz="2800" dirty="0"/>
              <a:t> </a:t>
            </a:r>
            <a:r>
              <a:rPr lang="fr-FR" sz="2800" dirty="0" err="1">
                <a:latin typeface="Symbol" pitchFamily="18" charset="2"/>
              </a:rPr>
              <a:t>b</a:t>
            </a:r>
            <a:r>
              <a:rPr lang="fr-FR" sz="2800" baseline="-25000" dirty="0" err="1"/>
              <a:t>X</a:t>
            </a:r>
            <a:r>
              <a:rPr lang="fr-FR" sz="2800" baseline="-25000" dirty="0"/>
              <a:t> </a:t>
            </a:r>
            <a:r>
              <a:rPr lang="fr-FR" sz="2800" dirty="0"/>
              <a:t>de </a:t>
            </a:r>
            <a:r>
              <a:rPr lang="fr-FR" sz="2800" dirty="0" err="1"/>
              <a:t>Heteroátomos</a:t>
            </a:r>
            <a:endParaRPr lang="fr-FR" sz="2800" dirty="0"/>
          </a:p>
        </p:txBody>
      </p:sp>
      <p:sp>
        <p:nvSpPr>
          <p:cNvPr id="525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5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836712"/>
            <a:ext cx="1162050" cy="342900"/>
          </a:xfrm>
          <a:prstGeom prst="rect">
            <a:avLst/>
          </a:prstGeom>
          <a:noFill/>
        </p:spPr>
      </p:pic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67744" y="69269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coeficiente</a:t>
            </a:r>
            <a:r>
              <a:rPr lang="fr-FR" sz="2000" dirty="0"/>
              <a:t>           é </a:t>
            </a:r>
            <a:r>
              <a:rPr lang="fr-FR" sz="2000" dirty="0" err="1"/>
              <a:t>sempre</a:t>
            </a:r>
            <a:r>
              <a:rPr lang="fr-FR" sz="2000" dirty="0"/>
              <a:t> </a:t>
            </a:r>
            <a:r>
              <a:rPr lang="fr-FR" sz="2000" dirty="0" err="1"/>
              <a:t>inferior</a:t>
            </a:r>
            <a:r>
              <a:rPr lang="fr-FR" sz="2000" dirty="0"/>
              <a:t> à 1, e </a:t>
            </a:r>
            <a:r>
              <a:rPr lang="fr-FR" sz="2000" dirty="0" err="1"/>
              <a:t>depende</a:t>
            </a:r>
            <a:r>
              <a:rPr lang="fr-FR" sz="2000" dirty="0"/>
              <a:t> </a:t>
            </a:r>
            <a:r>
              <a:rPr lang="fr-FR" sz="2000" dirty="0" err="1"/>
              <a:t>principalmente</a:t>
            </a:r>
            <a:r>
              <a:rPr lang="fr-FR" sz="2000" dirty="0"/>
              <a:t> do </a:t>
            </a:r>
            <a:r>
              <a:rPr lang="fr-FR" sz="2000" dirty="0" err="1"/>
              <a:t>recobrimento</a:t>
            </a:r>
            <a:r>
              <a:rPr lang="fr-FR" sz="2000" dirty="0"/>
              <a:t> entre C e X</a:t>
            </a:r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531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692696"/>
            <a:ext cx="390525" cy="342900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79512" y="1590000"/>
          <a:ext cx="60960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átomo</a:t>
                      </a:r>
                      <a:r>
                        <a:rPr lang="fr-FR" dirty="0"/>
                        <a:t> ou </a:t>
                      </a:r>
                      <a:r>
                        <a:rPr lang="fr-FR" dirty="0" err="1"/>
                        <a:t>grupo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elétron</a:t>
                      </a:r>
                      <a:r>
                        <a:rPr lang="fr-FR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latin typeface="Symbol" pitchFamily="18" charset="2"/>
                        </a:rPr>
                        <a:t>a</a:t>
                      </a:r>
                      <a:r>
                        <a:rPr lang="fr-FR" baseline="-25000" dirty="0" err="1"/>
                        <a:t>X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latin typeface="Symbol" pitchFamily="18" charset="2"/>
                        </a:rPr>
                        <a:t>b</a:t>
                      </a:r>
                      <a:r>
                        <a:rPr lang="fr-FR" baseline="-25000" dirty="0" err="1"/>
                        <a:t>CX</a:t>
                      </a:r>
                      <a:endParaRPr lang="fr-FR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</a:t>
                      </a:r>
                      <a:r>
                        <a:rPr lang="fr-FR" baseline="0" dirty="0">
                          <a:latin typeface="Symbol" pitchFamily="18" charset="2"/>
                        </a:rPr>
                        <a:t> </a:t>
                      </a:r>
                      <a:r>
                        <a:rPr lang="fr-FR" dirty="0">
                          <a:latin typeface="Symbol" pitchFamily="18" charset="2"/>
                        </a:rPr>
                        <a:t>+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</a:t>
                      </a:r>
                      <a:r>
                        <a:rPr lang="fr-FR" baseline="0" dirty="0">
                          <a:latin typeface="Symbol" pitchFamily="18" charset="2"/>
                        </a:rPr>
                        <a:t> </a:t>
                      </a:r>
                      <a:r>
                        <a:rPr lang="fr-FR" dirty="0">
                          <a:latin typeface="Symbol" pitchFamily="18" charset="2"/>
                        </a:rPr>
                        <a:t>+ 2b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0.8b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</a:t>
                      </a:r>
                      <a:r>
                        <a:rPr lang="fr-FR" baseline="0" dirty="0">
                          <a:latin typeface="Symbol" pitchFamily="18" charset="2"/>
                        </a:rPr>
                        <a:t> </a:t>
                      </a:r>
                      <a:r>
                        <a:rPr lang="fr-FR" dirty="0">
                          <a:latin typeface="Symbol" pitchFamily="18" charset="2"/>
                        </a:rPr>
                        <a:t>+ 0.5b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</a:t>
                      </a:r>
                      <a:r>
                        <a:rPr lang="fr-FR" baseline="0" dirty="0">
                          <a:latin typeface="Symbol" pitchFamily="18" charset="2"/>
                        </a:rPr>
                        <a:t> </a:t>
                      </a:r>
                      <a:r>
                        <a:rPr lang="fr-FR" dirty="0">
                          <a:latin typeface="Symbol" pitchFamily="18" charset="2"/>
                        </a:rPr>
                        <a:t>+ 1.5b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0.8b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</a:t>
                      </a:r>
                      <a:r>
                        <a:rPr lang="fr-FR" baseline="0" dirty="0">
                          <a:latin typeface="Symbol" pitchFamily="18" charset="2"/>
                        </a:rPr>
                        <a:t> </a:t>
                      </a:r>
                      <a:r>
                        <a:rPr lang="fr-FR" dirty="0">
                          <a:latin typeface="Symbol" pitchFamily="18" charset="2"/>
                        </a:rPr>
                        <a:t>+ 0.2b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0.6b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</a:t>
                      </a:r>
                      <a:r>
                        <a:rPr lang="fr-FR" baseline="0" dirty="0">
                          <a:latin typeface="Symbol" pitchFamily="18" charset="2"/>
                        </a:rPr>
                        <a:t> </a:t>
                      </a:r>
                      <a:r>
                        <a:rPr lang="fr-FR" dirty="0">
                          <a:latin typeface="Symbol" pitchFamily="18" charset="2"/>
                        </a:rPr>
                        <a:t>+ 0.5b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0.4b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</a:t>
                      </a:r>
                      <a:r>
                        <a:rPr lang="fr-FR" baseline="0" dirty="0">
                          <a:latin typeface="Symbol" pitchFamily="18" charset="2"/>
                        </a:rPr>
                        <a:t> -</a:t>
                      </a:r>
                      <a:r>
                        <a:rPr lang="fr-FR" dirty="0">
                          <a:latin typeface="Symbol" pitchFamily="18" charset="2"/>
                        </a:rPr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0.7b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</a:t>
                      </a:r>
                      <a:r>
                        <a:rPr lang="fr-FR" baseline="0" dirty="0">
                          <a:latin typeface="Symbol" pitchFamily="18" charset="2"/>
                        </a:rPr>
                        <a:t> </a:t>
                      </a:r>
                      <a:r>
                        <a:rPr lang="fr-FR" dirty="0">
                          <a:latin typeface="Symbol" pitchFamily="18" charset="2"/>
                        </a:rPr>
                        <a:t>+ 3b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0.7b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</a:t>
                      </a:r>
                      <a:r>
                        <a:rPr lang="fr-FR" baseline="0" dirty="0">
                          <a:latin typeface="Symbol" pitchFamily="18" charset="2"/>
                        </a:rPr>
                        <a:t> </a:t>
                      </a:r>
                      <a:r>
                        <a:rPr lang="fr-FR" dirty="0">
                          <a:latin typeface="Symbol" pitchFamily="18" charset="2"/>
                        </a:rPr>
                        <a:t>+ 2b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0.4b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Br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</a:t>
                      </a:r>
                      <a:r>
                        <a:rPr lang="fr-FR" baseline="0" dirty="0">
                          <a:latin typeface="Symbol" pitchFamily="18" charset="2"/>
                        </a:rPr>
                        <a:t> </a:t>
                      </a:r>
                      <a:r>
                        <a:rPr lang="fr-FR" dirty="0">
                          <a:latin typeface="Symbol" pitchFamily="18" charset="2"/>
                        </a:rPr>
                        <a:t>+ 1.5b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0.3b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</a:t>
                      </a:r>
                      <a:r>
                        <a:rPr lang="fr-FR" baseline="0" dirty="0">
                          <a:latin typeface="Symbol" pitchFamily="18" charset="2"/>
                        </a:rPr>
                        <a:t> </a:t>
                      </a:r>
                      <a:r>
                        <a:rPr lang="fr-FR" dirty="0">
                          <a:latin typeface="Symbol" pitchFamily="18" charset="2"/>
                        </a:rPr>
                        <a:t>+ 2b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0.7b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25319" name="Object 7"/>
          <p:cNvGraphicFramePr>
            <a:graphicFrameLocks noChangeAspect="1"/>
          </p:cNvGraphicFramePr>
          <p:nvPr/>
        </p:nvGraphicFramePr>
        <p:xfrm>
          <a:off x="6516216" y="2996952"/>
          <a:ext cx="2401887" cy="1500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CS ChemDraw Drawing" r:id="rId4" imgW="1899855" imgH="1187109" progId="ChemDraw.Document.6.0">
                  <p:embed/>
                </p:oleObj>
              </mc:Choice>
              <mc:Fallback>
                <p:oleObj name="CS ChemDraw Drawing" r:id="rId4" imgW="1899855" imgH="118710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996952"/>
                        <a:ext cx="2401887" cy="1500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516216" y="1916832"/>
            <a:ext cx="2448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en-US" sz="2000" dirty="0"/>
              <a:t>“</a:t>
            </a:r>
            <a:r>
              <a:rPr lang="fr-FR" sz="2000" dirty="0" err="1"/>
              <a:t>ativos</a:t>
            </a:r>
            <a:r>
              <a:rPr lang="en-US" sz="2000" dirty="0"/>
              <a:t>”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grupo</a:t>
            </a:r>
            <a:r>
              <a:rPr lang="fr-FR" sz="2000" dirty="0"/>
              <a:t> </a:t>
            </a:r>
            <a:r>
              <a:rPr lang="fr-FR" sz="2000" dirty="0" err="1"/>
              <a:t>metila</a:t>
            </a:r>
            <a:r>
              <a:rPr lang="fr-FR" sz="2000" dirty="0"/>
              <a:t> no </a:t>
            </a:r>
            <a:r>
              <a:rPr lang="fr-FR" sz="2000" dirty="0" err="1"/>
              <a:t>método</a:t>
            </a:r>
            <a:r>
              <a:rPr lang="fr-FR" sz="2000" dirty="0"/>
              <a:t> </a:t>
            </a:r>
            <a:r>
              <a:rPr lang="fr-FR" sz="2000" dirty="0" err="1"/>
              <a:t>Hückel</a:t>
            </a:r>
            <a:endParaRPr lang="fr-FR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350562" y="1052736"/>
            <a:ext cx="83708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4462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err="1"/>
              <a:t>Integrais</a:t>
            </a:r>
            <a:r>
              <a:rPr lang="fr-FR" sz="2800" dirty="0"/>
              <a:t> </a:t>
            </a:r>
            <a:r>
              <a:rPr lang="fr-FR" sz="2800" dirty="0" err="1"/>
              <a:t>Coulombianas</a:t>
            </a:r>
            <a:r>
              <a:rPr lang="fr-FR" sz="2800" dirty="0"/>
              <a:t> </a:t>
            </a:r>
            <a:r>
              <a:rPr lang="fr-FR" sz="2800" dirty="0" err="1">
                <a:latin typeface="Symbol" pitchFamily="18" charset="2"/>
              </a:rPr>
              <a:t>a</a:t>
            </a:r>
            <a:r>
              <a:rPr lang="fr-FR" sz="2800" baseline="-25000" dirty="0" err="1"/>
              <a:t>X</a:t>
            </a:r>
            <a:r>
              <a:rPr lang="fr-FR" sz="2800" baseline="-25000" dirty="0"/>
              <a:t> </a:t>
            </a:r>
            <a:r>
              <a:rPr lang="fr-FR" sz="2800" dirty="0" err="1"/>
              <a:t>Integrais</a:t>
            </a:r>
            <a:r>
              <a:rPr lang="fr-FR" sz="2800" dirty="0"/>
              <a:t> </a:t>
            </a:r>
            <a:r>
              <a:rPr lang="fr-FR" sz="2800" dirty="0" err="1"/>
              <a:t>Ressonância</a:t>
            </a:r>
            <a:r>
              <a:rPr lang="fr-FR" sz="2800" dirty="0"/>
              <a:t> </a:t>
            </a:r>
            <a:r>
              <a:rPr lang="fr-FR" sz="2800" dirty="0" err="1">
                <a:latin typeface="Symbol" pitchFamily="18" charset="2"/>
              </a:rPr>
              <a:t>b</a:t>
            </a:r>
            <a:r>
              <a:rPr lang="fr-FR" sz="2800" baseline="-25000" dirty="0" err="1"/>
              <a:t>X</a:t>
            </a:r>
            <a:r>
              <a:rPr lang="fr-FR" sz="2800" baseline="-25000" dirty="0"/>
              <a:t> </a:t>
            </a:r>
            <a:r>
              <a:rPr lang="fr-FR" sz="2800" dirty="0"/>
              <a:t>de </a:t>
            </a:r>
            <a:r>
              <a:rPr lang="fr-FR" sz="2800" dirty="0" err="1"/>
              <a:t>Heteroátomos</a:t>
            </a:r>
            <a:endParaRPr lang="fr-FR" sz="2800" dirty="0"/>
          </a:p>
        </p:txBody>
      </p:sp>
      <p:graphicFrame>
        <p:nvGraphicFramePr>
          <p:cNvPr id="524289" name="Object 1"/>
          <p:cNvGraphicFramePr>
            <a:graphicFrameLocks noChangeAspect="1"/>
          </p:cNvGraphicFramePr>
          <p:nvPr/>
        </p:nvGraphicFramePr>
        <p:xfrm>
          <a:off x="684213" y="1931988"/>
          <a:ext cx="9144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CS ChemDraw Drawing" r:id="rId2" imgW="610843" imgH="477952" progId="ChemDraw.Document.6.0">
                  <p:embed/>
                </p:oleObj>
              </mc:Choice>
              <mc:Fallback>
                <p:oleObj name="CS ChemDraw Drawing" r:id="rId2" imgW="610843" imgH="47795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31988"/>
                        <a:ext cx="9144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23528" y="1196752"/>
            <a:ext cx="193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Ex.:</a:t>
            </a:r>
            <a:r>
              <a:rPr lang="fr-FR" sz="2000" dirty="0"/>
              <a:t> </a:t>
            </a:r>
            <a:r>
              <a:rPr lang="fr-FR" sz="2000" dirty="0" err="1"/>
              <a:t>Formaldeido</a:t>
            </a:r>
            <a:endParaRPr lang="fr-FR" sz="2000" dirty="0"/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429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916832"/>
            <a:ext cx="1247775" cy="342900"/>
          </a:xfrm>
          <a:prstGeom prst="rect">
            <a:avLst/>
          </a:prstGeom>
          <a:noFill/>
        </p:spPr>
      </p:pic>
      <p:sp>
        <p:nvSpPr>
          <p:cNvPr id="524292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429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348880"/>
            <a:ext cx="885825" cy="342900"/>
          </a:xfrm>
          <a:prstGeom prst="rect">
            <a:avLst/>
          </a:prstGeom>
          <a:noFill/>
        </p:spPr>
      </p:pic>
      <p:sp>
        <p:nvSpPr>
          <p:cNvPr id="524295" name="Rectangle 7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29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429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340768"/>
            <a:ext cx="1619250" cy="561975"/>
          </a:xfrm>
          <a:prstGeom prst="rect">
            <a:avLst/>
          </a:prstGeom>
          <a:noFill/>
        </p:spPr>
      </p:pic>
      <p:sp>
        <p:nvSpPr>
          <p:cNvPr id="524298" name="Rectangle 10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3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243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4301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196752"/>
            <a:ext cx="2371725" cy="742950"/>
          </a:xfrm>
          <a:prstGeom prst="rect">
            <a:avLst/>
          </a:prstGeom>
          <a:noFill/>
        </p:spPr>
      </p:pic>
      <p:sp>
        <p:nvSpPr>
          <p:cNvPr id="5243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4303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5008" y="3212976"/>
            <a:ext cx="1828800" cy="342900"/>
          </a:xfrm>
          <a:prstGeom prst="rect">
            <a:avLst/>
          </a:prstGeom>
          <a:noFill/>
        </p:spPr>
      </p:pic>
      <p:sp>
        <p:nvSpPr>
          <p:cNvPr id="5243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4305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5008" y="3573016"/>
            <a:ext cx="1828800" cy="342900"/>
          </a:xfrm>
          <a:prstGeom prst="rect">
            <a:avLst/>
          </a:prstGeom>
          <a:noFill/>
        </p:spPr>
      </p:pic>
      <p:sp>
        <p:nvSpPr>
          <p:cNvPr id="524307" name="Rectangle 1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4308" name="Object 20"/>
          <p:cNvGraphicFramePr>
            <a:graphicFrameLocks noChangeAspect="1"/>
          </p:cNvGraphicFramePr>
          <p:nvPr/>
        </p:nvGraphicFramePr>
        <p:xfrm>
          <a:off x="798984" y="3140968"/>
          <a:ext cx="13335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CS ChemDraw Drawing" r:id="rId10" imgW="133200" imgH="555840" progId="ChemDraw.Document.6.0">
                  <p:embed/>
                </p:oleObj>
              </mc:Choice>
              <mc:Fallback>
                <p:oleObj name="CS ChemDraw Drawing" r:id="rId10" imgW="133200" imgH="55584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84" y="3140968"/>
                        <a:ext cx="133350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43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4309" name="Picture 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580" y="4365104"/>
            <a:ext cx="2781300" cy="342900"/>
          </a:xfrm>
          <a:prstGeom prst="rect">
            <a:avLst/>
          </a:prstGeom>
          <a:noFill/>
        </p:spPr>
      </p:pic>
      <p:sp>
        <p:nvSpPr>
          <p:cNvPr id="524311" name="Rectangle 23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31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4312" name="Picture 2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580" y="4797152"/>
            <a:ext cx="2781300" cy="342900"/>
          </a:xfrm>
          <a:prstGeom prst="rect">
            <a:avLst/>
          </a:prstGeom>
          <a:noFill/>
        </p:spPr>
      </p:pic>
      <p:sp>
        <p:nvSpPr>
          <p:cNvPr id="524314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4316" name="Object 28"/>
          <p:cNvGraphicFramePr>
            <a:graphicFrameLocks noChangeAspect="1"/>
          </p:cNvGraphicFramePr>
          <p:nvPr/>
        </p:nvGraphicFramePr>
        <p:xfrm>
          <a:off x="4328815" y="2501751"/>
          <a:ext cx="3411537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S ChemDraw Drawing" r:id="rId14" imgW="2281112" imgH="1679085" progId="ChemDraw.Document.6.0">
                  <p:embed/>
                </p:oleObj>
              </mc:Choice>
              <mc:Fallback>
                <p:oleObj name="CS ChemDraw Drawing" r:id="rId14" imgW="2281112" imgH="1679085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815" y="2501751"/>
                        <a:ext cx="3411537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4318" name="Picture 3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517232"/>
            <a:ext cx="2981325" cy="352425"/>
          </a:xfrm>
          <a:prstGeom prst="rect">
            <a:avLst/>
          </a:prstGeom>
          <a:noFill/>
        </p:spPr>
      </p:pic>
      <p:pic>
        <p:nvPicPr>
          <p:cNvPr id="524317" name="Picture 2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517232"/>
            <a:ext cx="2609850" cy="342900"/>
          </a:xfrm>
          <a:prstGeom prst="rect">
            <a:avLst/>
          </a:prstGeom>
          <a:noFill/>
        </p:spPr>
      </p:pic>
      <p:sp>
        <p:nvSpPr>
          <p:cNvPr id="52431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24321" name="Rectangle 3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355976" y="5445224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i.e.</a:t>
            </a:r>
          </a:p>
        </p:txBody>
      </p:sp>
      <p:pic>
        <p:nvPicPr>
          <p:cNvPr id="524323" name="Picture 3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956895"/>
            <a:ext cx="2857500" cy="352425"/>
          </a:xfrm>
          <a:prstGeom prst="rect">
            <a:avLst/>
          </a:prstGeom>
          <a:noFill/>
        </p:spPr>
      </p:pic>
      <p:sp>
        <p:nvSpPr>
          <p:cNvPr id="52432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24326" name="Rectangle 38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287566" y="5877272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i.e.</a:t>
            </a:r>
          </a:p>
        </p:txBody>
      </p:sp>
      <p:sp>
        <p:nvSpPr>
          <p:cNvPr id="52432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4327" name="Picture 3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5894412"/>
            <a:ext cx="2809875" cy="342900"/>
          </a:xfrm>
          <a:prstGeom prst="rect">
            <a:avLst/>
          </a:prstGeom>
          <a:noFill/>
        </p:spPr>
      </p:pic>
      <p:sp>
        <p:nvSpPr>
          <p:cNvPr id="524329" name="Rectangle 4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4330" name="Object 42"/>
          <p:cNvGraphicFramePr>
            <a:graphicFrameLocks noChangeAspect="1"/>
          </p:cNvGraphicFramePr>
          <p:nvPr/>
        </p:nvGraphicFramePr>
        <p:xfrm>
          <a:off x="1054274" y="5445224"/>
          <a:ext cx="13335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CS ChemDraw Drawing" r:id="rId10" imgW="133200" imgH="555840" progId="ChemDraw.Document.6.0">
                  <p:embed/>
                </p:oleObj>
              </mc:Choice>
              <mc:Fallback>
                <p:oleObj name="CS ChemDraw Drawing" r:id="rId10" imgW="133200" imgH="55584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274" y="5445224"/>
                        <a:ext cx="133350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44624"/>
            <a:ext cx="3848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As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Conjugadas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76470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err="1"/>
              <a:t>Definição</a:t>
            </a:r>
            <a:r>
              <a:rPr lang="fr-FR" sz="2000" b="1" dirty="0"/>
              <a:t>: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sistema</a:t>
            </a:r>
            <a:r>
              <a:rPr lang="fr-FR" sz="2000" dirty="0"/>
              <a:t> </a:t>
            </a:r>
            <a:r>
              <a:rPr lang="fr-FR" sz="2000" dirty="0" err="1"/>
              <a:t>conjugado</a:t>
            </a:r>
            <a:r>
              <a:rPr lang="fr-FR" sz="2000" dirty="0"/>
              <a:t> é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conjunto</a:t>
            </a:r>
            <a:r>
              <a:rPr lang="fr-FR" sz="2000" dirty="0"/>
              <a:t> de </a:t>
            </a:r>
            <a:r>
              <a:rPr lang="fr-FR" sz="2000" dirty="0" err="1"/>
              <a:t>átomos</a:t>
            </a:r>
            <a:r>
              <a:rPr lang="fr-FR" sz="2000" dirty="0"/>
              <a:t>  que </a:t>
            </a:r>
            <a:r>
              <a:rPr lang="fr-FR" sz="2000" dirty="0" err="1"/>
              <a:t>possui</a:t>
            </a:r>
            <a:r>
              <a:rPr lang="fr-FR" sz="2000" dirty="0"/>
              <a:t> orbitais </a:t>
            </a:r>
            <a:r>
              <a:rPr lang="fr-FR" sz="2000" dirty="0" err="1"/>
              <a:t>atômicos</a:t>
            </a:r>
            <a:r>
              <a:rPr lang="fr-FR" sz="2000" dirty="0"/>
              <a:t> se </a:t>
            </a:r>
            <a:r>
              <a:rPr lang="fr-FR" sz="2000" dirty="0" err="1"/>
              <a:t>recobrindo</a:t>
            </a:r>
            <a:r>
              <a:rPr lang="fr-FR" sz="2000" dirty="0"/>
              <a:t> </a:t>
            </a:r>
            <a:r>
              <a:rPr lang="fr-FR" sz="2000" dirty="0" err="1"/>
              <a:t>lateralmente</a:t>
            </a:r>
            <a:r>
              <a:rPr lang="fr-FR" sz="2000" dirty="0"/>
              <a:t>, de </a:t>
            </a:r>
            <a:r>
              <a:rPr lang="fr-FR" sz="2000" dirty="0" err="1"/>
              <a:t>tal</a:t>
            </a:r>
            <a:r>
              <a:rPr lang="fr-FR" sz="2000" dirty="0"/>
              <a:t> forma que </a:t>
            </a:r>
            <a:r>
              <a:rPr lang="fr-FR" sz="2000" dirty="0" err="1"/>
              <a:t>permite</a:t>
            </a:r>
            <a:r>
              <a:rPr lang="fr-FR" sz="2000" dirty="0"/>
              <a:t> </a:t>
            </a:r>
            <a:r>
              <a:rPr lang="fr-FR" sz="2000" dirty="0" err="1"/>
              <a:t>interações</a:t>
            </a:r>
            <a:r>
              <a:rPr lang="fr-FR" sz="2000" dirty="0"/>
              <a:t> </a:t>
            </a:r>
            <a:r>
              <a:rPr lang="fr-FR" sz="2000" dirty="0" err="1"/>
              <a:t>eletrônicas</a:t>
            </a:r>
            <a:r>
              <a:rPr lang="fr-FR" sz="2000" dirty="0"/>
              <a:t> fortes entre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menos</a:t>
            </a:r>
            <a:r>
              <a:rPr lang="fr-FR" sz="2000" dirty="0"/>
              <a:t> </a:t>
            </a:r>
            <a:r>
              <a:rPr lang="fr-FR" sz="2000" dirty="0" err="1"/>
              <a:t>três</a:t>
            </a:r>
            <a:r>
              <a:rPr lang="fr-FR" sz="2000" dirty="0"/>
              <a:t> </a:t>
            </a:r>
            <a:r>
              <a:rPr lang="fr-FR" sz="2000" dirty="0" err="1"/>
              <a:t>atomos</a:t>
            </a:r>
            <a:r>
              <a:rPr lang="fr-FR" sz="2000" dirty="0"/>
              <a:t> </a:t>
            </a:r>
            <a:r>
              <a:rPr lang="fr-FR" sz="2000" dirty="0" err="1"/>
              <a:t>cont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guos</a:t>
            </a:r>
            <a:r>
              <a:rPr lang="fr-FR" sz="2000" dirty="0"/>
              <a:t>.</a:t>
            </a:r>
          </a:p>
        </p:txBody>
      </p:sp>
      <p:graphicFrame>
        <p:nvGraphicFramePr>
          <p:cNvPr id="413698" name="Object 2"/>
          <p:cNvGraphicFramePr>
            <a:graphicFrameLocks noChangeAspect="1"/>
          </p:cNvGraphicFramePr>
          <p:nvPr/>
        </p:nvGraphicFramePr>
        <p:xfrm>
          <a:off x="2992438" y="2282825"/>
          <a:ext cx="17176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2" imgW="1308680" imgH="523814" progId="ChemDraw.Document.6.0">
                  <p:embed/>
                </p:oleObj>
              </mc:Choice>
              <mc:Fallback>
                <p:oleObj name="CS ChemDraw Drawing" r:id="rId2" imgW="1308680" imgH="52381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2282825"/>
                        <a:ext cx="17176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860032" y="2255703"/>
            <a:ext cx="215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Sistema</a:t>
            </a:r>
            <a:r>
              <a:rPr lang="fr-FR" dirty="0"/>
              <a:t> </a:t>
            </a:r>
            <a:r>
              <a:rPr lang="fr-FR" dirty="0" err="1"/>
              <a:t>conjugado</a:t>
            </a:r>
            <a:r>
              <a:rPr lang="fr-FR" dirty="0"/>
              <a:t>:</a:t>
            </a:r>
          </a:p>
          <a:p>
            <a:r>
              <a:rPr lang="fr-FR" dirty="0" err="1"/>
              <a:t>Recobrimento</a:t>
            </a:r>
            <a:r>
              <a:rPr lang="fr-FR" dirty="0"/>
              <a:t> </a:t>
            </a:r>
            <a:r>
              <a:rPr lang="fr-FR" dirty="0" err="1"/>
              <a:t>lateral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9" y="365721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Existem</a:t>
            </a:r>
            <a:r>
              <a:rPr lang="fr-FR" sz="2000" dirty="0"/>
              <a:t> </a:t>
            </a:r>
            <a:r>
              <a:rPr lang="fr-FR" sz="2000" dirty="0" err="1"/>
              <a:t>diversos</a:t>
            </a:r>
            <a:r>
              <a:rPr lang="fr-FR" sz="2000" dirty="0"/>
              <a:t> </a:t>
            </a:r>
            <a:r>
              <a:rPr lang="fr-FR" sz="2000" dirty="0" err="1"/>
              <a:t>tipos</a:t>
            </a:r>
            <a:r>
              <a:rPr lang="fr-FR" sz="2000" dirty="0"/>
              <a:t> de </a:t>
            </a:r>
            <a:r>
              <a:rPr lang="fr-FR" sz="2000" dirty="0" err="1"/>
              <a:t>sistemas</a:t>
            </a:r>
            <a:r>
              <a:rPr lang="fr-FR" sz="2000" dirty="0"/>
              <a:t> </a:t>
            </a:r>
            <a:r>
              <a:rPr lang="fr-FR" sz="2000" dirty="0" err="1"/>
              <a:t>conjugados</a:t>
            </a:r>
            <a:r>
              <a:rPr lang="fr-FR" sz="2000" dirty="0"/>
              <a:t>. Os </a:t>
            </a:r>
            <a:r>
              <a:rPr lang="fr-FR" sz="2000" dirty="0" err="1"/>
              <a:t>sistemas</a:t>
            </a:r>
            <a:r>
              <a:rPr lang="fr-FR" sz="2000" dirty="0"/>
              <a:t> mais </a:t>
            </a:r>
            <a:r>
              <a:rPr lang="fr-FR" sz="2000" dirty="0" err="1"/>
              <a:t>comuns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constitu</a:t>
            </a:r>
            <a:r>
              <a:rPr lang="fr-FR" sz="2000" dirty="0" err="1">
                <a:latin typeface="Calibri"/>
              </a:rPr>
              <a:t>ídos</a:t>
            </a:r>
            <a:r>
              <a:rPr lang="fr-FR" sz="2000" dirty="0">
                <a:latin typeface="Calibri"/>
              </a:rPr>
              <a:t> na </a:t>
            </a:r>
            <a:r>
              <a:rPr lang="fr-FR" sz="2000" dirty="0" err="1">
                <a:latin typeface="Calibri"/>
              </a:rPr>
              <a:t>alternância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ligações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duplas</a:t>
            </a:r>
            <a:r>
              <a:rPr lang="fr-FR" sz="2000" dirty="0">
                <a:latin typeface="Calibri"/>
              </a:rPr>
              <a:t> e simples (</a:t>
            </a:r>
            <a:r>
              <a:rPr lang="fr-FR" sz="2000" dirty="0" err="1">
                <a:latin typeface="Symbol" pitchFamily="18" charset="2"/>
              </a:rPr>
              <a:t>psp</a:t>
            </a:r>
            <a:r>
              <a:rPr lang="fr-FR" sz="2000" dirty="0">
                <a:latin typeface="Calibri"/>
              </a:rPr>
              <a:t>).</a:t>
            </a:r>
            <a:endParaRPr lang="fr-FR" sz="2000" dirty="0"/>
          </a:p>
        </p:txBody>
      </p:sp>
      <p:graphicFrame>
        <p:nvGraphicFramePr>
          <p:cNvPr id="413699" name="Object 3"/>
          <p:cNvGraphicFramePr>
            <a:graphicFrameLocks noChangeAspect="1"/>
          </p:cNvGraphicFramePr>
          <p:nvPr/>
        </p:nvGraphicFramePr>
        <p:xfrm>
          <a:off x="1406525" y="4873625"/>
          <a:ext cx="656272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S ChemDraw Drawing" r:id="rId4" imgW="4350414" imgH="662537" progId="ChemDraw.Document.6.0">
                  <p:embed/>
                </p:oleObj>
              </mc:Choice>
              <mc:Fallback>
                <p:oleObj name="CS ChemDraw Drawing" r:id="rId4" imgW="4350414" imgH="662537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873625"/>
                        <a:ext cx="656272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51520" y="655032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25208" y="6525344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44624"/>
            <a:ext cx="6577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OMs</a:t>
            </a:r>
            <a:r>
              <a:rPr lang="fr-FR" sz="2800" dirty="0"/>
              <a:t> dos </a:t>
            </a:r>
            <a:r>
              <a:rPr lang="fr-FR" sz="2800" dirty="0" err="1"/>
              <a:t>Polienos</a:t>
            </a:r>
            <a:r>
              <a:rPr lang="fr-FR" sz="2800" dirty="0"/>
              <a:t> (</a:t>
            </a:r>
            <a:r>
              <a:rPr lang="fr-FR" sz="2800" dirty="0" err="1"/>
              <a:t>Segundo</a:t>
            </a:r>
            <a:r>
              <a:rPr lang="fr-FR" sz="2800" dirty="0"/>
              <a:t> </a:t>
            </a:r>
            <a:r>
              <a:rPr lang="fr-FR" sz="2800" dirty="0" err="1"/>
              <a:t>Hückel</a:t>
            </a:r>
            <a:r>
              <a:rPr lang="fr-FR" sz="2800" dirty="0"/>
              <a:t> Simples)</a:t>
            </a:r>
          </a:p>
        </p:txBody>
      </p:sp>
      <p:graphicFrame>
        <p:nvGraphicFramePr>
          <p:cNvPr id="527363" name="Object 3"/>
          <p:cNvGraphicFramePr>
            <a:graphicFrameLocks noChangeAspect="1"/>
          </p:cNvGraphicFramePr>
          <p:nvPr/>
        </p:nvGraphicFramePr>
        <p:xfrm>
          <a:off x="696913" y="606127"/>
          <a:ext cx="7532687" cy="59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CS ChemDraw Drawing" r:id="rId2" imgW="6425012" imgH="5109648" progId="ChemDraw.Document.6.0">
                  <p:embed/>
                </p:oleObj>
              </mc:Choice>
              <mc:Fallback>
                <p:oleObj name="CS ChemDraw Drawing" r:id="rId2" imgW="6425012" imgH="510964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606127"/>
                        <a:ext cx="7532687" cy="599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44624"/>
            <a:ext cx="3869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As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Conjugadas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3" y="292494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noção</a:t>
            </a:r>
            <a:r>
              <a:rPr lang="fr-FR" sz="2000" dirty="0"/>
              <a:t> de </a:t>
            </a:r>
            <a:r>
              <a:rPr lang="fr-FR" sz="2000" dirty="0" err="1"/>
              <a:t>sistemas</a:t>
            </a:r>
            <a:r>
              <a:rPr lang="fr-FR" sz="2000" dirty="0"/>
              <a:t> </a:t>
            </a:r>
            <a:r>
              <a:rPr lang="fr-FR" sz="2000" dirty="0" err="1"/>
              <a:t>conjugados</a:t>
            </a:r>
            <a:r>
              <a:rPr lang="fr-FR" sz="2000" dirty="0"/>
              <a:t> </a:t>
            </a:r>
            <a:r>
              <a:rPr lang="fr-FR" sz="2000" dirty="0" err="1"/>
              <a:t>também</a:t>
            </a:r>
            <a:r>
              <a:rPr lang="fr-FR" sz="2000" dirty="0"/>
              <a:t> se </a:t>
            </a:r>
            <a:r>
              <a:rPr lang="fr-FR" sz="2000" dirty="0" err="1"/>
              <a:t>estende</a:t>
            </a:r>
            <a:r>
              <a:rPr lang="fr-FR" sz="2000" dirty="0"/>
              <a:t> à pares livres de </a:t>
            </a:r>
            <a:r>
              <a:rPr lang="fr-FR" sz="2000" dirty="0" err="1"/>
              <a:t>elétrons</a:t>
            </a:r>
            <a:r>
              <a:rPr lang="fr-FR" sz="2000" dirty="0"/>
              <a:t> (</a:t>
            </a:r>
            <a:r>
              <a:rPr lang="fr-FR" sz="2000" dirty="0" err="1"/>
              <a:t>n</a:t>
            </a:r>
            <a:r>
              <a:rPr lang="fr-FR" sz="2000" dirty="0" err="1">
                <a:latin typeface="Symbol" pitchFamily="18" charset="2"/>
              </a:rPr>
              <a:t>sp</a:t>
            </a:r>
            <a:r>
              <a:rPr lang="fr-FR" sz="2000" dirty="0"/>
              <a:t>), </a:t>
            </a:r>
            <a:r>
              <a:rPr lang="fr-FR" sz="2000" dirty="0" err="1"/>
              <a:t>cátions</a:t>
            </a:r>
            <a:r>
              <a:rPr lang="fr-FR" sz="2000" dirty="0"/>
              <a:t> (</a:t>
            </a:r>
            <a:r>
              <a:rPr lang="fr-FR" sz="2000" dirty="0" err="1"/>
              <a:t>v</a:t>
            </a:r>
            <a:r>
              <a:rPr lang="fr-FR" sz="2000" dirty="0" err="1">
                <a:latin typeface="Symbol" pitchFamily="18" charset="2"/>
              </a:rPr>
              <a:t>sp</a:t>
            </a:r>
            <a:r>
              <a:rPr lang="fr-FR" sz="2000" dirty="0"/>
              <a:t>) e </a:t>
            </a:r>
            <a:r>
              <a:rPr lang="fr-FR" sz="2000" dirty="0" err="1"/>
              <a:t>ânions</a:t>
            </a:r>
            <a:r>
              <a:rPr lang="fr-FR" sz="2000" dirty="0"/>
              <a:t> (</a:t>
            </a:r>
            <a:r>
              <a:rPr lang="fr-FR" sz="2000" dirty="0" err="1"/>
              <a:t>n</a:t>
            </a:r>
            <a:r>
              <a:rPr lang="fr-FR" sz="2000" dirty="0" err="1">
                <a:latin typeface="Symbol" pitchFamily="18" charset="2"/>
              </a:rPr>
              <a:t>sp</a:t>
            </a:r>
            <a:r>
              <a:rPr lang="fr-FR" sz="2000" dirty="0"/>
              <a:t>)</a:t>
            </a:r>
          </a:p>
        </p:txBody>
      </p:sp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647700" y="4960938"/>
          <a:ext cx="76708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S ChemDraw Drawing" r:id="rId2" imgW="4949532" imgH="485911" progId="ChemDraw.Document.6.0">
                  <p:embed/>
                </p:oleObj>
              </mc:Choice>
              <mc:Fallback>
                <p:oleObj name="CS ChemDraw Drawing" r:id="rId2" imgW="4949532" imgH="48591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960938"/>
                        <a:ext cx="76708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156176" y="4437112"/>
            <a:ext cx="1727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Sistemas</a:t>
            </a:r>
            <a:r>
              <a:rPr lang="fr-FR" sz="2000" dirty="0"/>
              <a:t> (</a:t>
            </a:r>
            <a:r>
              <a:rPr lang="fr-FR" sz="2000" dirty="0" err="1"/>
              <a:t>v</a:t>
            </a:r>
            <a:r>
              <a:rPr lang="fr-FR" sz="2000" dirty="0" err="1">
                <a:latin typeface="Symbol" pitchFamily="18" charset="2"/>
              </a:rPr>
              <a:t>sp</a:t>
            </a:r>
            <a:r>
              <a:rPr lang="fr-FR" sz="2000" dirty="0"/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2112" y="4437112"/>
            <a:ext cx="1746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Sistemas</a:t>
            </a:r>
            <a:r>
              <a:rPr lang="fr-FR" sz="2000" dirty="0"/>
              <a:t> (</a:t>
            </a:r>
            <a:r>
              <a:rPr lang="fr-FR" sz="2000" dirty="0" err="1"/>
              <a:t>n</a:t>
            </a:r>
            <a:r>
              <a:rPr lang="fr-FR" sz="2000" dirty="0" err="1">
                <a:latin typeface="Symbol" pitchFamily="18" charset="2"/>
              </a:rPr>
              <a:t>sp</a:t>
            </a:r>
            <a:r>
              <a:rPr lang="fr-FR" sz="2000" dirty="0"/>
              <a:t>)</a:t>
            </a:r>
          </a:p>
        </p:txBody>
      </p:sp>
      <p:graphicFrame>
        <p:nvGraphicFramePr>
          <p:cNvPr id="414726" name="Object 6"/>
          <p:cNvGraphicFramePr>
            <a:graphicFrameLocks noChangeAspect="1"/>
          </p:cNvGraphicFramePr>
          <p:nvPr/>
        </p:nvGraphicFramePr>
        <p:xfrm>
          <a:off x="1195388" y="969963"/>
          <a:ext cx="6323012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S ChemDraw Drawing" r:id="rId4" imgW="4312591" imgH="947565" progId="ChemDraw.Document.6.0">
                  <p:embed/>
                </p:oleObj>
              </mc:Choice>
              <mc:Fallback>
                <p:oleObj name="CS ChemDraw Drawing" r:id="rId4" imgW="4312591" imgH="94756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969963"/>
                        <a:ext cx="6323012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03848" y="4725144"/>
            <a:ext cx="2520280" cy="93610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-27384"/>
            <a:ext cx="3869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As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Conjugadas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21385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Ao</a:t>
            </a:r>
            <a:r>
              <a:rPr lang="fr-FR" sz="2000" dirty="0"/>
              <a:t> nos </a:t>
            </a:r>
            <a:r>
              <a:rPr lang="fr-FR" sz="2000" dirty="0" err="1"/>
              <a:t>interessarmos</a:t>
            </a:r>
            <a:r>
              <a:rPr lang="fr-FR" sz="2000" dirty="0"/>
              <a:t> pela </a:t>
            </a:r>
            <a:r>
              <a:rPr lang="fr-FR" sz="2000" dirty="0" err="1"/>
              <a:t>reatividade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moléculas</a:t>
            </a:r>
            <a:r>
              <a:rPr lang="fr-FR" sz="2000" dirty="0"/>
              <a:t>, </a:t>
            </a:r>
            <a:r>
              <a:rPr lang="fr-FR" sz="2000" b="1" dirty="0" err="1"/>
              <a:t>podemos</a:t>
            </a:r>
            <a:r>
              <a:rPr lang="fr-FR" sz="2000" b="1" dirty="0"/>
              <a:t> </a:t>
            </a:r>
            <a:r>
              <a:rPr lang="fr-FR" sz="2000" b="1" dirty="0" err="1"/>
              <a:t>isolar</a:t>
            </a:r>
            <a:r>
              <a:rPr lang="fr-FR" sz="2000" b="1" dirty="0"/>
              <a:t> </a:t>
            </a:r>
            <a:r>
              <a:rPr lang="fr-FR" sz="2000" b="1" dirty="0" err="1"/>
              <a:t>sistemas</a:t>
            </a:r>
            <a:r>
              <a:rPr lang="fr-FR" sz="2000" b="1" dirty="0"/>
              <a:t> </a:t>
            </a:r>
            <a:r>
              <a:rPr lang="fr-FR" sz="2000" b="1" dirty="0" err="1"/>
              <a:t>conjugados</a:t>
            </a:r>
            <a:r>
              <a:rPr lang="fr-FR" sz="2000" b="1" dirty="0"/>
              <a:t> do resto da </a:t>
            </a:r>
            <a:r>
              <a:rPr lang="fr-FR" sz="2000" b="1" dirty="0" err="1"/>
              <a:t>molécula</a:t>
            </a:r>
            <a:r>
              <a:rPr lang="fr-FR" sz="2000" dirty="0"/>
              <a:t>, para </a:t>
            </a:r>
            <a:r>
              <a:rPr lang="fr-FR" sz="2000" dirty="0" err="1"/>
              <a:t>calculá</a:t>
            </a:r>
            <a:r>
              <a:rPr lang="fr-FR" sz="2000" dirty="0"/>
              <a:t>-</a:t>
            </a:r>
            <a:r>
              <a:rPr lang="fr-FR" sz="2000" dirty="0" err="1"/>
              <a:t>lo</a:t>
            </a:r>
            <a:r>
              <a:rPr lang="fr-FR" sz="2000" dirty="0"/>
              <a:t> </a:t>
            </a:r>
            <a:r>
              <a:rPr lang="fr-FR" sz="2000" dirty="0" err="1"/>
              <a:t>isoladamente</a:t>
            </a:r>
            <a:r>
              <a:rPr lang="fr-FR" sz="2000" dirty="0"/>
              <a:t>, </a:t>
            </a:r>
            <a:r>
              <a:rPr lang="fr-FR" sz="2000" dirty="0" err="1"/>
              <a:t>sem</a:t>
            </a:r>
            <a:r>
              <a:rPr lang="fr-FR" sz="2000" dirty="0"/>
              <a:t> </a:t>
            </a:r>
            <a:r>
              <a:rPr lang="fr-FR" sz="2000" dirty="0" err="1"/>
              <a:t>levar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conta o </a:t>
            </a:r>
            <a:r>
              <a:rPr lang="fr-FR" sz="2000" dirty="0" err="1"/>
              <a:t>sistema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/>
              <a:t>. </a:t>
            </a:r>
            <a:r>
              <a:rPr lang="fr-FR" sz="2000" b="1" dirty="0"/>
              <a:t>A </a:t>
            </a:r>
            <a:r>
              <a:rPr lang="fr-FR" sz="2000" b="1" dirty="0" err="1"/>
              <a:t>razão</a:t>
            </a:r>
            <a:r>
              <a:rPr lang="fr-FR" sz="2000" b="1" dirty="0"/>
              <a:t> para </a:t>
            </a:r>
            <a:r>
              <a:rPr lang="fr-FR" sz="2000" b="1" dirty="0" err="1"/>
              <a:t>isso</a:t>
            </a:r>
            <a:r>
              <a:rPr lang="fr-FR" sz="2000" b="1" dirty="0"/>
              <a:t> é que os </a:t>
            </a:r>
            <a:r>
              <a:rPr lang="fr-FR" sz="2000" b="1" dirty="0" err="1"/>
              <a:t>sistemas</a:t>
            </a:r>
            <a:r>
              <a:rPr lang="fr-FR" sz="2000" b="1" dirty="0"/>
              <a:t> </a:t>
            </a:r>
            <a:r>
              <a:rPr lang="fr-FR" sz="2000" b="1" dirty="0">
                <a:latin typeface="Symbol" pitchFamily="18" charset="2"/>
              </a:rPr>
              <a:t>s</a:t>
            </a:r>
            <a:r>
              <a:rPr lang="fr-FR" sz="2000" b="1" dirty="0"/>
              <a:t> e </a:t>
            </a:r>
            <a:r>
              <a:rPr lang="fr-FR" sz="2000" b="1" dirty="0">
                <a:latin typeface="Symbol" pitchFamily="18" charset="2"/>
              </a:rPr>
              <a:t>p </a:t>
            </a:r>
            <a:r>
              <a:rPr lang="fr-FR" sz="2000" b="1" dirty="0"/>
              <a:t>da </a:t>
            </a:r>
            <a:r>
              <a:rPr lang="fr-FR" sz="2000" b="1" dirty="0" err="1"/>
              <a:t>molécula</a:t>
            </a:r>
            <a:r>
              <a:rPr lang="fr-FR" sz="2000" b="1" dirty="0"/>
              <a:t> </a:t>
            </a:r>
            <a:r>
              <a:rPr lang="fr-FR" sz="2000" b="1" dirty="0" err="1"/>
              <a:t>são</a:t>
            </a:r>
            <a:r>
              <a:rPr lang="fr-FR" sz="2000" b="1" dirty="0"/>
              <a:t> </a:t>
            </a:r>
            <a:r>
              <a:rPr lang="fr-FR" sz="2000" b="1" dirty="0" err="1"/>
              <a:t>ortogonais</a:t>
            </a:r>
            <a:r>
              <a:rPr lang="fr-FR" sz="2000" b="1" dirty="0"/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43239" y="3213447"/>
            <a:ext cx="120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Sistema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p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713631" y="1916832"/>
          <a:ext cx="25622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S ChemDraw Drawing" r:id="rId2" imgW="1703553" imgH="912315" progId="ChemDraw.Document.6.0">
                  <p:embed/>
                </p:oleObj>
              </mc:Choice>
              <mc:Fallback>
                <p:oleObj name="CS ChemDraw Drawing" r:id="rId2" imgW="1703553" imgH="912315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31" y="1916832"/>
                        <a:ext cx="25622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310063" y="2178050"/>
          <a:ext cx="17700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S ChemDraw Drawing" r:id="rId4" imgW="1179325" imgH="614022" progId="ChemDraw.Document.6.0">
                  <p:embed/>
                </p:oleObj>
              </mc:Choice>
              <mc:Fallback>
                <p:oleObj name="CS ChemDraw Drawing" r:id="rId4" imgW="1179325" imgH="61402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2178050"/>
                        <a:ext cx="1770062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763688" y="3212926"/>
            <a:ext cx="121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Sistema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s</a:t>
            </a:r>
          </a:p>
        </p:txBody>
      </p:sp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7273925" y="2554288"/>
          <a:ext cx="7556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S ChemDraw Drawing" r:id="rId6" imgW="501156" imgH="219077" progId="ChemDraw.Document.6.0">
                  <p:embed/>
                </p:oleObj>
              </mc:Choice>
              <mc:Fallback>
                <p:oleObj name="CS ChemDraw Drawing" r:id="rId6" imgW="501156" imgH="219077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2554288"/>
                        <a:ext cx="7556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876256" y="3212976"/>
            <a:ext cx="154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</a:t>
            </a:r>
            <a:r>
              <a:rPr lang="fr-FR" dirty="0"/>
              <a:t>-</a:t>
            </a:r>
            <a:r>
              <a:rPr lang="fr-FR" dirty="0" err="1"/>
              <a:t>trans</a:t>
            </a:r>
            <a:r>
              <a:rPr lang="fr-FR" dirty="0"/>
              <a:t> </a:t>
            </a:r>
            <a:r>
              <a:rPr lang="fr-FR" dirty="0" err="1"/>
              <a:t>buteno</a:t>
            </a:r>
            <a:endParaRPr lang="fr-FR" dirty="0"/>
          </a:p>
        </p:txBody>
      </p:sp>
      <p:graphicFrame>
        <p:nvGraphicFramePr>
          <p:cNvPr id="415751" name="Object 7"/>
          <p:cNvGraphicFramePr>
            <a:graphicFrameLocks noChangeAspect="1"/>
          </p:cNvGraphicFramePr>
          <p:nvPr/>
        </p:nvGraphicFramePr>
        <p:xfrm>
          <a:off x="467544" y="4005064"/>
          <a:ext cx="2054225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S ChemDraw Drawing" r:id="rId8" imgW="1502334" imgH="1706375" progId="ChemDraw.Document.6.0">
                  <p:embed/>
                </p:oleObj>
              </mc:Choice>
              <mc:Fallback>
                <p:oleObj name="CS ChemDraw Drawing" r:id="rId8" imgW="1502334" imgH="1706375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005064"/>
                        <a:ext cx="2054225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5819247" y="4645585"/>
            <a:ext cx="3001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HOMO e LUMO </a:t>
            </a:r>
            <a:r>
              <a:rPr lang="fr-FR" sz="2000" dirty="0" err="1"/>
              <a:t>sozinhos</a:t>
            </a:r>
            <a:r>
              <a:rPr lang="fr-FR" sz="2000" dirty="0"/>
              <a:t> </a:t>
            </a:r>
            <a:r>
              <a:rPr lang="fr-FR" sz="2000" dirty="0" err="1"/>
              <a:t>determinam</a:t>
            </a:r>
            <a:r>
              <a:rPr lang="fr-FR" sz="2000" dirty="0"/>
              <a:t> a </a:t>
            </a:r>
            <a:r>
              <a:rPr lang="fr-FR" sz="2000" dirty="0" err="1"/>
              <a:t>reatividade</a:t>
            </a:r>
            <a:r>
              <a:rPr lang="fr-FR" sz="2000" dirty="0"/>
              <a:t> do </a:t>
            </a:r>
            <a:r>
              <a:rPr lang="fr-FR" sz="2000" dirty="0" err="1"/>
              <a:t>sistema</a:t>
            </a:r>
            <a:r>
              <a:rPr lang="fr-FR" sz="2000" dirty="0"/>
              <a:t> </a:t>
            </a:r>
            <a:r>
              <a:rPr lang="fr-FR" sz="2000" dirty="0" err="1"/>
              <a:t>conjugado</a:t>
            </a:r>
            <a:endParaRPr lang="fr-FR" sz="2000" dirty="0"/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3269283" y="4143523"/>
          <a:ext cx="2382837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S ChemDraw Drawing" r:id="rId10" imgW="1984320" imgH="1923840" progId="ChemDraw.Document.6.0">
                  <p:embed/>
                </p:oleObj>
              </mc:Choice>
              <mc:Fallback>
                <p:oleObj name="CS ChemDraw Drawing" r:id="rId10" imgW="1984320" imgH="192384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283" y="4143523"/>
                        <a:ext cx="2382837" cy="230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0212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44624"/>
            <a:ext cx="4787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O </a:t>
            </a:r>
            <a:r>
              <a:rPr lang="fr-FR" sz="2800" dirty="0" err="1"/>
              <a:t>Método</a:t>
            </a:r>
            <a:r>
              <a:rPr lang="fr-FR" sz="2800" dirty="0"/>
              <a:t> de </a:t>
            </a:r>
            <a:r>
              <a:rPr lang="fr-FR" sz="2800" dirty="0" err="1"/>
              <a:t>Hückel</a:t>
            </a:r>
            <a:r>
              <a:rPr lang="fr-FR" sz="2800" dirty="0"/>
              <a:t>  </a:t>
            </a:r>
            <a:r>
              <a:rPr lang="fr-FR" sz="2800" dirty="0" err="1"/>
              <a:t>Estendido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764704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● </a:t>
            </a:r>
            <a:r>
              <a:rPr lang="fr-FR" sz="2000" dirty="0" err="1"/>
              <a:t>Temos</a:t>
            </a:r>
            <a:r>
              <a:rPr lang="fr-FR" sz="2000" dirty="0"/>
              <a:t> </a:t>
            </a:r>
            <a:r>
              <a:rPr lang="fr-FR" sz="2000" dirty="0" err="1"/>
              <a:t>S</a:t>
            </a:r>
            <a:r>
              <a:rPr lang="fr-FR" sz="2000" baseline="-25000" dirty="0" err="1"/>
              <a:t>ij</a:t>
            </a:r>
            <a:r>
              <a:rPr lang="fr-FR" sz="2000" dirty="0"/>
              <a:t> = 1, para i = j. Para i     j, </a:t>
            </a:r>
            <a:r>
              <a:rPr lang="fr-FR" sz="2000" dirty="0" err="1"/>
              <a:t>S</a:t>
            </a:r>
            <a:r>
              <a:rPr lang="fr-FR" sz="2000" baseline="-25000" dirty="0" err="1"/>
              <a:t>ij</a:t>
            </a:r>
            <a:r>
              <a:rPr lang="fr-FR" sz="2000" dirty="0"/>
              <a:t> é </a:t>
            </a:r>
            <a:r>
              <a:rPr lang="fr-FR" sz="2000" dirty="0" err="1"/>
              <a:t>calculado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função</a:t>
            </a:r>
            <a:r>
              <a:rPr lang="fr-FR" sz="2000" dirty="0"/>
              <a:t> da </a:t>
            </a:r>
            <a:r>
              <a:rPr lang="fr-FR" sz="2000" dirty="0" err="1"/>
              <a:t>expressão</a:t>
            </a:r>
            <a:r>
              <a:rPr lang="fr-FR" sz="2000" dirty="0"/>
              <a:t> </a:t>
            </a:r>
            <a:r>
              <a:rPr lang="fr-FR" sz="2000" dirty="0" err="1"/>
              <a:t>anal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tica</a:t>
            </a:r>
            <a:r>
              <a:rPr lang="fr-FR" sz="2000" dirty="0"/>
              <a:t> dos </a:t>
            </a:r>
            <a:r>
              <a:rPr lang="fr-FR" sz="2000" dirty="0" err="1"/>
              <a:t>OAs</a:t>
            </a:r>
            <a:r>
              <a:rPr lang="fr-FR" sz="2000" dirty="0"/>
              <a:t>, </a:t>
            </a:r>
            <a:r>
              <a:rPr lang="fr-FR" sz="2000" dirty="0" err="1"/>
              <a:t>utilizando</a:t>
            </a:r>
            <a:r>
              <a:rPr lang="fr-FR" sz="2000" dirty="0"/>
              <a:t> as </a:t>
            </a:r>
            <a:r>
              <a:rPr lang="fr-FR" sz="2000" dirty="0" err="1"/>
              <a:t>f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rmulas</a:t>
            </a:r>
            <a:r>
              <a:rPr lang="fr-FR" sz="2000" dirty="0"/>
              <a:t> </a:t>
            </a:r>
            <a:r>
              <a:rPr lang="fr-FR" sz="2000" dirty="0" err="1"/>
              <a:t>propostas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Slater para orbitais </a:t>
            </a:r>
            <a:r>
              <a:rPr lang="fr-FR" sz="2000" dirty="0" err="1"/>
              <a:t>polieletrônicos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● Para os  </a:t>
            </a:r>
            <a:r>
              <a:rPr lang="fr-FR" sz="2000" dirty="0" err="1"/>
              <a:t>termos</a:t>
            </a:r>
            <a:r>
              <a:rPr lang="fr-FR" sz="2000" dirty="0"/>
              <a:t> </a:t>
            </a:r>
            <a:r>
              <a:rPr lang="fr-FR" sz="2000" dirty="0" err="1"/>
              <a:t>H</a:t>
            </a:r>
            <a:r>
              <a:rPr lang="fr-FR" sz="2000" baseline="-25000" dirty="0" err="1"/>
              <a:t>ij</a:t>
            </a:r>
            <a:r>
              <a:rPr lang="fr-FR" sz="2000" dirty="0"/>
              <a:t> (</a:t>
            </a:r>
            <a:r>
              <a:rPr lang="fr-FR" sz="2000" dirty="0" err="1">
                <a:latin typeface="Symbol" pitchFamily="18" charset="2"/>
              </a:rPr>
              <a:t>b</a:t>
            </a:r>
            <a:r>
              <a:rPr lang="fr-FR" sz="2000" baseline="-25000" dirty="0" err="1"/>
              <a:t>ij</a:t>
            </a:r>
            <a:r>
              <a:rPr lang="fr-FR" sz="2000" dirty="0"/>
              <a:t>),  </a:t>
            </a:r>
            <a:r>
              <a:rPr lang="fr-FR" sz="2000" dirty="0" err="1"/>
              <a:t>quando</a:t>
            </a:r>
            <a:r>
              <a:rPr lang="fr-FR" sz="2000" dirty="0"/>
              <a:t> i      j,  </a:t>
            </a:r>
            <a:r>
              <a:rPr lang="fr-FR" sz="2000" dirty="0" err="1"/>
              <a:t>eles</a:t>
            </a:r>
            <a:r>
              <a:rPr lang="fr-FR" sz="2000" dirty="0"/>
              <a:t>  </a:t>
            </a:r>
            <a:r>
              <a:rPr lang="fr-FR" sz="2000" dirty="0" err="1"/>
              <a:t>são</a:t>
            </a:r>
            <a:r>
              <a:rPr lang="fr-FR" sz="2000" dirty="0"/>
              <a:t>  </a:t>
            </a:r>
            <a:r>
              <a:rPr lang="fr-FR" sz="2000" dirty="0" err="1"/>
              <a:t>avaliados</a:t>
            </a:r>
            <a:r>
              <a:rPr lang="fr-FR" sz="2000" dirty="0"/>
              <a:t>  à  partir  da </a:t>
            </a:r>
            <a:r>
              <a:rPr lang="fr-FR" sz="2000" dirty="0" err="1"/>
              <a:t>f</a:t>
            </a:r>
            <a:r>
              <a:rPr lang="fr-FR" sz="2000" dirty="0" err="1">
                <a:latin typeface="Calibri"/>
              </a:rPr>
              <a:t>órmula</a:t>
            </a:r>
            <a:r>
              <a:rPr lang="fr-FR" sz="2000" dirty="0">
                <a:latin typeface="Calibri"/>
              </a:rPr>
              <a:t> </a:t>
            </a:r>
          </a:p>
          <a:p>
            <a:pPr algn="just"/>
            <a:endParaRPr lang="fr-FR" sz="2000" dirty="0">
              <a:latin typeface="Calibri"/>
            </a:endParaRPr>
          </a:p>
          <a:p>
            <a:pPr algn="just"/>
            <a:r>
              <a:rPr lang="fr-FR" sz="2000" dirty="0">
                <a:latin typeface="Calibri"/>
              </a:rPr>
              <a:t>de </a:t>
            </a:r>
            <a:r>
              <a:rPr lang="fr-FR" sz="2000" dirty="0"/>
              <a:t>  </a:t>
            </a:r>
            <a:r>
              <a:rPr lang="fr-FR" sz="2000" dirty="0" err="1"/>
              <a:t>Wolfsberg</a:t>
            </a:r>
            <a:r>
              <a:rPr lang="fr-FR" sz="2000" dirty="0"/>
              <a:t>-Helmholtz                                                   . Esses  </a:t>
            </a:r>
            <a:r>
              <a:rPr lang="fr-FR" sz="2000" dirty="0" err="1"/>
              <a:t>termos</a:t>
            </a:r>
            <a:r>
              <a:rPr lang="fr-FR" sz="2000" dirty="0"/>
              <a:t>  </a:t>
            </a:r>
            <a:r>
              <a:rPr lang="fr-FR" sz="2000" dirty="0" err="1"/>
              <a:t>podem</a:t>
            </a:r>
            <a:r>
              <a:rPr lang="fr-FR" sz="2000" dirty="0"/>
              <a:t>  </a:t>
            </a:r>
            <a:r>
              <a:rPr lang="fr-FR" sz="2000" dirty="0" err="1"/>
              <a:t>ser</a:t>
            </a:r>
            <a:r>
              <a:rPr lang="fr-FR" sz="2000" dirty="0"/>
              <a:t> 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ainda</a:t>
            </a:r>
            <a:r>
              <a:rPr lang="fr-FR" sz="2000" dirty="0"/>
              <a:t> mais </a:t>
            </a:r>
            <a:r>
              <a:rPr lang="fr-FR" sz="2000" dirty="0" err="1"/>
              <a:t>refinados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função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distâncias</a:t>
            </a:r>
            <a:r>
              <a:rPr lang="fr-FR" sz="2000" dirty="0"/>
              <a:t> de </a:t>
            </a:r>
            <a:r>
              <a:rPr lang="fr-FR" sz="2000" dirty="0" err="1"/>
              <a:t>ligações</a:t>
            </a:r>
            <a:r>
              <a:rPr lang="fr-FR" sz="2000" dirty="0"/>
              <a:t> </a:t>
            </a:r>
            <a:r>
              <a:rPr lang="fr-FR" sz="2000" dirty="0" err="1"/>
              <a:t>moleculares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● Os </a:t>
            </a:r>
            <a:r>
              <a:rPr lang="fr-FR" sz="2000" dirty="0" err="1"/>
              <a:t>termos</a:t>
            </a:r>
            <a:r>
              <a:rPr lang="fr-FR" sz="2000" dirty="0"/>
              <a:t> </a:t>
            </a:r>
            <a:r>
              <a:rPr lang="fr-FR" sz="2000" dirty="0" err="1"/>
              <a:t>H</a:t>
            </a:r>
            <a:r>
              <a:rPr lang="fr-FR" sz="2000" baseline="-25000" dirty="0" err="1"/>
              <a:t>ii</a:t>
            </a:r>
            <a:r>
              <a:rPr lang="fr-FR" sz="2000" dirty="0"/>
              <a:t> (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baseline="-25000" dirty="0"/>
              <a:t>i</a:t>
            </a:r>
            <a:r>
              <a:rPr lang="fr-FR" sz="2000" dirty="0"/>
              <a:t>)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estimados</a:t>
            </a:r>
            <a:r>
              <a:rPr lang="fr-FR" sz="2000" dirty="0"/>
              <a:t> à partir dos </a:t>
            </a:r>
            <a:r>
              <a:rPr lang="fr-FR" sz="2000" dirty="0" err="1"/>
              <a:t>potenciais</a:t>
            </a:r>
            <a:r>
              <a:rPr lang="fr-FR" sz="2000" dirty="0"/>
              <a:t> de </a:t>
            </a:r>
            <a:r>
              <a:rPr lang="fr-FR" sz="2000" dirty="0" err="1"/>
              <a:t>ionização</a:t>
            </a:r>
            <a:r>
              <a:rPr lang="fr-FR" sz="2000" dirty="0"/>
              <a:t> dos </a:t>
            </a:r>
            <a:r>
              <a:rPr lang="fr-FR" sz="2000" dirty="0" err="1"/>
              <a:t>átomos</a:t>
            </a:r>
            <a:r>
              <a:rPr lang="fr-FR" sz="2000" dirty="0"/>
              <a:t> </a:t>
            </a:r>
            <a:r>
              <a:rPr lang="fr-FR" sz="2000" dirty="0" err="1"/>
              <a:t>isolados</a:t>
            </a:r>
            <a:endParaRPr lang="fr-FR" sz="2000" dirty="0"/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- O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 </a:t>
            </a:r>
            <a:r>
              <a:rPr lang="fr-FR" sz="2000" dirty="0" err="1"/>
              <a:t>estendido</a:t>
            </a:r>
            <a:r>
              <a:rPr lang="fr-FR" sz="2000" dirty="0"/>
              <a:t> leva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consideração</a:t>
            </a:r>
            <a:r>
              <a:rPr lang="fr-FR" sz="2000" dirty="0"/>
              <a:t> a forma da </a:t>
            </a:r>
            <a:r>
              <a:rPr lang="fr-FR" sz="2000" dirty="0" err="1"/>
              <a:t>molécula</a:t>
            </a:r>
            <a:endParaRPr lang="fr-FR" sz="2000" dirty="0"/>
          </a:p>
        </p:txBody>
      </p:sp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392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1460" y="836712"/>
            <a:ext cx="190500" cy="342900"/>
          </a:xfrm>
          <a:prstGeom prst="rect">
            <a:avLst/>
          </a:prstGeom>
          <a:noFill/>
        </p:spPr>
      </p:pic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1460" y="2060848"/>
            <a:ext cx="190500" cy="342900"/>
          </a:xfrm>
          <a:prstGeom prst="rect">
            <a:avLst/>
          </a:prstGeom>
          <a:noFill/>
        </p:spPr>
      </p:pic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393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492896"/>
            <a:ext cx="2486025" cy="619125"/>
          </a:xfrm>
          <a:prstGeom prst="rect">
            <a:avLst/>
          </a:prstGeom>
          <a:noFill/>
        </p:spPr>
      </p:pic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1" y="6093296"/>
            <a:ext cx="878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A) J. C. Slater, </a:t>
            </a:r>
            <a:r>
              <a:rPr lang="fr-FR" sz="1600" i="1" dirty="0"/>
              <a:t>Phys. </a:t>
            </a:r>
            <a:r>
              <a:rPr lang="fr-FR" sz="1600" i="1" dirty="0" err="1"/>
              <a:t>Rev</a:t>
            </a:r>
            <a:r>
              <a:rPr lang="fr-FR" sz="1600" i="1" dirty="0"/>
              <a:t>. </a:t>
            </a:r>
            <a:r>
              <a:rPr lang="fr-FR" sz="1600" b="1" dirty="0"/>
              <a:t>1930</a:t>
            </a:r>
            <a:r>
              <a:rPr lang="fr-FR" sz="1600" dirty="0"/>
              <a:t>, 36, 57. B) M. </a:t>
            </a:r>
            <a:r>
              <a:rPr lang="fr-FR" sz="1600" dirty="0" err="1"/>
              <a:t>Wolfsberg</a:t>
            </a:r>
            <a:r>
              <a:rPr lang="fr-FR" sz="1600" dirty="0"/>
              <a:t>, L. Helmholtz, </a:t>
            </a:r>
            <a:r>
              <a:rPr lang="fr-FR" sz="1600" i="1" dirty="0"/>
              <a:t>J. </a:t>
            </a:r>
            <a:r>
              <a:rPr lang="fr-FR" sz="1600" i="1" dirty="0" err="1"/>
              <a:t>Chem</a:t>
            </a:r>
            <a:r>
              <a:rPr lang="fr-FR" sz="1600" i="1" dirty="0"/>
              <a:t>. Phys.</a:t>
            </a:r>
            <a:r>
              <a:rPr lang="fr-FR" sz="1600" dirty="0"/>
              <a:t> </a:t>
            </a:r>
            <a:r>
              <a:rPr lang="fr-FR" sz="1600" b="1" dirty="0"/>
              <a:t>1952</a:t>
            </a:r>
            <a:r>
              <a:rPr lang="fr-FR" sz="1600" dirty="0"/>
              <a:t>, 20, 837. C) G. W. </a:t>
            </a:r>
            <a:r>
              <a:rPr lang="fr-FR" sz="1600" dirty="0" err="1"/>
              <a:t>Wheland</a:t>
            </a:r>
            <a:r>
              <a:rPr lang="fr-FR" sz="1600" dirty="0"/>
              <a:t>, D. E. Mann, </a:t>
            </a:r>
            <a:r>
              <a:rPr lang="fr-FR" sz="1600" i="1" dirty="0"/>
              <a:t>J. </a:t>
            </a:r>
            <a:r>
              <a:rPr lang="fr-FR" sz="1600" i="1" dirty="0" err="1"/>
              <a:t>Chem</a:t>
            </a:r>
            <a:r>
              <a:rPr lang="fr-FR" sz="1600" i="1" dirty="0"/>
              <a:t>. Phys.</a:t>
            </a:r>
            <a:r>
              <a:rPr lang="fr-FR" sz="1600" dirty="0"/>
              <a:t> </a:t>
            </a:r>
            <a:r>
              <a:rPr lang="fr-FR" sz="1600" b="1" dirty="0"/>
              <a:t>1949</a:t>
            </a:r>
            <a:r>
              <a:rPr lang="fr-FR" sz="1600" dirty="0"/>
              <a:t>, 17, 264.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304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25460"/>
            <a:ext cx="446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O </a:t>
            </a:r>
            <a:r>
              <a:rPr lang="fr-FR" sz="2800" dirty="0" err="1"/>
              <a:t>Método</a:t>
            </a:r>
            <a:r>
              <a:rPr lang="fr-FR" sz="2800" dirty="0"/>
              <a:t> de </a:t>
            </a:r>
            <a:r>
              <a:rPr lang="fr-FR" sz="2800" dirty="0" err="1"/>
              <a:t>Hückel</a:t>
            </a:r>
            <a:r>
              <a:rPr lang="fr-FR" sz="2800" dirty="0"/>
              <a:t>  Simples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595709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● </a:t>
            </a:r>
            <a:r>
              <a:rPr lang="fr-FR" sz="2000" dirty="0" err="1"/>
              <a:t>Nesse</a:t>
            </a:r>
            <a:r>
              <a:rPr lang="fr-FR" sz="2000" dirty="0"/>
              <a:t> </a:t>
            </a:r>
            <a:r>
              <a:rPr lang="fr-FR" sz="2000" dirty="0" err="1"/>
              <a:t>método</a:t>
            </a:r>
            <a:r>
              <a:rPr lang="fr-FR" sz="2000" dirty="0"/>
              <a:t>, </a:t>
            </a:r>
            <a:r>
              <a:rPr lang="fr-FR" sz="2000" b="1" dirty="0" err="1"/>
              <a:t>não</a:t>
            </a:r>
            <a:r>
              <a:rPr lang="fr-FR" sz="2000" b="1" dirty="0"/>
              <a:t> </a:t>
            </a:r>
            <a:r>
              <a:rPr lang="fr-FR" sz="2000" b="1" dirty="0" err="1"/>
              <a:t>atribuimos</a:t>
            </a:r>
            <a:r>
              <a:rPr lang="fr-FR" sz="2000" b="1" dirty="0"/>
              <a:t> </a:t>
            </a:r>
            <a:r>
              <a:rPr lang="fr-FR" sz="2000" b="1" dirty="0" err="1"/>
              <a:t>valores</a:t>
            </a:r>
            <a:r>
              <a:rPr lang="fr-FR" sz="2000" b="1" dirty="0"/>
              <a:t> </a:t>
            </a:r>
            <a:r>
              <a:rPr lang="fr-FR" sz="2000" b="1" dirty="0" err="1"/>
              <a:t>numéricos</a:t>
            </a:r>
            <a:r>
              <a:rPr lang="fr-FR" sz="2000" b="1" dirty="0"/>
              <a:t> </a:t>
            </a:r>
            <a:r>
              <a:rPr lang="fr-FR" sz="2000" dirty="0" err="1"/>
              <a:t>às</a:t>
            </a:r>
            <a:r>
              <a:rPr lang="fr-FR" sz="2000" dirty="0"/>
              <a:t> </a:t>
            </a:r>
            <a:r>
              <a:rPr lang="fr-FR" sz="2000" dirty="0" err="1"/>
              <a:t>integrais</a:t>
            </a:r>
            <a:r>
              <a:rPr lang="fr-FR" sz="2000" dirty="0"/>
              <a:t> </a:t>
            </a:r>
            <a:r>
              <a:rPr lang="fr-FR" sz="2000" dirty="0" err="1"/>
              <a:t>Coulombianas</a:t>
            </a:r>
            <a:r>
              <a:rPr lang="fr-FR" sz="2000" dirty="0"/>
              <a:t> </a:t>
            </a:r>
            <a:r>
              <a:rPr lang="fr-FR" sz="2000" b="1" dirty="0" err="1"/>
              <a:t>H</a:t>
            </a:r>
            <a:r>
              <a:rPr lang="fr-FR" sz="2000" b="1" baseline="-25000" dirty="0" err="1"/>
              <a:t>ii</a:t>
            </a:r>
            <a:r>
              <a:rPr lang="fr-FR" sz="2000" dirty="0"/>
              <a:t> e </a:t>
            </a:r>
            <a:r>
              <a:rPr lang="fr-FR" sz="2000" dirty="0" err="1"/>
              <a:t>integrais</a:t>
            </a:r>
            <a:r>
              <a:rPr lang="fr-FR" sz="2000" dirty="0"/>
              <a:t> de </a:t>
            </a:r>
            <a:r>
              <a:rPr lang="fr-FR" sz="2000" dirty="0" err="1"/>
              <a:t>ressonância</a:t>
            </a:r>
            <a:r>
              <a:rPr lang="fr-FR" sz="2000" dirty="0"/>
              <a:t> </a:t>
            </a:r>
            <a:r>
              <a:rPr lang="fr-FR" sz="2000" b="1" dirty="0" err="1"/>
              <a:t>H</a:t>
            </a:r>
            <a:r>
              <a:rPr lang="fr-FR" sz="2000" b="1" baseline="-25000" dirty="0" err="1"/>
              <a:t>ij</a:t>
            </a:r>
            <a:r>
              <a:rPr lang="fr-FR" sz="2000" dirty="0"/>
              <a:t>, que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tratadas</a:t>
            </a:r>
            <a:r>
              <a:rPr lang="fr-FR" sz="2000" dirty="0"/>
              <a:t> </a:t>
            </a:r>
            <a:r>
              <a:rPr lang="fr-FR" sz="2000" dirty="0" err="1"/>
              <a:t>geralmente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b="1" dirty="0" err="1"/>
              <a:t>parâmetros</a:t>
            </a:r>
            <a:r>
              <a:rPr lang="fr-FR" sz="2000" dirty="0"/>
              <a:t>.  (os </a:t>
            </a:r>
            <a:r>
              <a:rPr lang="fr-FR" sz="2000" dirty="0" err="1"/>
              <a:t>valores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baseline="-25000" dirty="0"/>
              <a:t>i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iguais</a:t>
            </a:r>
            <a:r>
              <a:rPr lang="fr-FR" sz="2000" dirty="0"/>
              <a:t> </a:t>
            </a:r>
            <a:r>
              <a:rPr lang="fr-FR" sz="2000" dirty="0" err="1"/>
              <a:t>aos</a:t>
            </a:r>
            <a:r>
              <a:rPr lang="fr-FR" sz="2000" dirty="0"/>
              <a:t> </a:t>
            </a:r>
            <a:r>
              <a:rPr lang="fr-FR" sz="2000" dirty="0" err="1"/>
              <a:t>utilizados</a:t>
            </a:r>
            <a:r>
              <a:rPr lang="fr-FR" sz="2000" dirty="0"/>
              <a:t> no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 </a:t>
            </a:r>
            <a:r>
              <a:rPr lang="fr-FR" sz="2000" dirty="0" err="1"/>
              <a:t>estendido</a:t>
            </a:r>
            <a:r>
              <a:rPr lang="fr-FR" sz="2000" dirty="0"/>
              <a:t>)</a:t>
            </a:r>
          </a:p>
          <a:p>
            <a:pPr algn="just"/>
            <a:endParaRPr lang="fr-FR" sz="1200" dirty="0"/>
          </a:p>
          <a:p>
            <a:pPr algn="just"/>
            <a:r>
              <a:rPr lang="fr-FR" sz="2000" dirty="0"/>
              <a:t>●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convenção</a:t>
            </a:r>
            <a:r>
              <a:rPr lang="fr-FR" sz="2000" dirty="0"/>
              <a:t>, </a:t>
            </a:r>
            <a:r>
              <a:rPr lang="fr-FR" sz="2000" b="1" dirty="0"/>
              <a:t>o </a:t>
            </a:r>
            <a:r>
              <a:rPr lang="fr-FR" sz="2000" b="1" dirty="0" err="1"/>
              <a:t>carbono</a:t>
            </a:r>
            <a:r>
              <a:rPr lang="fr-FR" sz="2000" b="1" dirty="0"/>
              <a:t> é </a:t>
            </a:r>
            <a:r>
              <a:rPr lang="fr-FR" sz="2000" b="1" dirty="0" err="1"/>
              <a:t>utilizado</a:t>
            </a:r>
            <a:r>
              <a:rPr lang="fr-FR" sz="2000" b="1" dirty="0"/>
              <a:t> </a:t>
            </a:r>
            <a:r>
              <a:rPr lang="fr-FR" sz="2000" b="1" dirty="0" err="1"/>
              <a:t>como</a:t>
            </a:r>
            <a:r>
              <a:rPr lang="fr-FR" sz="2000" b="1" dirty="0"/>
              <a:t> </a:t>
            </a:r>
            <a:r>
              <a:rPr lang="fr-FR" sz="2000" b="1" dirty="0" err="1"/>
              <a:t>referência</a:t>
            </a:r>
            <a:r>
              <a:rPr lang="fr-FR" sz="2000" dirty="0"/>
              <a:t>, pois a </a:t>
            </a:r>
            <a:r>
              <a:rPr lang="fr-FR" sz="2000" dirty="0" err="1"/>
              <a:t>maior</a:t>
            </a:r>
            <a:r>
              <a:rPr lang="fr-FR" sz="2000" dirty="0"/>
              <a:t> parte dos </a:t>
            </a:r>
            <a:r>
              <a:rPr lang="fr-FR" sz="2000" dirty="0" err="1"/>
              <a:t>sistemas</a:t>
            </a:r>
            <a:r>
              <a:rPr lang="fr-FR" sz="2000" dirty="0"/>
              <a:t> </a:t>
            </a:r>
            <a:r>
              <a:rPr lang="fr-FR" sz="2000" dirty="0" err="1"/>
              <a:t>calculáveis</a:t>
            </a:r>
            <a:r>
              <a:rPr lang="fr-FR" sz="2000" dirty="0"/>
              <a:t> </a:t>
            </a:r>
            <a:r>
              <a:rPr lang="fr-FR" sz="2000" dirty="0" err="1"/>
              <a:t>possuem</a:t>
            </a:r>
            <a:r>
              <a:rPr lang="fr-FR" sz="2000" dirty="0"/>
              <a:t> </a:t>
            </a:r>
            <a:r>
              <a:rPr lang="fr-FR" sz="2000" dirty="0" err="1"/>
              <a:t>átomos</a:t>
            </a:r>
            <a:r>
              <a:rPr lang="fr-FR" sz="2000" dirty="0"/>
              <a:t> de </a:t>
            </a:r>
            <a:r>
              <a:rPr lang="fr-FR" sz="2000" dirty="0" err="1"/>
              <a:t>carbono</a:t>
            </a:r>
            <a:r>
              <a:rPr lang="fr-FR" sz="2000" dirty="0"/>
              <a:t>. A </a:t>
            </a:r>
            <a:r>
              <a:rPr lang="fr-FR" sz="2000" dirty="0" err="1"/>
              <a:t>integral</a:t>
            </a:r>
            <a:r>
              <a:rPr lang="fr-FR" sz="2000" dirty="0"/>
              <a:t> </a:t>
            </a:r>
            <a:r>
              <a:rPr lang="fr-FR" sz="2000" dirty="0" err="1"/>
              <a:t>H</a:t>
            </a:r>
            <a:r>
              <a:rPr lang="fr-FR" sz="2000" baseline="-25000" dirty="0" err="1"/>
              <a:t>ii</a:t>
            </a:r>
            <a:r>
              <a:rPr lang="fr-FR" sz="2000" dirty="0"/>
              <a:t> no </a:t>
            </a:r>
            <a:r>
              <a:rPr lang="fr-FR" sz="2000" dirty="0" err="1"/>
              <a:t>caso</a:t>
            </a:r>
            <a:r>
              <a:rPr lang="fr-FR" sz="2000" dirty="0"/>
              <a:t> do </a:t>
            </a:r>
            <a:r>
              <a:rPr lang="fr-FR" sz="2000" dirty="0" err="1"/>
              <a:t>carbono</a:t>
            </a:r>
            <a:r>
              <a:rPr lang="fr-FR" sz="2000" dirty="0"/>
              <a:t> é </a:t>
            </a:r>
            <a:r>
              <a:rPr lang="fr-FR" sz="2000" dirty="0" err="1"/>
              <a:t>expressa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dirty="0"/>
              <a:t>. </a:t>
            </a:r>
            <a:r>
              <a:rPr lang="fr-FR" sz="2000" dirty="0" err="1"/>
              <a:t>Outros</a:t>
            </a:r>
            <a:r>
              <a:rPr lang="fr-FR" sz="2000" dirty="0"/>
              <a:t> </a:t>
            </a:r>
            <a:r>
              <a:rPr lang="fr-FR" sz="2000" dirty="0" err="1"/>
              <a:t>heteroátomos</a:t>
            </a:r>
            <a:r>
              <a:rPr lang="fr-FR" sz="2000" dirty="0"/>
              <a:t> N, O, S, B, …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expressos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função</a:t>
            </a:r>
            <a:r>
              <a:rPr lang="fr-FR" sz="2000" dirty="0"/>
              <a:t> do </a:t>
            </a:r>
            <a:r>
              <a:rPr lang="fr-FR" sz="2000" dirty="0" err="1"/>
              <a:t>parâmetro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dirty="0"/>
              <a:t> do </a:t>
            </a:r>
            <a:r>
              <a:rPr lang="fr-FR" sz="2000" dirty="0" err="1"/>
              <a:t>carbono</a:t>
            </a:r>
            <a:r>
              <a:rPr lang="fr-FR" sz="2000" dirty="0"/>
              <a:t>.</a:t>
            </a:r>
          </a:p>
          <a:p>
            <a:pPr algn="just"/>
            <a:endParaRPr lang="fr-FR" sz="1200" dirty="0"/>
          </a:p>
          <a:p>
            <a:pPr algn="just"/>
            <a:r>
              <a:rPr lang="fr-FR" sz="2000" dirty="0"/>
              <a:t>●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diferença</a:t>
            </a:r>
            <a:r>
              <a:rPr lang="fr-FR" sz="2000" dirty="0"/>
              <a:t> importante entre o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 </a:t>
            </a:r>
            <a:r>
              <a:rPr lang="fr-FR" sz="2000" dirty="0" err="1"/>
              <a:t>estendido</a:t>
            </a:r>
            <a:r>
              <a:rPr lang="fr-FR" sz="2000" dirty="0"/>
              <a:t> e o simples é </a:t>
            </a:r>
            <a:r>
              <a:rPr lang="fr-FR" sz="2000" dirty="0" err="1"/>
              <a:t>devido</a:t>
            </a:r>
            <a:r>
              <a:rPr lang="fr-FR" sz="2000" dirty="0"/>
              <a:t> </a:t>
            </a:r>
            <a:r>
              <a:rPr lang="fr-FR" sz="2000" dirty="0" err="1"/>
              <a:t>aos</a:t>
            </a:r>
            <a:r>
              <a:rPr lang="fr-FR" sz="2000" dirty="0"/>
              <a:t> </a:t>
            </a:r>
            <a:r>
              <a:rPr lang="fr-FR" sz="2000" dirty="0" err="1"/>
              <a:t>termos</a:t>
            </a:r>
            <a:r>
              <a:rPr lang="fr-FR" sz="2000" dirty="0"/>
              <a:t> </a:t>
            </a:r>
            <a:r>
              <a:rPr lang="fr-FR" sz="2000" dirty="0" err="1"/>
              <a:t>H</a:t>
            </a:r>
            <a:r>
              <a:rPr lang="fr-FR" sz="2000" baseline="-25000" dirty="0" err="1"/>
              <a:t>ij</a:t>
            </a:r>
            <a:r>
              <a:rPr lang="fr-FR" sz="2000" dirty="0"/>
              <a:t> (</a:t>
            </a:r>
            <a:r>
              <a:rPr lang="fr-FR" sz="2000" dirty="0" err="1">
                <a:latin typeface="Symbol" pitchFamily="18" charset="2"/>
              </a:rPr>
              <a:t>b</a:t>
            </a:r>
            <a:r>
              <a:rPr lang="fr-FR" sz="2000" baseline="-25000" dirty="0" err="1"/>
              <a:t>ij</a:t>
            </a:r>
            <a:r>
              <a:rPr lang="fr-FR" sz="2000" dirty="0"/>
              <a:t>) e </a:t>
            </a:r>
            <a:r>
              <a:rPr lang="fr-FR" sz="2000" dirty="0" err="1"/>
              <a:t>S</a:t>
            </a:r>
            <a:r>
              <a:rPr lang="fr-FR" sz="2000" baseline="-25000" dirty="0" err="1"/>
              <a:t>ij</a:t>
            </a:r>
            <a:r>
              <a:rPr lang="fr-FR" sz="2000" dirty="0"/>
              <a:t>. </a:t>
            </a:r>
            <a:r>
              <a:rPr lang="fr-FR" sz="2000" b="1" dirty="0" err="1"/>
              <a:t>H</a:t>
            </a:r>
            <a:r>
              <a:rPr lang="fr-FR" sz="2000" b="1" baseline="-25000" dirty="0" err="1"/>
              <a:t>ij</a:t>
            </a:r>
            <a:r>
              <a:rPr lang="fr-FR" sz="2000" b="1" dirty="0"/>
              <a:t> </a:t>
            </a:r>
            <a:r>
              <a:rPr lang="fr-FR" sz="2000" b="1" dirty="0" err="1"/>
              <a:t>são</a:t>
            </a:r>
            <a:r>
              <a:rPr lang="fr-FR" sz="2000" b="1" dirty="0"/>
              <a:t> </a:t>
            </a:r>
            <a:r>
              <a:rPr lang="fr-FR" sz="2000" b="1" dirty="0" err="1"/>
              <a:t>consideradas</a:t>
            </a:r>
            <a:r>
              <a:rPr lang="fr-FR" sz="2000" b="1" dirty="0"/>
              <a:t> </a:t>
            </a:r>
            <a:r>
              <a:rPr lang="fr-FR" sz="2000" b="1" dirty="0" err="1"/>
              <a:t>não</a:t>
            </a:r>
            <a:r>
              <a:rPr lang="fr-FR" sz="2000" b="1" dirty="0"/>
              <a:t> </a:t>
            </a:r>
            <a:r>
              <a:rPr lang="fr-FR" sz="2000" b="1" dirty="0" err="1"/>
              <a:t>nulos</a:t>
            </a:r>
            <a:r>
              <a:rPr lang="fr-FR" sz="2000" b="1" dirty="0"/>
              <a:t> </a:t>
            </a:r>
            <a:r>
              <a:rPr lang="fr-FR" sz="2000" b="1" dirty="0" err="1"/>
              <a:t>quando</a:t>
            </a:r>
            <a:r>
              <a:rPr lang="fr-FR" sz="2000" b="1" dirty="0"/>
              <a:t> dois </a:t>
            </a:r>
            <a:r>
              <a:rPr lang="fr-FR" sz="2000" b="1" dirty="0" err="1"/>
              <a:t>atomos</a:t>
            </a:r>
            <a:r>
              <a:rPr lang="fr-FR" sz="2000" b="1" dirty="0"/>
              <a:t> </a:t>
            </a:r>
            <a:r>
              <a:rPr lang="fr-FR" sz="2000" b="1" dirty="0" err="1"/>
              <a:t>são</a:t>
            </a:r>
            <a:r>
              <a:rPr lang="fr-FR" sz="2000" b="1" dirty="0"/>
              <a:t> </a:t>
            </a:r>
            <a:r>
              <a:rPr lang="fr-FR" sz="2000" b="1" dirty="0" err="1"/>
              <a:t>vizinhos</a:t>
            </a:r>
            <a:r>
              <a:rPr lang="fr-FR" sz="2000" b="1" dirty="0"/>
              <a:t> e </a:t>
            </a:r>
            <a:r>
              <a:rPr lang="fr-FR" sz="2000" b="1" dirty="0" err="1"/>
              <a:t>iguais</a:t>
            </a:r>
            <a:r>
              <a:rPr lang="fr-FR" sz="2000" b="1" dirty="0"/>
              <a:t> à </a:t>
            </a:r>
            <a:r>
              <a:rPr lang="fr-FR" sz="2000" b="1" dirty="0" err="1"/>
              <a:t>zero</a:t>
            </a:r>
            <a:r>
              <a:rPr lang="fr-FR" sz="2000" b="1" dirty="0"/>
              <a:t>, </a:t>
            </a:r>
            <a:r>
              <a:rPr lang="fr-FR" sz="2000" b="1" dirty="0" err="1"/>
              <a:t>em</a:t>
            </a:r>
            <a:r>
              <a:rPr lang="fr-FR" sz="2000" b="1" dirty="0"/>
              <a:t> </a:t>
            </a:r>
            <a:r>
              <a:rPr lang="fr-FR" sz="2000" b="1" dirty="0" err="1"/>
              <a:t>caso</a:t>
            </a:r>
            <a:r>
              <a:rPr lang="fr-FR" sz="2000" b="1" dirty="0"/>
              <a:t> </a:t>
            </a:r>
            <a:r>
              <a:rPr lang="fr-FR" sz="2000" b="1" dirty="0" err="1"/>
              <a:t>contrário</a:t>
            </a:r>
            <a:r>
              <a:rPr lang="fr-FR" sz="2000" dirty="0"/>
              <a:t>. No </a:t>
            </a:r>
            <a:r>
              <a:rPr lang="fr-FR" sz="2000" dirty="0" err="1"/>
              <a:t>caso</a:t>
            </a:r>
            <a:r>
              <a:rPr lang="fr-FR" sz="2000" dirty="0"/>
              <a:t> de dois </a:t>
            </a:r>
            <a:r>
              <a:rPr lang="fr-FR" sz="2000" dirty="0" err="1"/>
              <a:t>carbonos</a:t>
            </a:r>
            <a:r>
              <a:rPr lang="fr-FR" sz="2000" dirty="0"/>
              <a:t> </a:t>
            </a:r>
            <a:r>
              <a:rPr lang="fr-FR" sz="2000" dirty="0" err="1"/>
              <a:t>vizinhos</a:t>
            </a:r>
            <a:r>
              <a:rPr lang="fr-FR" sz="2000" dirty="0"/>
              <a:t>, </a:t>
            </a:r>
            <a:r>
              <a:rPr lang="fr-FR" sz="2000" dirty="0" err="1"/>
              <a:t>H</a:t>
            </a:r>
            <a:r>
              <a:rPr lang="fr-FR" sz="2000" baseline="-25000" dirty="0" err="1"/>
              <a:t>ij</a:t>
            </a:r>
            <a:r>
              <a:rPr lang="fr-FR" sz="2000" dirty="0"/>
              <a:t> = </a:t>
            </a:r>
            <a:r>
              <a:rPr lang="fr-FR" sz="2000" dirty="0">
                <a:latin typeface="Symbol" pitchFamily="18" charset="2"/>
              </a:rPr>
              <a:t>b</a:t>
            </a:r>
            <a:r>
              <a:rPr lang="fr-FR" sz="2000" dirty="0"/>
              <a:t>. </a:t>
            </a:r>
            <a:r>
              <a:rPr lang="fr-FR" sz="2000" dirty="0" err="1"/>
              <a:t>Outros</a:t>
            </a:r>
            <a:r>
              <a:rPr lang="fr-FR" sz="2000" dirty="0"/>
              <a:t> </a:t>
            </a:r>
            <a:r>
              <a:rPr lang="fr-FR" sz="2000" dirty="0" err="1"/>
              <a:t>heteroátomos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expressos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função</a:t>
            </a:r>
            <a:r>
              <a:rPr lang="fr-FR" sz="2000" dirty="0"/>
              <a:t> de </a:t>
            </a:r>
            <a:r>
              <a:rPr lang="fr-FR" sz="2000" dirty="0">
                <a:latin typeface="Symbol" pitchFamily="18" charset="2"/>
              </a:rPr>
              <a:t>b</a:t>
            </a:r>
            <a:r>
              <a:rPr lang="fr-FR" sz="2000" dirty="0"/>
              <a:t>. </a:t>
            </a:r>
            <a:r>
              <a:rPr lang="fr-FR" sz="2000" dirty="0" err="1"/>
              <a:t>Contrariamente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 </a:t>
            </a:r>
            <a:r>
              <a:rPr lang="fr-FR" sz="2000" dirty="0" err="1"/>
              <a:t>estendido</a:t>
            </a:r>
            <a:r>
              <a:rPr lang="fr-FR" sz="2000" dirty="0"/>
              <a:t>, este </a:t>
            </a:r>
            <a:r>
              <a:rPr lang="fr-FR" sz="2000" dirty="0" err="1"/>
              <a:t>termo</a:t>
            </a:r>
            <a:r>
              <a:rPr lang="fr-FR" sz="2000" dirty="0"/>
              <a:t> é constante, </a:t>
            </a:r>
            <a:r>
              <a:rPr lang="fr-FR" sz="2000" dirty="0" err="1"/>
              <a:t>qualquer</a:t>
            </a:r>
            <a:r>
              <a:rPr lang="fr-FR" sz="2000" dirty="0"/>
              <a:t> que </a:t>
            </a:r>
            <a:r>
              <a:rPr lang="fr-FR" sz="2000" dirty="0" err="1"/>
              <a:t>seja</a:t>
            </a:r>
            <a:r>
              <a:rPr lang="fr-FR" sz="2000" dirty="0"/>
              <a:t> a </a:t>
            </a:r>
            <a:r>
              <a:rPr lang="fr-FR" sz="2000" dirty="0" err="1"/>
              <a:t>geometria</a:t>
            </a:r>
            <a:r>
              <a:rPr lang="fr-FR" sz="2000" dirty="0"/>
              <a:t> da </a:t>
            </a:r>
            <a:r>
              <a:rPr lang="fr-FR" sz="2000" dirty="0" err="1"/>
              <a:t>molécula</a:t>
            </a:r>
            <a:r>
              <a:rPr lang="fr-FR" sz="2000" dirty="0"/>
              <a:t>, ou se a </a:t>
            </a:r>
            <a:r>
              <a:rPr lang="fr-FR" sz="2000" dirty="0" err="1"/>
              <a:t>distância</a:t>
            </a:r>
            <a:r>
              <a:rPr lang="fr-FR" sz="2000" dirty="0"/>
              <a:t> entre os </a:t>
            </a:r>
            <a:r>
              <a:rPr lang="fr-FR" sz="2000" dirty="0" err="1"/>
              <a:t>átomos</a:t>
            </a:r>
            <a:r>
              <a:rPr lang="fr-FR" sz="2000" dirty="0"/>
              <a:t> i e j </a:t>
            </a:r>
            <a:r>
              <a:rPr lang="fr-FR" sz="2000" dirty="0" err="1"/>
              <a:t>aumenta</a:t>
            </a:r>
            <a:r>
              <a:rPr lang="fr-FR" sz="2000" dirty="0"/>
              <a:t> ou diminue</a:t>
            </a:r>
            <a:r>
              <a:rPr lang="fr-FR" sz="2000" b="1" dirty="0"/>
              <a:t>. </a:t>
            </a:r>
            <a:r>
              <a:rPr lang="fr-FR" sz="2000" b="1" dirty="0" err="1"/>
              <a:t>S</a:t>
            </a:r>
            <a:r>
              <a:rPr lang="fr-FR" sz="2000" b="1" baseline="-25000" dirty="0" err="1"/>
              <a:t>ij</a:t>
            </a:r>
            <a:r>
              <a:rPr lang="fr-FR" sz="2000" b="1" dirty="0"/>
              <a:t> = </a:t>
            </a:r>
            <a:r>
              <a:rPr lang="fr-FR" sz="2000" b="1" dirty="0" err="1">
                <a:latin typeface="Symbol" pitchFamily="18" charset="2"/>
              </a:rPr>
              <a:t>d</a:t>
            </a:r>
            <a:r>
              <a:rPr lang="fr-FR" sz="2000" b="1" baseline="-25000" dirty="0" err="1"/>
              <a:t>ij</a:t>
            </a:r>
            <a:r>
              <a:rPr lang="fr-FR" sz="2000" b="1" dirty="0"/>
              <a:t> </a:t>
            </a:r>
            <a:r>
              <a:rPr lang="fr-FR" sz="2000" dirty="0"/>
              <a:t>(delta de Kronecker)</a:t>
            </a:r>
          </a:p>
          <a:p>
            <a:pPr algn="just"/>
            <a:endParaRPr lang="fr-FR" sz="1200" dirty="0"/>
          </a:p>
          <a:p>
            <a:pPr algn="just"/>
            <a:r>
              <a:rPr lang="fr-FR" sz="2000" dirty="0"/>
              <a:t>- As </a:t>
            </a:r>
            <a:r>
              <a:rPr lang="fr-FR" sz="2000" dirty="0" err="1"/>
              <a:t>simplificações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consideráveis</a:t>
            </a:r>
            <a:r>
              <a:rPr lang="fr-FR" sz="2000" dirty="0"/>
              <a:t>, mas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modificam</a:t>
            </a:r>
            <a:r>
              <a:rPr lang="fr-FR" sz="2000" dirty="0"/>
              <a:t> a </a:t>
            </a:r>
            <a:r>
              <a:rPr lang="fr-FR" sz="2000" dirty="0" err="1"/>
              <a:t>ordem</a:t>
            </a:r>
            <a:r>
              <a:rPr lang="fr-FR" sz="2000" dirty="0"/>
              <a:t> </a:t>
            </a:r>
            <a:r>
              <a:rPr lang="fr-FR" sz="2000" dirty="0" err="1"/>
              <a:t>energética</a:t>
            </a:r>
            <a:r>
              <a:rPr lang="fr-FR" sz="2000" dirty="0"/>
              <a:t> </a:t>
            </a:r>
            <a:r>
              <a:rPr lang="fr-FR" sz="2000" dirty="0" err="1"/>
              <a:t>relativa</a:t>
            </a:r>
            <a:r>
              <a:rPr lang="fr-FR" sz="2000" dirty="0"/>
              <a:t> dos </a:t>
            </a:r>
            <a:r>
              <a:rPr lang="fr-FR" sz="2000" dirty="0" err="1"/>
              <a:t>OMs</a:t>
            </a:r>
            <a:r>
              <a:rPr lang="fr-FR" sz="2000" dirty="0"/>
              <a:t> e as suas </a:t>
            </a:r>
            <a:r>
              <a:rPr lang="fr-FR" sz="2000" dirty="0" err="1"/>
              <a:t>simetrias</a:t>
            </a:r>
            <a:r>
              <a:rPr lang="fr-FR" sz="2000" dirty="0"/>
              <a:t>, que </a:t>
            </a:r>
            <a:r>
              <a:rPr lang="fr-FR" sz="2000" dirty="0" err="1"/>
              <a:t>são</a:t>
            </a:r>
            <a:r>
              <a:rPr lang="fr-FR" sz="2000" dirty="0"/>
              <a:t> as </a:t>
            </a:r>
            <a:r>
              <a:rPr lang="fr-FR" sz="2000" dirty="0" err="1"/>
              <a:t>informações</a:t>
            </a:r>
            <a:r>
              <a:rPr lang="fr-FR" sz="2000" dirty="0"/>
              <a:t> </a:t>
            </a:r>
            <a:r>
              <a:rPr lang="fr-FR" sz="2000" dirty="0" err="1"/>
              <a:t>principais</a:t>
            </a:r>
            <a:r>
              <a:rPr lang="fr-FR" sz="2000" dirty="0"/>
              <a:t> </a:t>
            </a:r>
            <a:r>
              <a:rPr lang="fr-FR" sz="2000" dirty="0" err="1"/>
              <a:t>fornecidas</a:t>
            </a:r>
            <a:r>
              <a:rPr lang="fr-FR" sz="2000" dirty="0"/>
              <a:t>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 simples.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5652120" y="692696"/>
            <a:ext cx="3168352" cy="144016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44624"/>
            <a:ext cx="5638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Cálculos</a:t>
            </a:r>
            <a:r>
              <a:rPr lang="fr-FR" sz="2800" dirty="0"/>
              <a:t>: </a:t>
            </a:r>
            <a:r>
              <a:rPr lang="fr-FR" sz="2800" dirty="0" err="1"/>
              <a:t>Comparação</a:t>
            </a:r>
            <a:r>
              <a:rPr lang="fr-FR" sz="2800" dirty="0"/>
              <a:t> Entre </a:t>
            </a:r>
            <a:r>
              <a:rPr lang="fr-FR" sz="2800" dirty="0" err="1"/>
              <a:t>Métodos</a:t>
            </a:r>
            <a:endParaRPr lang="fr-FR" sz="2800" dirty="0"/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372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836712"/>
            <a:ext cx="2409825" cy="628650"/>
          </a:xfrm>
          <a:prstGeom prst="rect">
            <a:avLst/>
          </a:prstGeom>
          <a:noFill/>
        </p:spPr>
      </p:pic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3528" y="908720"/>
            <a:ext cx="2016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Hückel</a:t>
            </a:r>
            <a:r>
              <a:rPr lang="fr-FR" sz="2000" b="1" dirty="0"/>
              <a:t> </a:t>
            </a:r>
            <a:r>
              <a:rPr lang="fr-FR" sz="2000" b="1" dirty="0" err="1"/>
              <a:t>estendido</a:t>
            </a:r>
            <a:endParaRPr lang="fr-FR" sz="2000" b="1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832475" y="836712"/>
          <a:ext cx="2805113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S ChemDraw Drawing" r:id="rId3" imgW="2384747" imgH="1064684" progId="ChemDraw.Document.6.0">
                  <p:embed/>
                </p:oleObj>
              </mc:Choice>
              <mc:Fallback>
                <p:oleObj name="CS ChemDraw Drawing" r:id="rId3" imgW="2384747" imgH="106468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836712"/>
                        <a:ext cx="2805113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628800"/>
            <a:ext cx="1504950" cy="34290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628800"/>
            <a:ext cx="942975" cy="342900"/>
          </a:xfrm>
          <a:prstGeom prst="rect">
            <a:avLst/>
          </a:prstGeom>
          <a:noFill/>
        </p:spPr>
      </p:pic>
      <p:sp>
        <p:nvSpPr>
          <p:cNvPr id="437256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72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7259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7261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04864"/>
            <a:ext cx="2876550" cy="619125"/>
          </a:xfrm>
          <a:prstGeom prst="rect">
            <a:avLst/>
          </a:prstGeom>
          <a:noFill/>
        </p:spPr>
      </p:pic>
      <p:pic>
        <p:nvPicPr>
          <p:cNvPr id="437260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996952"/>
            <a:ext cx="4229100" cy="619125"/>
          </a:xfrm>
          <a:prstGeom prst="rect">
            <a:avLst/>
          </a:prstGeom>
          <a:noFill/>
        </p:spPr>
      </p:pic>
      <p:sp>
        <p:nvSpPr>
          <p:cNvPr id="4372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7263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7264" name="Rectangle 16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72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37265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242" y="4024486"/>
            <a:ext cx="2495550" cy="628650"/>
          </a:xfrm>
          <a:prstGeom prst="rect">
            <a:avLst/>
          </a:prstGeom>
          <a:noFill/>
        </p:spPr>
      </p:pic>
      <p:sp>
        <p:nvSpPr>
          <p:cNvPr id="4372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72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7271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727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727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7276" name="Rectangle 2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727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72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7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7283" name="Rectangle 35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728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7287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7289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7288" name="Picture 4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589240"/>
            <a:ext cx="4695825" cy="542925"/>
          </a:xfrm>
          <a:prstGeom prst="rect">
            <a:avLst/>
          </a:prstGeom>
          <a:noFill/>
        </p:spPr>
      </p:pic>
      <p:sp>
        <p:nvSpPr>
          <p:cNvPr id="437290" name="Rectangle 42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729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37291" name="Picture 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941168"/>
            <a:ext cx="4686300" cy="542925"/>
          </a:xfrm>
          <a:prstGeom prst="rect">
            <a:avLst/>
          </a:prstGeom>
          <a:noFill/>
        </p:spPr>
      </p:pic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728342"/>
            <a:ext cx="2152650" cy="628650"/>
          </a:xfrm>
          <a:prstGeom prst="rect">
            <a:avLst/>
          </a:prstGeom>
          <a:noFill/>
        </p:spPr>
      </p:pic>
      <p:sp>
        <p:nvSpPr>
          <p:cNvPr id="60" name="ZoneTexte 59"/>
          <p:cNvSpPr txBox="1"/>
          <p:nvPr/>
        </p:nvSpPr>
        <p:spPr>
          <a:xfrm>
            <a:off x="6372200" y="2204864"/>
            <a:ext cx="1764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Hückel</a:t>
            </a:r>
            <a:r>
              <a:rPr lang="fr-FR" sz="2000" b="1" dirty="0"/>
              <a:t> simples</a:t>
            </a:r>
          </a:p>
        </p:txBody>
      </p:sp>
      <p:pic>
        <p:nvPicPr>
          <p:cNvPr id="61" name="Picture 2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573016"/>
            <a:ext cx="609600" cy="342900"/>
          </a:xfrm>
          <a:prstGeom prst="rect">
            <a:avLst/>
          </a:prstGeom>
          <a:noFill/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573016"/>
            <a:ext cx="1504950" cy="342900"/>
          </a:xfrm>
          <a:prstGeom prst="rect">
            <a:avLst/>
          </a:prstGeom>
          <a:noFill/>
        </p:spPr>
      </p:pic>
      <p:pic>
        <p:nvPicPr>
          <p:cNvPr id="63" name="Picture 2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149080"/>
            <a:ext cx="2552700" cy="342900"/>
          </a:xfrm>
          <a:prstGeom prst="rect">
            <a:avLst/>
          </a:prstGeom>
          <a:noFill/>
        </p:spPr>
      </p:pic>
      <p:pic>
        <p:nvPicPr>
          <p:cNvPr id="64" name="Picture 3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509120"/>
            <a:ext cx="2562225" cy="342900"/>
          </a:xfrm>
          <a:prstGeom prst="rect">
            <a:avLst/>
          </a:prstGeom>
          <a:noFill/>
        </p:spPr>
      </p:pic>
      <p:sp>
        <p:nvSpPr>
          <p:cNvPr id="437295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37294" name="Picture 4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984973"/>
            <a:ext cx="2114550" cy="676275"/>
          </a:xfrm>
          <a:prstGeom prst="rect">
            <a:avLst/>
          </a:prstGeom>
          <a:noFill/>
        </p:spPr>
      </p:pic>
      <p:sp>
        <p:nvSpPr>
          <p:cNvPr id="437296" name="Rectangle 4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7298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37297" name="Picture 4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733256"/>
            <a:ext cx="2114550" cy="676275"/>
          </a:xfrm>
          <a:prstGeom prst="rect">
            <a:avLst/>
          </a:prstGeom>
          <a:noFill/>
        </p:spPr>
      </p:pic>
      <p:cxnSp>
        <p:nvCxnSpPr>
          <p:cNvPr id="72" name="Connecteur droit 71"/>
          <p:cNvCxnSpPr/>
          <p:nvPr/>
        </p:nvCxnSpPr>
        <p:spPr>
          <a:xfrm>
            <a:off x="5868144" y="2348880"/>
            <a:ext cx="0" cy="381642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300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37299" name="Picture 5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034011"/>
            <a:ext cx="2505075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7742" name="Object 14"/>
          <p:cNvGraphicFramePr>
            <a:graphicFrameLocks noChangeAspect="1"/>
          </p:cNvGraphicFramePr>
          <p:nvPr/>
        </p:nvGraphicFramePr>
        <p:xfrm>
          <a:off x="546100" y="2573338"/>
          <a:ext cx="3330575" cy="218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S ChemDraw Drawing" r:id="rId2" imgW="2219838" imgH="1453564" progId="ChemDraw.Document.6.0">
                  <p:embed/>
                </p:oleObj>
              </mc:Choice>
              <mc:Fallback>
                <p:oleObj name="CS ChemDraw Drawing" r:id="rId2" imgW="2219838" imgH="145356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573338"/>
                        <a:ext cx="3330575" cy="218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44624"/>
            <a:ext cx="5638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Cálculos</a:t>
            </a:r>
            <a:r>
              <a:rPr lang="fr-FR" sz="2800" dirty="0"/>
              <a:t>: </a:t>
            </a:r>
            <a:r>
              <a:rPr lang="fr-FR" sz="2800" dirty="0" err="1"/>
              <a:t>Comparação</a:t>
            </a:r>
            <a:r>
              <a:rPr lang="fr-FR" sz="2800" dirty="0"/>
              <a:t> Entre </a:t>
            </a:r>
            <a:r>
              <a:rPr lang="fr-FR" sz="2800" dirty="0" err="1"/>
              <a:t>Métodos</a:t>
            </a:r>
            <a:endParaRPr lang="fr-FR" sz="2800" dirty="0"/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77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1141" y="2521843"/>
            <a:ext cx="1219200" cy="619125"/>
          </a:xfrm>
          <a:prstGeom prst="rect">
            <a:avLst/>
          </a:prstGeom>
          <a:noFill/>
        </p:spPr>
      </p:pic>
      <p:sp>
        <p:nvSpPr>
          <p:cNvPr id="457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773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1141" y="4312518"/>
            <a:ext cx="1209675" cy="62865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971600" y="1700808"/>
            <a:ext cx="238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Hückel</a:t>
            </a:r>
            <a:r>
              <a:rPr lang="fr-FR" sz="2400" b="1" dirty="0"/>
              <a:t> </a:t>
            </a:r>
            <a:r>
              <a:rPr lang="fr-FR" sz="2400" b="1" dirty="0" err="1"/>
              <a:t>estendido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949353" y="1700808"/>
            <a:ext cx="207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Hückel</a:t>
            </a:r>
            <a:r>
              <a:rPr lang="fr-FR" sz="2400" b="1" dirty="0"/>
              <a:t> simples</a:t>
            </a:r>
          </a:p>
        </p:txBody>
      </p:sp>
      <p:sp>
        <p:nvSpPr>
          <p:cNvPr id="4577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773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4773" y="4454252"/>
            <a:ext cx="1209675" cy="342900"/>
          </a:xfrm>
          <a:prstGeom prst="rect">
            <a:avLst/>
          </a:prstGeom>
          <a:noFill/>
        </p:spPr>
      </p:pic>
      <p:sp>
        <p:nvSpPr>
          <p:cNvPr id="4577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5773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869" y="2852936"/>
            <a:ext cx="1219200" cy="342900"/>
          </a:xfrm>
          <a:prstGeom prst="rect">
            <a:avLst/>
          </a:prstGeom>
          <a:noFill/>
        </p:spPr>
      </p:pic>
      <p:graphicFrame>
        <p:nvGraphicFramePr>
          <p:cNvPr id="457743" name="Object 15"/>
          <p:cNvGraphicFramePr>
            <a:graphicFrameLocks noChangeAspect="1"/>
          </p:cNvGraphicFramePr>
          <p:nvPr/>
        </p:nvGraphicFramePr>
        <p:xfrm>
          <a:off x="5153025" y="2574925"/>
          <a:ext cx="3328988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S ChemDraw Drawing" r:id="rId8" imgW="2219838" imgH="1529749" progId="ChemDraw.Document.6.0">
                  <p:embed/>
                </p:oleObj>
              </mc:Choice>
              <mc:Fallback>
                <p:oleObj name="CS ChemDraw Drawing" r:id="rId8" imgW="2219838" imgH="1529749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2574925"/>
                        <a:ext cx="3328988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2103</Words>
  <Application>Microsoft Office PowerPoint</Application>
  <PresentationFormat>Apresentação na tela (4:3)</PresentationFormat>
  <Paragraphs>245</Paragraphs>
  <Slides>30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5</cp:revision>
  <dcterms:created xsi:type="dcterms:W3CDTF">2018-06-25T21:25:30Z</dcterms:created>
  <dcterms:modified xsi:type="dcterms:W3CDTF">2025-09-03T13:32:20Z</dcterms:modified>
</cp:coreProperties>
</file>