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image" Target="../media/image87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image" Target="../media/image92.emf"/><Relationship Id="rId4" Type="http://schemas.openxmlformats.org/officeDocument/2006/relationships/image" Target="../media/image9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image" Target="../media/image10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image" Target="../media/image116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image" Target="../media/image12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emf"/><Relationship Id="rId1" Type="http://schemas.openxmlformats.org/officeDocument/2006/relationships/image" Target="../media/image12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w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5.wmf"/><Relationship Id="rId1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55.wmf"/><Relationship Id="rId1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pt-B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B6B7-A00E-4AA8-8171-383F15BEABFF}" type="datetimeFigureOut">
              <a:rPr lang="pt-BR" smtClean="0"/>
              <a:t>25/06/2018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34E-F3DF-4C45-A787-FC5E6FBFE7F8}" type="slidenum">
              <a:rPr lang="pt-BR" smtClean="0"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B6B7-A00E-4AA8-8171-383F15BEABFF}" type="datetimeFigureOut">
              <a:rPr lang="pt-BR" smtClean="0"/>
              <a:t>25/06/2018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34E-F3DF-4C45-A787-FC5E6FBFE7F8}" type="slidenum">
              <a:rPr lang="pt-BR" smtClean="0"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B6B7-A00E-4AA8-8171-383F15BEABFF}" type="datetimeFigureOut">
              <a:rPr lang="pt-BR" smtClean="0"/>
              <a:t>25/06/2018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34E-F3DF-4C45-A787-FC5E6FBFE7F8}" type="slidenum">
              <a:rPr lang="pt-BR" smtClean="0"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B6B7-A00E-4AA8-8171-383F15BEABFF}" type="datetimeFigureOut">
              <a:rPr lang="pt-BR" smtClean="0"/>
              <a:t>25/06/2018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34E-F3DF-4C45-A787-FC5E6FBFE7F8}" type="slidenum">
              <a:rPr lang="pt-BR" smtClean="0"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B6B7-A00E-4AA8-8171-383F15BEABFF}" type="datetimeFigureOut">
              <a:rPr lang="pt-BR" smtClean="0"/>
              <a:t>25/06/2018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34E-F3DF-4C45-A787-FC5E6FBFE7F8}" type="slidenum">
              <a:rPr lang="pt-BR" smtClean="0"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pt-B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pt-B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B6B7-A00E-4AA8-8171-383F15BEABFF}" type="datetimeFigureOut">
              <a:rPr lang="pt-BR" smtClean="0"/>
              <a:t>25/06/2018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34E-F3DF-4C45-A787-FC5E6FBFE7F8}" type="slidenum">
              <a:rPr lang="pt-BR" smtClean="0"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pt-B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pt-B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B6B7-A00E-4AA8-8171-383F15BEABFF}" type="datetimeFigureOut">
              <a:rPr lang="pt-BR" smtClean="0"/>
              <a:t>25/06/2018</a:t>
            </a:fld>
            <a:endParaRPr lang="pt-B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34E-F3DF-4C45-A787-FC5E6FBFE7F8}" type="slidenum">
              <a:rPr lang="pt-BR" smtClean="0"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pt-B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B6B7-A00E-4AA8-8171-383F15BEABFF}" type="datetimeFigureOut">
              <a:rPr lang="pt-BR" smtClean="0"/>
              <a:t>25/06/2018</a:t>
            </a:fld>
            <a:endParaRPr lang="pt-B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34E-F3DF-4C45-A787-FC5E6FBFE7F8}" type="slidenum">
              <a:rPr lang="pt-BR" smtClean="0"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B6B7-A00E-4AA8-8171-383F15BEABFF}" type="datetimeFigureOut">
              <a:rPr lang="pt-BR" smtClean="0"/>
              <a:t>25/06/2018</a:t>
            </a:fld>
            <a:endParaRPr lang="pt-B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34E-F3DF-4C45-A787-FC5E6FBFE7F8}" type="slidenum">
              <a:rPr lang="pt-BR" smtClean="0"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B6B7-A00E-4AA8-8171-383F15BEABFF}" type="datetimeFigureOut">
              <a:rPr lang="pt-BR" smtClean="0"/>
              <a:t>25/06/2018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34E-F3DF-4C45-A787-FC5E6FBFE7F8}" type="slidenum">
              <a:rPr lang="pt-BR" smtClean="0"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pt-B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B6B7-A00E-4AA8-8171-383F15BEABFF}" type="datetimeFigureOut">
              <a:rPr lang="pt-BR" smtClean="0"/>
              <a:t>25/06/2018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34E-F3DF-4C45-A787-FC5E6FBFE7F8}" type="slidenum">
              <a:rPr lang="pt-BR" smtClean="0"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0B6B7-A00E-4AA8-8171-383F15BEABFF}" type="datetimeFigureOut">
              <a:rPr lang="pt-BR" smtClean="0"/>
              <a:t>25/06/2018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C134E-F3DF-4C45-A787-FC5E6FBFE7F8}" type="slidenum">
              <a:rPr lang="pt-BR" smtClean="0"/>
              <a:t>‹N°›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61.png"/><Relationship Id="rId9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60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61.png"/><Relationship Id="rId9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9.bin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79.png"/><Relationship Id="rId3" Type="http://schemas.openxmlformats.org/officeDocument/2006/relationships/oleObject" Target="../embeddings/oleObject30.bin"/><Relationship Id="rId7" Type="http://schemas.openxmlformats.org/officeDocument/2006/relationships/image" Target="../media/image49.png"/><Relationship Id="rId12" Type="http://schemas.openxmlformats.org/officeDocument/2006/relationships/image" Target="../media/image74.png"/><Relationship Id="rId17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png"/><Relationship Id="rId11" Type="http://schemas.openxmlformats.org/officeDocument/2006/relationships/image" Target="../media/image73.png"/><Relationship Id="rId5" Type="http://schemas.openxmlformats.org/officeDocument/2006/relationships/image" Target="../media/image45.png"/><Relationship Id="rId15" Type="http://schemas.openxmlformats.org/officeDocument/2006/relationships/image" Target="../media/image76.png"/><Relationship Id="rId10" Type="http://schemas.openxmlformats.org/officeDocument/2006/relationships/image" Target="../media/image72.png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44.png"/><Relationship Id="rId9" Type="http://schemas.openxmlformats.org/officeDocument/2006/relationships/image" Target="../media/image71.png"/><Relationship Id="rId1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79.png"/><Relationship Id="rId7" Type="http://schemas.openxmlformats.org/officeDocument/2006/relationships/image" Target="../media/image85.png"/><Relationship Id="rId12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4.png"/><Relationship Id="rId11" Type="http://schemas.openxmlformats.org/officeDocument/2006/relationships/image" Target="../media/image76.png"/><Relationship Id="rId5" Type="http://schemas.openxmlformats.org/officeDocument/2006/relationships/image" Target="../media/image83.png"/><Relationship Id="rId10" Type="http://schemas.openxmlformats.org/officeDocument/2006/relationships/image" Target="../media/image75.png"/><Relationship Id="rId4" Type="http://schemas.openxmlformats.org/officeDocument/2006/relationships/image" Target="../media/image82.png"/><Relationship Id="rId9" Type="http://schemas.openxmlformats.org/officeDocument/2006/relationships/oleObject" Target="../embeddings/oleObject3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10.png"/><Relationship Id="rId3" Type="http://schemas.openxmlformats.org/officeDocument/2006/relationships/oleObject" Target="../embeddings/oleObject45.bin"/><Relationship Id="rId7" Type="http://schemas.openxmlformats.org/officeDocument/2006/relationships/image" Target="../media/image101.png"/><Relationship Id="rId12" Type="http://schemas.openxmlformats.org/officeDocument/2006/relationships/image" Target="../media/image10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6.png"/><Relationship Id="rId11" Type="http://schemas.openxmlformats.org/officeDocument/2006/relationships/image" Target="../media/image108.png"/><Relationship Id="rId5" Type="http://schemas.openxmlformats.org/officeDocument/2006/relationships/image" Target="../media/image75.png"/><Relationship Id="rId10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1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oleObject" Target="../embeddings/oleObject47.bin"/><Relationship Id="rId7" Type="http://schemas.openxmlformats.org/officeDocument/2006/relationships/image" Target="../media/image10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1.png"/><Relationship Id="rId5" Type="http://schemas.openxmlformats.org/officeDocument/2006/relationships/image" Target="../media/image76.png"/><Relationship Id="rId10" Type="http://schemas.openxmlformats.org/officeDocument/2006/relationships/image" Target="../media/image107.png"/><Relationship Id="rId4" Type="http://schemas.openxmlformats.org/officeDocument/2006/relationships/image" Target="../media/image75.png"/><Relationship Id="rId9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image" Target="../media/image1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99.jpeg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31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1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447249" y="2537609"/>
            <a:ext cx="40618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dirty="0" smtClean="0"/>
              <a:t>Parte </a:t>
            </a:r>
            <a:r>
              <a:rPr lang="fr-FR" sz="4400" dirty="0" smtClean="0"/>
              <a:t>2</a:t>
            </a:r>
            <a:endParaRPr lang="fr-FR" sz="4400" dirty="0" smtClean="0"/>
          </a:p>
          <a:p>
            <a:pPr algn="ctr"/>
            <a:r>
              <a:rPr lang="fr-FR" sz="3600" dirty="0" smtClean="0"/>
              <a:t>Orbitais </a:t>
            </a:r>
            <a:r>
              <a:rPr lang="fr-FR" sz="3600" dirty="0" err="1" smtClean="0"/>
              <a:t>Moleculares</a:t>
            </a:r>
            <a:endParaRPr lang="fr-FR" sz="36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467544" y="4365104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u="sng" dirty="0" err="1" smtClean="0"/>
              <a:t>Livros</a:t>
            </a:r>
            <a:r>
              <a:rPr lang="fr-FR" sz="1600" u="sng" dirty="0" smtClean="0"/>
              <a:t>:</a:t>
            </a:r>
            <a:r>
              <a:rPr lang="fr-FR" sz="1600" dirty="0" smtClean="0"/>
              <a:t>  </a:t>
            </a:r>
            <a:r>
              <a:rPr lang="fr-FR" sz="1600" b="1" dirty="0" smtClean="0"/>
              <a:t>A)</a:t>
            </a:r>
            <a:r>
              <a:rPr lang="fr-FR" sz="1600" dirty="0" smtClean="0"/>
              <a:t> Jean, Y.; </a:t>
            </a:r>
            <a:r>
              <a:rPr lang="fr-FR" sz="1600" dirty="0" err="1" smtClean="0"/>
              <a:t>Volatron</a:t>
            </a:r>
            <a:r>
              <a:rPr lang="fr-FR" sz="1600" dirty="0" smtClean="0"/>
              <a:t>, F.; (</a:t>
            </a:r>
            <a:r>
              <a:rPr lang="fr-FR" sz="1600" dirty="0" err="1" smtClean="0"/>
              <a:t>traduzido</a:t>
            </a:r>
            <a:r>
              <a:rPr lang="fr-FR" sz="1600" dirty="0" smtClean="0"/>
              <a:t> e </a:t>
            </a:r>
            <a:r>
              <a:rPr lang="fr-FR" sz="1600" dirty="0" err="1" smtClean="0"/>
              <a:t>editado</a:t>
            </a:r>
            <a:r>
              <a:rPr lang="fr-FR" sz="1600" dirty="0" smtClean="0"/>
              <a:t> </a:t>
            </a:r>
            <a:r>
              <a:rPr lang="fr-FR" sz="1600" dirty="0" err="1" smtClean="0"/>
              <a:t>por</a:t>
            </a:r>
            <a:r>
              <a:rPr lang="fr-FR" sz="1600" dirty="0" smtClean="0"/>
              <a:t> </a:t>
            </a:r>
            <a:r>
              <a:rPr lang="fr-FR" sz="1600" dirty="0" err="1" smtClean="0"/>
              <a:t>Burdett</a:t>
            </a:r>
            <a:r>
              <a:rPr lang="fr-FR" sz="1600" dirty="0" smtClean="0"/>
              <a:t>, J.) "An Introduction to </a:t>
            </a:r>
            <a:r>
              <a:rPr lang="fr-FR" sz="1600" dirty="0" err="1" smtClean="0"/>
              <a:t>Molecular</a:t>
            </a:r>
            <a:r>
              <a:rPr lang="fr-FR" sz="1600" dirty="0" smtClean="0"/>
              <a:t> </a:t>
            </a:r>
            <a:r>
              <a:rPr lang="fr-FR" sz="1600" dirty="0" err="1" smtClean="0"/>
              <a:t>Orbitals</a:t>
            </a:r>
            <a:r>
              <a:rPr lang="fr-FR" sz="1600" dirty="0" smtClean="0"/>
              <a:t>" Oxford </a:t>
            </a:r>
            <a:r>
              <a:rPr lang="fr-FR" sz="1600" dirty="0" err="1" smtClean="0"/>
              <a:t>University</a:t>
            </a:r>
            <a:r>
              <a:rPr lang="fr-FR" sz="1600" dirty="0" smtClean="0"/>
              <a:t> </a:t>
            </a:r>
            <a:r>
              <a:rPr lang="fr-FR" sz="1600" dirty="0" err="1" smtClean="0"/>
              <a:t>Press</a:t>
            </a:r>
            <a:r>
              <a:rPr lang="fr-FR" sz="1600" dirty="0" smtClean="0"/>
              <a:t>: New York, </a:t>
            </a:r>
            <a:r>
              <a:rPr lang="fr-FR" sz="1600" b="1" dirty="0" smtClean="0"/>
              <a:t>1993</a:t>
            </a:r>
            <a:r>
              <a:rPr lang="fr-FR" sz="1600" dirty="0" smtClean="0"/>
              <a:t>. </a:t>
            </a:r>
            <a:r>
              <a:rPr lang="fr-FR" sz="1600" b="1" dirty="0" smtClean="0"/>
              <a:t>B)</a:t>
            </a:r>
            <a:r>
              <a:rPr lang="fr-FR" sz="1600" dirty="0" smtClean="0"/>
              <a:t> </a:t>
            </a:r>
            <a:r>
              <a:rPr lang="fr-FR" sz="1600" dirty="0" err="1" smtClean="0"/>
              <a:t>Ahn</a:t>
            </a:r>
            <a:r>
              <a:rPr lang="fr-FR" sz="1600" dirty="0" smtClean="0"/>
              <a:t>, N. T.; "</a:t>
            </a:r>
            <a:r>
              <a:rPr lang="fr-FR" sz="1600" dirty="0" err="1" smtClean="0"/>
              <a:t>Frontier</a:t>
            </a:r>
            <a:r>
              <a:rPr lang="fr-FR" sz="1600" dirty="0" smtClean="0"/>
              <a:t> </a:t>
            </a:r>
            <a:r>
              <a:rPr lang="fr-FR" sz="1600" dirty="0" err="1" smtClean="0"/>
              <a:t>Orbitals</a:t>
            </a:r>
            <a:r>
              <a:rPr lang="fr-FR" sz="1600" dirty="0" smtClean="0"/>
              <a:t>: A </a:t>
            </a:r>
            <a:r>
              <a:rPr lang="fr-FR" sz="1600" dirty="0" err="1" smtClean="0"/>
              <a:t>practical</a:t>
            </a:r>
            <a:r>
              <a:rPr lang="fr-FR" sz="1600" dirty="0" smtClean="0"/>
              <a:t> </a:t>
            </a:r>
            <a:r>
              <a:rPr lang="fr-FR" sz="1600" dirty="0" err="1" smtClean="0"/>
              <a:t>Manual</a:t>
            </a:r>
            <a:r>
              <a:rPr lang="fr-FR" sz="1600" dirty="0" smtClean="0"/>
              <a:t>"   John </a:t>
            </a:r>
            <a:r>
              <a:rPr lang="fr-FR" sz="1600" dirty="0" err="1" smtClean="0"/>
              <a:t>Wiley</a:t>
            </a:r>
            <a:r>
              <a:rPr lang="fr-FR" sz="1600" dirty="0" smtClean="0"/>
              <a:t> &amp; Sons: Chichester, </a:t>
            </a:r>
            <a:r>
              <a:rPr lang="fr-FR" sz="1600" b="1" dirty="0" smtClean="0"/>
              <a:t>2007</a:t>
            </a:r>
            <a:r>
              <a:rPr lang="fr-FR" sz="1600" dirty="0" smtClean="0"/>
              <a:t>.</a:t>
            </a:r>
            <a:r>
              <a:rPr lang="fr-FR" sz="1600" b="1" dirty="0" smtClean="0"/>
              <a:t> </a:t>
            </a:r>
            <a:r>
              <a:rPr lang="fr-FR" sz="1600" dirty="0" smtClean="0"/>
              <a:t>  </a:t>
            </a:r>
            <a:r>
              <a:rPr lang="fr-FR" sz="1600" b="1" dirty="0" smtClean="0"/>
              <a:t>C) </a:t>
            </a:r>
            <a:r>
              <a:rPr lang="fr-FR" sz="1600" dirty="0" err="1" smtClean="0"/>
              <a:t>Leforestier</a:t>
            </a:r>
            <a:r>
              <a:rPr lang="fr-FR" sz="1600" dirty="0" smtClean="0"/>
              <a:t>, C.; "Introduction à la Chimie Quantique" </a:t>
            </a:r>
            <a:r>
              <a:rPr lang="fr-FR" sz="1600" dirty="0" err="1" smtClean="0"/>
              <a:t>Dunod</a:t>
            </a:r>
            <a:r>
              <a:rPr lang="fr-FR" sz="1600" dirty="0" smtClean="0"/>
              <a:t>: Paris, </a:t>
            </a:r>
            <a:r>
              <a:rPr lang="fr-FR" sz="1600" b="1" dirty="0" smtClean="0"/>
              <a:t>2005</a:t>
            </a:r>
            <a:r>
              <a:rPr lang="fr-FR" sz="1600" dirty="0" smtClean="0"/>
              <a:t>. </a:t>
            </a:r>
            <a:r>
              <a:rPr lang="fr-FR" sz="1600" b="1" dirty="0" smtClean="0"/>
              <a:t>D)</a:t>
            </a:r>
            <a:r>
              <a:rPr lang="fr-FR" sz="1600" dirty="0" smtClean="0"/>
              <a:t> </a:t>
            </a:r>
            <a:r>
              <a:rPr lang="fr-FR" sz="1600" dirty="0" err="1" smtClean="0"/>
              <a:t>Anslyn</a:t>
            </a:r>
            <a:r>
              <a:rPr lang="fr-FR" sz="1600" dirty="0" smtClean="0"/>
              <a:t>, E. V.; </a:t>
            </a:r>
            <a:r>
              <a:rPr lang="fr-FR" sz="1600" dirty="0" err="1" smtClean="0"/>
              <a:t>Dougherty</a:t>
            </a:r>
            <a:r>
              <a:rPr lang="fr-FR" sz="1600" dirty="0" smtClean="0"/>
              <a:t>, D. A.; "Modern </a:t>
            </a:r>
            <a:r>
              <a:rPr lang="fr-FR" sz="1600" dirty="0" err="1" smtClean="0"/>
              <a:t>Physical</a:t>
            </a:r>
            <a:r>
              <a:rPr lang="fr-FR" sz="1600" dirty="0" smtClean="0"/>
              <a:t> </a:t>
            </a:r>
            <a:r>
              <a:rPr lang="fr-FR" sz="1600" dirty="0" err="1" smtClean="0"/>
              <a:t>Organic</a:t>
            </a:r>
            <a:r>
              <a:rPr lang="fr-FR" sz="1600" dirty="0" smtClean="0"/>
              <a:t> </a:t>
            </a:r>
            <a:r>
              <a:rPr lang="fr-FR" sz="1600" dirty="0" err="1" smtClean="0"/>
              <a:t>Chemistry</a:t>
            </a:r>
            <a:r>
              <a:rPr lang="fr-FR" sz="1600" dirty="0" smtClean="0"/>
              <a:t>"</a:t>
            </a:r>
            <a:r>
              <a:rPr lang="fr-FR" sz="1600" b="1" dirty="0" smtClean="0"/>
              <a:t> </a:t>
            </a:r>
            <a:r>
              <a:rPr lang="fr-FR" sz="1600" dirty="0" err="1" smtClean="0"/>
              <a:t>University</a:t>
            </a:r>
            <a:r>
              <a:rPr lang="fr-FR" sz="1600" dirty="0" smtClean="0"/>
              <a:t> Science Books: </a:t>
            </a:r>
            <a:r>
              <a:rPr lang="fr-FR" sz="1600" dirty="0" err="1" smtClean="0"/>
              <a:t>Herndon</a:t>
            </a:r>
            <a:r>
              <a:rPr lang="fr-FR" sz="1600" dirty="0" smtClean="0"/>
              <a:t>, </a:t>
            </a:r>
            <a:r>
              <a:rPr lang="fr-FR" sz="1600" b="1" dirty="0" smtClean="0"/>
              <a:t>2006</a:t>
            </a:r>
            <a:r>
              <a:rPr lang="fr-FR" sz="1600" dirty="0" smtClean="0"/>
              <a:t>.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9735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14864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1520" y="97468"/>
            <a:ext cx="4845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Definição</a:t>
            </a:r>
            <a:r>
              <a:rPr lang="fr-FR" sz="2800" dirty="0" smtClean="0"/>
              <a:t> dos </a:t>
            </a:r>
            <a:r>
              <a:rPr lang="fr-FR" sz="2800" dirty="0" err="1"/>
              <a:t>T</a:t>
            </a:r>
            <a:r>
              <a:rPr lang="fr-FR" sz="2800" dirty="0" err="1" smtClean="0"/>
              <a:t>ermos</a:t>
            </a:r>
            <a:r>
              <a:rPr lang="fr-FR" sz="2800" dirty="0" smtClean="0"/>
              <a:t> </a:t>
            </a:r>
            <a:r>
              <a:rPr lang="fr-FR" sz="2800" b="1" dirty="0" err="1" smtClean="0"/>
              <a:t>S</a:t>
            </a:r>
            <a:r>
              <a:rPr lang="fr-FR" sz="2800" b="1" baseline="-25000" dirty="0" err="1" smtClean="0"/>
              <a:t>ij</a:t>
            </a:r>
            <a:r>
              <a:rPr lang="fr-FR" sz="2800" b="1" baseline="-25000" dirty="0" smtClean="0"/>
              <a:t> , </a:t>
            </a:r>
            <a:r>
              <a:rPr lang="fr-FR" sz="2800" b="1" dirty="0" err="1" smtClean="0"/>
              <a:t>H</a:t>
            </a:r>
            <a:r>
              <a:rPr lang="fr-FR" sz="2800" b="1" baseline="-25000" dirty="0" err="1" smtClean="0"/>
              <a:t>ii</a:t>
            </a:r>
            <a:r>
              <a:rPr lang="fr-FR" sz="2800" dirty="0" smtClean="0"/>
              <a:t> e </a:t>
            </a:r>
            <a:r>
              <a:rPr lang="fr-FR" sz="2800" b="1" dirty="0" err="1" smtClean="0"/>
              <a:t>H</a:t>
            </a:r>
            <a:r>
              <a:rPr lang="fr-FR" sz="2800" b="1" baseline="-25000" dirty="0" err="1" smtClean="0"/>
              <a:t>ij</a:t>
            </a:r>
            <a:endParaRPr lang="fr-FR" sz="2800" b="1" baseline="-25000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3" y="730439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 </a:t>
            </a:r>
            <a:r>
              <a:rPr lang="fr-FR" sz="2000" b="1" dirty="0" err="1" smtClean="0"/>
              <a:t>Integral</a:t>
            </a:r>
            <a:r>
              <a:rPr lang="fr-FR" sz="2000" b="1" dirty="0" smtClean="0"/>
              <a:t> de </a:t>
            </a:r>
            <a:r>
              <a:rPr lang="fr-FR" sz="2000" b="1" dirty="0" err="1" smtClean="0"/>
              <a:t>Recobrimento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</a:t>
            </a:r>
            <a:r>
              <a:rPr lang="fr-FR" sz="2000" b="1" baseline="-25000" dirty="0" err="1" smtClean="0"/>
              <a:t>ij</a:t>
            </a:r>
            <a:r>
              <a:rPr lang="fr-FR" sz="2000" dirty="0" smtClean="0"/>
              <a:t> </a:t>
            </a:r>
            <a:r>
              <a:rPr lang="fr-FR" sz="2000" b="1" dirty="0" smtClean="0"/>
              <a:t>= &lt;</a:t>
            </a:r>
            <a:r>
              <a:rPr lang="fr-FR" sz="2000" b="1" dirty="0" smtClean="0">
                <a:latin typeface="Symbol" pitchFamily="18" charset="2"/>
              </a:rPr>
              <a:t>y</a:t>
            </a:r>
            <a:r>
              <a:rPr lang="fr-FR" sz="2000" b="1" baseline="-25000" dirty="0" smtClean="0"/>
              <a:t>1</a:t>
            </a:r>
            <a:r>
              <a:rPr lang="fr-FR" sz="2000" b="1" dirty="0" smtClean="0"/>
              <a:t>|</a:t>
            </a:r>
            <a:r>
              <a:rPr lang="fr-FR" sz="2000" b="1" dirty="0" smtClean="0">
                <a:latin typeface="Symbol" pitchFamily="18" charset="2"/>
              </a:rPr>
              <a:t> y</a:t>
            </a:r>
            <a:r>
              <a:rPr lang="fr-FR" sz="2000" b="1" baseline="-25000" dirty="0" smtClean="0"/>
              <a:t>2 </a:t>
            </a:r>
            <a:r>
              <a:rPr lang="fr-FR" sz="2000" b="1" dirty="0" smtClean="0"/>
              <a:t>&gt;</a:t>
            </a:r>
            <a:r>
              <a:rPr lang="fr-FR" sz="2000" dirty="0" smtClean="0"/>
              <a:t> </a:t>
            </a:r>
            <a:r>
              <a:rPr lang="fr-FR" sz="2000" dirty="0" err="1" smtClean="0"/>
              <a:t>não</a:t>
            </a:r>
            <a:r>
              <a:rPr lang="fr-FR" sz="2000" dirty="0" smtClean="0"/>
              <a:t> é </a:t>
            </a:r>
            <a:r>
              <a:rPr lang="fr-FR" sz="2000" dirty="0" err="1" smtClean="0"/>
              <a:t>uma</a:t>
            </a:r>
            <a:r>
              <a:rPr lang="fr-FR" sz="2000" dirty="0" smtClean="0"/>
              <a:t> constante e </a:t>
            </a:r>
            <a:r>
              <a:rPr lang="fr-FR" sz="2000" dirty="0" err="1" smtClean="0"/>
              <a:t>depende</a:t>
            </a:r>
            <a:r>
              <a:rPr lang="fr-FR" sz="2000" dirty="0" smtClean="0"/>
              <a:t> da forma dos OA </a:t>
            </a:r>
            <a:r>
              <a:rPr lang="fr-FR" sz="2000" dirty="0" err="1" smtClean="0"/>
              <a:t>involvidos</a:t>
            </a:r>
            <a:endParaRPr lang="fr-FR" sz="2000" dirty="0" smtClean="0"/>
          </a:p>
          <a:p>
            <a:endParaRPr lang="fr-FR" sz="1400" dirty="0" smtClean="0"/>
          </a:p>
          <a:p>
            <a:r>
              <a:rPr lang="fr-FR" sz="2000" b="1" i="1" u="sng" dirty="0" smtClean="0"/>
              <a:t>Ponto de vista </a:t>
            </a:r>
            <a:r>
              <a:rPr lang="fr-FR" sz="2000" b="1" i="1" u="sng" dirty="0" err="1" smtClean="0"/>
              <a:t>matemático</a:t>
            </a:r>
            <a:r>
              <a:rPr lang="fr-FR" sz="2000" b="1" i="1" u="sng" dirty="0" smtClean="0"/>
              <a:t>:</a:t>
            </a:r>
            <a:r>
              <a:rPr lang="fr-FR" sz="2000" b="1" i="1" dirty="0" smtClean="0"/>
              <a:t> </a:t>
            </a:r>
            <a:r>
              <a:rPr lang="fr-FR" sz="2000" b="1" i="1" dirty="0" smtClean="0"/>
              <a:t> </a:t>
            </a:r>
            <a:r>
              <a:rPr lang="fr-FR" sz="2000" dirty="0" smtClean="0"/>
              <a:t>é </a:t>
            </a:r>
            <a:r>
              <a:rPr lang="fr-FR" sz="2000" dirty="0" smtClean="0"/>
              <a:t>o </a:t>
            </a:r>
            <a:r>
              <a:rPr lang="fr-FR" sz="2000" dirty="0" err="1" smtClean="0"/>
              <a:t>produto</a:t>
            </a:r>
            <a:r>
              <a:rPr lang="fr-FR" sz="2000" dirty="0" smtClean="0"/>
              <a:t> </a:t>
            </a:r>
            <a:r>
              <a:rPr lang="fr-FR" sz="2000" dirty="0" err="1" smtClean="0"/>
              <a:t>escalar</a:t>
            </a:r>
            <a:r>
              <a:rPr lang="fr-FR" sz="2000" dirty="0" smtClean="0"/>
              <a:t> </a:t>
            </a:r>
            <a:r>
              <a:rPr lang="fr-FR" sz="2000" dirty="0" err="1" smtClean="0"/>
              <a:t>das</a:t>
            </a:r>
            <a:r>
              <a:rPr lang="fr-FR" sz="2000" dirty="0" smtClean="0"/>
              <a:t> </a:t>
            </a:r>
            <a:r>
              <a:rPr lang="fr-FR" sz="2000" dirty="0" err="1" smtClean="0"/>
              <a:t>funções</a:t>
            </a:r>
            <a:r>
              <a:rPr lang="fr-FR" sz="2000" dirty="0" smtClean="0"/>
              <a:t> </a:t>
            </a:r>
            <a:r>
              <a:rPr lang="fr-FR" sz="2000" dirty="0" smtClean="0"/>
              <a:t>e </a:t>
            </a:r>
            <a:r>
              <a:rPr lang="fr-FR" sz="2000" dirty="0" err="1" smtClean="0"/>
              <a:t>traduz</a:t>
            </a:r>
            <a:r>
              <a:rPr lang="fr-FR" sz="2000" dirty="0" smtClean="0"/>
              <a:t> </a:t>
            </a:r>
            <a:r>
              <a:rPr lang="fr-FR" sz="2000" dirty="0" smtClean="0"/>
              <a:t> </a:t>
            </a:r>
            <a:r>
              <a:rPr lang="fr-FR" sz="2000" dirty="0" err="1" smtClean="0"/>
              <a:t>verdadeira</a:t>
            </a:r>
            <a:r>
              <a:rPr lang="fr-FR" sz="2000" dirty="0" smtClean="0"/>
              <a:t>-mente </a:t>
            </a:r>
            <a:r>
              <a:rPr lang="fr-FR" sz="2000" dirty="0" smtClean="0"/>
              <a:t>a </a:t>
            </a:r>
            <a:r>
              <a:rPr lang="fr-FR" sz="2000" dirty="0" err="1" smtClean="0"/>
              <a:t>relação</a:t>
            </a:r>
            <a:r>
              <a:rPr lang="fr-FR" sz="2000" dirty="0" smtClean="0"/>
              <a:t> de </a:t>
            </a:r>
            <a:r>
              <a:rPr lang="fr-FR" sz="2000" dirty="0" err="1" smtClean="0"/>
              <a:t>ortogonalidade</a:t>
            </a:r>
            <a:r>
              <a:rPr lang="fr-FR" sz="2000" dirty="0" smtClean="0"/>
              <a:t> entre os dois OA.</a:t>
            </a:r>
          </a:p>
          <a:p>
            <a:endParaRPr lang="fr-FR" sz="2000" dirty="0" smtClean="0"/>
          </a:p>
          <a:p>
            <a:r>
              <a:rPr lang="fr-FR" sz="2000" b="1" i="1" u="sng" dirty="0" smtClean="0"/>
              <a:t>Ponto de vista </a:t>
            </a:r>
            <a:r>
              <a:rPr lang="fr-FR" sz="2000" b="1" i="1" u="sng" dirty="0" err="1" smtClean="0"/>
              <a:t>geométrico</a:t>
            </a:r>
            <a:r>
              <a:rPr lang="fr-FR" sz="2000" b="1" i="1" u="sng" dirty="0" smtClean="0"/>
              <a:t>:</a:t>
            </a:r>
            <a:r>
              <a:rPr lang="fr-FR" sz="2000" dirty="0" smtClean="0"/>
              <a:t> o </a:t>
            </a:r>
            <a:r>
              <a:rPr lang="fr-FR" sz="2000" dirty="0" err="1" smtClean="0"/>
              <a:t>recobrimento</a:t>
            </a:r>
            <a:r>
              <a:rPr lang="fr-FR" sz="2000" dirty="0" smtClean="0"/>
              <a:t> entre dois OA corresponde à zona do </a:t>
            </a:r>
            <a:r>
              <a:rPr lang="fr-FR" sz="2000" dirty="0" err="1" smtClean="0"/>
              <a:t>espaço</a:t>
            </a:r>
            <a:r>
              <a:rPr lang="fr-FR" sz="2000" dirty="0" smtClean="0"/>
              <a:t> no </a:t>
            </a:r>
            <a:r>
              <a:rPr lang="fr-FR" sz="2000" dirty="0" err="1" smtClean="0"/>
              <a:t>qual</a:t>
            </a:r>
            <a:r>
              <a:rPr lang="fr-FR" sz="2000" dirty="0" smtClean="0"/>
              <a:t> os dois </a:t>
            </a:r>
            <a:r>
              <a:rPr lang="fr-FR" sz="2000" dirty="0" err="1" smtClean="0"/>
              <a:t>estão</a:t>
            </a:r>
            <a:r>
              <a:rPr lang="fr-FR" sz="2000" dirty="0" smtClean="0"/>
              <a:t> </a:t>
            </a:r>
            <a:r>
              <a:rPr lang="fr-FR" sz="2000" dirty="0" err="1" smtClean="0"/>
              <a:t>interagindo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graphicFrame>
        <p:nvGraphicFramePr>
          <p:cNvPr id="95245" name="Object 13"/>
          <p:cNvGraphicFramePr>
            <a:graphicFrameLocks noChangeAspect="1"/>
          </p:cNvGraphicFramePr>
          <p:nvPr/>
        </p:nvGraphicFramePr>
        <p:xfrm>
          <a:off x="8093163" y="0"/>
          <a:ext cx="727474" cy="692696"/>
        </p:xfrm>
        <a:graphic>
          <a:graphicData uri="http://schemas.openxmlformats.org/presentationml/2006/ole">
            <p:oleObj spid="_x0000_s5122" name="CS ChemDraw Drawing" r:id="rId3" imgW="398880" imgH="379800" progId="ChemDraw.Document.6.0">
              <p:embed/>
            </p:oleObj>
          </a:graphicData>
        </a:graphic>
      </p:graphicFrame>
      <p:graphicFrame>
        <p:nvGraphicFramePr>
          <p:cNvPr id="95246" name="Object 14"/>
          <p:cNvGraphicFramePr>
            <a:graphicFrameLocks noChangeAspect="1"/>
          </p:cNvGraphicFramePr>
          <p:nvPr/>
        </p:nvGraphicFramePr>
        <p:xfrm>
          <a:off x="1128713" y="3132138"/>
          <a:ext cx="2659062" cy="1498600"/>
        </p:xfrm>
        <a:graphic>
          <a:graphicData uri="http://schemas.openxmlformats.org/presentationml/2006/ole">
            <p:oleObj spid="_x0000_s5123" name="CS ChemDraw Drawing" r:id="rId4" imgW="2658965" imgH="1497910" progId="ChemDraw.Document.6.0">
              <p:embed/>
            </p:oleObj>
          </a:graphicData>
        </a:graphic>
      </p:graphicFrame>
      <p:graphicFrame>
        <p:nvGraphicFramePr>
          <p:cNvPr id="95247" name="Object 15"/>
          <p:cNvGraphicFramePr>
            <a:graphicFrameLocks noChangeAspect="1"/>
          </p:cNvGraphicFramePr>
          <p:nvPr/>
        </p:nvGraphicFramePr>
        <p:xfrm>
          <a:off x="974725" y="4529138"/>
          <a:ext cx="3632200" cy="2033587"/>
        </p:xfrm>
        <a:graphic>
          <a:graphicData uri="http://schemas.openxmlformats.org/presentationml/2006/ole">
            <p:oleObj spid="_x0000_s5124" name="CS ChemDraw Drawing" r:id="rId5" imgW="3632910" imgH="2033853" progId="ChemDraw.Document.6.0">
              <p:embed/>
            </p:oleObj>
          </a:graphicData>
        </a:graphic>
      </p:graphicFrame>
      <p:graphicFrame>
        <p:nvGraphicFramePr>
          <p:cNvPr id="95248" name="Object 16"/>
          <p:cNvGraphicFramePr>
            <a:graphicFrameLocks noChangeAspect="1"/>
          </p:cNvGraphicFramePr>
          <p:nvPr/>
        </p:nvGraphicFramePr>
        <p:xfrm>
          <a:off x="5222875" y="3284538"/>
          <a:ext cx="2868613" cy="1468437"/>
        </p:xfrm>
        <a:graphic>
          <a:graphicData uri="http://schemas.openxmlformats.org/presentationml/2006/ole">
            <p:oleObj spid="_x0000_s5125" name="CS ChemDraw Drawing" r:id="rId6" imgW="2869261" imgH="1468725" progId="ChemDraw.Document.6.0">
              <p:embed/>
            </p:oleObj>
          </a:graphicData>
        </a:graphic>
      </p:graphicFrame>
      <p:graphicFrame>
        <p:nvGraphicFramePr>
          <p:cNvPr id="95249" name="Object 17"/>
          <p:cNvGraphicFramePr>
            <a:graphicFrameLocks noChangeAspect="1"/>
          </p:cNvGraphicFramePr>
          <p:nvPr/>
        </p:nvGraphicFramePr>
        <p:xfrm>
          <a:off x="6305550" y="5075238"/>
          <a:ext cx="1357313" cy="1463675"/>
        </p:xfrm>
        <a:graphic>
          <a:graphicData uri="http://schemas.openxmlformats.org/presentationml/2006/ole">
            <p:oleObj spid="_x0000_s5126" name="CS ChemDraw Drawing" r:id="rId7" imgW="908133" imgH="977887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58880" y="6453336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44624"/>
            <a:ext cx="4845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Definição</a:t>
            </a:r>
            <a:r>
              <a:rPr lang="fr-FR" sz="2800" dirty="0" smtClean="0"/>
              <a:t> dos </a:t>
            </a:r>
            <a:r>
              <a:rPr lang="fr-FR" sz="2800" dirty="0" err="1"/>
              <a:t>T</a:t>
            </a:r>
            <a:r>
              <a:rPr lang="fr-FR" sz="2800" dirty="0" err="1" smtClean="0"/>
              <a:t>ermos</a:t>
            </a:r>
            <a:r>
              <a:rPr lang="fr-FR" sz="2800" dirty="0" smtClean="0"/>
              <a:t> </a:t>
            </a:r>
            <a:r>
              <a:rPr lang="fr-FR" sz="2800" b="1" dirty="0" err="1" smtClean="0"/>
              <a:t>S</a:t>
            </a:r>
            <a:r>
              <a:rPr lang="fr-FR" sz="2800" b="1" baseline="-25000" dirty="0" err="1" smtClean="0"/>
              <a:t>ij</a:t>
            </a:r>
            <a:r>
              <a:rPr lang="fr-FR" sz="2800" b="1" baseline="-25000" dirty="0" smtClean="0"/>
              <a:t> , </a:t>
            </a:r>
            <a:r>
              <a:rPr lang="fr-FR" sz="2800" b="1" dirty="0" err="1" smtClean="0"/>
              <a:t>H</a:t>
            </a:r>
            <a:r>
              <a:rPr lang="fr-FR" sz="2800" b="1" baseline="-25000" dirty="0" err="1" smtClean="0"/>
              <a:t>ii</a:t>
            </a:r>
            <a:r>
              <a:rPr lang="fr-FR" sz="2800" dirty="0" smtClean="0"/>
              <a:t> e </a:t>
            </a:r>
            <a:r>
              <a:rPr lang="fr-FR" sz="2800" b="1" dirty="0" err="1" smtClean="0"/>
              <a:t>H</a:t>
            </a:r>
            <a:r>
              <a:rPr lang="fr-FR" sz="2800" b="1" baseline="-25000" dirty="0" err="1" smtClean="0"/>
              <a:t>ij</a:t>
            </a:r>
            <a:endParaRPr lang="fr-FR" sz="2800" b="1" baseline="-25000" dirty="0"/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8028383" y="-1"/>
          <a:ext cx="648073" cy="617089"/>
        </p:xfrm>
        <a:graphic>
          <a:graphicData uri="http://schemas.openxmlformats.org/presentationml/2006/ole">
            <p:oleObj spid="_x0000_s6146" name="CS ChemDraw Drawing" r:id="rId3" imgW="416880" imgH="397800" progId="ChemDraw.Document.6.0">
              <p:embed/>
            </p:oleObj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51520" y="937751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A </a:t>
            </a:r>
            <a:r>
              <a:rPr lang="fr-FR" sz="2000" b="1" dirty="0" err="1"/>
              <a:t>I</a:t>
            </a:r>
            <a:r>
              <a:rPr lang="fr-FR" sz="2000" b="1" dirty="0" err="1" smtClean="0"/>
              <a:t>ntegral</a:t>
            </a:r>
            <a:r>
              <a:rPr lang="fr-FR" sz="2000" b="1" dirty="0" smtClean="0"/>
              <a:t>   </a:t>
            </a:r>
            <a:r>
              <a:rPr lang="fr-FR" sz="2000" b="1" dirty="0" err="1" smtClean="0"/>
              <a:t>Coulombiana</a:t>
            </a:r>
            <a:r>
              <a:rPr lang="fr-FR" sz="2000" dirty="0" smtClean="0"/>
              <a:t>                                            é   </a:t>
            </a:r>
            <a:r>
              <a:rPr lang="fr-FR" sz="2000" dirty="0" err="1" smtClean="0"/>
              <a:t>um</a:t>
            </a:r>
            <a:r>
              <a:rPr lang="fr-FR" sz="2000" dirty="0" smtClean="0"/>
              <a:t>   </a:t>
            </a:r>
            <a:r>
              <a:rPr lang="fr-FR" sz="2000" dirty="0" err="1" smtClean="0"/>
              <a:t>parâmetro</a:t>
            </a:r>
            <a:r>
              <a:rPr lang="fr-FR" sz="2000" dirty="0" smtClean="0"/>
              <a:t>   </a:t>
            </a:r>
            <a:r>
              <a:rPr lang="fr-FR" sz="2000" dirty="0" err="1" smtClean="0"/>
              <a:t>pr</a:t>
            </a:r>
            <a:r>
              <a:rPr lang="fr-FR" sz="2000" dirty="0" err="1" smtClean="0">
                <a:latin typeface="Calibri"/>
              </a:rPr>
              <a:t>óprio</a:t>
            </a:r>
            <a:r>
              <a:rPr lang="fr-FR" sz="2000" dirty="0" smtClean="0">
                <a:latin typeface="Calibri"/>
              </a:rPr>
              <a:t>   de </a:t>
            </a:r>
            <a:r>
              <a:rPr lang="fr-FR" sz="2000" dirty="0" err="1" smtClean="0">
                <a:latin typeface="Calibri"/>
              </a:rPr>
              <a:t>cada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átomo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b="1" dirty="0" smtClean="0">
                <a:latin typeface="Calibri"/>
              </a:rPr>
              <a:t>i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considerado</a:t>
            </a:r>
            <a:r>
              <a:rPr lang="fr-FR" sz="2000" dirty="0" smtClean="0">
                <a:latin typeface="Calibri"/>
              </a:rPr>
              <a:t>. De </a:t>
            </a:r>
            <a:r>
              <a:rPr lang="fr-FR" sz="2000" dirty="0" err="1" smtClean="0">
                <a:latin typeface="Calibri"/>
              </a:rPr>
              <a:t>maneira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aproximada</a:t>
            </a:r>
            <a:r>
              <a:rPr lang="fr-FR" sz="2000" dirty="0" smtClean="0">
                <a:latin typeface="Calibri"/>
              </a:rPr>
              <a:t>, </a:t>
            </a:r>
            <a:r>
              <a:rPr lang="fr-FR" sz="2000" dirty="0" err="1" smtClean="0">
                <a:latin typeface="Calibri"/>
              </a:rPr>
              <a:t>ela</a:t>
            </a:r>
            <a:r>
              <a:rPr lang="fr-FR" sz="2000" dirty="0" smtClean="0">
                <a:latin typeface="Calibri"/>
              </a:rPr>
              <a:t> corresponde </a:t>
            </a:r>
            <a:r>
              <a:rPr lang="fr-FR" sz="2000" dirty="0" err="1" smtClean="0">
                <a:latin typeface="Calibri"/>
              </a:rPr>
              <a:t>ao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potencial</a:t>
            </a:r>
            <a:r>
              <a:rPr lang="fr-FR" sz="2000" dirty="0" smtClean="0">
                <a:latin typeface="Calibri"/>
              </a:rPr>
              <a:t> de </a:t>
            </a:r>
            <a:r>
              <a:rPr lang="fr-FR" sz="2000" dirty="0" err="1" smtClean="0">
                <a:latin typeface="Calibri"/>
              </a:rPr>
              <a:t>ionização</a:t>
            </a:r>
            <a:r>
              <a:rPr lang="fr-FR" sz="2000" dirty="0" smtClean="0">
                <a:latin typeface="Calibri"/>
              </a:rPr>
              <a:t> do </a:t>
            </a:r>
            <a:r>
              <a:rPr lang="fr-FR" sz="2000" dirty="0" err="1" smtClean="0">
                <a:latin typeface="Calibri"/>
              </a:rPr>
              <a:t>átomo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hidrogenóide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considerado</a:t>
            </a:r>
            <a:r>
              <a:rPr lang="fr-FR" sz="2000" dirty="0" smtClean="0">
                <a:latin typeface="Calibri"/>
              </a:rPr>
              <a:t>.</a:t>
            </a:r>
          </a:p>
          <a:p>
            <a:pPr algn="just"/>
            <a:endParaRPr lang="fr-FR" sz="2000" dirty="0" smtClean="0">
              <a:latin typeface="Calibri"/>
            </a:endParaRPr>
          </a:p>
          <a:p>
            <a:pPr algn="just"/>
            <a:endParaRPr lang="fr-FR" sz="2000" dirty="0" smtClean="0">
              <a:latin typeface="Calibri"/>
            </a:endParaRPr>
          </a:p>
          <a:p>
            <a:pPr algn="just"/>
            <a:endParaRPr lang="fr-FR" sz="2000" dirty="0" smtClean="0">
              <a:latin typeface="Calibri"/>
            </a:endParaRPr>
          </a:p>
          <a:p>
            <a:pPr algn="just"/>
            <a:r>
              <a:rPr lang="fr-FR" sz="2000" b="1" u="sng" dirty="0" err="1" smtClean="0">
                <a:latin typeface="Calibri"/>
              </a:rPr>
              <a:t>Obs</a:t>
            </a:r>
            <a:r>
              <a:rPr lang="fr-FR" sz="2000" b="1" u="sng" dirty="0" smtClean="0">
                <a:latin typeface="Calibri"/>
              </a:rPr>
              <a:t>:</a:t>
            </a:r>
            <a:r>
              <a:rPr lang="fr-FR" sz="2000" dirty="0" smtClean="0">
                <a:latin typeface="Symbol" pitchFamily="18" charset="2"/>
              </a:rPr>
              <a:t> a</a:t>
            </a:r>
            <a:r>
              <a:rPr lang="fr-FR" sz="2000" baseline="-25000" dirty="0" smtClean="0">
                <a:latin typeface="+mj-lt"/>
              </a:rPr>
              <a:t>i</a:t>
            </a:r>
            <a:r>
              <a:rPr lang="fr-FR" sz="2000" dirty="0" smtClean="0">
                <a:latin typeface="Symbol" pitchFamily="18" charset="2"/>
              </a:rPr>
              <a:t> </a:t>
            </a:r>
            <a:r>
              <a:rPr lang="fr-FR" sz="2000" dirty="0" smtClean="0">
                <a:latin typeface="+mj-lt"/>
              </a:rPr>
              <a:t>é </a:t>
            </a:r>
            <a:r>
              <a:rPr lang="fr-FR" sz="2000" dirty="0" err="1" smtClean="0">
                <a:latin typeface="+mj-lt"/>
              </a:rPr>
              <a:t>sempre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negativo</a:t>
            </a:r>
            <a:r>
              <a:rPr lang="fr-FR" sz="2000" dirty="0" smtClean="0">
                <a:latin typeface="+mj-lt"/>
              </a:rPr>
              <a:t> e </a:t>
            </a:r>
            <a:r>
              <a:rPr lang="fr-FR" sz="2000" dirty="0" err="1" smtClean="0">
                <a:latin typeface="+mj-lt"/>
              </a:rPr>
              <a:t>depende</a:t>
            </a:r>
            <a:r>
              <a:rPr lang="fr-FR" sz="2000" dirty="0" smtClean="0">
                <a:latin typeface="+mj-lt"/>
              </a:rPr>
              <a:t> da </a:t>
            </a:r>
            <a:r>
              <a:rPr lang="fr-FR" sz="2000" dirty="0" err="1" smtClean="0">
                <a:latin typeface="+mj-lt"/>
              </a:rPr>
              <a:t>eletronegatividade</a:t>
            </a:r>
            <a:r>
              <a:rPr lang="fr-FR" sz="2000" dirty="0" smtClean="0">
                <a:latin typeface="+mj-lt"/>
              </a:rPr>
              <a:t> do </a:t>
            </a:r>
            <a:r>
              <a:rPr lang="fr-FR" sz="2000" dirty="0" err="1" smtClean="0">
                <a:latin typeface="+mj-lt"/>
              </a:rPr>
              <a:t>átomo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b="1" dirty="0" smtClean="0">
                <a:latin typeface="+mj-lt"/>
              </a:rPr>
              <a:t>i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considerado</a:t>
            </a:r>
            <a:r>
              <a:rPr lang="fr-FR" sz="2000" dirty="0" smtClean="0">
                <a:latin typeface="+mj-lt"/>
              </a:rPr>
              <a:t>: </a:t>
            </a:r>
            <a:r>
              <a:rPr lang="fr-FR" sz="2000" dirty="0" err="1" smtClean="0">
                <a:latin typeface="+mj-lt"/>
              </a:rPr>
              <a:t>maior</a:t>
            </a:r>
            <a:r>
              <a:rPr lang="fr-FR" sz="2000" dirty="0" smtClean="0">
                <a:latin typeface="+mj-lt"/>
              </a:rPr>
              <a:t> a </a:t>
            </a:r>
            <a:r>
              <a:rPr lang="fr-FR" sz="2000" dirty="0" err="1" smtClean="0">
                <a:latin typeface="+mj-lt"/>
              </a:rPr>
              <a:t>eletronegatividade</a:t>
            </a:r>
            <a:r>
              <a:rPr lang="fr-FR" sz="2000" dirty="0" smtClean="0">
                <a:latin typeface="+mj-lt"/>
              </a:rPr>
              <a:t>, mais </a:t>
            </a:r>
            <a:r>
              <a:rPr lang="fr-FR" sz="2000" dirty="0" smtClean="0">
                <a:latin typeface="Symbol" pitchFamily="18" charset="2"/>
              </a:rPr>
              <a:t>a</a:t>
            </a:r>
            <a:r>
              <a:rPr lang="fr-FR" sz="2000" baseline="-25000" dirty="0" smtClean="0">
                <a:latin typeface="+mj-lt"/>
              </a:rPr>
              <a:t>i </a:t>
            </a:r>
            <a:r>
              <a:rPr lang="fr-FR" sz="2000" dirty="0" smtClean="0">
                <a:latin typeface="+mj-lt"/>
              </a:rPr>
              <a:t>é </a:t>
            </a:r>
            <a:r>
              <a:rPr lang="fr-FR" sz="2000" dirty="0" err="1" smtClean="0">
                <a:latin typeface="+mj-lt"/>
              </a:rPr>
              <a:t>negativo</a:t>
            </a:r>
            <a:r>
              <a:rPr lang="fr-FR" sz="2000" dirty="0" smtClean="0">
                <a:latin typeface="+mj-lt"/>
              </a:rPr>
              <a:t>. </a:t>
            </a:r>
            <a:r>
              <a:rPr lang="fr-FR" sz="2000" dirty="0" smtClean="0">
                <a:latin typeface="Symbol" pitchFamily="18" charset="2"/>
              </a:rPr>
              <a:t>a</a:t>
            </a:r>
            <a:r>
              <a:rPr lang="fr-FR" sz="2000" baseline="-25000" dirty="0" smtClean="0">
                <a:latin typeface="+mj-lt"/>
              </a:rPr>
              <a:t>i</a:t>
            </a:r>
            <a:r>
              <a:rPr lang="fr-FR" sz="2000" dirty="0" smtClean="0">
                <a:latin typeface="+mj-lt"/>
              </a:rPr>
              <a:t> é o </a:t>
            </a:r>
            <a:r>
              <a:rPr lang="fr-FR" sz="2000" dirty="0" err="1" smtClean="0">
                <a:latin typeface="+mj-lt"/>
              </a:rPr>
              <a:t>mesmo</a:t>
            </a:r>
            <a:r>
              <a:rPr lang="fr-FR" sz="2000" dirty="0" smtClean="0">
                <a:latin typeface="+mj-lt"/>
              </a:rPr>
              <a:t> para </a:t>
            </a:r>
            <a:r>
              <a:rPr lang="fr-FR" sz="2000" dirty="0" err="1" smtClean="0">
                <a:latin typeface="+mj-lt"/>
              </a:rPr>
              <a:t>todo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atomo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b="1" dirty="0" smtClean="0">
                <a:latin typeface="+mj-lt"/>
              </a:rPr>
              <a:t>i</a:t>
            </a:r>
            <a:r>
              <a:rPr lang="fr-FR" sz="2000" dirty="0" smtClean="0">
                <a:latin typeface="+mj-lt"/>
              </a:rPr>
              <a:t>, </a:t>
            </a:r>
            <a:r>
              <a:rPr lang="fr-FR" sz="2000" dirty="0" err="1" smtClean="0">
                <a:latin typeface="+mj-lt"/>
              </a:rPr>
              <a:t>independente</a:t>
            </a:r>
            <a:r>
              <a:rPr lang="fr-FR" sz="2000" dirty="0" smtClean="0">
                <a:latin typeface="+mj-lt"/>
              </a:rPr>
              <a:t>  do </a:t>
            </a:r>
            <a:r>
              <a:rPr lang="fr-FR" sz="2000" dirty="0" err="1" smtClean="0">
                <a:latin typeface="+mj-lt"/>
              </a:rPr>
              <a:t>ambiente</a:t>
            </a:r>
            <a:r>
              <a:rPr lang="fr-FR" sz="2000" dirty="0" smtClean="0">
                <a:latin typeface="+mj-lt"/>
              </a:rPr>
              <a:t> onde o </a:t>
            </a:r>
            <a:r>
              <a:rPr lang="fr-FR" sz="2000" dirty="0" err="1" smtClean="0">
                <a:latin typeface="+mj-lt"/>
              </a:rPr>
              <a:t>átomo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b="1" dirty="0" smtClean="0">
                <a:latin typeface="+mj-lt"/>
              </a:rPr>
              <a:t>i</a:t>
            </a:r>
            <a:r>
              <a:rPr lang="fr-FR" sz="2000" dirty="0" smtClean="0">
                <a:latin typeface="+mj-lt"/>
              </a:rPr>
              <a:t> se </a:t>
            </a:r>
            <a:r>
              <a:rPr lang="fr-FR" sz="2000" dirty="0" err="1" smtClean="0">
                <a:latin typeface="+mj-lt"/>
              </a:rPr>
              <a:t>encontra</a:t>
            </a:r>
            <a:r>
              <a:rPr lang="fr-FR" sz="2000" dirty="0" smtClean="0">
                <a:latin typeface="+mj-lt"/>
              </a:rPr>
              <a:t> (</a:t>
            </a:r>
            <a:r>
              <a:rPr lang="fr-FR" sz="2000" i="1" dirty="0" err="1" smtClean="0">
                <a:latin typeface="+mj-lt"/>
              </a:rPr>
              <a:t>e.g</a:t>
            </a:r>
            <a:r>
              <a:rPr lang="fr-FR" sz="2000" i="1" dirty="0" smtClean="0">
                <a:latin typeface="+mj-lt"/>
              </a:rPr>
              <a:t>.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geometria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linear</a:t>
            </a:r>
            <a:r>
              <a:rPr lang="fr-FR" sz="2000" dirty="0" smtClean="0">
                <a:latin typeface="+mj-lt"/>
              </a:rPr>
              <a:t>, trigonal, </a:t>
            </a:r>
            <a:r>
              <a:rPr lang="fr-FR" sz="2000" dirty="0" err="1" smtClean="0">
                <a:latin typeface="+mj-lt"/>
              </a:rPr>
              <a:t>tetraédrica</a:t>
            </a:r>
            <a:r>
              <a:rPr lang="fr-FR" sz="2000" dirty="0" smtClean="0">
                <a:latin typeface="+mj-lt"/>
              </a:rPr>
              <a:t>, etc</a:t>
            </a:r>
            <a:r>
              <a:rPr lang="fr-FR" sz="2000" dirty="0" smtClean="0">
                <a:latin typeface="+mj-lt"/>
              </a:rPr>
              <a:t>..). </a:t>
            </a:r>
            <a:r>
              <a:rPr lang="fr-FR" sz="2000" dirty="0" smtClean="0">
                <a:latin typeface="+mj-lt"/>
              </a:rPr>
              <a:t>Os </a:t>
            </a:r>
            <a:r>
              <a:rPr lang="fr-FR" sz="2000" dirty="0" err="1" smtClean="0">
                <a:latin typeface="+mj-lt"/>
              </a:rPr>
              <a:t>valores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smtClean="0">
                <a:latin typeface="Symbol" pitchFamily="18" charset="2"/>
              </a:rPr>
              <a:t>a</a:t>
            </a:r>
            <a:r>
              <a:rPr lang="fr-FR" sz="2000" baseline="-25000" dirty="0" smtClean="0">
                <a:latin typeface="+mj-lt"/>
              </a:rPr>
              <a:t>i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não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são</a:t>
            </a:r>
            <a:r>
              <a:rPr lang="fr-FR" sz="2000" dirty="0" smtClean="0">
                <a:latin typeface="+mj-lt"/>
              </a:rPr>
              <a:t> jamais </a:t>
            </a:r>
            <a:r>
              <a:rPr lang="fr-FR" sz="2000" dirty="0" err="1" smtClean="0">
                <a:latin typeface="+mj-lt"/>
              </a:rPr>
              <a:t>expressos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numericamente</a:t>
            </a:r>
            <a:r>
              <a:rPr lang="fr-FR" sz="2000" dirty="0" smtClean="0">
                <a:latin typeface="+mj-lt"/>
              </a:rPr>
              <a:t>, </a:t>
            </a:r>
            <a:r>
              <a:rPr lang="fr-FR" sz="2000" dirty="0" err="1" smtClean="0">
                <a:latin typeface="+mj-lt"/>
              </a:rPr>
              <a:t>n</a:t>
            </a:r>
            <a:r>
              <a:rPr lang="fr-FR" sz="2000" dirty="0" err="1" smtClean="0">
                <a:latin typeface="Calibri"/>
              </a:rPr>
              <a:t>ós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iremos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sempre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desenvolver</a:t>
            </a:r>
            <a:r>
              <a:rPr lang="fr-FR" sz="2000" dirty="0" smtClean="0">
                <a:latin typeface="Calibri"/>
              </a:rPr>
              <a:t> o </a:t>
            </a:r>
            <a:r>
              <a:rPr lang="fr-FR" sz="2000" dirty="0" err="1" smtClean="0">
                <a:latin typeface="Calibri"/>
              </a:rPr>
              <a:t>raciocínio</a:t>
            </a:r>
            <a:r>
              <a:rPr lang="fr-FR" sz="2000" dirty="0" smtClean="0">
                <a:latin typeface="Calibri"/>
              </a:rPr>
              <a:t> à partir de </a:t>
            </a:r>
            <a:r>
              <a:rPr lang="fr-FR" sz="2000" dirty="0" err="1" smtClean="0">
                <a:latin typeface="Calibri"/>
              </a:rPr>
              <a:t>comparações</a:t>
            </a:r>
            <a:r>
              <a:rPr lang="fr-FR" sz="2000" dirty="0" smtClean="0">
                <a:latin typeface="Calibri"/>
              </a:rPr>
              <a:t>.</a:t>
            </a:r>
            <a:endParaRPr lang="fr-FR" sz="2000" dirty="0">
              <a:latin typeface="Symbol" pitchFamily="18" charset="2"/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422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422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4228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4871" y="980728"/>
            <a:ext cx="2181225" cy="304800"/>
          </a:xfrm>
          <a:prstGeom prst="rect">
            <a:avLst/>
          </a:prstGeom>
          <a:noFill/>
        </p:spPr>
      </p:pic>
      <p:sp>
        <p:nvSpPr>
          <p:cNvPr id="94230" name="Rectangle 22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1"/>
          <p:cNvGraphicFramePr>
            <a:graphicFrameLocks noChangeAspect="1"/>
          </p:cNvGraphicFramePr>
          <p:nvPr/>
        </p:nvGraphicFramePr>
        <p:xfrm>
          <a:off x="3208338" y="4859338"/>
          <a:ext cx="2509837" cy="1384300"/>
        </p:xfrm>
        <a:graphic>
          <a:graphicData uri="http://schemas.openxmlformats.org/presentationml/2006/ole">
            <p:oleObj spid="_x0000_s6147" name="CS ChemDraw Drawing" r:id="rId5" imgW="1831395" imgH="101162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07504" y="1124744"/>
            <a:ext cx="88569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err="1" smtClean="0"/>
              <a:t>Justificativa</a:t>
            </a:r>
            <a:r>
              <a:rPr lang="fr-FR" sz="2000" b="1" dirty="0" smtClean="0"/>
              <a:t> da </a:t>
            </a:r>
            <a:r>
              <a:rPr lang="fr-FR" sz="2000" b="1" dirty="0" err="1" smtClean="0"/>
              <a:t>aproximação</a:t>
            </a:r>
            <a:r>
              <a:rPr lang="fr-FR" sz="2000" b="1" dirty="0" smtClean="0"/>
              <a:t> de </a:t>
            </a:r>
            <a:r>
              <a:rPr lang="fr-FR" sz="2000" b="1" dirty="0" err="1" smtClean="0"/>
              <a:t>H</a:t>
            </a:r>
            <a:r>
              <a:rPr lang="fr-FR" sz="2000" b="1" baseline="-25000" dirty="0" err="1" smtClean="0"/>
              <a:t>ii</a:t>
            </a:r>
            <a:r>
              <a:rPr lang="fr-FR" sz="2000" b="1" dirty="0" smtClean="0"/>
              <a:t>: </a:t>
            </a:r>
            <a:r>
              <a:rPr lang="fr-FR" sz="2000" dirty="0" smtClean="0"/>
              <a:t>O </a:t>
            </a:r>
            <a:r>
              <a:rPr lang="fr-FR" sz="2000" dirty="0" err="1" smtClean="0"/>
              <a:t>hamiltoniano</a:t>
            </a:r>
            <a:r>
              <a:rPr lang="fr-FR" sz="2000" dirty="0" smtClean="0"/>
              <a:t> </a:t>
            </a:r>
            <a:r>
              <a:rPr lang="fr-FR" sz="2000" dirty="0" err="1" smtClean="0"/>
              <a:t>eletrônico</a:t>
            </a:r>
            <a:r>
              <a:rPr lang="fr-FR" sz="2000" dirty="0" smtClean="0"/>
              <a:t> </a:t>
            </a:r>
            <a:r>
              <a:rPr lang="fr-FR" sz="2000" b="1" dirty="0" smtClean="0"/>
              <a:t>H</a:t>
            </a:r>
            <a:r>
              <a:rPr lang="fr-FR" sz="2000" dirty="0" smtClean="0"/>
              <a:t> </a:t>
            </a:r>
            <a:r>
              <a:rPr lang="fr-FR" sz="2000" dirty="0" err="1" smtClean="0"/>
              <a:t>pode</a:t>
            </a:r>
            <a:r>
              <a:rPr lang="fr-FR" sz="2000" dirty="0" smtClean="0"/>
              <a:t> </a:t>
            </a:r>
            <a:r>
              <a:rPr lang="fr-FR" sz="2000" dirty="0" err="1" smtClean="0"/>
              <a:t>ser</a:t>
            </a:r>
            <a:r>
              <a:rPr lang="fr-FR" sz="2000" dirty="0" smtClean="0"/>
              <a:t> </a:t>
            </a:r>
            <a:r>
              <a:rPr lang="fr-FR" sz="2000" dirty="0" err="1" smtClean="0"/>
              <a:t>decomposto</a:t>
            </a:r>
            <a:r>
              <a:rPr lang="fr-FR" sz="2000" dirty="0" smtClean="0"/>
              <a:t> </a:t>
            </a:r>
            <a:r>
              <a:rPr lang="fr-FR" sz="2000" dirty="0" err="1" smtClean="0"/>
              <a:t>como</a:t>
            </a:r>
            <a:r>
              <a:rPr lang="fr-FR" sz="2000" dirty="0" smtClean="0"/>
              <a:t> </a:t>
            </a:r>
            <a:r>
              <a:rPr lang="fr-FR" sz="2000" b="1" dirty="0" smtClean="0"/>
              <a:t>H</a:t>
            </a:r>
            <a:r>
              <a:rPr lang="fr-FR" sz="2000" dirty="0" smtClean="0"/>
              <a:t> = H</a:t>
            </a:r>
            <a:r>
              <a:rPr lang="fr-FR" sz="2000" baseline="-25000" dirty="0" smtClean="0"/>
              <a:t>1</a:t>
            </a:r>
            <a:r>
              <a:rPr lang="fr-FR" sz="2000" dirty="0" smtClean="0"/>
              <a:t> + H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 (para </a:t>
            </a:r>
            <a:r>
              <a:rPr lang="fr-FR" sz="2000" dirty="0" err="1" smtClean="0"/>
              <a:t>uma</a:t>
            </a:r>
            <a:r>
              <a:rPr lang="fr-FR" sz="2000" dirty="0" smtClean="0"/>
              <a:t> </a:t>
            </a:r>
            <a:r>
              <a:rPr lang="fr-FR" sz="2000" dirty="0" err="1" smtClean="0"/>
              <a:t>molécula</a:t>
            </a:r>
            <a:r>
              <a:rPr lang="fr-FR" sz="2000" dirty="0" smtClean="0"/>
              <a:t> </a:t>
            </a:r>
            <a:r>
              <a:rPr lang="fr-FR" sz="2000" dirty="0" err="1" smtClean="0"/>
              <a:t>diatômica</a:t>
            </a:r>
            <a:r>
              <a:rPr lang="fr-FR" sz="2000" dirty="0" smtClean="0"/>
              <a:t> AB </a:t>
            </a:r>
            <a:r>
              <a:rPr lang="fr-FR" sz="2000" dirty="0" err="1" smtClean="0"/>
              <a:t>qualquer</a:t>
            </a:r>
            <a:r>
              <a:rPr lang="fr-FR" sz="2000" dirty="0" smtClean="0"/>
              <a:t>, </a:t>
            </a:r>
            <a:r>
              <a:rPr lang="fr-FR" sz="2000" dirty="0" err="1" smtClean="0"/>
              <a:t>segundo</a:t>
            </a:r>
            <a:r>
              <a:rPr lang="fr-FR" sz="2000" dirty="0" smtClean="0"/>
              <a:t> a </a:t>
            </a:r>
            <a:r>
              <a:rPr lang="fr-FR" sz="2000" dirty="0" err="1" smtClean="0"/>
              <a:t>simplificação</a:t>
            </a:r>
            <a:r>
              <a:rPr lang="fr-FR" sz="2000" dirty="0" smtClean="0"/>
              <a:t> de </a:t>
            </a:r>
            <a:r>
              <a:rPr lang="fr-FR" sz="2000" dirty="0" err="1" smtClean="0"/>
              <a:t>elétrons</a:t>
            </a:r>
            <a:r>
              <a:rPr lang="fr-FR" sz="2000" dirty="0" smtClean="0"/>
              <a:t> </a:t>
            </a:r>
            <a:r>
              <a:rPr lang="fr-FR" sz="2000" dirty="0" err="1" smtClean="0"/>
              <a:t>independentes</a:t>
            </a:r>
            <a:r>
              <a:rPr lang="fr-FR" sz="2000" dirty="0" smtClean="0"/>
              <a:t>). Com </a:t>
            </a:r>
            <a:r>
              <a:rPr lang="fr-FR" sz="2000" dirty="0" err="1" smtClean="0"/>
              <a:t>relação</a:t>
            </a:r>
            <a:r>
              <a:rPr lang="fr-FR" sz="2000" dirty="0" smtClean="0"/>
              <a:t> </a:t>
            </a:r>
            <a:r>
              <a:rPr lang="fr-FR" sz="2000" dirty="0" err="1" smtClean="0"/>
              <a:t>ao</a:t>
            </a:r>
            <a:r>
              <a:rPr lang="fr-FR" sz="2000" dirty="0" smtClean="0"/>
              <a:t> </a:t>
            </a:r>
            <a:r>
              <a:rPr lang="fr-FR" sz="2000" dirty="0" err="1" smtClean="0"/>
              <a:t>elétron</a:t>
            </a:r>
            <a:r>
              <a:rPr lang="fr-FR" sz="2000" dirty="0" smtClean="0"/>
              <a:t> 1, </a:t>
            </a:r>
            <a:r>
              <a:rPr lang="fr-FR" sz="2000" dirty="0" err="1" smtClean="0"/>
              <a:t>temos</a:t>
            </a:r>
            <a:r>
              <a:rPr lang="fr-FR" sz="2000" dirty="0" smtClean="0"/>
              <a:t>:   </a:t>
            </a:r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sz="1200" dirty="0" smtClean="0"/>
          </a:p>
          <a:p>
            <a:pPr algn="just"/>
            <a:endParaRPr lang="fr-FR" dirty="0" smtClean="0"/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Onde </a:t>
            </a:r>
            <a:r>
              <a:rPr lang="fr-FR" sz="2000" i="1" dirty="0" smtClean="0"/>
              <a:t>v(1)</a:t>
            </a:r>
            <a:r>
              <a:rPr lang="fr-FR" sz="2000" dirty="0" smtClean="0"/>
              <a:t> é a </a:t>
            </a:r>
            <a:r>
              <a:rPr lang="fr-FR" sz="2000" dirty="0" err="1" smtClean="0"/>
              <a:t>repulsão</a:t>
            </a:r>
            <a:r>
              <a:rPr lang="fr-FR" sz="2000" dirty="0" smtClean="0"/>
              <a:t> média </a:t>
            </a:r>
            <a:r>
              <a:rPr lang="fr-FR" sz="2000" dirty="0" err="1" smtClean="0"/>
              <a:t>sentida</a:t>
            </a:r>
            <a:r>
              <a:rPr lang="fr-FR" sz="2000" dirty="0" smtClean="0"/>
              <a:t> </a:t>
            </a:r>
            <a:r>
              <a:rPr lang="fr-FR" sz="2000" dirty="0" err="1" smtClean="0"/>
              <a:t>pelo</a:t>
            </a:r>
            <a:r>
              <a:rPr lang="fr-FR" sz="2000" dirty="0" smtClean="0"/>
              <a:t> </a:t>
            </a:r>
            <a:r>
              <a:rPr lang="fr-FR" sz="2000" dirty="0" err="1" smtClean="0"/>
              <a:t>elétron</a:t>
            </a:r>
            <a:r>
              <a:rPr lang="fr-FR" sz="2000" dirty="0" smtClean="0"/>
              <a:t> 1 </a:t>
            </a:r>
            <a:r>
              <a:rPr lang="fr-FR" sz="2000" dirty="0" err="1" smtClean="0"/>
              <a:t>em</a:t>
            </a:r>
            <a:r>
              <a:rPr lang="fr-FR" sz="2000" dirty="0" smtClean="0"/>
              <a:t> </a:t>
            </a:r>
            <a:r>
              <a:rPr lang="fr-FR" sz="2000" dirty="0" err="1" smtClean="0"/>
              <a:t>relação</a:t>
            </a:r>
            <a:r>
              <a:rPr lang="fr-FR" sz="2000" dirty="0" smtClean="0"/>
              <a:t> </a:t>
            </a:r>
            <a:r>
              <a:rPr lang="fr-FR" sz="2000" dirty="0" err="1" smtClean="0"/>
              <a:t>ao</a:t>
            </a:r>
            <a:r>
              <a:rPr lang="fr-FR" sz="2000" dirty="0" smtClean="0"/>
              <a:t> </a:t>
            </a:r>
            <a:r>
              <a:rPr lang="fr-FR" sz="2000" dirty="0" err="1" smtClean="0"/>
              <a:t>outro</a:t>
            </a:r>
            <a:r>
              <a:rPr lang="fr-FR" sz="2000" dirty="0" smtClean="0"/>
              <a:t> </a:t>
            </a:r>
            <a:r>
              <a:rPr lang="fr-FR" sz="2000" dirty="0" err="1" smtClean="0"/>
              <a:t>elétron</a:t>
            </a:r>
            <a:r>
              <a:rPr lang="fr-FR" sz="2000" dirty="0" smtClean="0"/>
              <a:t>, 2. O </a:t>
            </a:r>
            <a:r>
              <a:rPr lang="fr-FR" sz="2000" dirty="0" err="1" smtClean="0"/>
              <a:t>termo</a:t>
            </a:r>
            <a:r>
              <a:rPr lang="fr-FR" sz="2000" dirty="0" smtClean="0"/>
              <a:t> v</a:t>
            </a:r>
            <a:r>
              <a:rPr lang="fr-FR" sz="2000" baseline="-25000" dirty="0" smtClean="0"/>
              <a:t>1B </a:t>
            </a:r>
            <a:r>
              <a:rPr lang="fr-FR" sz="2000" dirty="0" smtClean="0"/>
              <a:t>é </a:t>
            </a:r>
            <a:r>
              <a:rPr lang="fr-FR" sz="2000" dirty="0" err="1" smtClean="0"/>
              <a:t>muito</a:t>
            </a:r>
            <a:r>
              <a:rPr lang="fr-FR" sz="2000" dirty="0" smtClean="0"/>
              <a:t> </a:t>
            </a:r>
            <a:r>
              <a:rPr lang="fr-FR" sz="2000" dirty="0" err="1" smtClean="0"/>
              <a:t>menor</a:t>
            </a:r>
            <a:r>
              <a:rPr lang="fr-FR" sz="2000" dirty="0" smtClean="0"/>
              <a:t> do que</a:t>
            </a:r>
            <a:r>
              <a:rPr lang="fr-FR" sz="2000" dirty="0" smtClean="0">
                <a:latin typeface="Calibri"/>
              </a:rPr>
              <a:t> h</a:t>
            </a:r>
            <a:r>
              <a:rPr lang="fr-FR" sz="2000" baseline="-25000" dirty="0" smtClean="0">
                <a:latin typeface="Calibri"/>
              </a:rPr>
              <a:t>1A</a:t>
            </a:r>
            <a:r>
              <a:rPr lang="fr-FR" sz="2000" dirty="0" smtClean="0"/>
              <a:t>. </a:t>
            </a:r>
            <a:r>
              <a:rPr lang="fr-FR" sz="2000" dirty="0" err="1" smtClean="0"/>
              <a:t>Podemos</a:t>
            </a:r>
            <a:r>
              <a:rPr lang="fr-FR" sz="2000" dirty="0" smtClean="0"/>
              <a:t> ver </a:t>
            </a:r>
            <a:r>
              <a:rPr lang="fr-FR" sz="2000" dirty="0" err="1" smtClean="0"/>
              <a:t>assim</a:t>
            </a:r>
            <a:r>
              <a:rPr lang="fr-FR" sz="2000" dirty="0" smtClean="0"/>
              <a:t>, de </a:t>
            </a:r>
            <a:r>
              <a:rPr lang="fr-FR" sz="2000" dirty="0" err="1" smtClean="0"/>
              <a:t>maneira</a:t>
            </a:r>
            <a:r>
              <a:rPr lang="fr-FR" sz="2000" dirty="0" smtClean="0"/>
              <a:t> </a:t>
            </a:r>
            <a:r>
              <a:rPr lang="fr-FR" sz="2000" dirty="0" err="1" smtClean="0"/>
              <a:t>aproximada</a:t>
            </a:r>
            <a:r>
              <a:rPr lang="fr-FR" sz="2000" dirty="0" smtClean="0"/>
              <a:t>, que o </a:t>
            </a:r>
            <a:r>
              <a:rPr lang="fr-FR" sz="2000" dirty="0" err="1" smtClean="0"/>
              <a:t>valor</a:t>
            </a:r>
            <a:r>
              <a:rPr lang="fr-FR" sz="2000" dirty="0" smtClean="0"/>
              <a:t> de H</a:t>
            </a:r>
            <a:r>
              <a:rPr lang="fr-FR" sz="2000" baseline="-25000" dirty="0" smtClean="0"/>
              <a:t>11  </a:t>
            </a:r>
            <a:r>
              <a:rPr lang="fr-FR" sz="2000" dirty="0" smtClean="0"/>
              <a:t>≈ h</a:t>
            </a:r>
            <a:r>
              <a:rPr lang="fr-FR" sz="2000" baseline="-25000" dirty="0" smtClean="0"/>
              <a:t>1A </a:t>
            </a:r>
            <a:r>
              <a:rPr lang="fr-FR" sz="2000" dirty="0" smtClean="0"/>
              <a:t>, </a:t>
            </a:r>
            <a:r>
              <a:rPr lang="fr-FR" sz="2000" i="1" dirty="0" smtClean="0"/>
              <a:t>i.e.</a:t>
            </a:r>
            <a:r>
              <a:rPr lang="fr-FR" sz="2000" dirty="0" smtClean="0"/>
              <a:t> </a:t>
            </a:r>
            <a:r>
              <a:rPr lang="fr-FR" sz="2000" dirty="0" err="1" smtClean="0"/>
              <a:t>muito</a:t>
            </a:r>
            <a:r>
              <a:rPr lang="fr-FR" sz="2000" dirty="0" smtClean="0"/>
              <a:t> </a:t>
            </a:r>
            <a:r>
              <a:rPr lang="fr-FR" sz="2000" dirty="0" err="1" smtClean="0"/>
              <a:t>pr</a:t>
            </a:r>
            <a:r>
              <a:rPr lang="fr-FR" sz="2000" dirty="0" err="1" smtClean="0">
                <a:latin typeface="Calibri"/>
              </a:rPr>
              <a:t>óximo</a:t>
            </a:r>
            <a:r>
              <a:rPr lang="fr-FR" sz="2000" dirty="0" smtClean="0">
                <a:latin typeface="Calibri"/>
              </a:rPr>
              <a:t> da </a:t>
            </a:r>
            <a:r>
              <a:rPr lang="fr-FR" sz="2000" dirty="0" err="1" smtClean="0"/>
              <a:t>energia</a:t>
            </a:r>
            <a:r>
              <a:rPr lang="fr-FR" sz="2000" dirty="0" smtClean="0"/>
              <a:t> do OA        do </a:t>
            </a:r>
            <a:r>
              <a:rPr lang="fr-FR" sz="2000" dirty="0" err="1" smtClean="0"/>
              <a:t>átomo</a:t>
            </a:r>
            <a:r>
              <a:rPr lang="fr-FR" sz="2000" dirty="0" smtClean="0"/>
              <a:t> A.       </a:t>
            </a:r>
            <a:endParaRPr lang="fr-FR" sz="2000" baseline="-25000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016" y="2492896"/>
            <a:ext cx="4152900" cy="638175"/>
          </a:xfrm>
          <a:prstGeom prst="rect">
            <a:avLst/>
          </a:prstGeom>
          <a:noFill/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9721" y="2420888"/>
            <a:ext cx="4676775" cy="657225"/>
          </a:xfrm>
          <a:prstGeom prst="rect">
            <a:avLst/>
          </a:prstGeom>
          <a:noFill/>
        </p:spPr>
      </p:pic>
      <p:graphicFrame>
        <p:nvGraphicFramePr>
          <p:cNvPr id="11" name="Object 15"/>
          <p:cNvGraphicFramePr>
            <a:graphicFrameLocks noChangeAspect="1"/>
          </p:cNvGraphicFramePr>
          <p:nvPr/>
        </p:nvGraphicFramePr>
        <p:xfrm>
          <a:off x="4427984" y="3006105"/>
          <a:ext cx="2448272" cy="193675"/>
        </p:xfrm>
        <a:graphic>
          <a:graphicData uri="http://schemas.openxmlformats.org/presentationml/2006/ole">
            <p:oleObj spid="_x0000_s7170" name="CS ChemDraw Drawing" r:id="rId5" imgW="1104120" imgH="193680" progId="ChemDraw.Document.6.0">
              <p:embed/>
            </p:oleObj>
          </a:graphicData>
        </a:graphic>
      </p:graphicFrame>
      <p:graphicFrame>
        <p:nvGraphicFramePr>
          <p:cNvPr id="12" name="Object 16"/>
          <p:cNvGraphicFramePr>
            <a:graphicFrameLocks noChangeAspect="1"/>
          </p:cNvGraphicFramePr>
          <p:nvPr/>
        </p:nvGraphicFramePr>
        <p:xfrm>
          <a:off x="6912768" y="3006105"/>
          <a:ext cx="2267744" cy="193675"/>
        </p:xfrm>
        <a:graphic>
          <a:graphicData uri="http://schemas.openxmlformats.org/presentationml/2006/ole">
            <p:oleObj spid="_x0000_s7171" name="CS ChemDraw Drawing" r:id="rId6" imgW="1104120" imgH="193680" progId="ChemDraw.Document.6.0">
              <p:embed/>
            </p:oleObj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5465342" y="3150121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</a:t>
            </a:r>
            <a:r>
              <a:rPr lang="fr-FR" baseline="-25000" dirty="0" smtClean="0"/>
              <a:t>1A</a:t>
            </a:r>
            <a:endParaRPr lang="fr-FR" baseline="-25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7884368" y="307811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1B</a:t>
            </a:r>
            <a:endParaRPr lang="fr-FR" baseline="-25000" dirty="0"/>
          </a:p>
        </p:txBody>
      </p:sp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564360"/>
            <a:ext cx="276225" cy="304800"/>
          </a:xfrm>
          <a:prstGeom prst="rect">
            <a:avLst/>
          </a:prstGeom>
          <a:noFill/>
        </p:spPr>
      </p:pic>
      <p:graphicFrame>
        <p:nvGraphicFramePr>
          <p:cNvPr id="16" name="Object 19"/>
          <p:cNvGraphicFramePr>
            <a:graphicFrameLocks noChangeAspect="1"/>
          </p:cNvGraphicFramePr>
          <p:nvPr/>
        </p:nvGraphicFramePr>
        <p:xfrm>
          <a:off x="755576" y="3068960"/>
          <a:ext cx="2880320" cy="193675"/>
        </p:xfrm>
        <a:graphic>
          <a:graphicData uri="http://schemas.openxmlformats.org/presentationml/2006/ole">
            <p:oleObj spid="_x0000_s7172" name="CS ChemDraw Drawing" r:id="rId8" imgW="1104120" imgH="193680" progId="ChemDraw.Document.6.0">
              <p:embed/>
            </p:oleObj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1979712" y="308740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</a:t>
            </a:r>
            <a:r>
              <a:rPr lang="fr-FR" baseline="-25000" dirty="0" smtClean="0"/>
              <a:t>1</a:t>
            </a:r>
            <a:endParaRPr lang="fr-FR" baseline="-25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51520" y="169476"/>
            <a:ext cx="4845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Definição</a:t>
            </a:r>
            <a:r>
              <a:rPr lang="fr-FR" sz="2800" dirty="0" smtClean="0"/>
              <a:t> dos </a:t>
            </a:r>
            <a:r>
              <a:rPr lang="fr-FR" sz="2800" dirty="0" err="1"/>
              <a:t>T</a:t>
            </a:r>
            <a:r>
              <a:rPr lang="fr-FR" sz="2800" dirty="0" err="1" smtClean="0"/>
              <a:t>ermos</a:t>
            </a:r>
            <a:r>
              <a:rPr lang="fr-FR" sz="2800" dirty="0" smtClean="0"/>
              <a:t> </a:t>
            </a:r>
            <a:r>
              <a:rPr lang="fr-FR" sz="2800" b="1" dirty="0" err="1" smtClean="0"/>
              <a:t>S</a:t>
            </a:r>
            <a:r>
              <a:rPr lang="fr-FR" sz="2800" b="1" baseline="-25000" dirty="0" err="1" smtClean="0"/>
              <a:t>ij</a:t>
            </a:r>
            <a:r>
              <a:rPr lang="fr-FR" sz="2800" b="1" baseline="-25000" dirty="0" smtClean="0"/>
              <a:t> , </a:t>
            </a:r>
            <a:r>
              <a:rPr lang="fr-FR" sz="2800" b="1" dirty="0" err="1" smtClean="0"/>
              <a:t>H</a:t>
            </a:r>
            <a:r>
              <a:rPr lang="fr-FR" sz="2800" b="1" baseline="-25000" dirty="0" err="1" smtClean="0"/>
              <a:t>ii</a:t>
            </a:r>
            <a:r>
              <a:rPr lang="fr-FR" sz="2800" dirty="0" smtClean="0"/>
              <a:t> e </a:t>
            </a:r>
            <a:r>
              <a:rPr lang="fr-FR" sz="2800" b="1" dirty="0" err="1" smtClean="0"/>
              <a:t>H</a:t>
            </a:r>
            <a:r>
              <a:rPr lang="fr-FR" sz="2800" b="1" baseline="-25000" dirty="0" err="1" smtClean="0"/>
              <a:t>ij</a:t>
            </a:r>
            <a:endParaRPr lang="fr-FR" sz="2800" b="1" baseline="-25000" dirty="0"/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8028384" y="44624"/>
          <a:ext cx="648072" cy="617088"/>
        </p:xfrm>
        <a:graphic>
          <a:graphicData uri="http://schemas.openxmlformats.org/presentationml/2006/ole">
            <p:oleObj spid="_x0000_s7173" name="CS ChemDraw Drawing" r:id="rId9" imgW="416880" imgH="397800" progId="ChemDraw.Document.6.0">
              <p:embed/>
            </p:oleObj>
          </a:graphicData>
        </a:graphic>
      </p:graphicFrame>
      <p:graphicFrame>
        <p:nvGraphicFramePr>
          <p:cNvPr id="100359" name="Object 7"/>
          <p:cNvGraphicFramePr>
            <a:graphicFrameLocks noChangeAspect="1"/>
          </p:cNvGraphicFramePr>
          <p:nvPr/>
        </p:nvGraphicFramePr>
        <p:xfrm>
          <a:off x="3067050" y="5078413"/>
          <a:ext cx="2484438" cy="1165225"/>
        </p:xfrm>
        <a:graphic>
          <a:graphicData uri="http://schemas.openxmlformats.org/presentationml/2006/ole">
            <p:oleObj spid="_x0000_s7174" name="CS ChemDraw Drawing" r:id="rId10" imgW="1675942" imgH="78610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016" y="1196752"/>
            <a:ext cx="4152900" cy="638175"/>
          </a:xfrm>
          <a:prstGeom prst="rect">
            <a:avLst/>
          </a:prstGeom>
          <a:noFill/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9721" y="1124744"/>
            <a:ext cx="4676775" cy="657225"/>
          </a:xfrm>
          <a:prstGeom prst="rect">
            <a:avLst/>
          </a:prstGeom>
          <a:noFill/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4427984" y="1709961"/>
          <a:ext cx="2448272" cy="193675"/>
        </p:xfrm>
        <a:graphic>
          <a:graphicData uri="http://schemas.openxmlformats.org/presentationml/2006/ole">
            <p:oleObj spid="_x0000_s8194" name="CS ChemDraw Drawing" r:id="rId5" imgW="1104120" imgH="193680" progId="ChemDraw.Document.6.0">
              <p:embed/>
            </p:oleObj>
          </a:graphicData>
        </a:graphic>
      </p:graphicFrame>
      <p:graphicFrame>
        <p:nvGraphicFramePr>
          <p:cNvPr id="10" name="Object 16"/>
          <p:cNvGraphicFramePr>
            <a:graphicFrameLocks noChangeAspect="1"/>
          </p:cNvGraphicFramePr>
          <p:nvPr/>
        </p:nvGraphicFramePr>
        <p:xfrm>
          <a:off x="6912768" y="1709961"/>
          <a:ext cx="2267744" cy="193675"/>
        </p:xfrm>
        <a:graphic>
          <a:graphicData uri="http://schemas.openxmlformats.org/presentationml/2006/ole">
            <p:oleObj spid="_x0000_s8195" name="CS ChemDraw Drawing" r:id="rId6" imgW="1104120" imgH="193680" progId="ChemDraw.Document.6.0">
              <p:embed/>
            </p:oleObj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5465342" y="1853977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</a:t>
            </a:r>
            <a:r>
              <a:rPr lang="fr-FR" baseline="-25000" dirty="0" smtClean="0"/>
              <a:t>1A</a:t>
            </a:r>
            <a:endParaRPr lang="fr-FR" baseline="-25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7884368" y="1781969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1B</a:t>
            </a:r>
            <a:endParaRPr lang="fr-FR" baseline="-25000" dirty="0"/>
          </a:p>
        </p:txBody>
      </p:sp>
      <p:graphicFrame>
        <p:nvGraphicFramePr>
          <p:cNvPr id="13" name="Object 19"/>
          <p:cNvGraphicFramePr>
            <a:graphicFrameLocks noChangeAspect="1"/>
          </p:cNvGraphicFramePr>
          <p:nvPr/>
        </p:nvGraphicFramePr>
        <p:xfrm>
          <a:off x="755576" y="1772816"/>
          <a:ext cx="2880320" cy="193675"/>
        </p:xfrm>
        <a:graphic>
          <a:graphicData uri="http://schemas.openxmlformats.org/presentationml/2006/ole">
            <p:oleObj spid="_x0000_s8196" name="CS ChemDraw Drawing" r:id="rId7" imgW="1104120" imgH="193680" progId="ChemDraw.Document.6.0">
              <p:embed/>
            </p:oleObj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979712" y="191683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</a:t>
            </a:r>
            <a:r>
              <a:rPr lang="fr-FR" baseline="-25000" dirty="0" smtClean="0"/>
              <a:t>1</a:t>
            </a:r>
            <a:endParaRPr lang="fr-FR" baseline="-25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51520" y="169476"/>
            <a:ext cx="4845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Definição</a:t>
            </a:r>
            <a:r>
              <a:rPr lang="fr-FR" sz="2800" dirty="0" smtClean="0"/>
              <a:t> dos </a:t>
            </a:r>
            <a:r>
              <a:rPr lang="fr-FR" sz="2800" dirty="0" err="1"/>
              <a:t>T</a:t>
            </a:r>
            <a:r>
              <a:rPr lang="fr-FR" sz="2800" dirty="0" err="1" smtClean="0"/>
              <a:t>ermos</a:t>
            </a:r>
            <a:r>
              <a:rPr lang="fr-FR" sz="2800" dirty="0" smtClean="0"/>
              <a:t> </a:t>
            </a:r>
            <a:r>
              <a:rPr lang="fr-FR" sz="2800" b="1" dirty="0" err="1" smtClean="0"/>
              <a:t>S</a:t>
            </a:r>
            <a:r>
              <a:rPr lang="fr-FR" sz="2800" b="1" baseline="-25000" dirty="0" err="1" smtClean="0"/>
              <a:t>ij</a:t>
            </a:r>
            <a:r>
              <a:rPr lang="fr-FR" sz="2800" b="1" baseline="-25000" dirty="0" smtClean="0"/>
              <a:t> , </a:t>
            </a:r>
            <a:r>
              <a:rPr lang="fr-FR" sz="2800" b="1" dirty="0" err="1" smtClean="0"/>
              <a:t>H</a:t>
            </a:r>
            <a:r>
              <a:rPr lang="fr-FR" sz="2800" b="1" baseline="-25000" dirty="0" err="1" smtClean="0"/>
              <a:t>ii</a:t>
            </a:r>
            <a:r>
              <a:rPr lang="fr-FR" sz="2800" dirty="0" smtClean="0"/>
              <a:t> e </a:t>
            </a:r>
            <a:r>
              <a:rPr lang="fr-FR" sz="2800" b="1" dirty="0" err="1" smtClean="0"/>
              <a:t>H</a:t>
            </a:r>
            <a:r>
              <a:rPr lang="fr-FR" sz="2800" b="1" baseline="-25000" dirty="0" err="1" smtClean="0"/>
              <a:t>ij</a:t>
            </a:r>
            <a:endParaRPr lang="fr-FR" sz="2800" b="1" baseline="-25000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7956376" y="44624"/>
          <a:ext cx="648072" cy="617088"/>
        </p:xfrm>
        <a:graphic>
          <a:graphicData uri="http://schemas.openxmlformats.org/presentationml/2006/ole">
            <p:oleObj spid="_x0000_s8197" name="CS ChemDraw Drawing" r:id="rId8" imgW="416880" imgH="397800" progId="ChemDraw.Document.6.0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107504" y="2564904"/>
            <a:ext cx="8856984" cy="2016224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79512" y="2564904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 smtClean="0"/>
              <a:t>Repare</a:t>
            </a:r>
            <a:r>
              <a:rPr lang="fr-FR" sz="2000" dirty="0" smtClean="0"/>
              <a:t> que os </a:t>
            </a:r>
            <a:r>
              <a:rPr lang="fr-FR" sz="2000" dirty="0" err="1" smtClean="0"/>
              <a:t>operadore</a:t>
            </a:r>
            <a:r>
              <a:rPr lang="fr-FR" sz="2000" dirty="0" smtClean="0"/>
              <a:t> H</a:t>
            </a:r>
            <a:r>
              <a:rPr lang="fr-FR" sz="2000" baseline="-25000" dirty="0" smtClean="0"/>
              <a:t>i</a:t>
            </a:r>
            <a:r>
              <a:rPr lang="fr-FR" sz="2000" dirty="0" smtClean="0"/>
              <a:t> tem a </a:t>
            </a:r>
            <a:r>
              <a:rPr lang="fr-FR" sz="2000" dirty="0" err="1" smtClean="0"/>
              <a:t>mesma</a:t>
            </a:r>
            <a:r>
              <a:rPr lang="fr-FR" sz="2000" dirty="0" smtClean="0"/>
              <a:t> forma para </a:t>
            </a:r>
            <a:r>
              <a:rPr lang="fr-FR" sz="2000" dirty="0" err="1" smtClean="0"/>
              <a:t>qualquer</a:t>
            </a:r>
            <a:r>
              <a:rPr lang="fr-FR" sz="2000" dirty="0" smtClean="0"/>
              <a:t> </a:t>
            </a:r>
            <a:r>
              <a:rPr lang="fr-FR" sz="2000" dirty="0" err="1" smtClean="0"/>
              <a:t>elétron</a:t>
            </a:r>
            <a:r>
              <a:rPr lang="fr-FR" sz="2000" dirty="0" smtClean="0"/>
              <a:t> </a:t>
            </a:r>
            <a:r>
              <a:rPr lang="fr-FR" sz="2000" dirty="0" err="1" smtClean="0"/>
              <a:t>considerado</a:t>
            </a:r>
            <a:r>
              <a:rPr lang="fr-FR" sz="2000" dirty="0" smtClean="0"/>
              <a:t>. A </a:t>
            </a:r>
            <a:r>
              <a:rPr lang="fr-FR" sz="2000" dirty="0" err="1" smtClean="0"/>
              <a:t>escritura</a:t>
            </a:r>
            <a:r>
              <a:rPr lang="fr-FR" sz="2000" dirty="0" smtClean="0"/>
              <a:t> H</a:t>
            </a:r>
            <a:r>
              <a:rPr lang="fr-FR" sz="2000" baseline="-25000" dirty="0" smtClean="0"/>
              <a:t>i</a:t>
            </a:r>
            <a:r>
              <a:rPr lang="fr-FR" sz="2000" dirty="0" smtClean="0"/>
              <a:t> = </a:t>
            </a:r>
            <a:r>
              <a:rPr lang="fr-FR" sz="2000" dirty="0" smtClean="0"/>
              <a:t>h</a:t>
            </a:r>
            <a:r>
              <a:rPr lang="fr-FR" sz="2000" baseline="-25000" dirty="0" smtClean="0"/>
              <a:t>i </a:t>
            </a:r>
            <a:r>
              <a:rPr lang="fr-FR" sz="2000" dirty="0" smtClean="0"/>
              <a:t>+ </a:t>
            </a:r>
            <a:r>
              <a:rPr lang="fr-FR" sz="2000" dirty="0" smtClean="0"/>
              <a:t>v(i) </a:t>
            </a:r>
            <a:r>
              <a:rPr lang="fr-FR" sz="2000" dirty="0" err="1" smtClean="0"/>
              <a:t>quer</a:t>
            </a:r>
            <a:r>
              <a:rPr lang="fr-FR" sz="2000" dirty="0" smtClean="0"/>
              <a:t> </a:t>
            </a:r>
            <a:r>
              <a:rPr lang="fr-FR" sz="2000" dirty="0" err="1" smtClean="0"/>
              <a:t>dizer</a:t>
            </a:r>
            <a:r>
              <a:rPr lang="fr-FR" sz="2000" dirty="0" smtClean="0"/>
              <a:t> que o </a:t>
            </a:r>
            <a:r>
              <a:rPr lang="fr-FR" sz="2000" dirty="0" err="1" smtClean="0"/>
              <a:t>elétron</a:t>
            </a:r>
            <a:r>
              <a:rPr lang="fr-FR" sz="2000" dirty="0" smtClean="0"/>
              <a:t> </a:t>
            </a:r>
            <a:r>
              <a:rPr lang="fr-FR" sz="2000" i="1" dirty="0" smtClean="0"/>
              <a:t>i</a:t>
            </a:r>
            <a:r>
              <a:rPr lang="fr-FR" sz="2000" dirty="0" smtClean="0"/>
              <a:t> sente o campo do </a:t>
            </a:r>
            <a:r>
              <a:rPr lang="fr-FR" sz="2000" dirty="0" err="1" smtClean="0"/>
              <a:t>átomo</a:t>
            </a:r>
            <a:r>
              <a:rPr lang="fr-FR" sz="2000" dirty="0" smtClean="0"/>
              <a:t> de </a:t>
            </a:r>
            <a:r>
              <a:rPr lang="fr-FR" sz="2000" dirty="0" err="1" smtClean="0"/>
              <a:t>origem</a:t>
            </a:r>
            <a:r>
              <a:rPr lang="fr-FR" sz="2000" dirty="0" smtClean="0"/>
              <a:t> e o campo </a:t>
            </a:r>
            <a:r>
              <a:rPr lang="fr-FR" sz="2000" dirty="0" err="1" smtClean="0"/>
              <a:t>criado</a:t>
            </a:r>
            <a:r>
              <a:rPr lang="fr-FR" sz="2000" dirty="0" smtClean="0"/>
              <a:t> </a:t>
            </a:r>
            <a:r>
              <a:rPr lang="fr-FR" sz="2000" dirty="0" err="1" smtClean="0"/>
              <a:t>pelo</a:t>
            </a:r>
            <a:r>
              <a:rPr lang="fr-FR" sz="2000" dirty="0" smtClean="0"/>
              <a:t> </a:t>
            </a:r>
            <a:r>
              <a:rPr lang="fr-FR" sz="2000" dirty="0" err="1" smtClean="0"/>
              <a:t>outro</a:t>
            </a:r>
            <a:r>
              <a:rPr lang="fr-FR" sz="2000" dirty="0" smtClean="0"/>
              <a:t> </a:t>
            </a:r>
            <a:r>
              <a:rPr lang="fr-FR" sz="2000" dirty="0" err="1" smtClean="0"/>
              <a:t>núcleo</a:t>
            </a:r>
            <a:r>
              <a:rPr lang="fr-FR" sz="2000" dirty="0" smtClean="0"/>
              <a:t> e </a:t>
            </a:r>
            <a:r>
              <a:rPr lang="fr-FR" sz="2000" dirty="0" err="1" smtClean="0"/>
              <a:t>outro</a:t>
            </a:r>
            <a:r>
              <a:rPr lang="fr-FR" sz="2000" dirty="0" smtClean="0"/>
              <a:t> </a:t>
            </a:r>
            <a:r>
              <a:rPr lang="fr-FR" sz="2000" dirty="0" err="1" smtClean="0"/>
              <a:t>elétron</a:t>
            </a:r>
            <a:r>
              <a:rPr lang="fr-FR" sz="2000" dirty="0" smtClean="0"/>
              <a:t>, </a:t>
            </a:r>
            <a:r>
              <a:rPr lang="fr-FR" sz="2000" i="1" dirty="0" smtClean="0"/>
              <a:t>i.e.</a:t>
            </a:r>
            <a:r>
              <a:rPr lang="fr-FR" sz="2000" dirty="0" smtClean="0"/>
              <a:t> o </a:t>
            </a:r>
            <a:r>
              <a:rPr lang="fr-FR" sz="2000" dirty="0" err="1" smtClean="0"/>
              <a:t>elétron</a:t>
            </a:r>
            <a:r>
              <a:rPr lang="fr-FR" sz="2000" dirty="0" smtClean="0"/>
              <a:t> </a:t>
            </a:r>
            <a:r>
              <a:rPr lang="fr-FR" sz="2000" dirty="0" err="1" smtClean="0"/>
              <a:t>em</a:t>
            </a:r>
            <a:r>
              <a:rPr lang="fr-FR" sz="2000" dirty="0" smtClean="0"/>
              <a:t> </a:t>
            </a:r>
            <a:r>
              <a:rPr lang="fr-FR" sz="2000" dirty="0" err="1" smtClean="0"/>
              <a:t>seu</a:t>
            </a:r>
            <a:r>
              <a:rPr lang="fr-FR" sz="2000" dirty="0" smtClean="0"/>
              <a:t> campo </a:t>
            </a:r>
            <a:r>
              <a:rPr lang="fr-FR" sz="2000" dirty="0" err="1" smtClean="0"/>
              <a:t>inicial</a:t>
            </a:r>
            <a:r>
              <a:rPr lang="fr-FR" sz="2000" dirty="0" smtClean="0"/>
              <a:t> foi </a:t>
            </a:r>
            <a:r>
              <a:rPr lang="fr-FR" sz="2000" dirty="0" err="1" smtClean="0"/>
              <a:t>perturbado</a:t>
            </a:r>
            <a:r>
              <a:rPr lang="fr-FR" sz="2000" dirty="0" smtClean="0"/>
              <a:t> </a:t>
            </a:r>
            <a:r>
              <a:rPr lang="fr-FR" sz="2000" dirty="0" err="1" smtClean="0"/>
              <a:t>por</a:t>
            </a:r>
            <a:r>
              <a:rPr lang="fr-FR" sz="2000" dirty="0" smtClean="0"/>
              <a:t> </a:t>
            </a:r>
            <a:r>
              <a:rPr lang="fr-FR" sz="2000" dirty="0" err="1" smtClean="0"/>
              <a:t>um</a:t>
            </a:r>
            <a:r>
              <a:rPr lang="fr-FR" sz="2000" dirty="0" smtClean="0"/>
              <a:t> </a:t>
            </a:r>
            <a:r>
              <a:rPr lang="en-US" sz="2000" dirty="0" smtClean="0"/>
              <a:t>“</a:t>
            </a:r>
            <a:r>
              <a:rPr lang="fr-FR" sz="2000" dirty="0" smtClean="0"/>
              <a:t>campo médio</a:t>
            </a:r>
            <a:r>
              <a:rPr lang="en-US" sz="2000" dirty="0" smtClean="0"/>
              <a:t>” </a:t>
            </a:r>
            <a:r>
              <a:rPr lang="en-US" sz="2000" dirty="0" err="1" smtClean="0"/>
              <a:t>criado</a:t>
            </a:r>
            <a:r>
              <a:rPr lang="en-US" sz="2000" dirty="0" smtClean="0"/>
              <a:t> à </a:t>
            </a:r>
            <a:r>
              <a:rPr lang="en-US" sz="2000" dirty="0" err="1" smtClean="0"/>
              <a:t>partir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interação</a:t>
            </a:r>
            <a:r>
              <a:rPr lang="en-US" sz="2000" dirty="0" smtClean="0"/>
              <a:t> com </a:t>
            </a:r>
            <a:r>
              <a:rPr lang="en-US" sz="2000" dirty="0" err="1" smtClean="0"/>
              <a:t>outras</a:t>
            </a:r>
            <a:r>
              <a:rPr lang="en-US" sz="2000" dirty="0" smtClean="0"/>
              <a:t> </a:t>
            </a:r>
            <a:r>
              <a:rPr lang="en-US" sz="2000" dirty="0" err="1" smtClean="0"/>
              <a:t>partículas</a:t>
            </a:r>
            <a:r>
              <a:rPr lang="en-US" sz="2000" dirty="0" smtClean="0"/>
              <a:t> </a:t>
            </a:r>
            <a:r>
              <a:rPr lang="en-US" sz="2000" dirty="0" smtClean="0"/>
              <a:t>do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. H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recebe</a:t>
            </a:r>
            <a:r>
              <a:rPr lang="en-US" sz="2000" dirty="0" smtClean="0"/>
              <a:t> o </a:t>
            </a:r>
            <a:r>
              <a:rPr lang="en-US" sz="2000" dirty="0" err="1" smtClean="0"/>
              <a:t>nome</a:t>
            </a:r>
            <a:r>
              <a:rPr lang="en-US" sz="2000" dirty="0" smtClean="0"/>
              <a:t> de “</a:t>
            </a:r>
            <a:r>
              <a:rPr lang="en-US" sz="2000" dirty="0" err="1" smtClean="0"/>
              <a:t>hamiltoniano</a:t>
            </a:r>
            <a:r>
              <a:rPr lang="en-US" sz="2000" dirty="0" smtClean="0"/>
              <a:t> </a:t>
            </a:r>
            <a:r>
              <a:rPr lang="en-US" sz="2000" dirty="0" err="1" smtClean="0"/>
              <a:t>efetivo</a:t>
            </a:r>
            <a:r>
              <a:rPr lang="en-US" sz="2000" dirty="0" smtClean="0"/>
              <a:t>” </a:t>
            </a:r>
            <a:r>
              <a:rPr lang="en-US" sz="2000" dirty="0" err="1" smtClean="0"/>
              <a:t>ou</a:t>
            </a:r>
            <a:r>
              <a:rPr lang="en-US" sz="2000" dirty="0" smtClean="0"/>
              <a:t> “</a:t>
            </a:r>
            <a:r>
              <a:rPr lang="en-US" sz="2000" dirty="0" err="1" smtClean="0"/>
              <a:t>hamiltoniano</a:t>
            </a:r>
            <a:r>
              <a:rPr lang="en-US" sz="2000" dirty="0" smtClean="0"/>
              <a:t> de campo  </a:t>
            </a:r>
            <a:r>
              <a:rPr lang="en-US" sz="2000" dirty="0" err="1" smtClean="0"/>
              <a:t>médio</a:t>
            </a:r>
            <a:r>
              <a:rPr lang="en-US" sz="2000" dirty="0" smtClean="0"/>
              <a:t>”</a:t>
            </a:r>
            <a:endParaRPr lang="fr-FR" sz="2000" dirty="0"/>
          </a:p>
        </p:txBody>
      </p:sp>
      <p:graphicFrame>
        <p:nvGraphicFramePr>
          <p:cNvPr id="99335" name="Object 7"/>
          <p:cNvGraphicFramePr>
            <a:graphicFrameLocks noChangeAspect="1"/>
          </p:cNvGraphicFramePr>
          <p:nvPr/>
        </p:nvGraphicFramePr>
        <p:xfrm>
          <a:off x="3068638" y="5008563"/>
          <a:ext cx="2790825" cy="1304925"/>
        </p:xfrm>
        <a:graphic>
          <a:graphicData uri="http://schemas.openxmlformats.org/presentationml/2006/ole">
            <p:oleObj spid="_x0000_s8198" name="CS ChemDraw Drawing" r:id="rId9" imgW="1675942" imgH="78610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9552" y="5085184"/>
            <a:ext cx="5472608" cy="43204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14864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51520" y="188640"/>
            <a:ext cx="4845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 smtClean="0"/>
              <a:t>Definição</a:t>
            </a:r>
            <a:r>
              <a:rPr lang="fr-FR" sz="2800" dirty="0" smtClean="0"/>
              <a:t> dos </a:t>
            </a:r>
            <a:r>
              <a:rPr lang="fr-FR" sz="2800" dirty="0" err="1"/>
              <a:t>T</a:t>
            </a:r>
            <a:r>
              <a:rPr lang="fr-FR" sz="2800" dirty="0" err="1" smtClean="0"/>
              <a:t>ermos</a:t>
            </a:r>
            <a:r>
              <a:rPr lang="fr-FR" sz="2800" dirty="0" smtClean="0"/>
              <a:t> </a:t>
            </a:r>
            <a:r>
              <a:rPr lang="fr-FR" sz="2800" b="1" dirty="0" err="1" smtClean="0"/>
              <a:t>S</a:t>
            </a:r>
            <a:r>
              <a:rPr lang="fr-FR" sz="2800" b="1" baseline="-25000" dirty="0" err="1" smtClean="0"/>
              <a:t>ij</a:t>
            </a:r>
            <a:r>
              <a:rPr lang="fr-FR" sz="2800" b="1" baseline="-25000" dirty="0" smtClean="0"/>
              <a:t> , </a:t>
            </a:r>
            <a:r>
              <a:rPr lang="fr-FR" sz="2800" b="1" dirty="0" err="1" smtClean="0"/>
              <a:t>H</a:t>
            </a:r>
            <a:r>
              <a:rPr lang="fr-FR" sz="2800" b="1" baseline="-25000" dirty="0" err="1" smtClean="0"/>
              <a:t>ii</a:t>
            </a:r>
            <a:r>
              <a:rPr lang="fr-FR" sz="2800" dirty="0" smtClean="0"/>
              <a:t> e </a:t>
            </a:r>
            <a:r>
              <a:rPr lang="fr-FR" sz="2800" b="1" dirty="0" err="1" smtClean="0"/>
              <a:t>H</a:t>
            </a:r>
            <a:r>
              <a:rPr lang="fr-FR" sz="2800" b="1" baseline="-25000" dirty="0" err="1" smtClean="0"/>
              <a:t>ij</a:t>
            </a:r>
            <a:endParaRPr lang="fr-FR" sz="2800" b="1" baseline="-25000" dirty="0"/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7959990" y="72008"/>
          <a:ext cx="651852" cy="620688"/>
        </p:xfrm>
        <a:graphic>
          <a:graphicData uri="http://schemas.openxmlformats.org/presentationml/2006/ole">
            <p:oleObj spid="_x0000_s9218" name="CS ChemDraw Drawing" r:id="rId3" imgW="398880" imgH="379800" progId="ChemDraw.Document.6.0">
              <p:embed/>
            </p:oleObj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79512" y="980728"/>
            <a:ext cx="8784976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A </a:t>
            </a:r>
            <a:r>
              <a:rPr lang="fr-FR" sz="2000" dirty="0" err="1" smtClean="0"/>
              <a:t>integral</a:t>
            </a:r>
            <a:r>
              <a:rPr lang="fr-FR" sz="2000" dirty="0" smtClean="0"/>
              <a:t> de </a:t>
            </a:r>
            <a:r>
              <a:rPr lang="fr-FR" sz="2000" dirty="0" err="1" smtClean="0"/>
              <a:t>ressonância</a:t>
            </a:r>
            <a:r>
              <a:rPr lang="fr-FR" sz="2000" dirty="0" smtClean="0"/>
              <a:t> </a:t>
            </a:r>
            <a:r>
              <a:rPr lang="fr-FR" sz="2000" b="1" dirty="0" err="1" smtClean="0"/>
              <a:t>H</a:t>
            </a:r>
            <a:r>
              <a:rPr lang="fr-FR" sz="2000" b="1" baseline="-25000" dirty="0" err="1" smtClean="0"/>
              <a:t>ij</a:t>
            </a:r>
            <a:r>
              <a:rPr lang="fr-FR" sz="2000" b="1" baseline="-25000" dirty="0" smtClean="0"/>
              <a:t> </a:t>
            </a:r>
            <a:r>
              <a:rPr lang="fr-FR" sz="2000" dirty="0" err="1" smtClean="0"/>
              <a:t>representa</a:t>
            </a:r>
            <a:r>
              <a:rPr lang="fr-FR" sz="2000" dirty="0" smtClean="0"/>
              <a:t> a força da </a:t>
            </a:r>
            <a:r>
              <a:rPr lang="fr-FR" sz="2000" dirty="0" err="1" smtClean="0"/>
              <a:t>ligação</a:t>
            </a:r>
            <a:r>
              <a:rPr lang="fr-FR" sz="2000" dirty="0" smtClean="0"/>
              <a:t> entre os </a:t>
            </a:r>
            <a:r>
              <a:rPr lang="fr-FR" sz="2000" dirty="0" err="1" smtClean="0"/>
              <a:t>átomos</a:t>
            </a:r>
            <a:r>
              <a:rPr lang="fr-FR" sz="2000" dirty="0" smtClean="0"/>
              <a:t> </a:t>
            </a:r>
            <a:r>
              <a:rPr lang="fr-FR" sz="2000" b="1" dirty="0" smtClean="0"/>
              <a:t>i</a:t>
            </a:r>
            <a:r>
              <a:rPr lang="fr-FR" sz="2000" dirty="0" smtClean="0"/>
              <a:t> e </a:t>
            </a:r>
            <a:r>
              <a:rPr lang="fr-FR" sz="2000" b="1" dirty="0" smtClean="0"/>
              <a:t>j</a:t>
            </a:r>
            <a:r>
              <a:rPr lang="fr-FR" sz="2000" dirty="0" smtClean="0"/>
              <a:t>. Este </a:t>
            </a:r>
            <a:r>
              <a:rPr lang="fr-FR" sz="2000" dirty="0" err="1" smtClean="0"/>
              <a:t>termo</a:t>
            </a:r>
            <a:r>
              <a:rPr lang="fr-FR" sz="2000" dirty="0" smtClean="0"/>
              <a:t> </a:t>
            </a:r>
            <a:r>
              <a:rPr lang="fr-FR" sz="2000" b="1" dirty="0" err="1" smtClean="0"/>
              <a:t>H</a:t>
            </a:r>
            <a:r>
              <a:rPr lang="fr-FR" sz="2000" b="1" baseline="-25000" dirty="0" err="1" smtClean="0"/>
              <a:t>ij</a:t>
            </a:r>
            <a:r>
              <a:rPr lang="fr-FR" sz="2000" dirty="0" smtClean="0"/>
              <a:t> é </a:t>
            </a:r>
            <a:r>
              <a:rPr lang="fr-FR" sz="2000" dirty="0" err="1" smtClean="0"/>
              <a:t>também</a:t>
            </a:r>
            <a:r>
              <a:rPr lang="fr-FR" sz="2000" dirty="0" smtClean="0"/>
              <a:t> </a:t>
            </a:r>
            <a:r>
              <a:rPr lang="fr-FR" sz="2000" dirty="0" err="1" smtClean="0"/>
              <a:t>representado</a:t>
            </a:r>
            <a:r>
              <a:rPr lang="fr-FR" sz="2000" dirty="0" smtClean="0"/>
              <a:t> </a:t>
            </a:r>
            <a:r>
              <a:rPr lang="fr-FR" sz="2000" dirty="0" err="1" smtClean="0"/>
              <a:t>por</a:t>
            </a:r>
            <a:r>
              <a:rPr lang="fr-FR" sz="2000" dirty="0" smtClean="0"/>
              <a:t> </a:t>
            </a:r>
            <a:r>
              <a:rPr lang="fr-FR" sz="2000" b="1" dirty="0" err="1" smtClean="0">
                <a:latin typeface="Symbol" pitchFamily="18" charset="2"/>
              </a:rPr>
              <a:t>b</a:t>
            </a:r>
            <a:r>
              <a:rPr lang="fr-FR" sz="2000" b="1" baseline="-25000" dirty="0" err="1" smtClean="0"/>
              <a:t>ij</a:t>
            </a:r>
            <a:r>
              <a:rPr lang="fr-FR" sz="2000" b="1" baseline="-25000" dirty="0" smtClean="0"/>
              <a:t> </a:t>
            </a:r>
            <a:r>
              <a:rPr lang="fr-FR" sz="2000" dirty="0" smtClean="0"/>
              <a:t>, e </a:t>
            </a:r>
            <a:r>
              <a:rPr lang="fr-FR" sz="2000" dirty="0" err="1" smtClean="0"/>
              <a:t>possui</a:t>
            </a:r>
            <a:r>
              <a:rPr lang="fr-FR" sz="2000" dirty="0" smtClean="0"/>
              <a:t> </a:t>
            </a:r>
            <a:r>
              <a:rPr lang="fr-FR" sz="2000" dirty="0" err="1" smtClean="0"/>
              <a:t>dimensão</a:t>
            </a:r>
            <a:r>
              <a:rPr lang="fr-FR" sz="2000" dirty="0" smtClean="0"/>
              <a:t> de </a:t>
            </a:r>
            <a:r>
              <a:rPr lang="fr-FR" sz="2000" dirty="0" err="1" smtClean="0"/>
              <a:t>energia</a:t>
            </a:r>
            <a:r>
              <a:rPr lang="fr-FR" sz="2000" dirty="0" smtClean="0"/>
              <a:t> (</a:t>
            </a:r>
            <a:r>
              <a:rPr lang="fr-FR" sz="2000" dirty="0" err="1" smtClean="0"/>
              <a:t>assim</a:t>
            </a:r>
            <a:r>
              <a:rPr lang="fr-FR" sz="2000" dirty="0" smtClean="0"/>
              <a:t> </a:t>
            </a:r>
            <a:r>
              <a:rPr lang="fr-FR" sz="2000" dirty="0" err="1" smtClean="0"/>
              <a:t>como</a:t>
            </a:r>
            <a:r>
              <a:rPr lang="fr-FR" sz="2000" dirty="0" smtClean="0"/>
              <a:t> os </a:t>
            </a:r>
            <a:r>
              <a:rPr lang="fr-FR" sz="2000" dirty="0" err="1" smtClean="0"/>
              <a:t>termos</a:t>
            </a:r>
            <a:r>
              <a:rPr lang="fr-FR" sz="2000" dirty="0" smtClean="0"/>
              <a:t> </a:t>
            </a:r>
            <a:r>
              <a:rPr lang="fr-FR" sz="2000" b="1" dirty="0" smtClean="0">
                <a:latin typeface="Symbol" pitchFamily="18" charset="2"/>
              </a:rPr>
              <a:t>a</a:t>
            </a:r>
            <a:r>
              <a:rPr lang="fr-FR" sz="2000" b="1" baseline="-25000" dirty="0" smtClean="0"/>
              <a:t>i</a:t>
            </a:r>
            <a:r>
              <a:rPr lang="fr-FR" sz="2000" dirty="0" smtClean="0"/>
              <a:t>). </a:t>
            </a:r>
            <a:r>
              <a:rPr lang="fr-FR" sz="2000" dirty="0" err="1" smtClean="0"/>
              <a:t>Dessa</a:t>
            </a:r>
            <a:r>
              <a:rPr lang="fr-FR" sz="2000" dirty="0" smtClean="0"/>
              <a:t> forma, </a:t>
            </a:r>
            <a:r>
              <a:rPr lang="fr-FR" sz="2000" dirty="0" err="1" smtClean="0"/>
              <a:t>temos</a:t>
            </a:r>
            <a:r>
              <a:rPr lang="fr-FR" sz="2000" dirty="0" smtClean="0"/>
              <a:t> </a:t>
            </a:r>
            <a:r>
              <a:rPr lang="fr-FR" sz="2000" dirty="0" err="1" smtClean="0"/>
              <a:t>sem</a:t>
            </a:r>
            <a:r>
              <a:rPr lang="fr-FR" sz="2000" dirty="0" smtClean="0"/>
              <a:t> </a:t>
            </a:r>
            <a:r>
              <a:rPr lang="fr-FR" sz="2000" dirty="0" err="1" smtClean="0"/>
              <a:t>aproximações</a:t>
            </a:r>
            <a:r>
              <a:rPr lang="fr-FR" sz="2000" dirty="0" smtClean="0"/>
              <a:t>: </a:t>
            </a:r>
            <a:r>
              <a:rPr lang="fr-FR" sz="2000" b="1" dirty="0" err="1" smtClean="0"/>
              <a:t>H</a:t>
            </a:r>
            <a:r>
              <a:rPr lang="fr-FR" sz="2000" b="1" baseline="-25000" dirty="0" err="1" smtClean="0"/>
              <a:t>ij</a:t>
            </a:r>
            <a:r>
              <a:rPr lang="fr-FR" sz="2000" b="1" dirty="0" smtClean="0"/>
              <a:t> = </a:t>
            </a:r>
            <a:r>
              <a:rPr lang="fr-FR" sz="2000" b="1" dirty="0" err="1" smtClean="0"/>
              <a:t>H</a:t>
            </a:r>
            <a:r>
              <a:rPr lang="fr-FR" sz="2000" b="1" baseline="-25000" dirty="0" err="1" smtClean="0"/>
              <a:t>ji</a:t>
            </a:r>
            <a:r>
              <a:rPr lang="fr-FR" sz="2000" b="1" dirty="0" smtClean="0"/>
              <a:t> = </a:t>
            </a:r>
            <a:r>
              <a:rPr lang="fr-FR" sz="2000" b="1" dirty="0" err="1" smtClean="0">
                <a:latin typeface="Symbol" pitchFamily="18" charset="2"/>
              </a:rPr>
              <a:t>b</a:t>
            </a:r>
            <a:r>
              <a:rPr lang="fr-FR" sz="2000" b="1" baseline="-25000" dirty="0" err="1" smtClean="0"/>
              <a:t>ij</a:t>
            </a:r>
            <a:r>
              <a:rPr lang="fr-FR" sz="2000" baseline="-25000" dirty="0" smtClean="0"/>
              <a:t>. </a:t>
            </a:r>
            <a:r>
              <a:rPr lang="fr-FR" sz="2000" dirty="0" smtClean="0"/>
              <a:t>Esses </a:t>
            </a:r>
            <a:r>
              <a:rPr lang="fr-FR" sz="2000" dirty="0" err="1" smtClean="0"/>
              <a:t>valores</a:t>
            </a:r>
            <a:r>
              <a:rPr lang="fr-FR" sz="2000" dirty="0" smtClean="0"/>
              <a:t> </a:t>
            </a:r>
            <a:r>
              <a:rPr lang="fr-FR" sz="2000" dirty="0" err="1" smtClean="0"/>
              <a:t>dizem</a:t>
            </a:r>
            <a:r>
              <a:rPr lang="fr-FR" sz="2000" dirty="0" smtClean="0"/>
              <a:t> </a:t>
            </a:r>
            <a:r>
              <a:rPr lang="fr-FR" sz="2000" dirty="0" err="1" smtClean="0"/>
              <a:t>respeito</a:t>
            </a:r>
            <a:r>
              <a:rPr lang="fr-FR" sz="2000" dirty="0" smtClean="0"/>
              <a:t> à </a:t>
            </a:r>
            <a:r>
              <a:rPr lang="fr-FR" sz="2000" dirty="0" err="1" smtClean="0"/>
              <a:t>interação</a:t>
            </a:r>
            <a:r>
              <a:rPr lang="fr-FR" sz="2000" dirty="0" smtClean="0"/>
              <a:t> </a:t>
            </a:r>
            <a:r>
              <a:rPr lang="fr-FR" sz="2000" dirty="0" err="1" smtClean="0"/>
              <a:t>somente</a:t>
            </a:r>
            <a:r>
              <a:rPr lang="fr-FR" sz="2000" dirty="0" smtClean="0"/>
              <a:t> entre dois </a:t>
            </a:r>
            <a:r>
              <a:rPr lang="fr-FR" sz="2000" dirty="0" err="1" smtClean="0"/>
              <a:t>átomos</a:t>
            </a:r>
            <a:r>
              <a:rPr lang="fr-FR" sz="2000" dirty="0" smtClean="0"/>
              <a:t> </a:t>
            </a:r>
            <a:r>
              <a:rPr lang="fr-FR" sz="2000" b="1" dirty="0" smtClean="0"/>
              <a:t>i</a:t>
            </a:r>
            <a:r>
              <a:rPr lang="fr-FR" sz="2000" dirty="0" smtClean="0"/>
              <a:t> e </a:t>
            </a:r>
            <a:r>
              <a:rPr lang="fr-FR" sz="2000" b="1" dirty="0" smtClean="0"/>
              <a:t>j</a:t>
            </a:r>
            <a:r>
              <a:rPr lang="fr-FR" sz="2000" dirty="0" smtClean="0"/>
              <a:t> e </a:t>
            </a:r>
            <a:r>
              <a:rPr lang="fr-FR" sz="2000" dirty="0" err="1" smtClean="0"/>
              <a:t>independem</a:t>
            </a:r>
            <a:r>
              <a:rPr lang="fr-FR" sz="2000" dirty="0" smtClean="0"/>
              <a:t> da </a:t>
            </a:r>
            <a:r>
              <a:rPr lang="fr-FR" sz="2000" dirty="0" err="1" smtClean="0"/>
              <a:t>molécula</a:t>
            </a:r>
            <a:r>
              <a:rPr lang="fr-FR" sz="2000" dirty="0" smtClean="0"/>
              <a:t> </a:t>
            </a:r>
            <a:r>
              <a:rPr lang="fr-FR" sz="2000" dirty="0" err="1" smtClean="0"/>
              <a:t>como</a:t>
            </a:r>
            <a:r>
              <a:rPr lang="fr-FR" sz="2000" dirty="0" smtClean="0"/>
              <a:t> </a:t>
            </a:r>
            <a:r>
              <a:rPr lang="fr-FR" sz="2000" dirty="0" err="1" smtClean="0"/>
              <a:t>um</a:t>
            </a:r>
            <a:r>
              <a:rPr lang="fr-FR" sz="2000" dirty="0" smtClean="0"/>
              <a:t> </a:t>
            </a:r>
            <a:r>
              <a:rPr lang="fr-FR" sz="2000" dirty="0" err="1" smtClean="0"/>
              <a:t>todo</a:t>
            </a:r>
            <a:r>
              <a:rPr lang="fr-FR" sz="2000" dirty="0" smtClean="0"/>
              <a:t> onde os </a:t>
            </a:r>
            <a:r>
              <a:rPr lang="fr-FR" sz="2000" dirty="0" err="1" smtClean="0"/>
              <a:t>átomos</a:t>
            </a:r>
            <a:r>
              <a:rPr lang="fr-FR" sz="2000" dirty="0" smtClean="0"/>
              <a:t> </a:t>
            </a:r>
            <a:r>
              <a:rPr lang="fr-FR" sz="2000" b="1" dirty="0" smtClean="0"/>
              <a:t>i</a:t>
            </a:r>
            <a:r>
              <a:rPr lang="fr-FR" sz="2000" dirty="0" smtClean="0"/>
              <a:t> e </a:t>
            </a:r>
            <a:r>
              <a:rPr lang="fr-FR" sz="2000" b="1" dirty="0" smtClean="0"/>
              <a:t>j</a:t>
            </a:r>
            <a:r>
              <a:rPr lang="fr-FR" sz="2000" dirty="0" smtClean="0"/>
              <a:t> se </a:t>
            </a:r>
            <a:r>
              <a:rPr lang="fr-FR" sz="2000" dirty="0" err="1" smtClean="0"/>
              <a:t>encontram</a:t>
            </a:r>
            <a:r>
              <a:rPr lang="fr-FR" sz="2000" dirty="0" smtClean="0"/>
              <a:t>.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b="1" dirty="0" err="1" smtClean="0"/>
              <a:t>H</a:t>
            </a:r>
            <a:r>
              <a:rPr lang="fr-FR" sz="2000" b="1" baseline="-25000" dirty="0" err="1" smtClean="0"/>
              <a:t>ij</a:t>
            </a:r>
            <a:r>
              <a:rPr lang="fr-FR" sz="2000" dirty="0" smtClean="0"/>
              <a:t> se </a:t>
            </a:r>
            <a:r>
              <a:rPr lang="fr-FR" sz="2000" dirty="0" err="1" smtClean="0"/>
              <a:t>relaciona</a:t>
            </a:r>
            <a:r>
              <a:rPr lang="fr-FR" sz="2000" dirty="0" smtClean="0"/>
              <a:t> </a:t>
            </a:r>
            <a:r>
              <a:rPr lang="fr-FR" sz="2000" dirty="0" err="1" smtClean="0"/>
              <a:t>com</a:t>
            </a:r>
            <a:r>
              <a:rPr lang="fr-FR" sz="2000" dirty="0" smtClean="0"/>
              <a:t> a </a:t>
            </a:r>
            <a:r>
              <a:rPr lang="fr-FR" sz="2000" dirty="0" err="1" smtClean="0"/>
              <a:t>integral</a:t>
            </a:r>
            <a:r>
              <a:rPr lang="fr-FR" sz="2000" dirty="0" smtClean="0"/>
              <a:t> de </a:t>
            </a:r>
            <a:r>
              <a:rPr lang="fr-FR" sz="2000" dirty="0" err="1" smtClean="0"/>
              <a:t>recobrimento</a:t>
            </a:r>
            <a:r>
              <a:rPr lang="fr-FR" sz="2000" dirty="0" smtClean="0"/>
              <a:t> </a:t>
            </a:r>
            <a:r>
              <a:rPr lang="fr-FR" sz="2000" b="1" dirty="0" err="1" smtClean="0"/>
              <a:t>S</a:t>
            </a:r>
            <a:r>
              <a:rPr lang="fr-FR" sz="2000" b="1" baseline="-25000" dirty="0" err="1" smtClean="0"/>
              <a:t>ij</a:t>
            </a:r>
            <a:r>
              <a:rPr lang="fr-FR" sz="2000" dirty="0" smtClean="0"/>
              <a:t> e as </a:t>
            </a:r>
            <a:r>
              <a:rPr lang="fr-FR" sz="2000" dirty="0" err="1" smtClean="0"/>
              <a:t>integrais</a:t>
            </a:r>
            <a:r>
              <a:rPr lang="fr-FR" sz="2000" dirty="0" smtClean="0"/>
              <a:t> </a:t>
            </a:r>
            <a:r>
              <a:rPr lang="fr-FR" sz="2000" dirty="0" err="1" smtClean="0"/>
              <a:t>Coulombianas</a:t>
            </a:r>
            <a:r>
              <a:rPr lang="fr-FR" sz="2000" dirty="0" smtClean="0"/>
              <a:t> </a:t>
            </a:r>
            <a:r>
              <a:rPr lang="fr-FR" sz="2000" b="1" dirty="0" err="1" smtClean="0"/>
              <a:t>H</a:t>
            </a:r>
            <a:r>
              <a:rPr lang="fr-FR" sz="2000" b="1" baseline="-25000" dirty="0" err="1" smtClean="0"/>
              <a:t>ii</a:t>
            </a:r>
            <a:r>
              <a:rPr lang="fr-FR" sz="2000" dirty="0" smtClean="0"/>
              <a:t> e </a:t>
            </a:r>
            <a:r>
              <a:rPr lang="fr-FR" sz="2000" b="1" dirty="0" err="1" smtClean="0"/>
              <a:t>H</a:t>
            </a:r>
            <a:r>
              <a:rPr lang="fr-FR" sz="2000" b="1" baseline="-25000" dirty="0" err="1" smtClean="0"/>
              <a:t>jj</a:t>
            </a:r>
            <a:r>
              <a:rPr lang="fr-FR" sz="2000" b="1" dirty="0" smtClean="0"/>
              <a:t> </a:t>
            </a:r>
            <a:r>
              <a:rPr lang="fr-FR" sz="2000" dirty="0" smtClean="0"/>
              <a:t>pela </a:t>
            </a:r>
            <a:r>
              <a:rPr lang="fr-FR" sz="2000" b="1" u="sng" dirty="0" err="1" smtClean="0"/>
              <a:t>expressão</a:t>
            </a:r>
            <a:r>
              <a:rPr lang="fr-FR" sz="2000" b="1" u="sng" dirty="0" smtClean="0"/>
              <a:t> de </a:t>
            </a:r>
            <a:r>
              <a:rPr lang="fr-FR" sz="2000" b="1" u="sng" dirty="0" err="1" smtClean="0"/>
              <a:t>Wolfsberg</a:t>
            </a:r>
            <a:r>
              <a:rPr lang="fr-FR" sz="2000" b="1" u="sng" dirty="0" smtClean="0"/>
              <a:t>-Helmholtz</a:t>
            </a:r>
            <a:r>
              <a:rPr lang="fr-FR" sz="2000" dirty="0" smtClean="0"/>
              <a:t>, que é </a:t>
            </a:r>
            <a:r>
              <a:rPr lang="fr-FR" sz="2000" dirty="0" err="1" smtClean="0"/>
              <a:t>uma</a:t>
            </a:r>
            <a:r>
              <a:rPr lang="fr-FR" sz="2000" dirty="0" smtClean="0"/>
              <a:t> formula </a:t>
            </a:r>
            <a:r>
              <a:rPr lang="fr-FR" sz="2000" dirty="0" err="1" smtClean="0"/>
              <a:t>emp</a:t>
            </a:r>
            <a:r>
              <a:rPr lang="fr-FR" sz="2000" dirty="0" err="1" smtClean="0">
                <a:latin typeface="Calibri"/>
              </a:rPr>
              <a:t>í</a:t>
            </a:r>
            <a:r>
              <a:rPr lang="fr-FR" sz="2000" dirty="0" err="1" smtClean="0"/>
              <a:t>rica</a:t>
            </a:r>
            <a:r>
              <a:rPr lang="fr-FR" sz="2000" dirty="0" smtClean="0"/>
              <a:t>:</a:t>
            </a:r>
          </a:p>
          <a:p>
            <a:pPr algn="just"/>
            <a:endParaRPr lang="fr-FR" sz="2000" baseline="-25000" dirty="0" smtClean="0"/>
          </a:p>
          <a:p>
            <a:pPr algn="just"/>
            <a:endParaRPr lang="fr-FR" sz="2000" baseline="-25000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4149080"/>
            <a:ext cx="2486025" cy="619125"/>
          </a:xfrm>
          <a:prstGeom prst="rect">
            <a:avLst/>
          </a:prstGeom>
          <a:noFill/>
        </p:spPr>
      </p:pic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80608" y="5085184"/>
            <a:ext cx="5431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Como</a:t>
            </a:r>
            <a:r>
              <a:rPr lang="fr-FR" sz="2000" dirty="0" smtClean="0"/>
              <a:t> 0.2 &lt; </a:t>
            </a:r>
            <a:r>
              <a:rPr lang="fr-FR" sz="2000" b="1" dirty="0" err="1" smtClean="0"/>
              <a:t>S</a:t>
            </a:r>
            <a:r>
              <a:rPr lang="fr-FR" sz="2000" b="1" baseline="-25000" dirty="0" err="1" smtClean="0"/>
              <a:t>ij</a:t>
            </a:r>
            <a:r>
              <a:rPr lang="fr-FR" sz="2000" dirty="0" smtClean="0"/>
              <a:t> &lt; 0.5, </a:t>
            </a:r>
            <a:r>
              <a:rPr lang="fr-FR" sz="2000" dirty="0" err="1" smtClean="0"/>
              <a:t>temos</a:t>
            </a:r>
            <a:r>
              <a:rPr lang="fr-FR" sz="2000" dirty="0" smtClean="0"/>
              <a:t> </a:t>
            </a:r>
            <a:r>
              <a:rPr lang="fr-FR" sz="2000" dirty="0" err="1" smtClean="0"/>
              <a:t>sempre</a:t>
            </a:r>
            <a:r>
              <a:rPr lang="fr-FR" sz="2000" dirty="0" smtClean="0"/>
              <a:t> que </a:t>
            </a:r>
            <a:r>
              <a:rPr lang="fr-FR" sz="2000" b="1" dirty="0" err="1" smtClean="0"/>
              <a:t>H</a:t>
            </a:r>
            <a:r>
              <a:rPr lang="fr-FR" sz="2000" b="1" baseline="-25000" dirty="0" err="1" smtClean="0"/>
              <a:t>ij</a:t>
            </a:r>
            <a:r>
              <a:rPr lang="fr-FR" sz="2000" b="1" dirty="0" smtClean="0"/>
              <a:t> &lt; </a:t>
            </a:r>
            <a:r>
              <a:rPr lang="fr-FR" sz="2000" b="1" dirty="0" err="1" smtClean="0"/>
              <a:t>H</a:t>
            </a:r>
            <a:r>
              <a:rPr lang="fr-FR" sz="2000" b="1" baseline="-25000" dirty="0" err="1" smtClean="0"/>
              <a:t>ii</a:t>
            </a:r>
            <a:r>
              <a:rPr lang="fr-FR" sz="2000" b="1" dirty="0" smtClean="0"/>
              <a:t>, </a:t>
            </a:r>
            <a:r>
              <a:rPr lang="fr-FR" sz="2000" b="1" dirty="0" err="1" smtClean="0"/>
              <a:t>H</a:t>
            </a:r>
            <a:r>
              <a:rPr lang="fr-FR" sz="2000" b="1" baseline="-25000" dirty="0" err="1" smtClean="0"/>
              <a:t>jj</a:t>
            </a:r>
            <a:endParaRPr lang="fr-FR" sz="2000" b="1" baseline="-25000" dirty="0"/>
          </a:p>
        </p:txBody>
      </p:sp>
      <p:graphicFrame>
        <p:nvGraphicFramePr>
          <p:cNvPr id="101387" name="Object 11"/>
          <p:cNvGraphicFramePr>
            <a:graphicFrameLocks noChangeAspect="1"/>
          </p:cNvGraphicFramePr>
          <p:nvPr/>
        </p:nvGraphicFramePr>
        <p:xfrm>
          <a:off x="7026275" y="4211638"/>
          <a:ext cx="993775" cy="1441450"/>
        </p:xfrm>
        <a:graphic>
          <a:graphicData uri="http://schemas.openxmlformats.org/presentationml/2006/ole">
            <p:oleObj spid="_x0000_s9219" name="CS ChemDraw Drawing" r:id="rId5" imgW="677790" imgH="982435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24"/>
          <p:cNvGraphicFramePr>
            <a:graphicFrameLocks noChangeAspect="1"/>
          </p:cNvGraphicFramePr>
          <p:nvPr/>
        </p:nvGraphicFramePr>
        <p:xfrm>
          <a:off x="4143375" y="2698750"/>
          <a:ext cx="4494213" cy="669925"/>
        </p:xfrm>
        <a:graphic>
          <a:graphicData uri="http://schemas.openxmlformats.org/presentationml/2006/ole">
            <p:oleObj spid="_x0000_s10244" name="CS ChemDraw Drawing" r:id="rId3" imgW="3896537" imgH="578773" progId="ChemDraw.Document.6.0">
              <p:embed/>
            </p:oleObj>
          </a:graphicData>
        </a:graphic>
      </p:graphicFrame>
      <p:sp>
        <p:nvSpPr>
          <p:cNvPr id="46" name="Rectangle 45"/>
          <p:cNvSpPr/>
          <p:nvPr/>
        </p:nvSpPr>
        <p:spPr>
          <a:xfrm>
            <a:off x="4427984" y="3789040"/>
            <a:ext cx="3528392" cy="259228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467544" y="4725144"/>
            <a:ext cx="3240360" cy="158417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5496" y="44624"/>
            <a:ext cx="678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A </a:t>
            </a:r>
            <a:r>
              <a:rPr lang="fr-FR" sz="2800" dirty="0" smtClean="0"/>
              <a:t>Forma </a:t>
            </a:r>
            <a:r>
              <a:rPr lang="fr-FR" sz="2800" dirty="0" smtClean="0"/>
              <a:t>dos OM de </a:t>
            </a:r>
            <a:r>
              <a:rPr lang="fr-FR" sz="2800" dirty="0" err="1" smtClean="0"/>
              <a:t>uma</a:t>
            </a:r>
            <a:r>
              <a:rPr lang="fr-FR" sz="2800" dirty="0" smtClean="0"/>
              <a:t> </a:t>
            </a:r>
            <a:r>
              <a:rPr lang="fr-FR" sz="2800" dirty="0" err="1"/>
              <a:t>M</a:t>
            </a:r>
            <a:r>
              <a:rPr lang="fr-FR" sz="2800" dirty="0" err="1" smtClean="0"/>
              <a:t>olécula</a:t>
            </a:r>
            <a:r>
              <a:rPr lang="fr-FR" sz="2800" dirty="0" smtClean="0"/>
              <a:t> </a:t>
            </a:r>
            <a:r>
              <a:rPr lang="fr-FR" sz="2800" dirty="0" smtClean="0"/>
              <a:t>do </a:t>
            </a:r>
            <a:r>
              <a:rPr lang="fr-FR" sz="2800" dirty="0" err="1"/>
              <a:t>T</a:t>
            </a:r>
            <a:r>
              <a:rPr lang="fr-FR" sz="2800" dirty="0" err="1" smtClean="0"/>
              <a:t>ipo</a:t>
            </a:r>
            <a:r>
              <a:rPr lang="fr-FR" sz="2800" dirty="0" smtClean="0"/>
              <a:t> </a:t>
            </a:r>
            <a:r>
              <a:rPr lang="fr-FR" sz="2800" dirty="0" smtClean="0"/>
              <a:t>A</a:t>
            </a:r>
            <a:r>
              <a:rPr lang="fr-FR" sz="2800" baseline="-25000" dirty="0" smtClean="0"/>
              <a:t>2</a:t>
            </a:r>
            <a:endParaRPr lang="fr-FR" sz="28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5004048" y="980728"/>
            <a:ext cx="3096344" cy="158417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79512" y="908720"/>
            <a:ext cx="374441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7" y="1027584"/>
            <a:ext cx="1521473" cy="529208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50" y="1027583"/>
            <a:ext cx="1493862" cy="531151"/>
          </a:xfrm>
          <a:prstGeom prst="rect">
            <a:avLst/>
          </a:prstGeom>
          <a:noFill/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763688" y="1027584"/>
            <a:ext cx="617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e  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052736"/>
            <a:ext cx="2809875" cy="666750"/>
          </a:xfrm>
          <a:prstGeom prst="rect">
            <a:avLst/>
          </a:prstGeom>
          <a:noFill/>
        </p:spPr>
      </p:pic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61359" y="1826146"/>
            <a:ext cx="2867025" cy="666750"/>
          </a:xfrm>
          <a:prstGeom prst="rect">
            <a:avLst/>
          </a:prstGeom>
          <a:noFill/>
        </p:spPr>
      </p:pic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8015" y="2708920"/>
            <a:ext cx="2090289" cy="576064"/>
          </a:xfrm>
          <a:prstGeom prst="rect">
            <a:avLst/>
          </a:prstGeom>
          <a:noFill/>
        </p:spPr>
      </p:pic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772816"/>
            <a:ext cx="2686050" cy="561975"/>
          </a:xfrm>
          <a:prstGeom prst="rect">
            <a:avLst/>
          </a:prstGeom>
          <a:noFill/>
        </p:spPr>
      </p:pic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95536" y="2492896"/>
            <a:ext cx="2252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e </a:t>
            </a:r>
            <a:r>
              <a:rPr lang="fr-FR" sz="2000" dirty="0" err="1" smtClean="0"/>
              <a:t>temos</a:t>
            </a:r>
            <a:r>
              <a:rPr lang="fr-FR" sz="2000" dirty="0" smtClean="0"/>
              <a:t> </a:t>
            </a:r>
            <a:r>
              <a:rPr lang="fr-FR" sz="2000" dirty="0" err="1" smtClean="0"/>
              <a:t>assim</a:t>
            </a:r>
            <a:r>
              <a:rPr lang="fr-FR" sz="2000" dirty="0" smtClean="0"/>
              <a:t> que :</a:t>
            </a:r>
            <a:endParaRPr lang="fr-FR" sz="2000" dirty="0"/>
          </a:p>
        </p:txBody>
      </p:sp>
      <p:pic>
        <p:nvPicPr>
          <p:cNvPr id="122889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008" y="2996952"/>
            <a:ext cx="2209800" cy="438150"/>
          </a:xfrm>
          <a:prstGeom prst="rect">
            <a:avLst/>
          </a:prstGeom>
          <a:noFill/>
        </p:spPr>
      </p:pic>
      <p:pic>
        <p:nvPicPr>
          <p:cNvPr id="122888" name="Picture 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383" y="3501008"/>
            <a:ext cx="2257425" cy="438150"/>
          </a:xfrm>
          <a:prstGeom prst="rect">
            <a:avLst/>
          </a:prstGeom>
          <a:noFill/>
        </p:spPr>
      </p:pic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0" y="710684"/>
            <a:ext cx="449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892" name="Rectangle 12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89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2896" name="Picture 1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149080"/>
            <a:ext cx="1066800" cy="304800"/>
          </a:xfrm>
          <a:prstGeom prst="rect">
            <a:avLst/>
          </a:prstGeom>
          <a:noFill/>
        </p:spPr>
      </p:pic>
      <p:sp>
        <p:nvSpPr>
          <p:cNvPr id="122898" name="Rectangle 18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2899" name="Object 19"/>
          <p:cNvGraphicFramePr>
            <a:graphicFrameLocks noChangeAspect="1"/>
          </p:cNvGraphicFramePr>
          <p:nvPr/>
        </p:nvGraphicFramePr>
        <p:xfrm>
          <a:off x="395536" y="2924944"/>
          <a:ext cx="153987" cy="1008112"/>
        </p:xfrm>
        <a:graphic>
          <a:graphicData uri="http://schemas.openxmlformats.org/presentationml/2006/ole">
            <p:oleObj spid="_x0000_s10242" name="CS ChemDraw Drawing" r:id="rId13" imgW="154440" imgH="789480" progId="ChemDraw.Document.6.0">
              <p:embed/>
            </p:oleObj>
          </a:graphicData>
        </a:graphic>
      </p:graphicFrame>
      <p:sp>
        <p:nvSpPr>
          <p:cNvPr id="12290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2902" name="Picture 2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714213"/>
            <a:ext cx="419100" cy="304800"/>
          </a:xfrm>
          <a:prstGeom prst="rect">
            <a:avLst/>
          </a:prstGeom>
          <a:noFill/>
        </p:spPr>
      </p:pic>
      <p:sp>
        <p:nvSpPr>
          <p:cNvPr id="12290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2904" name="Picture 2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5506301"/>
            <a:ext cx="419100" cy="304800"/>
          </a:xfrm>
          <a:prstGeom prst="rect">
            <a:avLst/>
          </a:prstGeom>
          <a:noFill/>
        </p:spPr>
      </p:pic>
      <p:sp>
        <p:nvSpPr>
          <p:cNvPr id="12290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290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2908" name="Picture 28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5571" y="4066141"/>
            <a:ext cx="930565" cy="432048"/>
          </a:xfrm>
          <a:prstGeom prst="rect">
            <a:avLst/>
          </a:prstGeom>
          <a:noFill/>
        </p:spPr>
      </p:pic>
      <p:sp>
        <p:nvSpPr>
          <p:cNvPr id="12291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2910" name="Picture 30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5794334"/>
            <a:ext cx="936104" cy="442978"/>
          </a:xfrm>
          <a:prstGeom prst="rect">
            <a:avLst/>
          </a:prstGeom>
          <a:noFill/>
        </p:spPr>
      </p:pic>
      <p:sp>
        <p:nvSpPr>
          <p:cNvPr id="48" name="ZoneTexte 47"/>
          <p:cNvSpPr txBox="1"/>
          <p:nvPr/>
        </p:nvSpPr>
        <p:spPr>
          <a:xfrm>
            <a:off x="467544" y="479715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Estabilização</a:t>
            </a:r>
            <a:r>
              <a:rPr lang="fr-FR" dirty="0" smtClean="0"/>
              <a:t> de </a:t>
            </a:r>
            <a:r>
              <a:rPr lang="fr-FR" b="1" dirty="0" smtClean="0">
                <a:latin typeface="Symbol" pitchFamily="18" charset="2"/>
              </a:rPr>
              <a:t>Y</a:t>
            </a:r>
            <a:r>
              <a:rPr lang="fr-FR" b="1" baseline="-25000" dirty="0" smtClean="0"/>
              <a:t>1</a:t>
            </a:r>
            <a:r>
              <a:rPr lang="fr-FR" dirty="0" smtClean="0"/>
              <a:t> </a:t>
            </a:r>
            <a:r>
              <a:rPr lang="fr-FR" dirty="0" err="1" smtClean="0"/>
              <a:t>com</a:t>
            </a:r>
            <a:r>
              <a:rPr lang="fr-FR" dirty="0" smtClean="0"/>
              <a:t> </a:t>
            </a:r>
            <a:r>
              <a:rPr lang="fr-FR" dirty="0" err="1" smtClean="0"/>
              <a:t>relação</a:t>
            </a:r>
            <a:r>
              <a:rPr lang="fr-FR" dirty="0" smtClean="0"/>
              <a:t> </a:t>
            </a:r>
            <a:r>
              <a:rPr lang="fr-FR" dirty="0" err="1" smtClean="0"/>
              <a:t>ao</a:t>
            </a:r>
            <a:r>
              <a:rPr lang="fr-FR" dirty="0" smtClean="0"/>
              <a:t> dois </a:t>
            </a:r>
            <a:r>
              <a:rPr lang="fr-FR" dirty="0" err="1" smtClean="0"/>
              <a:t>átomos</a:t>
            </a:r>
            <a:r>
              <a:rPr lang="fr-FR" dirty="0" smtClean="0"/>
              <a:t> </a:t>
            </a:r>
            <a:r>
              <a:rPr lang="fr-FR" dirty="0" err="1" smtClean="0"/>
              <a:t>isolados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12291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2915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2914" name="Picture 34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517232"/>
            <a:ext cx="2905125" cy="561975"/>
          </a:xfrm>
          <a:prstGeom prst="rect">
            <a:avLst/>
          </a:prstGeom>
          <a:noFill/>
        </p:spPr>
      </p:pic>
      <p:graphicFrame>
        <p:nvGraphicFramePr>
          <p:cNvPr id="3" name="Object 23"/>
          <p:cNvGraphicFramePr>
            <a:graphicFrameLocks noChangeAspect="1"/>
          </p:cNvGraphicFramePr>
          <p:nvPr/>
        </p:nvGraphicFramePr>
        <p:xfrm>
          <a:off x="4551363" y="4084638"/>
          <a:ext cx="3184525" cy="2144712"/>
        </p:xfrm>
        <a:graphic>
          <a:graphicData uri="http://schemas.openxmlformats.org/presentationml/2006/ole">
            <p:oleObj spid="_x0000_s10243" name="CS ChemDraw Drawing" r:id="rId19" imgW="2924105" imgH="1970177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2" grpId="0" animBg="1"/>
      <p:bldP spid="20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/>
          <p:cNvSpPr txBox="1"/>
          <p:nvPr/>
        </p:nvSpPr>
        <p:spPr>
          <a:xfrm>
            <a:off x="323528" y="2708920"/>
            <a:ext cx="5489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Como</a:t>
            </a:r>
            <a:r>
              <a:rPr lang="fr-FR" sz="2000" dirty="0" smtClean="0"/>
              <a:t>             ,                                                               e  </a:t>
            </a:r>
            <a:endParaRPr lang="fr-FR" sz="2000" dirty="0"/>
          </a:p>
        </p:txBody>
      </p:sp>
      <p:sp>
        <p:nvSpPr>
          <p:cNvPr id="37" name="Rectangle 36"/>
          <p:cNvSpPr/>
          <p:nvPr/>
        </p:nvSpPr>
        <p:spPr>
          <a:xfrm>
            <a:off x="5652120" y="2708920"/>
            <a:ext cx="2304256" cy="43204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30888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4934" y="97468"/>
            <a:ext cx="678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A </a:t>
            </a:r>
            <a:r>
              <a:rPr lang="fr-FR" sz="2800" dirty="0" smtClean="0"/>
              <a:t>Forma </a:t>
            </a:r>
            <a:r>
              <a:rPr lang="fr-FR" sz="2800" dirty="0" smtClean="0"/>
              <a:t>dos OM de </a:t>
            </a:r>
            <a:r>
              <a:rPr lang="fr-FR" sz="2800" dirty="0" err="1" smtClean="0"/>
              <a:t>uma</a:t>
            </a:r>
            <a:r>
              <a:rPr lang="fr-FR" sz="2800" dirty="0" smtClean="0"/>
              <a:t> </a:t>
            </a:r>
            <a:r>
              <a:rPr lang="fr-FR" sz="2800" dirty="0" err="1"/>
              <a:t>M</a:t>
            </a:r>
            <a:r>
              <a:rPr lang="fr-FR" sz="2800" dirty="0" err="1" smtClean="0"/>
              <a:t>olécula</a:t>
            </a:r>
            <a:r>
              <a:rPr lang="fr-FR" sz="2800" dirty="0" smtClean="0"/>
              <a:t> </a:t>
            </a:r>
            <a:r>
              <a:rPr lang="fr-FR" sz="2800" dirty="0" smtClean="0"/>
              <a:t>do </a:t>
            </a:r>
            <a:r>
              <a:rPr lang="fr-FR" sz="2800" dirty="0" err="1"/>
              <a:t>T</a:t>
            </a:r>
            <a:r>
              <a:rPr lang="fr-FR" sz="2800" dirty="0" err="1" smtClean="0"/>
              <a:t>ipo</a:t>
            </a:r>
            <a:r>
              <a:rPr lang="fr-FR" sz="2800" dirty="0" smtClean="0"/>
              <a:t> </a:t>
            </a:r>
            <a:r>
              <a:rPr lang="fr-FR" sz="2800" dirty="0" smtClean="0"/>
              <a:t>A</a:t>
            </a:r>
            <a:r>
              <a:rPr lang="fr-FR" sz="2800" baseline="-25000" dirty="0" smtClean="0"/>
              <a:t>2</a:t>
            </a:r>
            <a:endParaRPr lang="fr-FR" sz="2800" baseline="-25000" dirty="0"/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" name="Picture 3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908720"/>
            <a:ext cx="2905125" cy="561975"/>
          </a:xfrm>
          <a:prstGeom prst="rect">
            <a:avLst/>
          </a:prstGeom>
          <a:noFill/>
        </p:spPr>
      </p:pic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851920" y="980728"/>
            <a:ext cx="1606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Sabendo</a:t>
            </a:r>
            <a:r>
              <a:rPr lang="fr-FR" sz="2000" dirty="0" smtClean="0"/>
              <a:t> que </a:t>
            </a:r>
            <a:endParaRPr lang="fr-FR" sz="2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6418663" y="1012666"/>
            <a:ext cx="2545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(</a:t>
            </a:r>
            <a:r>
              <a:rPr lang="fr-FR" sz="2000" dirty="0" err="1" smtClean="0"/>
              <a:t>Wolfsberg</a:t>
            </a:r>
            <a:r>
              <a:rPr lang="fr-FR" sz="2000" dirty="0" smtClean="0"/>
              <a:t>-Helmholtz)</a:t>
            </a:r>
            <a:endParaRPr lang="fr-FR" sz="2000" dirty="0"/>
          </a:p>
        </p:txBody>
      </p:sp>
      <p:sp>
        <p:nvSpPr>
          <p:cNvPr id="1218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51520" y="1988840"/>
            <a:ext cx="3624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Logo,                                                  </a:t>
            </a:r>
            <a:endParaRPr lang="fr-FR" sz="2000" dirty="0"/>
          </a:p>
        </p:txBody>
      </p:sp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187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187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1872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2636912"/>
            <a:ext cx="3324225" cy="619125"/>
          </a:xfrm>
          <a:prstGeom prst="rect">
            <a:avLst/>
          </a:prstGeom>
          <a:noFill/>
        </p:spPr>
      </p:pic>
      <p:sp>
        <p:nvSpPr>
          <p:cNvPr id="12187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1874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2780928"/>
            <a:ext cx="647700" cy="342900"/>
          </a:xfrm>
          <a:prstGeom prst="rect">
            <a:avLst/>
          </a:prstGeom>
          <a:noFill/>
        </p:spPr>
      </p:pic>
      <p:sp>
        <p:nvSpPr>
          <p:cNvPr id="12187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187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1878" name="Picture 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916832"/>
            <a:ext cx="3781425" cy="561975"/>
          </a:xfrm>
          <a:prstGeom prst="rect">
            <a:avLst/>
          </a:prstGeom>
          <a:noFill/>
        </p:spPr>
      </p:pic>
      <p:sp>
        <p:nvSpPr>
          <p:cNvPr id="12188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1880" name="Picture 2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2780928"/>
            <a:ext cx="2095500" cy="314325"/>
          </a:xfrm>
          <a:prstGeom prst="rect">
            <a:avLst/>
          </a:prstGeom>
          <a:noFill/>
        </p:spPr>
      </p:pic>
      <p:graphicFrame>
        <p:nvGraphicFramePr>
          <p:cNvPr id="121883" name="Object 27"/>
          <p:cNvGraphicFramePr>
            <a:graphicFrameLocks noChangeAspect="1"/>
          </p:cNvGraphicFramePr>
          <p:nvPr/>
        </p:nvGraphicFramePr>
        <p:xfrm>
          <a:off x="1263650" y="3584575"/>
          <a:ext cx="2646363" cy="2746375"/>
        </p:xfrm>
        <a:graphic>
          <a:graphicData uri="http://schemas.openxmlformats.org/presentationml/2006/ole">
            <p:oleObj spid="_x0000_s11266" name="CS ChemDraw Drawing" r:id="rId8" imgW="2203196" imgH="2285526" progId="ChemDraw.Document.6.0">
              <p:embed/>
            </p:oleObj>
          </a:graphicData>
        </a:graphic>
      </p:graphicFrame>
      <p:graphicFrame>
        <p:nvGraphicFramePr>
          <p:cNvPr id="121884" name="Object 28"/>
          <p:cNvGraphicFramePr>
            <a:graphicFrameLocks noChangeAspect="1"/>
          </p:cNvGraphicFramePr>
          <p:nvPr/>
        </p:nvGraphicFramePr>
        <p:xfrm>
          <a:off x="4938713" y="4230688"/>
          <a:ext cx="2640012" cy="2065337"/>
        </p:xfrm>
        <a:graphic>
          <a:graphicData uri="http://schemas.openxmlformats.org/presentationml/2006/ole">
            <p:oleObj spid="_x0000_s11267" name="CS ChemDraw Drawing" r:id="rId9" imgW="2202061" imgH="1723052" progId="ChemDraw.Document.6.0">
              <p:embed/>
            </p:oleObj>
          </a:graphicData>
        </a:graphic>
      </p:graphicFrame>
      <p:pic>
        <p:nvPicPr>
          <p:cNvPr id="41" name="Picture 2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156" y="4506986"/>
            <a:ext cx="419100" cy="304800"/>
          </a:xfrm>
          <a:prstGeom prst="rect">
            <a:avLst/>
          </a:prstGeom>
          <a:noFill/>
        </p:spPr>
      </p:pic>
      <p:pic>
        <p:nvPicPr>
          <p:cNvPr id="42" name="Picture 2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221088"/>
            <a:ext cx="419100" cy="304800"/>
          </a:xfrm>
          <a:prstGeom prst="rect">
            <a:avLst/>
          </a:prstGeom>
          <a:noFill/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5011042"/>
            <a:ext cx="419100" cy="304800"/>
          </a:xfrm>
          <a:prstGeom prst="rect">
            <a:avLst/>
          </a:prstGeom>
          <a:noFill/>
        </p:spPr>
      </p:pic>
      <p:pic>
        <p:nvPicPr>
          <p:cNvPr id="44" name="Picture 2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5229200"/>
            <a:ext cx="419100" cy="304800"/>
          </a:xfrm>
          <a:prstGeom prst="rect">
            <a:avLst/>
          </a:prstGeom>
          <a:noFill/>
        </p:spPr>
      </p:pic>
      <p:sp>
        <p:nvSpPr>
          <p:cNvPr id="12188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1887" name="Rectangle 31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889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1888" name="Picture 3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1052736"/>
            <a:ext cx="762000" cy="342900"/>
          </a:xfrm>
          <a:prstGeom prst="rect">
            <a:avLst/>
          </a:prstGeom>
          <a:noFill/>
        </p:spPr>
      </p:pic>
      <p:sp>
        <p:nvSpPr>
          <p:cNvPr id="121890" name="Rectangle 3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83">
                                            <p:subSp spid="_x0000_s1126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84">
                                            <p:subSp spid="_x0000_s1126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  <p:bldP spid="37" grpId="0" animBg="1" autoUpdateAnimBg="0"/>
      <p:bldP spid="17" grpId="0"/>
      <p:bldP spid="18" grpId="0"/>
      <p:bldP spid="2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9512" y="764704"/>
            <a:ext cx="8568952" cy="72008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14864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8068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Exemplos</a:t>
            </a:r>
            <a:r>
              <a:rPr lang="fr-FR" sz="2800" dirty="0" smtClean="0"/>
              <a:t> de </a:t>
            </a:r>
            <a:r>
              <a:rPr lang="fr-FR" sz="2800" dirty="0" err="1"/>
              <a:t>M</a:t>
            </a:r>
            <a:r>
              <a:rPr lang="fr-FR" sz="2800" dirty="0" err="1" smtClean="0"/>
              <a:t>oléculas</a:t>
            </a:r>
            <a:r>
              <a:rPr lang="fr-FR" sz="2800" dirty="0" smtClean="0"/>
              <a:t> </a:t>
            </a:r>
            <a:r>
              <a:rPr lang="fr-FR" sz="2800" dirty="0" err="1"/>
              <a:t>D</a:t>
            </a:r>
            <a:r>
              <a:rPr lang="fr-FR" sz="2800" dirty="0" err="1" smtClean="0"/>
              <a:t>iatômicas</a:t>
            </a:r>
            <a:r>
              <a:rPr lang="fr-FR" sz="2800" dirty="0" smtClean="0"/>
              <a:t> </a:t>
            </a:r>
            <a:r>
              <a:rPr lang="fr-FR" sz="2800" dirty="0" err="1"/>
              <a:t>H</a:t>
            </a:r>
            <a:r>
              <a:rPr lang="fr-FR" sz="2800" dirty="0" err="1" smtClean="0"/>
              <a:t>omonucleares</a:t>
            </a:r>
            <a:r>
              <a:rPr lang="fr-FR" sz="2800" dirty="0" smtClean="0"/>
              <a:t> </a:t>
            </a:r>
            <a:r>
              <a:rPr lang="fr-FR" sz="2800" dirty="0" smtClean="0"/>
              <a:t>A</a:t>
            </a:r>
            <a:r>
              <a:rPr lang="fr-FR" sz="2800" baseline="-25000" dirty="0" smtClean="0"/>
              <a:t>2</a:t>
            </a:r>
            <a:endParaRPr lang="fr-FR" sz="2800" baseline="-250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76470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Uma</a:t>
            </a:r>
            <a:r>
              <a:rPr lang="fr-FR" dirty="0" smtClean="0"/>
              <a:t> </a:t>
            </a:r>
            <a:r>
              <a:rPr lang="fr-FR" dirty="0" err="1" smtClean="0"/>
              <a:t>vez</a:t>
            </a:r>
            <a:r>
              <a:rPr lang="fr-FR" dirty="0" smtClean="0"/>
              <a:t> que a </a:t>
            </a:r>
            <a:r>
              <a:rPr lang="fr-FR" dirty="0" err="1" smtClean="0"/>
              <a:t>desestabilização</a:t>
            </a:r>
            <a:r>
              <a:rPr lang="fr-FR" dirty="0" smtClean="0"/>
              <a:t> de </a:t>
            </a:r>
            <a:r>
              <a:rPr lang="fr-FR" b="1" dirty="0" smtClean="0">
                <a:latin typeface="Symbol" pitchFamily="18" charset="2"/>
              </a:rPr>
              <a:t>Y</a:t>
            </a:r>
            <a:r>
              <a:rPr lang="fr-FR" b="1" baseline="-25000" dirty="0" smtClean="0"/>
              <a:t>2</a:t>
            </a:r>
            <a:r>
              <a:rPr lang="fr-FR" dirty="0" smtClean="0"/>
              <a:t> é mais importante que a </a:t>
            </a:r>
            <a:r>
              <a:rPr lang="fr-FR" dirty="0" err="1" smtClean="0"/>
              <a:t>estabilização</a:t>
            </a:r>
            <a:r>
              <a:rPr lang="fr-FR" dirty="0" smtClean="0"/>
              <a:t> de </a:t>
            </a:r>
            <a:r>
              <a:rPr lang="fr-FR" b="1" dirty="0" smtClean="0">
                <a:latin typeface="Symbol" pitchFamily="18" charset="2"/>
              </a:rPr>
              <a:t>Y</a:t>
            </a:r>
            <a:r>
              <a:rPr lang="fr-FR" b="1" baseline="-25000" dirty="0" smtClean="0"/>
              <a:t>1</a:t>
            </a:r>
            <a:r>
              <a:rPr lang="fr-FR" dirty="0" smtClean="0"/>
              <a:t>, o </a:t>
            </a:r>
            <a:r>
              <a:rPr lang="fr-FR" dirty="0" err="1" smtClean="0"/>
              <a:t>preenchimento</a:t>
            </a:r>
            <a:r>
              <a:rPr lang="fr-FR" dirty="0" smtClean="0"/>
              <a:t> </a:t>
            </a:r>
            <a:r>
              <a:rPr lang="fr-FR" dirty="0" err="1" smtClean="0"/>
              <a:t>eletrônico</a:t>
            </a:r>
            <a:r>
              <a:rPr lang="fr-FR" dirty="0" smtClean="0"/>
              <a:t>  do </a:t>
            </a:r>
            <a:r>
              <a:rPr lang="fr-FR" dirty="0" err="1" smtClean="0"/>
              <a:t>sistema</a:t>
            </a:r>
            <a:r>
              <a:rPr lang="fr-FR" dirty="0" smtClean="0"/>
              <a:t> </a:t>
            </a:r>
            <a:r>
              <a:rPr lang="fr-FR" dirty="0" err="1" smtClean="0"/>
              <a:t>determinará</a:t>
            </a:r>
            <a:r>
              <a:rPr lang="fr-FR" dirty="0" smtClean="0"/>
              <a:t> a sua </a:t>
            </a:r>
            <a:r>
              <a:rPr lang="fr-FR" dirty="0" err="1" smtClean="0"/>
              <a:t>estabilidade</a:t>
            </a:r>
            <a:r>
              <a:rPr lang="fr-FR" dirty="0" smtClean="0"/>
              <a:t>.</a:t>
            </a:r>
            <a:endParaRPr lang="fr-FR" dirty="0"/>
          </a:p>
        </p:txBody>
      </p:sp>
      <p:graphicFrame>
        <p:nvGraphicFramePr>
          <p:cNvPr id="120834" name="Object 2"/>
          <p:cNvGraphicFramePr>
            <a:graphicFrameLocks noChangeAspect="1"/>
          </p:cNvGraphicFramePr>
          <p:nvPr/>
        </p:nvGraphicFramePr>
        <p:xfrm>
          <a:off x="260350" y="1854200"/>
          <a:ext cx="2716213" cy="1952625"/>
        </p:xfrm>
        <a:graphic>
          <a:graphicData uri="http://schemas.openxmlformats.org/presentationml/2006/ole">
            <p:oleObj spid="_x0000_s12290" name="CS ChemDraw Drawing" r:id="rId3" imgW="2645348" imgH="1903089" progId="ChemDraw.Document.6.0">
              <p:embed/>
            </p:oleObj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5004048" y="1556792"/>
            <a:ext cx="1904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Exemplo</a:t>
            </a:r>
            <a:r>
              <a:rPr lang="fr-FR" dirty="0" smtClean="0"/>
              <a:t> </a:t>
            </a:r>
            <a:r>
              <a:rPr lang="fr-FR" dirty="0" err="1" smtClean="0"/>
              <a:t>t</a:t>
            </a:r>
            <a:r>
              <a:rPr lang="fr-FR" dirty="0" err="1" smtClean="0">
                <a:latin typeface="Calibri"/>
              </a:rPr>
              <a:t>í</a:t>
            </a:r>
            <a:r>
              <a:rPr lang="fr-FR" dirty="0" err="1" smtClean="0"/>
              <a:t>pico</a:t>
            </a:r>
            <a:r>
              <a:rPr lang="fr-FR" dirty="0" smtClean="0"/>
              <a:t> de </a:t>
            </a:r>
          </a:p>
          <a:p>
            <a:r>
              <a:rPr lang="fr-FR" dirty="0" err="1" smtClean="0"/>
              <a:t>ligação</a:t>
            </a:r>
            <a:r>
              <a:rPr lang="fr-FR" dirty="0" smtClean="0"/>
              <a:t> à </a:t>
            </a:r>
            <a:r>
              <a:rPr lang="fr-FR" b="1" dirty="0" smtClean="0"/>
              <a:t>3c2e</a:t>
            </a:r>
            <a:endParaRPr lang="fr-FR" baseline="-25000" dirty="0"/>
          </a:p>
        </p:txBody>
      </p:sp>
      <p:graphicFrame>
        <p:nvGraphicFramePr>
          <p:cNvPr id="120838" name="Object 6"/>
          <p:cNvGraphicFramePr>
            <a:graphicFrameLocks noChangeAspect="1"/>
          </p:cNvGraphicFramePr>
          <p:nvPr/>
        </p:nvGraphicFramePr>
        <p:xfrm>
          <a:off x="3214688" y="1854200"/>
          <a:ext cx="1778000" cy="1957388"/>
        </p:xfrm>
        <a:graphic>
          <a:graphicData uri="http://schemas.openxmlformats.org/presentationml/2006/ole">
            <p:oleObj spid="_x0000_s12291" name="CS ChemDraw Drawing" r:id="rId4" imgW="1711118" imgH="1883380" progId="ChemDraw.Document.6.0">
              <p:embed/>
            </p:oleObj>
          </a:graphicData>
        </a:graphic>
      </p:graphicFrame>
      <p:graphicFrame>
        <p:nvGraphicFramePr>
          <p:cNvPr id="120839" name="Object 7"/>
          <p:cNvGraphicFramePr>
            <a:graphicFrameLocks noChangeAspect="1"/>
          </p:cNvGraphicFramePr>
          <p:nvPr/>
        </p:nvGraphicFramePr>
        <p:xfrm>
          <a:off x="261938" y="4219575"/>
          <a:ext cx="2720975" cy="2149475"/>
        </p:xfrm>
        <a:graphic>
          <a:graphicData uri="http://schemas.openxmlformats.org/presentationml/2006/ole">
            <p:oleObj spid="_x0000_s12292" name="CS ChemDraw Drawing" r:id="rId5" imgW="2721373" imgH="2150214" progId="ChemDraw.Document.6.0">
              <p:embed/>
            </p:oleObj>
          </a:graphicData>
        </a:graphic>
      </p:graphicFrame>
      <p:graphicFrame>
        <p:nvGraphicFramePr>
          <p:cNvPr id="120840" name="Object 8"/>
          <p:cNvGraphicFramePr>
            <a:graphicFrameLocks noChangeAspect="1"/>
          </p:cNvGraphicFramePr>
          <p:nvPr/>
        </p:nvGraphicFramePr>
        <p:xfrm>
          <a:off x="3213100" y="4219575"/>
          <a:ext cx="2720975" cy="2149475"/>
        </p:xfrm>
        <a:graphic>
          <a:graphicData uri="http://schemas.openxmlformats.org/presentationml/2006/ole">
            <p:oleObj spid="_x0000_s12293" name="CS ChemDraw Drawing" r:id="rId6" imgW="2721373" imgH="2150214" progId="ChemDraw.Document.6.0">
              <p:embed/>
            </p:oleObj>
          </a:graphicData>
        </a:graphic>
      </p:graphicFrame>
      <p:graphicFrame>
        <p:nvGraphicFramePr>
          <p:cNvPr id="120841" name="Object 9"/>
          <p:cNvGraphicFramePr>
            <a:graphicFrameLocks noChangeAspect="1"/>
          </p:cNvGraphicFramePr>
          <p:nvPr/>
        </p:nvGraphicFramePr>
        <p:xfrm>
          <a:off x="6081713" y="2420938"/>
          <a:ext cx="2833687" cy="3949700"/>
        </p:xfrm>
        <a:graphic>
          <a:graphicData uri="http://schemas.openxmlformats.org/presentationml/2006/ole">
            <p:oleObj spid="_x0000_s12294" name="CS ChemDraw Drawing" r:id="rId7" imgW="2834464" imgH="3949829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25460"/>
            <a:ext cx="8068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Exemplos</a:t>
            </a:r>
            <a:r>
              <a:rPr lang="fr-FR" sz="2800" dirty="0" smtClean="0"/>
              <a:t> de </a:t>
            </a:r>
            <a:r>
              <a:rPr lang="fr-FR" sz="2800" dirty="0" err="1"/>
              <a:t>M</a:t>
            </a:r>
            <a:r>
              <a:rPr lang="fr-FR" sz="2800" dirty="0" err="1" smtClean="0"/>
              <a:t>oléculas</a:t>
            </a:r>
            <a:r>
              <a:rPr lang="fr-FR" sz="2800" dirty="0" smtClean="0"/>
              <a:t> </a:t>
            </a:r>
            <a:r>
              <a:rPr lang="fr-FR" sz="2800" dirty="0" err="1"/>
              <a:t>D</a:t>
            </a:r>
            <a:r>
              <a:rPr lang="fr-FR" sz="2800" dirty="0" err="1" smtClean="0"/>
              <a:t>iatômicas</a:t>
            </a:r>
            <a:r>
              <a:rPr lang="fr-FR" sz="2800" dirty="0" smtClean="0"/>
              <a:t> </a:t>
            </a:r>
            <a:r>
              <a:rPr lang="fr-FR" sz="2800" dirty="0" err="1"/>
              <a:t>H</a:t>
            </a:r>
            <a:r>
              <a:rPr lang="fr-FR" sz="2800" dirty="0" err="1" smtClean="0"/>
              <a:t>omonucleares</a:t>
            </a:r>
            <a:r>
              <a:rPr lang="fr-FR" sz="2800" dirty="0" smtClean="0"/>
              <a:t> </a:t>
            </a:r>
            <a:r>
              <a:rPr lang="fr-FR" sz="2800" dirty="0" smtClean="0"/>
              <a:t>A</a:t>
            </a:r>
            <a:r>
              <a:rPr lang="fr-FR" sz="2800" baseline="-25000" dirty="0" smtClean="0"/>
              <a:t>2</a:t>
            </a:r>
            <a:endParaRPr lang="fr-FR" sz="2800" baseline="-25000" dirty="0"/>
          </a:p>
        </p:txBody>
      </p:sp>
      <p:graphicFrame>
        <p:nvGraphicFramePr>
          <p:cNvPr id="123909" name="Object 5"/>
          <p:cNvGraphicFramePr>
            <a:graphicFrameLocks noChangeAspect="1"/>
          </p:cNvGraphicFramePr>
          <p:nvPr/>
        </p:nvGraphicFramePr>
        <p:xfrm>
          <a:off x="255588" y="2073275"/>
          <a:ext cx="2243137" cy="4100513"/>
        </p:xfrm>
        <a:graphic>
          <a:graphicData uri="http://schemas.openxmlformats.org/presentationml/2006/ole">
            <p:oleObj spid="_x0000_s13314" name="CS ChemDraw Drawing" r:id="rId3" imgW="1869218" imgH="3416540" progId="ChemDraw.Document.6.0">
              <p:embed/>
            </p:oleObj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5940152" y="583520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err="1" smtClean="0">
                <a:solidFill>
                  <a:srgbClr val="FF0000"/>
                </a:solidFill>
              </a:rPr>
              <a:t>Descrição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inadequada</a:t>
            </a:r>
            <a:r>
              <a:rPr lang="fr-FR" b="1" dirty="0" smtClean="0">
                <a:solidFill>
                  <a:srgbClr val="FF0000"/>
                </a:solidFill>
              </a:rPr>
              <a:t>: </a:t>
            </a:r>
            <a:r>
              <a:rPr lang="fr-FR" b="1" u="sng" dirty="0" err="1" smtClean="0"/>
              <a:t>não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considera</a:t>
            </a:r>
            <a:r>
              <a:rPr lang="fr-FR" b="1" u="sng" dirty="0" smtClean="0"/>
              <a:t> a </a:t>
            </a:r>
            <a:r>
              <a:rPr lang="fr-FR" b="1" u="sng" dirty="0" err="1" smtClean="0"/>
              <a:t>hibridização</a:t>
            </a:r>
            <a:r>
              <a:rPr lang="fr-FR" dirty="0" smtClean="0"/>
              <a:t> dos orbitais</a:t>
            </a:r>
            <a:r>
              <a:rPr lang="fr-FR" dirty="0" smtClean="0">
                <a:latin typeface="+mj-lt"/>
              </a:rPr>
              <a:t> 2s</a:t>
            </a:r>
            <a:r>
              <a:rPr lang="fr-FR" dirty="0" smtClean="0">
                <a:latin typeface="Symbol" pitchFamily="18" charset="2"/>
              </a:rPr>
              <a:t> </a:t>
            </a:r>
            <a:r>
              <a:rPr lang="fr-FR" dirty="0" smtClean="0"/>
              <a:t>e </a:t>
            </a:r>
            <a:r>
              <a:rPr lang="fr-FR" dirty="0" smtClean="0">
                <a:latin typeface="+mj-lt"/>
              </a:rPr>
              <a:t>2p, o que </a:t>
            </a:r>
            <a:r>
              <a:rPr lang="fr-FR" dirty="0" err="1" smtClean="0">
                <a:latin typeface="+mj-lt"/>
              </a:rPr>
              <a:t>influencia</a:t>
            </a:r>
            <a:r>
              <a:rPr lang="fr-FR" dirty="0" smtClean="0">
                <a:latin typeface="+mj-lt"/>
              </a:rPr>
              <a:t> a </a:t>
            </a:r>
            <a:r>
              <a:rPr lang="fr-FR" dirty="0" err="1" smtClean="0">
                <a:latin typeface="+mj-lt"/>
              </a:rPr>
              <a:t>posição</a:t>
            </a:r>
            <a:r>
              <a:rPr lang="fr-FR" dirty="0" smtClean="0">
                <a:latin typeface="+mj-lt"/>
              </a:rPr>
              <a:t> no </a:t>
            </a:r>
            <a:r>
              <a:rPr lang="fr-FR" dirty="0" err="1" smtClean="0">
                <a:latin typeface="+mj-lt"/>
              </a:rPr>
              <a:t>diagrama</a:t>
            </a:r>
            <a:r>
              <a:rPr lang="fr-FR" dirty="0" smtClean="0">
                <a:latin typeface="+mj-lt"/>
              </a:rPr>
              <a:t> de </a:t>
            </a:r>
            <a:r>
              <a:rPr lang="fr-FR" dirty="0" err="1" smtClean="0">
                <a:latin typeface="Symbol" pitchFamily="18" charset="2"/>
              </a:rPr>
              <a:t>s</a:t>
            </a:r>
            <a:r>
              <a:rPr lang="fr-FR" baseline="-25000" dirty="0" err="1" smtClean="0">
                <a:latin typeface="+mj-lt"/>
              </a:rPr>
              <a:t>z</a:t>
            </a:r>
            <a:r>
              <a:rPr lang="fr-FR" dirty="0" smtClean="0">
                <a:latin typeface="+mj-lt"/>
              </a:rPr>
              <a:t> e </a:t>
            </a:r>
            <a:r>
              <a:rPr lang="fr-FR" dirty="0" smtClean="0">
                <a:latin typeface="Symbol" pitchFamily="18" charset="2"/>
              </a:rPr>
              <a:t>s</a:t>
            </a:r>
            <a:r>
              <a:rPr lang="fr-FR" baseline="-25000" dirty="0" smtClean="0">
                <a:latin typeface="+mj-lt"/>
              </a:rPr>
              <a:t>2</a:t>
            </a:r>
            <a:r>
              <a:rPr lang="fr-FR" dirty="0" smtClean="0">
                <a:latin typeface="+mj-lt"/>
              </a:rPr>
              <a:t>*</a:t>
            </a:r>
            <a:endParaRPr lang="fr-FR" baseline="-25000" dirty="0"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868144" y="5734997"/>
            <a:ext cx="3089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PI </a:t>
            </a:r>
            <a:r>
              <a:rPr lang="fr-FR" dirty="0" smtClean="0">
                <a:latin typeface="Symbol" pitchFamily="18" charset="2"/>
              </a:rPr>
              <a:t>s</a:t>
            </a:r>
            <a:r>
              <a:rPr lang="fr-FR" baseline="-25000" dirty="0" smtClean="0"/>
              <a:t>2</a:t>
            </a:r>
            <a:r>
              <a:rPr lang="fr-FR" baseline="30000" dirty="0" smtClean="0"/>
              <a:t>*</a:t>
            </a:r>
            <a:r>
              <a:rPr lang="fr-FR" dirty="0" smtClean="0"/>
              <a:t> = 15.5 eV, PI </a:t>
            </a:r>
            <a:r>
              <a:rPr lang="fr-FR" dirty="0" err="1" smtClean="0">
                <a:latin typeface="Symbol" pitchFamily="18" charset="2"/>
              </a:rPr>
              <a:t>s</a:t>
            </a:r>
            <a:r>
              <a:rPr lang="fr-FR" baseline="-25000" dirty="0" err="1" smtClean="0"/>
              <a:t>z</a:t>
            </a:r>
            <a:r>
              <a:rPr lang="fr-FR" dirty="0" smtClean="0"/>
              <a:t> = 18.8 eV</a:t>
            </a:r>
          </a:p>
          <a:p>
            <a:r>
              <a:rPr lang="fr-FR" dirty="0" err="1" smtClean="0"/>
              <a:t>E</a:t>
            </a:r>
            <a:r>
              <a:rPr lang="fr-FR" baseline="-25000" dirty="0" err="1" smtClean="0"/>
              <a:t>dissociação</a:t>
            </a:r>
            <a:r>
              <a:rPr lang="fr-FR" baseline="-25000" dirty="0" smtClean="0"/>
              <a:t> N2 </a:t>
            </a:r>
            <a:r>
              <a:rPr lang="fr-FR" dirty="0" smtClean="0"/>
              <a:t>= 220 </a:t>
            </a:r>
            <a:r>
              <a:rPr lang="fr-FR" dirty="0" err="1" smtClean="0"/>
              <a:t>kcal.mol</a:t>
            </a:r>
            <a:r>
              <a:rPr lang="fr-FR" baseline="30000" dirty="0" smtClean="0"/>
              <a:t>-1</a:t>
            </a:r>
            <a:endParaRPr lang="fr-FR" baseline="30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849043" y="6011996"/>
            <a:ext cx="27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</a:t>
            </a:r>
            <a:r>
              <a:rPr lang="fr-FR" baseline="-25000" dirty="0" err="1" smtClean="0"/>
              <a:t>dissociação</a:t>
            </a:r>
            <a:r>
              <a:rPr lang="fr-FR" baseline="-25000" dirty="0" smtClean="0"/>
              <a:t> O2 </a:t>
            </a:r>
            <a:r>
              <a:rPr lang="fr-FR" dirty="0" smtClean="0"/>
              <a:t>= 119 </a:t>
            </a:r>
            <a:r>
              <a:rPr lang="fr-FR" dirty="0" err="1" smtClean="0"/>
              <a:t>kcal.mol</a:t>
            </a:r>
            <a:r>
              <a:rPr lang="fr-FR" baseline="30000" dirty="0" smtClean="0"/>
              <a:t>-1</a:t>
            </a:r>
          </a:p>
        </p:txBody>
      </p:sp>
      <p:graphicFrame>
        <p:nvGraphicFramePr>
          <p:cNvPr id="123912" name="Object 8"/>
          <p:cNvGraphicFramePr>
            <a:graphicFrameLocks noChangeAspect="1"/>
          </p:cNvGraphicFramePr>
          <p:nvPr/>
        </p:nvGraphicFramePr>
        <p:xfrm>
          <a:off x="3062288" y="1897063"/>
          <a:ext cx="2246312" cy="4064000"/>
        </p:xfrm>
        <a:graphic>
          <a:graphicData uri="http://schemas.openxmlformats.org/presentationml/2006/ole">
            <p:oleObj spid="_x0000_s13315" name="CS ChemDraw Drawing" r:id="rId4" imgW="1869596" imgH="3386217" progId="ChemDraw.Document.6.0">
              <p:embed/>
            </p:oleObj>
          </a:graphicData>
        </a:graphic>
      </p:graphicFrame>
      <p:graphicFrame>
        <p:nvGraphicFramePr>
          <p:cNvPr id="123913" name="Object 9"/>
          <p:cNvGraphicFramePr>
            <a:graphicFrameLocks noChangeAspect="1"/>
          </p:cNvGraphicFramePr>
          <p:nvPr/>
        </p:nvGraphicFramePr>
        <p:xfrm>
          <a:off x="6210300" y="2266950"/>
          <a:ext cx="2244725" cy="3370263"/>
        </p:xfrm>
        <a:graphic>
          <a:graphicData uri="http://schemas.openxmlformats.org/presentationml/2006/ole">
            <p:oleObj spid="_x0000_s13316" name="CS ChemDraw Drawing" r:id="rId5" imgW="1869596" imgH="2807066" progId="ChemDraw.Document.6.0">
              <p:embed/>
            </p:oleObj>
          </a:graphicData>
        </a:graphic>
      </p:graphicFrame>
      <p:graphicFrame>
        <p:nvGraphicFramePr>
          <p:cNvPr id="123915" name="Object 11"/>
          <p:cNvGraphicFramePr>
            <a:graphicFrameLocks noChangeAspect="1"/>
          </p:cNvGraphicFramePr>
          <p:nvPr/>
        </p:nvGraphicFramePr>
        <p:xfrm>
          <a:off x="612006" y="620688"/>
          <a:ext cx="4464050" cy="1277937"/>
        </p:xfrm>
        <a:graphic>
          <a:graphicData uri="http://schemas.openxmlformats.org/presentationml/2006/ole">
            <p:oleObj spid="_x0000_s13317" name="CS ChemDraw Drawing" r:id="rId6" imgW="4463280" imgH="127836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25460"/>
            <a:ext cx="8068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Exemplos</a:t>
            </a:r>
            <a:r>
              <a:rPr lang="fr-FR" sz="2800" dirty="0" smtClean="0"/>
              <a:t> de </a:t>
            </a:r>
            <a:r>
              <a:rPr lang="fr-FR" sz="2800" dirty="0" err="1"/>
              <a:t>M</a:t>
            </a:r>
            <a:r>
              <a:rPr lang="fr-FR" sz="2800" dirty="0" err="1" smtClean="0"/>
              <a:t>oléculas</a:t>
            </a:r>
            <a:r>
              <a:rPr lang="fr-FR" sz="2800" dirty="0" smtClean="0"/>
              <a:t> </a:t>
            </a:r>
            <a:r>
              <a:rPr lang="fr-FR" sz="2800" dirty="0" err="1"/>
              <a:t>D</a:t>
            </a:r>
            <a:r>
              <a:rPr lang="fr-FR" sz="2800" dirty="0" err="1" smtClean="0"/>
              <a:t>iatômicas</a:t>
            </a:r>
            <a:r>
              <a:rPr lang="fr-FR" sz="2800" dirty="0" smtClean="0"/>
              <a:t> </a:t>
            </a:r>
            <a:r>
              <a:rPr lang="fr-FR" sz="2800" dirty="0" err="1"/>
              <a:t>H</a:t>
            </a:r>
            <a:r>
              <a:rPr lang="fr-FR" sz="2800" dirty="0" err="1" smtClean="0"/>
              <a:t>omonucleares</a:t>
            </a:r>
            <a:r>
              <a:rPr lang="fr-FR" sz="2800" dirty="0" smtClean="0"/>
              <a:t> </a:t>
            </a:r>
            <a:r>
              <a:rPr lang="fr-FR" sz="2800" dirty="0" smtClean="0"/>
              <a:t>A</a:t>
            </a:r>
            <a:r>
              <a:rPr lang="fr-FR" sz="2800" baseline="-25000" dirty="0" smtClean="0"/>
              <a:t>2</a:t>
            </a:r>
            <a:endParaRPr lang="fr-FR" sz="28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323528" y="5301208"/>
            <a:ext cx="83831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err="1" smtClean="0"/>
              <a:t>E</a:t>
            </a:r>
            <a:r>
              <a:rPr lang="fr-FR" sz="2000" baseline="-25000" dirty="0" err="1" smtClean="0"/>
              <a:t>dissociação</a:t>
            </a:r>
            <a:r>
              <a:rPr lang="fr-FR" sz="2000" baseline="-25000" dirty="0" smtClean="0"/>
              <a:t> F2 </a:t>
            </a:r>
            <a:r>
              <a:rPr lang="fr-FR" sz="2000" dirty="0" smtClean="0"/>
              <a:t>= 38 </a:t>
            </a:r>
            <a:r>
              <a:rPr lang="fr-FR" sz="2000" dirty="0" err="1" smtClean="0"/>
              <a:t>kcal.mol</a:t>
            </a:r>
            <a:r>
              <a:rPr lang="fr-FR" sz="2000" baseline="30000" dirty="0" smtClean="0"/>
              <a:t>-1 </a:t>
            </a:r>
            <a:r>
              <a:rPr lang="fr-FR" sz="2000" dirty="0" smtClean="0"/>
              <a:t>, </a:t>
            </a:r>
            <a:r>
              <a:rPr lang="fr-FR" sz="2000" dirty="0" err="1" smtClean="0"/>
              <a:t>ligação</a:t>
            </a:r>
            <a:r>
              <a:rPr lang="fr-FR" sz="2000" dirty="0" smtClean="0"/>
              <a:t> </a:t>
            </a:r>
            <a:r>
              <a:rPr lang="fr-FR" sz="2000" dirty="0" err="1" smtClean="0"/>
              <a:t>fraca</a:t>
            </a:r>
            <a:r>
              <a:rPr lang="fr-FR" sz="2000" dirty="0" smtClean="0"/>
              <a:t> </a:t>
            </a:r>
            <a:r>
              <a:rPr lang="fr-FR" sz="2000" dirty="0" err="1" smtClean="0"/>
              <a:t>devido</a:t>
            </a:r>
            <a:r>
              <a:rPr lang="fr-FR" sz="2000" dirty="0" smtClean="0"/>
              <a:t> à </a:t>
            </a:r>
            <a:r>
              <a:rPr lang="fr-FR" sz="2000" dirty="0" err="1" smtClean="0"/>
              <a:t>repulsão</a:t>
            </a:r>
            <a:r>
              <a:rPr lang="fr-FR" sz="2000" dirty="0" smtClean="0"/>
              <a:t> à 4 </a:t>
            </a:r>
            <a:r>
              <a:rPr lang="fr-FR" sz="2000" dirty="0" err="1" smtClean="0"/>
              <a:t>elétrons</a:t>
            </a:r>
            <a:r>
              <a:rPr lang="fr-FR" sz="2000" dirty="0" smtClean="0"/>
              <a:t> (</a:t>
            </a:r>
            <a:r>
              <a:rPr lang="fr-FR" sz="2000" b="1" dirty="0" smtClean="0">
                <a:latin typeface="Symbol" pitchFamily="18" charset="2"/>
              </a:rPr>
              <a:t>p</a:t>
            </a:r>
            <a:r>
              <a:rPr lang="fr-FR" sz="2000" b="1" baseline="-25000" dirty="0" smtClean="0"/>
              <a:t>x</a:t>
            </a:r>
            <a:r>
              <a:rPr lang="fr-FR" sz="2000" b="1" baseline="30000" dirty="0" smtClean="0"/>
              <a:t>*</a:t>
            </a:r>
            <a:r>
              <a:rPr lang="fr-FR" sz="2000" dirty="0" smtClean="0"/>
              <a:t>,</a:t>
            </a:r>
            <a:r>
              <a:rPr lang="fr-FR" sz="2000" b="1" dirty="0" smtClean="0"/>
              <a:t> </a:t>
            </a:r>
            <a:r>
              <a:rPr lang="fr-FR" sz="2000" b="1" dirty="0" err="1" smtClean="0">
                <a:latin typeface="Symbol" pitchFamily="18" charset="2"/>
              </a:rPr>
              <a:t>p</a:t>
            </a:r>
            <a:r>
              <a:rPr lang="fr-FR" sz="2000" b="1" baseline="-25000" dirty="0" err="1" smtClean="0"/>
              <a:t>y</a:t>
            </a:r>
            <a:r>
              <a:rPr lang="fr-FR" sz="2000" b="1" baseline="30000" dirty="0" smtClean="0"/>
              <a:t>*</a:t>
            </a:r>
            <a:r>
              <a:rPr lang="fr-FR" sz="2000" dirty="0" smtClean="0"/>
              <a:t>)</a:t>
            </a:r>
          </a:p>
          <a:p>
            <a:endParaRPr lang="fr-FR" sz="2000" dirty="0" smtClean="0"/>
          </a:p>
          <a:p>
            <a:r>
              <a:rPr lang="fr-FR" sz="2000" dirty="0" smtClean="0"/>
              <a:t>Ne</a:t>
            </a:r>
            <a:r>
              <a:rPr lang="fr-FR" sz="2000" baseline="-25000" dirty="0" smtClean="0"/>
              <a:t>2</a:t>
            </a:r>
            <a:r>
              <a:rPr lang="fr-FR" sz="2000" baseline="30000" dirty="0" smtClean="0"/>
              <a:t>+</a:t>
            </a:r>
            <a:r>
              <a:rPr lang="fr-FR" sz="2000" dirty="0" smtClean="0"/>
              <a:t> </a:t>
            </a:r>
            <a:r>
              <a:rPr lang="fr-FR" sz="2000" dirty="0" err="1" smtClean="0"/>
              <a:t>possui</a:t>
            </a:r>
            <a:r>
              <a:rPr lang="fr-FR" sz="2000" dirty="0" smtClean="0"/>
              <a:t> </a:t>
            </a:r>
            <a:r>
              <a:rPr lang="fr-FR" sz="2000" dirty="0" err="1" smtClean="0"/>
              <a:t>apenas</a:t>
            </a:r>
            <a:r>
              <a:rPr lang="fr-FR" sz="2000" dirty="0" smtClean="0"/>
              <a:t> 1 </a:t>
            </a:r>
            <a:r>
              <a:rPr lang="fr-FR" sz="2000" dirty="0" err="1" smtClean="0"/>
              <a:t>elétron</a:t>
            </a:r>
            <a:r>
              <a:rPr lang="fr-FR" sz="2000" dirty="0" smtClean="0"/>
              <a:t> </a:t>
            </a:r>
            <a:r>
              <a:rPr lang="fr-FR" sz="2000" dirty="0" smtClean="0">
                <a:latin typeface="Symbol" pitchFamily="18" charset="2"/>
              </a:rPr>
              <a:t>s</a:t>
            </a:r>
            <a:r>
              <a:rPr lang="fr-FR" sz="2000" dirty="0" smtClean="0"/>
              <a:t> </a:t>
            </a:r>
            <a:r>
              <a:rPr lang="fr-FR" sz="2000" dirty="0" err="1" smtClean="0"/>
              <a:t>ligante</a:t>
            </a:r>
            <a:endParaRPr lang="fr-FR" sz="2000" dirty="0" smtClean="0"/>
          </a:p>
        </p:txBody>
      </p:sp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482600" y="850900"/>
          <a:ext cx="7026275" cy="4376738"/>
        </p:xfrm>
        <a:graphic>
          <a:graphicData uri="http://schemas.openxmlformats.org/presentationml/2006/ole">
            <p:oleObj spid="_x0000_s14338" name="CS ChemDraw Drawing" r:id="rId3" imgW="4797105" imgH="2987861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23528" y="5661248"/>
            <a:ext cx="6912768" cy="44134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5678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52115" y="44624"/>
            <a:ext cx="2782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O </a:t>
            </a:r>
            <a:r>
              <a:rPr lang="fr-FR" sz="2800" dirty="0" err="1" smtClean="0"/>
              <a:t>Hamiltoniano</a:t>
            </a:r>
            <a:r>
              <a:rPr lang="fr-FR" sz="2800" dirty="0" smtClean="0"/>
              <a:t> </a:t>
            </a:r>
            <a:r>
              <a:rPr lang="fr-FR" sz="2800" b="1" dirty="0" smtClean="0"/>
              <a:t>H</a:t>
            </a:r>
            <a:endParaRPr lang="fr-FR" sz="2800" b="1" dirty="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95536" y="764704"/>
            <a:ext cx="5113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Um </a:t>
            </a:r>
            <a:r>
              <a:rPr lang="fr-FR" sz="2000" dirty="0" err="1" smtClean="0">
                <a:latin typeface="Calibri"/>
              </a:rPr>
              <a:t>átomo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hidrogenóide</a:t>
            </a:r>
            <a:r>
              <a:rPr lang="fr-FR" sz="2000" dirty="0" smtClean="0">
                <a:latin typeface="Calibri"/>
              </a:rPr>
              <a:t> = 1 </a:t>
            </a:r>
            <a:r>
              <a:rPr lang="fr-FR" sz="2000" dirty="0" err="1" smtClean="0">
                <a:latin typeface="Calibri"/>
              </a:rPr>
              <a:t>núcleo</a:t>
            </a:r>
            <a:r>
              <a:rPr lang="fr-FR" sz="2000" dirty="0" smtClean="0">
                <a:latin typeface="Calibri"/>
              </a:rPr>
              <a:t> + 1 </a:t>
            </a:r>
            <a:r>
              <a:rPr lang="fr-FR" sz="2000" dirty="0" err="1" smtClean="0">
                <a:latin typeface="Calibri"/>
              </a:rPr>
              <a:t>elétron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23528" y="3284984"/>
            <a:ext cx="627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Um </a:t>
            </a:r>
            <a:r>
              <a:rPr lang="fr-FR" sz="2000" dirty="0" err="1" smtClean="0">
                <a:latin typeface="Calibri"/>
              </a:rPr>
              <a:t>sistema</a:t>
            </a:r>
            <a:r>
              <a:rPr lang="fr-FR" sz="2000" dirty="0" smtClean="0">
                <a:latin typeface="Calibri"/>
              </a:rPr>
              <a:t> (</a:t>
            </a:r>
            <a:r>
              <a:rPr lang="fr-FR" sz="2000" dirty="0" err="1" smtClean="0">
                <a:latin typeface="Calibri"/>
              </a:rPr>
              <a:t>molécula</a:t>
            </a:r>
            <a:r>
              <a:rPr lang="fr-FR" sz="2000" dirty="0" smtClean="0">
                <a:latin typeface="Calibri"/>
              </a:rPr>
              <a:t>) </a:t>
            </a:r>
            <a:r>
              <a:rPr lang="fr-FR" sz="2000" dirty="0" err="1" smtClean="0">
                <a:latin typeface="Calibri"/>
              </a:rPr>
              <a:t>complexo</a:t>
            </a:r>
            <a:r>
              <a:rPr lang="fr-FR" sz="2000" dirty="0" smtClean="0">
                <a:latin typeface="Calibri"/>
              </a:rPr>
              <a:t> = N </a:t>
            </a:r>
            <a:r>
              <a:rPr lang="fr-FR" sz="2000" dirty="0" err="1" smtClean="0">
                <a:latin typeface="Calibri"/>
              </a:rPr>
              <a:t>núcleos</a:t>
            </a:r>
            <a:r>
              <a:rPr lang="fr-FR" sz="2000" dirty="0" smtClean="0">
                <a:latin typeface="Calibri"/>
              </a:rPr>
              <a:t> e n </a:t>
            </a:r>
            <a:r>
              <a:rPr lang="fr-FR" sz="2000" dirty="0" err="1" smtClean="0">
                <a:latin typeface="Calibri"/>
              </a:rPr>
              <a:t>elétrons</a:t>
            </a:r>
            <a:r>
              <a:rPr lang="fr-FR" sz="2000" dirty="0" smtClean="0">
                <a:latin typeface="Calibri"/>
              </a:rPr>
              <a:t>:</a:t>
            </a:r>
            <a:endParaRPr lang="fr-FR" sz="2000" dirty="0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3504" name="Object 16"/>
          <p:cNvGraphicFramePr>
            <a:graphicFrameLocks noChangeAspect="1"/>
          </p:cNvGraphicFramePr>
          <p:nvPr/>
        </p:nvGraphicFramePr>
        <p:xfrm>
          <a:off x="7077967" y="4581128"/>
          <a:ext cx="1814513" cy="746125"/>
        </p:xfrm>
        <a:graphic>
          <a:graphicData uri="http://schemas.openxmlformats.org/presentationml/2006/ole">
            <p:oleObj spid="_x0000_s1026" name="CS ChemDraw Drawing" r:id="rId3" imgW="1814760" imgH="745920" progId="ChemDraw.Document.6.0">
              <p:embed/>
            </p:oleObj>
          </a:graphicData>
        </a:graphic>
      </p:graphicFrame>
      <p:graphicFrame>
        <p:nvGraphicFramePr>
          <p:cNvPr id="63507" name="Object 19"/>
          <p:cNvGraphicFramePr>
            <a:graphicFrameLocks noChangeAspect="1"/>
          </p:cNvGraphicFramePr>
          <p:nvPr/>
        </p:nvGraphicFramePr>
        <p:xfrm>
          <a:off x="827584" y="4627091"/>
          <a:ext cx="6100762" cy="746125"/>
        </p:xfrm>
        <a:graphic>
          <a:graphicData uri="http://schemas.openxmlformats.org/presentationml/2006/ole">
            <p:oleObj spid="_x0000_s1027" name="CS ChemDraw Drawing" r:id="rId4" imgW="6100920" imgH="745920" progId="ChemDraw.Document.6.0">
              <p:embed/>
            </p:oleObj>
          </a:graphicData>
        </a:graphic>
      </p:graphicFrame>
      <p:sp>
        <p:nvSpPr>
          <p:cNvPr id="29" name="ZoneTexte 28"/>
          <p:cNvSpPr txBox="1"/>
          <p:nvPr/>
        </p:nvSpPr>
        <p:spPr>
          <a:xfrm>
            <a:off x="439818" y="5661248"/>
            <a:ext cx="672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Muito</a:t>
            </a:r>
            <a:r>
              <a:rPr lang="fr-FR" sz="2000" dirty="0" smtClean="0"/>
              <a:t> </a:t>
            </a:r>
            <a:r>
              <a:rPr lang="fr-FR" sz="2000" dirty="0" err="1" smtClean="0"/>
              <a:t>dificil</a:t>
            </a:r>
            <a:r>
              <a:rPr lang="fr-FR" sz="2000" dirty="0" smtClean="0"/>
              <a:t> de </a:t>
            </a:r>
            <a:r>
              <a:rPr lang="fr-FR" sz="2000" dirty="0" err="1" smtClean="0"/>
              <a:t>resolver</a:t>
            </a:r>
            <a:r>
              <a:rPr lang="fr-FR" sz="2000" dirty="0" smtClean="0"/>
              <a:t>: </a:t>
            </a:r>
            <a:r>
              <a:rPr lang="fr-FR" sz="2000" dirty="0" err="1" smtClean="0"/>
              <a:t>simplificações</a:t>
            </a:r>
            <a:r>
              <a:rPr lang="fr-FR" sz="2000" dirty="0" smtClean="0"/>
              <a:t> </a:t>
            </a:r>
            <a:r>
              <a:rPr lang="fr-FR" sz="2000" dirty="0" err="1" smtClean="0"/>
              <a:t>devem</a:t>
            </a:r>
            <a:r>
              <a:rPr lang="fr-FR" sz="2000" dirty="0" smtClean="0"/>
              <a:t> </a:t>
            </a:r>
            <a:r>
              <a:rPr lang="fr-FR" sz="2000" dirty="0" err="1" smtClean="0"/>
              <a:t>ser</a:t>
            </a:r>
            <a:r>
              <a:rPr lang="fr-FR" sz="2000" dirty="0" smtClean="0"/>
              <a:t> </a:t>
            </a:r>
            <a:r>
              <a:rPr lang="fr-FR" sz="2000" dirty="0" err="1" smtClean="0"/>
              <a:t>introduzidas</a:t>
            </a:r>
            <a:endParaRPr lang="fr-FR" sz="2000" dirty="0"/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351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3516" name="Rectangle 28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1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3517" name="Picture 2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933056"/>
            <a:ext cx="4772025" cy="723900"/>
          </a:xfrm>
          <a:prstGeom prst="rect">
            <a:avLst/>
          </a:prstGeom>
          <a:noFill/>
        </p:spPr>
      </p:pic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3519" name="Picture 3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3933056"/>
            <a:ext cx="3924300" cy="752475"/>
          </a:xfrm>
          <a:prstGeom prst="rect">
            <a:avLst/>
          </a:prstGeom>
          <a:noFill/>
        </p:spPr>
      </p:pic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352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3523" name="Picture 3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340768"/>
            <a:ext cx="4162425" cy="704850"/>
          </a:xfrm>
          <a:prstGeom prst="rect">
            <a:avLst/>
          </a:prstGeom>
          <a:noFill/>
        </p:spPr>
      </p:pic>
      <p:graphicFrame>
        <p:nvGraphicFramePr>
          <p:cNvPr id="63526" name="Object 38"/>
          <p:cNvGraphicFramePr>
            <a:graphicFrameLocks noChangeAspect="1"/>
          </p:cNvGraphicFramePr>
          <p:nvPr/>
        </p:nvGraphicFramePr>
        <p:xfrm>
          <a:off x="1691680" y="1988840"/>
          <a:ext cx="864096" cy="138113"/>
        </p:xfrm>
        <a:graphic>
          <a:graphicData uri="http://schemas.openxmlformats.org/presentationml/2006/ole">
            <p:oleObj spid="_x0000_s1028" name="CS ChemDraw Drawing" r:id="rId8" imgW="656280" imgH="137880" progId="ChemDraw.Document.6.0">
              <p:embed/>
            </p:oleObj>
          </a:graphicData>
        </a:graphic>
      </p:graphicFrame>
      <p:sp>
        <p:nvSpPr>
          <p:cNvPr id="39" name="Rectangle 38"/>
          <p:cNvSpPr/>
          <p:nvPr/>
        </p:nvSpPr>
        <p:spPr>
          <a:xfrm>
            <a:off x="1475656" y="2132856"/>
            <a:ext cx="1296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 err="1" smtClean="0"/>
              <a:t>termo</a:t>
            </a:r>
            <a:r>
              <a:rPr lang="fr-FR" sz="1400" dirty="0" smtClean="0"/>
              <a:t> </a:t>
            </a:r>
            <a:r>
              <a:rPr lang="fr-FR" sz="1400" dirty="0" err="1" smtClean="0"/>
              <a:t>cinético</a:t>
            </a:r>
            <a:r>
              <a:rPr lang="fr-FR" sz="1400" dirty="0" smtClean="0"/>
              <a:t> </a:t>
            </a:r>
          </a:p>
          <a:p>
            <a:pPr algn="just"/>
            <a:r>
              <a:rPr lang="fr-FR" sz="1400" dirty="0" smtClean="0"/>
              <a:t>do </a:t>
            </a:r>
            <a:r>
              <a:rPr lang="fr-FR" sz="1400" dirty="0" err="1" smtClean="0"/>
              <a:t>nucleo</a:t>
            </a:r>
            <a:endParaRPr lang="fr-FR" sz="1400" dirty="0"/>
          </a:p>
        </p:txBody>
      </p:sp>
      <p:sp>
        <p:nvSpPr>
          <p:cNvPr id="40" name="Rectangle 39"/>
          <p:cNvSpPr/>
          <p:nvPr/>
        </p:nvSpPr>
        <p:spPr>
          <a:xfrm>
            <a:off x="2771800" y="2132856"/>
            <a:ext cx="1565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 smtClean="0"/>
              <a:t>termo</a:t>
            </a:r>
            <a:r>
              <a:rPr lang="fr-FR" sz="1400" dirty="0" smtClean="0"/>
              <a:t> </a:t>
            </a:r>
            <a:r>
              <a:rPr lang="fr-FR" sz="1400" dirty="0" err="1" smtClean="0"/>
              <a:t>cinético</a:t>
            </a:r>
            <a:r>
              <a:rPr lang="fr-FR" sz="1400" dirty="0" smtClean="0"/>
              <a:t> </a:t>
            </a:r>
          </a:p>
          <a:p>
            <a:r>
              <a:rPr lang="fr-FR" sz="1400" dirty="0" smtClean="0"/>
              <a:t>do </a:t>
            </a:r>
            <a:r>
              <a:rPr lang="fr-FR" sz="1400" dirty="0" err="1" smtClean="0"/>
              <a:t>elétron</a:t>
            </a:r>
            <a:endParaRPr lang="fr-FR" sz="1400" dirty="0"/>
          </a:p>
        </p:txBody>
      </p:sp>
      <p:graphicFrame>
        <p:nvGraphicFramePr>
          <p:cNvPr id="63527" name="Object 39"/>
          <p:cNvGraphicFramePr>
            <a:graphicFrameLocks noChangeAspect="1"/>
          </p:cNvGraphicFramePr>
          <p:nvPr/>
        </p:nvGraphicFramePr>
        <p:xfrm>
          <a:off x="2843808" y="1988840"/>
          <a:ext cx="863600" cy="138112"/>
        </p:xfrm>
        <a:graphic>
          <a:graphicData uri="http://schemas.openxmlformats.org/presentationml/2006/ole">
            <p:oleObj spid="_x0000_s1029" name="CS ChemDraw Drawing" r:id="rId9" imgW="656280" imgH="137880" progId="ChemDraw.Document.6.0">
              <p:embed/>
            </p:oleObj>
          </a:graphicData>
        </a:graphic>
      </p:graphicFrame>
      <p:graphicFrame>
        <p:nvGraphicFramePr>
          <p:cNvPr id="63528" name="Object 40"/>
          <p:cNvGraphicFramePr>
            <a:graphicFrameLocks noChangeAspect="1"/>
          </p:cNvGraphicFramePr>
          <p:nvPr/>
        </p:nvGraphicFramePr>
        <p:xfrm>
          <a:off x="3995936" y="1988840"/>
          <a:ext cx="1224136" cy="138112"/>
        </p:xfrm>
        <a:graphic>
          <a:graphicData uri="http://schemas.openxmlformats.org/presentationml/2006/ole">
            <p:oleObj spid="_x0000_s1030" name="CS ChemDraw Drawing" r:id="rId10" imgW="656280" imgH="137880" progId="ChemDraw.Document.6.0">
              <p:embed/>
            </p:oleObj>
          </a:graphicData>
        </a:graphic>
      </p:graphicFrame>
      <p:sp>
        <p:nvSpPr>
          <p:cNvPr id="43" name="Rectangle 42"/>
          <p:cNvSpPr/>
          <p:nvPr/>
        </p:nvSpPr>
        <p:spPr>
          <a:xfrm>
            <a:off x="3995936" y="2124145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termo de atração</a:t>
            </a:r>
          </a:p>
          <a:p>
            <a:r>
              <a:rPr lang="pt-BR" sz="1600" dirty="0" smtClean="0"/>
              <a:t> Coulombiana elétron-nucleo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3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572000" y="5157192"/>
            <a:ext cx="3240360" cy="79208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11560" y="5157192"/>
            <a:ext cx="3240360" cy="79208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1520" y="44624"/>
            <a:ext cx="6338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 smtClean="0"/>
              <a:t>Moléculas</a:t>
            </a:r>
            <a:r>
              <a:rPr lang="fr-FR" sz="2800" dirty="0" smtClean="0"/>
              <a:t> </a:t>
            </a:r>
            <a:r>
              <a:rPr lang="fr-FR" sz="2800" dirty="0" err="1"/>
              <a:t>H</a:t>
            </a:r>
            <a:r>
              <a:rPr lang="fr-FR" sz="2800" dirty="0" err="1" smtClean="0"/>
              <a:t>eteronucleares</a:t>
            </a:r>
            <a:r>
              <a:rPr lang="fr-FR" sz="2800" dirty="0" smtClean="0"/>
              <a:t> </a:t>
            </a:r>
            <a:r>
              <a:rPr lang="fr-FR" sz="2800" dirty="0" err="1"/>
              <a:t>D</a:t>
            </a:r>
            <a:r>
              <a:rPr lang="fr-FR" sz="2800" dirty="0" err="1" smtClean="0"/>
              <a:t>iatômicas</a:t>
            </a:r>
            <a:r>
              <a:rPr lang="fr-FR" sz="2800" dirty="0" smtClean="0"/>
              <a:t> </a:t>
            </a:r>
            <a:r>
              <a:rPr lang="fr-FR" sz="2800" dirty="0" smtClean="0"/>
              <a:t>AB</a:t>
            </a:r>
            <a:endParaRPr lang="fr-FR" sz="2800" baseline="-250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1" y="980728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- </a:t>
            </a:r>
            <a:r>
              <a:rPr lang="fr-FR" sz="2000" dirty="0" err="1" smtClean="0"/>
              <a:t>Supomos</a:t>
            </a:r>
            <a:r>
              <a:rPr lang="fr-FR" sz="2000" dirty="0" smtClean="0"/>
              <a:t> que </a:t>
            </a:r>
            <a:r>
              <a:rPr lang="fr-FR" sz="2000" dirty="0" err="1" smtClean="0"/>
              <a:t>cada</a:t>
            </a:r>
            <a:r>
              <a:rPr lang="fr-FR" sz="2000" dirty="0" smtClean="0"/>
              <a:t> </a:t>
            </a:r>
            <a:r>
              <a:rPr lang="fr-FR" sz="2000" dirty="0" err="1" smtClean="0"/>
              <a:t>um</a:t>
            </a:r>
            <a:r>
              <a:rPr lang="fr-FR" sz="2000" dirty="0" smtClean="0"/>
              <a:t> dos OA </a:t>
            </a:r>
            <a:r>
              <a:rPr lang="fr-FR" sz="2000" dirty="0" err="1" smtClean="0"/>
              <a:t>utiliza</a:t>
            </a:r>
            <a:r>
              <a:rPr lang="fr-FR" sz="2000" dirty="0" smtClean="0"/>
              <a:t> </a:t>
            </a:r>
            <a:r>
              <a:rPr lang="fr-FR" sz="2000" dirty="0" err="1" smtClean="0"/>
              <a:t>apenas</a:t>
            </a:r>
            <a:r>
              <a:rPr lang="fr-FR" sz="2000" dirty="0" smtClean="0"/>
              <a:t> </a:t>
            </a:r>
            <a:r>
              <a:rPr lang="fr-FR" sz="2000" dirty="0" err="1" smtClean="0"/>
              <a:t>um</a:t>
            </a:r>
            <a:r>
              <a:rPr lang="fr-FR" sz="2000" dirty="0" smtClean="0"/>
              <a:t> orbital de </a:t>
            </a:r>
            <a:r>
              <a:rPr lang="fr-FR" sz="2000" dirty="0" err="1" smtClean="0"/>
              <a:t>valência</a:t>
            </a:r>
            <a:r>
              <a:rPr lang="fr-FR" sz="2000" dirty="0" smtClean="0"/>
              <a:t>,        para A e</a:t>
            </a:r>
          </a:p>
          <a:p>
            <a:r>
              <a:rPr lang="fr-FR" sz="2000" dirty="0" smtClean="0"/>
              <a:t>      para B.</a:t>
            </a:r>
          </a:p>
          <a:p>
            <a:endParaRPr lang="fr-FR" sz="2000" dirty="0" smtClean="0"/>
          </a:p>
          <a:p>
            <a:pPr>
              <a:buFontTx/>
              <a:buChar char="-"/>
            </a:pPr>
            <a:r>
              <a:rPr lang="fr-FR" sz="2000" dirty="0" smtClean="0"/>
              <a:t> </a:t>
            </a:r>
            <a:r>
              <a:rPr lang="fr-FR" sz="2000" dirty="0" err="1" smtClean="0"/>
              <a:t>Supomos</a:t>
            </a:r>
            <a:r>
              <a:rPr lang="fr-FR" sz="2000" dirty="0" smtClean="0"/>
              <a:t> </a:t>
            </a:r>
            <a:r>
              <a:rPr lang="fr-FR" sz="2000" dirty="0" err="1" smtClean="0"/>
              <a:t>arbitrariamente</a:t>
            </a:r>
            <a:r>
              <a:rPr lang="fr-FR" sz="2000" dirty="0" smtClean="0"/>
              <a:t> que A é mais </a:t>
            </a:r>
            <a:r>
              <a:rPr lang="fr-FR" sz="2000" dirty="0" err="1" smtClean="0"/>
              <a:t>eletronegativo</a:t>
            </a:r>
            <a:r>
              <a:rPr lang="fr-FR" sz="2000" dirty="0" smtClean="0"/>
              <a:t> que B, </a:t>
            </a:r>
            <a:r>
              <a:rPr lang="fr-FR" sz="2000" i="1" dirty="0" smtClean="0"/>
              <a:t>i.e.</a:t>
            </a:r>
            <a:r>
              <a:rPr lang="fr-FR" sz="2000" dirty="0" smtClean="0"/>
              <a:t>        </a:t>
            </a:r>
            <a:r>
              <a:rPr lang="fr-FR" sz="2000" dirty="0" smtClean="0"/>
              <a:t>é </a:t>
            </a:r>
            <a:r>
              <a:rPr lang="fr-FR" sz="2000" dirty="0" smtClean="0"/>
              <a:t>mais </a:t>
            </a:r>
            <a:r>
              <a:rPr lang="fr-FR" sz="2000" dirty="0" err="1" smtClean="0"/>
              <a:t>baixo</a:t>
            </a:r>
            <a:r>
              <a:rPr lang="fr-FR" sz="2000" dirty="0" smtClean="0"/>
              <a:t> </a:t>
            </a:r>
            <a:r>
              <a:rPr lang="fr-FR" sz="2000" dirty="0" err="1" smtClean="0"/>
              <a:t>em</a:t>
            </a:r>
            <a:r>
              <a:rPr lang="fr-FR" sz="2000" dirty="0" smtClean="0"/>
              <a:t> </a:t>
            </a:r>
            <a:r>
              <a:rPr lang="fr-FR" sz="2000" dirty="0" err="1" smtClean="0"/>
              <a:t>energia</a:t>
            </a:r>
            <a:r>
              <a:rPr lang="fr-FR" sz="2000" dirty="0" smtClean="0"/>
              <a:t> que       .</a:t>
            </a:r>
          </a:p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r>
              <a:rPr lang="fr-FR" sz="2000" dirty="0" smtClean="0"/>
              <a:t> </a:t>
            </a:r>
            <a:r>
              <a:rPr lang="fr-FR" sz="2000" dirty="0" err="1" smtClean="0"/>
              <a:t>Como</a:t>
            </a:r>
            <a:r>
              <a:rPr lang="fr-FR" sz="2000" dirty="0" smtClean="0"/>
              <a:t> para o </a:t>
            </a:r>
            <a:r>
              <a:rPr lang="fr-FR" sz="2000" dirty="0" err="1" smtClean="0"/>
              <a:t>caso</a:t>
            </a:r>
            <a:r>
              <a:rPr lang="fr-FR" sz="2000" dirty="0" smtClean="0"/>
              <a:t> </a:t>
            </a:r>
            <a:r>
              <a:rPr lang="fr-FR" sz="2000" dirty="0" err="1" smtClean="0"/>
              <a:t>homonuclear</a:t>
            </a:r>
            <a:r>
              <a:rPr lang="fr-FR" sz="2000" dirty="0" smtClean="0"/>
              <a:t>, H</a:t>
            </a:r>
            <a:r>
              <a:rPr lang="fr-FR" sz="2000" baseline="-25000" dirty="0" smtClean="0"/>
              <a:t>12</a:t>
            </a:r>
            <a:r>
              <a:rPr lang="fr-FR" sz="2000" dirty="0" smtClean="0"/>
              <a:t> = H</a:t>
            </a:r>
            <a:r>
              <a:rPr lang="fr-FR" sz="2000" baseline="-25000" dirty="0" smtClean="0"/>
              <a:t>21</a:t>
            </a:r>
            <a:r>
              <a:rPr lang="fr-FR" sz="2000" dirty="0" smtClean="0"/>
              <a:t> = </a:t>
            </a:r>
            <a:r>
              <a:rPr lang="fr-FR" sz="2000" dirty="0" smtClean="0">
                <a:latin typeface="Symbol" pitchFamily="18" charset="2"/>
              </a:rPr>
              <a:t>b </a:t>
            </a:r>
            <a:r>
              <a:rPr lang="fr-FR" sz="2000" dirty="0" smtClean="0"/>
              <a:t>e S</a:t>
            </a:r>
            <a:r>
              <a:rPr lang="fr-FR" sz="2000" baseline="-25000" dirty="0" smtClean="0"/>
              <a:t>12</a:t>
            </a:r>
            <a:r>
              <a:rPr lang="fr-FR" sz="2000" dirty="0" smtClean="0"/>
              <a:t> = S</a:t>
            </a:r>
            <a:r>
              <a:rPr lang="fr-FR" sz="2000" baseline="-25000" dirty="0" smtClean="0"/>
              <a:t>21</a:t>
            </a:r>
            <a:r>
              <a:rPr lang="fr-FR" sz="2000" dirty="0" smtClean="0"/>
              <a:t> = S, mas </a:t>
            </a:r>
            <a:r>
              <a:rPr lang="fr-FR" sz="2000" dirty="0" err="1" smtClean="0"/>
              <a:t>dessa</a:t>
            </a:r>
            <a:r>
              <a:rPr lang="fr-FR" sz="2000" dirty="0" smtClean="0"/>
              <a:t> </a:t>
            </a:r>
            <a:r>
              <a:rPr lang="fr-FR" sz="2000" dirty="0" err="1" smtClean="0"/>
              <a:t>vez</a:t>
            </a:r>
            <a:r>
              <a:rPr lang="fr-FR" sz="2000" dirty="0" smtClean="0"/>
              <a:t> </a:t>
            </a:r>
            <a:r>
              <a:rPr lang="fr-FR" sz="2000" dirty="0" smtClean="0">
                <a:latin typeface="Symbol" pitchFamily="18" charset="2"/>
              </a:rPr>
              <a:t>a</a:t>
            </a:r>
            <a:r>
              <a:rPr lang="fr-FR" sz="2000" baseline="-25000" dirty="0" smtClean="0"/>
              <a:t>1</a:t>
            </a:r>
            <a:r>
              <a:rPr lang="fr-FR" sz="2000" dirty="0" smtClean="0">
                <a:latin typeface="Symbol" pitchFamily="18" charset="2"/>
              </a:rPr>
              <a:t> = H</a:t>
            </a:r>
            <a:r>
              <a:rPr lang="fr-FR" sz="2000" baseline="-25000" dirty="0" smtClean="0"/>
              <a:t>11</a:t>
            </a:r>
            <a:r>
              <a:rPr lang="fr-FR" sz="2000" dirty="0" smtClean="0"/>
              <a:t>       H</a:t>
            </a:r>
            <a:r>
              <a:rPr lang="fr-FR" sz="2000" baseline="-25000" dirty="0" smtClean="0"/>
              <a:t>22</a:t>
            </a:r>
            <a:r>
              <a:rPr lang="fr-FR" sz="2000" dirty="0" smtClean="0"/>
              <a:t> = </a:t>
            </a:r>
            <a:r>
              <a:rPr lang="fr-FR" sz="2000" dirty="0" smtClean="0">
                <a:latin typeface="Symbol" pitchFamily="18" charset="2"/>
              </a:rPr>
              <a:t>a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 e </a:t>
            </a:r>
            <a:r>
              <a:rPr lang="fr-FR" sz="2000" dirty="0" err="1" smtClean="0"/>
              <a:t>temos</a:t>
            </a:r>
            <a:r>
              <a:rPr lang="fr-FR" sz="2000" dirty="0" smtClean="0"/>
              <a:t>:</a:t>
            </a:r>
          </a:p>
          <a:p>
            <a:endParaRPr lang="fr-FR" sz="2000" dirty="0"/>
          </a:p>
        </p:txBody>
      </p:sp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13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1052736"/>
            <a:ext cx="314325" cy="342900"/>
          </a:xfrm>
          <a:prstGeom prst="rect">
            <a:avLst/>
          </a:prstGeom>
          <a:noFill/>
        </p:spPr>
      </p:pic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340768"/>
            <a:ext cx="314325" cy="342900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1933972"/>
            <a:ext cx="314325" cy="3429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5427" y="2204864"/>
            <a:ext cx="314325" cy="342900"/>
          </a:xfrm>
          <a:prstGeom prst="rect">
            <a:avLst/>
          </a:prstGeom>
          <a:noFill/>
        </p:spPr>
      </p:pic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1323" name="Picture 11" descr="https://encrypted-tbn3.gstatic.com/images?q=tbn:ANd9GcRVW6Lwlt12HWULk5ntuZfhw1DFDbUT9_3pijXHdw4jRAgeTy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284984"/>
            <a:ext cx="286738" cy="160040"/>
          </a:xfrm>
          <a:prstGeom prst="rect">
            <a:avLst/>
          </a:prstGeom>
          <a:noFill/>
        </p:spPr>
      </p:pic>
      <p:sp>
        <p:nvSpPr>
          <p:cNvPr id="1413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1324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0625" y="3717032"/>
            <a:ext cx="2409825" cy="628650"/>
          </a:xfrm>
          <a:prstGeom prst="rect">
            <a:avLst/>
          </a:prstGeom>
          <a:noFill/>
        </p:spPr>
      </p:pic>
      <p:sp>
        <p:nvSpPr>
          <p:cNvPr id="21" name="ZoneTexte 20"/>
          <p:cNvSpPr txBox="1"/>
          <p:nvPr/>
        </p:nvSpPr>
        <p:spPr>
          <a:xfrm>
            <a:off x="539552" y="4613066"/>
            <a:ext cx="2184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Cujas </a:t>
            </a:r>
            <a:r>
              <a:rPr lang="fr-FR" sz="2000" dirty="0" err="1" smtClean="0"/>
              <a:t>soluções</a:t>
            </a:r>
            <a:r>
              <a:rPr lang="fr-FR" sz="2000" dirty="0" smtClean="0"/>
              <a:t> </a:t>
            </a:r>
            <a:r>
              <a:rPr lang="fr-FR" sz="2000" dirty="0" err="1" smtClean="0"/>
              <a:t>são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1326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5229200"/>
            <a:ext cx="2857500" cy="638175"/>
          </a:xfrm>
          <a:prstGeom prst="rect">
            <a:avLst/>
          </a:prstGeom>
          <a:noFill/>
        </p:spPr>
      </p:pic>
      <p:sp>
        <p:nvSpPr>
          <p:cNvPr id="141328" name="Rectangle 16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33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1329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5229200"/>
            <a:ext cx="2867025" cy="638175"/>
          </a:xfrm>
          <a:prstGeom prst="rect">
            <a:avLst/>
          </a:prstGeom>
          <a:noFill/>
        </p:spPr>
      </p:pic>
      <p:sp>
        <p:nvSpPr>
          <p:cNvPr id="141331" name="Rectangle 19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926929" y="385175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i. e.:</a:t>
            </a:r>
            <a:endParaRPr lang="fr-FR" dirty="0"/>
          </a:p>
        </p:txBody>
      </p:sp>
      <p:sp>
        <p:nvSpPr>
          <p:cNvPr id="14133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1332" name="Picture 2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7009" y="3897471"/>
            <a:ext cx="3381375" cy="314325"/>
          </a:xfrm>
          <a:prstGeom prst="rect">
            <a:avLst/>
          </a:prstGeom>
          <a:noFill/>
        </p:spPr>
      </p:pic>
      <p:sp>
        <p:nvSpPr>
          <p:cNvPr id="141334" name="Rectangle 22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21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5364088" y="4869160"/>
            <a:ext cx="3456384" cy="151216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907704" y="1484784"/>
            <a:ext cx="5256584" cy="3096344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40300" name="Object 12"/>
          <p:cNvGraphicFramePr>
            <a:graphicFrameLocks noChangeAspect="1"/>
          </p:cNvGraphicFramePr>
          <p:nvPr/>
        </p:nvGraphicFramePr>
        <p:xfrm>
          <a:off x="2128838" y="1984375"/>
          <a:ext cx="2797175" cy="2471738"/>
        </p:xfrm>
        <a:graphic>
          <a:graphicData uri="http://schemas.openxmlformats.org/presentationml/2006/ole">
            <p:oleObj spid="_x0000_s15363" name="CS ChemDraw Drawing" r:id="rId3" imgW="1898342" imgH="1677569" progId="ChemDraw.Document.6.0">
              <p:embed/>
            </p:oleObj>
          </a:graphicData>
        </a:graphic>
      </p:graphicFrame>
      <p:cxnSp>
        <p:nvCxnSpPr>
          <p:cNvPr id="4" name="Connecteur droit 3"/>
          <p:cNvCxnSpPr/>
          <p:nvPr/>
        </p:nvCxnSpPr>
        <p:spPr>
          <a:xfrm>
            <a:off x="179512" y="5678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14864" y="6525344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51520" y="44624"/>
            <a:ext cx="6338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 smtClean="0"/>
              <a:t>Moléculas</a:t>
            </a:r>
            <a:r>
              <a:rPr lang="fr-FR" sz="2800" dirty="0" smtClean="0"/>
              <a:t> </a:t>
            </a:r>
            <a:r>
              <a:rPr lang="fr-FR" sz="2800" dirty="0" err="1"/>
              <a:t>H</a:t>
            </a:r>
            <a:r>
              <a:rPr lang="fr-FR" sz="2800" dirty="0" err="1" smtClean="0"/>
              <a:t>eteronucleares</a:t>
            </a:r>
            <a:r>
              <a:rPr lang="fr-FR" sz="2800" dirty="0" smtClean="0"/>
              <a:t> </a:t>
            </a:r>
            <a:r>
              <a:rPr lang="fr-FR" sz="2800" dirty="0" err="1"/>
              <a:t>D</a:t>
            </a:r>
            <a:r>
              <a:rPr lang="fr-FR" sz="2800" dirty="0" err="1" smtClean="0"/>
              <a:t>iatômicas</a:t>
            </a:r>
            <a:r>
              <a:rPr lang="fr-FR" sz="2800" dirty="0" smtClean="0"/>
              <a:t> </a:t>
            </a:r>
            <a:r>
              <a:rPr lang="fr-FR" sz="2800" dirty="0" smtClean="0"/>
              <a:t>AB</a:t>
            </a:r>
            <a:endParaRPr lang="fr-FR" sz="2800" baseline="-25000" dirty="0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028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6974" y="747936"/>
            <a:ext cx="781050" cy="30480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51520" y="692696"/>
            <a:ext cx="5977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A é mais </a:t>
            </a:r>
            <a:r>
              <a:rPr lang="fr-FR" sz="2000" dirty="0" err="1" smtClean="0"/>
              <a:t>eletronegativo</a:t>
            </a:r>
            <a:r>
              <a:rPr lang="fr-FR" sz="2000" dirty="0" smtClean="0"/>
              <a:t> que B   =&gt;                    e </a:t>
            </a:r>
            <a:r>
              <a:rPr lang="fr-FR" sz="2000" dirty="0" err="1" smtClean="0"/>
              <a:t>portanto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184482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Temos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221" y="2404120"/>
            <a:ext cx="419100" cy="304800"/>
          </a:xfrm>
          <a:prstGeom prst="rect">
            <a:avLst/>
          </a:prstGeom>
          <a:noFill/>
        </p:spPr>
      </p:pic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3916288"/>
            <a:ext cx="419100" cy="304800"/>
          </a:xfrm>
          <a:prstGeom prst="rect">
            <a:avLst/>
          </a:prstGeom>
          <a:noFill/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333" y="3788618"/>
            <a:ext cx="2857500" cy="638175"/>
          </a:xfrm>
          <a:prstGeom prst="rect">
            <a:avLst/>
          </a:prstGeom>
          <a:noFill/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317" y="1556370"/>
            <a:ext cx="2867025" cy="638175"/>
          </a:xfrm>
          <a:prstGeom prst="rect">
            <a:avLst/>
          </a:prstGeom>
          <a:noFill/>
        </p:spPr>
      </p:pic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0297" name="Object 9"/>
          <p:cNvGraphicFramePr>
            <a:graphicFrameLocks noChangeAspect="1"/>
          </p:cNvGraphicFramePr>
          <p:nvPr/>
        </p:nvGraphicFramePr>
        <p:xfrm>
          <a:off x="107504" y="4869160"/>
          <a:ext cx="138113" cy="1584176"/>
        </p:xfrm>
        <a:graphic>
          <a:graphicData uri="http://schemas.openxmlformats.org/presentationml/2006/ole">
            <p:oleObj spid="_x0000_s15362" name="CS ChemDraw Drawing" r:id="rId9" imgW="137880" imgH="656280" progId="ChemDraw.Document.6.0">
              <p:embed/>
            </p:oleObj>
          </a:graphicData>
        </a:graphic>
      </p:graphicFrame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0298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941168"/>
            <a:ext cx="4095750" cy="638175"/>
          </a:xfrm>
          <a:prstGeom prst="rect">
            <a:avLst/>
          </a:prstGeom>
          <a:noFill/>
        </p:spPr>
      </p:pic>
      <p:sp>
        <p:nvSpPr>
          <p:cNvPr id="14030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0301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7772" y="764704"/>
            <a:ext cx="2552700" cy="314325"/>
          </a:xfrm>
          <a:prstGeom prst="rect">
            <a:avLst/>
          </a:prstGeom>
          <a:noFill/>
        </p:spPr>
      </p:pic>
      <p:sp>
        <p:nvSpPr>
          <p:cNvPr id="140303" name="Rectangle 1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0304" name="Picture 1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5661248"/>
            <a:ext cx="2952750" cy="657225"/>
          </a:xfrm>
          <a:prstGeom prst="rect">
            <a:avLst/>
          </a:prstGeom>
          <a:noFill/>
        </p:spPr>
      </p:pic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0307" name="Picture 1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4941168"/>
            <a:ext cx="2962275" cy="657225"/>
          </a:xfrm>
          <a:prstGeom prst="rect">
            <a:avLst/>
          </a:prstGeom>
          <a:noFill/>
        </p:spPr>
      </p:pic>
      <p:sp>
        <p:nvSpPr>
          <p:cNvPr id="140309" name="Rectangle 21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1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0310" name="Picture 2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661248"/>
            <a:ext cx="4057650" cy="638175"/>
          </a:xfrm>
          <a:prstGeom prst="rect">
            <a:avLst/>
          </a:prstGeom>
          <a:noFill/>
        </p:spPr>
      </p:pic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4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835696" y="692696"/>
            <a:ext cx="5256584" cy="3096344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2057400" y="1193800"/>
          <a:ext cx="2795588" cy="2470150"/>
        </p:xfrm>
        <a:graphic>
          <a:graphicData uri="http://schemas.openxmlformats.org/presentationml/2006/ole">
            <p:oleObj spid="_x0000_s16386" name="CS ChemDraw Drawing" r:id="rId3" imgW="1898342" imgH="1677569" progId="ChemDraw.Document.6.0">
              <p:embed/>
            </p:oleObj>
          </a:graphicData>
        </a:graphic>
      </p:graphicFrame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1612032"/>
            <a:ext cx="419100" cy="304800"/>
          </a:xfrm>
          <a:prstGeom prst="rect">
            <a:avLst/>
          </a:prstGeom>
          <a:noFill/>
        </p:spPr>
      </p:pic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124200"/>
            <a:ext cx="419100" cy="304800"/>
          </a:xfrm>
          <a:prstGeom prst="rect">
            <a:avLst/>
          </a:prstGeom>
          <a:noFill/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325" y="2996530"/>
            <a:ext cx="2857500" cy="638175"/>
          </a:xfrm>
          <a:prstGeom prst="rect">
            <a:avLst/>
          </a:prstGeom>
          <a:noFill/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309" y="764282"/>
            <a:ext cx="2867025" cy="63817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44624"/>
            <a:ext cx="6338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 smtClean="0"/>
              <a:t>Moléculas</a:t>
            </a:r>
            <a:r>
              <a:rPr lang="fr-FR" sz="2800" dirty="0" smtClean="0"/>
              <a:t> </a:t>
            </a:r>
            <a:r>
              <a:rPr lang="fr-FR" sz="2800" dirty="0" err="1"/>
              <a:t>H</a:t>
            </a:r>
            <a:r>
              <a:rPr lang="fr-FR" sz="2800" dirty="0" err="1" smtClean="0"/>
              <a:t>eteronucleares</a:t>
            </a:r>
            <a:r>
              <a:rPr lang="fr-FR" sz="2800" dirty="0" smtClean="0"/>
              <a:t> </a:t>
            </a:r>
            <a:r>
              <a:rPr lang="fr-FR" sz="2800" dirty="0" err="1"/>
              <a:t>D</a:t>
            </a:r>
            <a:r>
              <a:rPr lang="fr-FR" sz="2800" dirty="0" err="1" smtClean="0"/>
              <a:t>iatômicas</a:t>
            </a:r>
            <a:r>
              <a:rPr lang="fr-FR" sz="2800" dirty="0" smtClean="0"/>
              <a:t> </a:t>
            </a:r>
            <a:r>
              <a:rPr lang="fr-FR" sz="2800" dirty="0" smtClean="0"/>
              <a:t>AB</a:t>
            </a:r>
            <a:endParaRPr lang="fr-FR" sz="2800" baseline="-25000" dirty="0"/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9273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396830"/>
            <a:ext cx="5486400" cy="552450"/>
          </a:xfrm>
          <a:prstGeom prst="rect">
            <a:avLst/>
          </a:prstGeom>
          <a:noFill/>
        </p:spPr>
      </p:pic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927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927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9278" name="Picture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941168"/>
            <a:ext cx="828675" cy="342900"/>
          </a:xfrm>
          <a:prstGeom prst="rect">
            <a:avLst/>
          </a:prstGeom>
          <a:noFill/>
        </p:spPr>
      </p:pic>
      <p:sp>
        <p:nvSpPr>
          <p:cNvPr id="139280" name="Rectangle 1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014961"/>
            <a:ext cx="4095750" cy="638175"/>
          </a:xfrm>
          <a:prstGeom prst="rect">
            <a:avLst/>
          </a:prstGeom>
          <a:noFill/>
        </p:spPr>
      </p:pic>
      <p:sp>
        <p:nvSpPr>
          <p:cNvPr id="28" name="ZoneTexte 27"/>
          <p:cNvSpPr txBox="1"/>
          <p:nvPr/>
        </p:nvSpPr>
        <p:spPr>
          <a:xfrm>
            <a:off x="5849920" y="5097958"/>
            <a:ext cx="3258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● </a:t>
            </a:r>
            <a:r>
              <a:rPr lang="fr-FR" dirty="0" err="1" smtClean="0"/>
              <a:t>Estabilização</a:t>
            </a:r>
            <a:r>
              <a:rPr lang="fr-FR" dirty="0" smtClean="0"/>
              <a:t> </a:t>
            </a:r>
            <a:r>
              <a:rPr lang="fr-FR" dirty="0" err="1" smtClean="0"/>
              <a:t>proporcional</a:t>
            </a:r>
            <a:r>
              <a:rPr lang="fr-FR" dirty="0" smtClean="0"/>
              <a:t> à S</a:t>
            </a:r>
            <a:r>
              <a:rPr lang="fr-FR" baseline="30000" dirty="0" smtClean="0"/>
              <a:t>2</a:t>
            </a:r>
          </a:p>
          <a:p>
            <a:r>
              <a:rPr lang="fr-FR" dirty="0" smtClean="0"/>
              <a:t>● </a:t>
            </a:r>
            <a:r>
              <a:rPr lang="fr-FR" dirty="0" err="1" smtClean="0"/>
              <a:t>Estabilização</a:t>
            </a:r>
            <a:r>
              <a:rPr lang="fr-FR" dirty="0" smtClean="0"/>
              <a:t> </a:t>
            </a:r>
            <a:r>
              <a:rPr lang="fr-FR" dirty="0" err="1" smtClean="0"/>
              <a:t>inversamente</a:t>
            </a:r>
            <a:r>
              <a:rPr lang="fr-FR" dirty="0" smtClean="0"/>
              <a:t> </a:t>
            </a:r>
            <a:r>
              <a:rPr lang="fr-FR" dirty="0" err="1" smtClean="0"/>
              <a:t>proporcional</a:t>
            </a:r>
            <a:r>
              <a:rPr lang="fr-FR" dirty="0" smtClean="0"/>
              <a:t> à </a:t>
            </a:r>
            <a:r>
              <a:rPr lang="fr-FR" dirty="0" smtClean="0">
                <a:latin typeface="Symbol" pitchFamily="18" charset="2"/>
              </a:rPr>
              <a:t>a</a:t>
            </a:r>
            <a:r>
              <a:rPr lang="fr-FR" baseline="-25000" dirty="0" smtClean="0"/>
              <a:t>1 </a:t>
            </a:r>
            <a:r>
              <a:rPr lang="fr-FR" dirty="0" smtClean="0"/>
              <a:t>- </a:t>
            </a:r>
            <a:r>
              <a:rPr lang="fr-FR" dirty="0" smtClean="0">
                <a:latin typeface="Symbol" pitchFamily="18" charset="2"/>
              </a:rPr>
              <a:t>a</a:t>
            </a:r>
            <a:r>
              <a:rPr lang="fr-FR" baseline="-25000" dirty="0" smtClean="0"/>
              <a:t>2</a:t>
            </a:r>
            <a:endParaRPr lang="fr-FR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1520" y="44624"/>
            <a:ext cx="8188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 smtClean="0"/>
              <a:t>Exemplos</a:t>
            </a:r>
            <a:r>
              <a:rPr lang="fr-FR" sz="2800" dirty="0" smtClean="0"/>
              <a:t> de </a:t>
            </a:r>
            <a:r>
              <a:rPr lang="fr-FR" sz="2800" dirty="0" err="1"/>
              <a:t>M</a:t>
            </a:r>
            <a:r>
              <a:rPr lang="fr-FR" sz="2800" dirty="0" err="1" smtClean="0"/>
              <a:t>oléculas</a:t>
            </a:r>
            <a:r>
              <a:rPr lang="fr-FR" sz="2800" dirty="0" smtClean="0"/>
              <a:t> </a:t>
            </a:r>
            <a:r>
              <a:rPr lang="fr-FR" sz="2800" dirty="0" err="1"/>
              <a:t>H</a:t>
            </a:r>
            <a:r>
              <a:rPr lang="fr-FR" sz="2800" dirty="0" err="1" smtClean="0"/>
              <a:t>eteronucleares</a:t>
            </a:r>
            <a:r>
              <a:rPr lang="fr-FR" sz="2800" dirty="0" smtClean="0"/>
              <a:t> </a:t>
            </a:r>
            <a:r>
              <a:rPr lang="fr-FR" sz="2800" dirty="0" err="1"/>
              <a:t>D</a:t>
            </a:r>
            <a:r>
              <a:rPr lang="fr-FR" sz="2800" dirty="0" err="1" smtClean="0"/>
              <a:t>iatômicas</a:t>
            </a:r>
            <a:r>
              <a:rPr lang="fr-FR" sz="2800" dirty="0" smtClean="0"/>
              <a:t> </a:t>
            </a:r>
            <a:r>
              <a:rPr lang="fr-FR" sz="2800" dirty="0" smtClean="0"/>
              <a:t>AB</a:t>
            </a:r>
            <a:endParaRPr lang="fr-FR" sz="2800" baseline="-25000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4509120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● As </a:t>
            </a:r>
            <a:r>
              <a:rPr lang="fr-FR" sz="2000" dirty="0" err="1" smtClean="0"/>
              <a:t>diferenças</a:t>
            </a:r>
            <a:r>
              <a:rPr lang="fr-FR" sz="2000" dirty="0" smtClean="0"/>
              <a:t> de </a:t>
            </a:r>
            <a:r>
              <a:rPr lang="fr-FR" sz="2000" dirty="0" err="1" smtClean="0"/>
              <a:t>eletronegatividade</a:t>
            </a:r>
            <a:r>
              <a:rPr lang="fr-FR" sz="2000" dirty="0" smtClean="0"/>
              <a:t> dos </a:t>
            </a:r>
            <a:r>
              <a:rPr lang="fr-FR" sz="2000" dirty="0" err="1" smtClean="0"/>
              <a:t>átomos</a:t>
            </a:r>
            <a:r>
              <a:rPr lang="fr-FR" sz="2000" dirty="0" smtClean="0"/>
              <a:t> </a:t>
            </a:r>
            <a:r>
              <a:rPr lang="fr-FR" sz="2000" dirty="0" err="1" smtClean="0"/>
              <a:t>considerados</a:t>
            </a:r>
            <a:r>
              <a:rPr lang="fr-FR" sz="2000" dirty="0" smtClean="0"/>
              <a:t> e suas </a:t>
            </a:r>
            <a:r>
              <a:rPr lang="fr-FR" sz="2000" dirty="0" err="1" smtClean="0"/>
              <a:t>consequências</a:t>
            </a:r>
            <a:r>
              <a:rPr lang="fr-FR" sz="2000" dirty="0" smtClean="0"/>
              <a:t> </a:t>
            </a:r>
            <a:r>
              <a:rPr lang="fr-FR" sz="2000" dirty="0" err="1" smtClean="0"/>
              <a:t>são</a:t>
            </a:r>
            <a:r>
              <a:rPr lang="fr-FR" sz="2000" dirty="0" smtClean="0"/>
              <a:t> </a:t>
            </a:r>
            <a:r>
              <a:rPr lang="fr-FR" sz="2000" dirty="0" err="1" smtClean="0"/>
              <a:t>facilmente</a:t>
            </a:r>
            <a:r>
              <a:rPr lang="fr-FR" sz="2000" dirty="0" smtClean="0"/>
              <a:t> </a:t>
            </a:r>
            <a:r>
              <a:rPr lang="fr-FR" sz="2000" dirty="0" err="1" smtClean="0"/>
              <a:t>observadas</a:t>
            </a:r>
            <a:r>
              <a:rPr lang="fr-FR" sz="2000" dirty="0" smtClean="0"/>
              <a:t> no </a:t>
            </a:r>
            <a:r>
              <a:rPr lang="fr-FR" sz="2000" dirty="0" err="1" smtClean="0"/>
              <a:t>diagrama</a:t>
            </a:r>
            <a:r>
              <a:rPr lang="fr-FR" sz="2000" dirty="0" smtClean="0"/>
              <a:t> de OM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● A </a:t>
            </a:r>
            <a:r>
              <a:rPr lang="fr-FR" sz="2000" dirty="0" smtClean="0"/>
              <a:t>grande </a:t>
            </a:r>
            <a:r>
              <a:rPr lang="fr-FR" sz="2000" dirty="0" err="1" smtClean="0"/>
              <a:t>diferença</a:t>
            </a:r>
            <a:r>
              <a:rPr lang="fr-FR" sz="2000" dirty="0" smtClean="0"/>
              <a:t> </a:t>
            </a:r>
            <a:r>
              <a:rPr lang="fr-FR" sz="2000" dirty="0" smtClean="0"/>
              <a:t>de </a:t>
            </a:r>
            <a:r>
              <a:rPr lang="fr-FR" sz="2000" dirty="0" err="1" smtClean="0"/>
              <a:t>energia</a:t>
            </a:r>
            <a:r>
              <a:rPr lang="fr-FR" sz="2000" dirty="0" smtClean="0"/>
              <a:t> </a:t>
            </a:r>
            <a:r>
              <a:rPr lang="fr-FR" sz="2000" dirty="0" smtClean="0"/>
              <a:t>de </a:t>
            </a:r>
            <a:r>
              <a:rPr lang="fr-FR" sz="2000" dirty="0" err="1" smtClean="0"/>
              <a:t>LiH</a:t>
            </a:r>
            <a:r>
              <a:rPr lang="fr-FR" sz="2000" dirty="0" smtClean="0"/>
              <a:t> </a:t>
            </a:r>
            <a:r>
              <a:rPr lang="fr-FR" sz="2000" dirty="0" smtClean="0"/>
              <a:t>e BH para os </a:t>
            </a:r>
            <a:r>
              <a:rPr lang="fr-FR" sz="2000" dirty="0" err="1" smtClean="0"/>
              <a:t>demais</a:t>
            </a:r>
            <a:r>
              <a:rPr lang="fr-FR" sz="2000" dirty="0" smtClean="0"/>
              <a:t> </a:t>
            </a:r>
            <a:r>
              <a:rPr lang="fr-FR" sz="2000" dirty="0" err="1" smtClean="0"/>
              <a:t>explica</a:t>
            </a:r>
            <a:r>
              <a:rPr lang="fr-FR" sz="2000" dirty="0" smtClean="0"/>
              <a:t> a </a:t>
            </a:r>
            <a:r>
              <a:rPr lang="fr-FR" sz="2000" dirty="0" err="1" smtClean="0"/>
              <a:t>natureza</a:t>
            </a:r>
            <a:r>
              <a:rPr lang="fr-FR" sz="2000" dirty="0" smtClean="0"/>
              <a:t> de </a:t>
            </a:r>
            <a:r>
              <a:rPr lang="fr-FR" sz="2000" dirty="0" err="1" smtClean="0"/>
              <a:t>hidreto</a:t>
            </a:r>
            <a:endParaRPr lang="fr-FR" sz="2000" dirty="0"/>
          </a:p>
        </p:txBody>
      </p:sp>
      <p:graphicFrame>
        <p:nvGraphicFramePr>
          <p:cNvPr id="138243" name="Object 3"/>
          <p:cNvGraphicFramePr>
            <a:graphicFrameLocks noChangeAspect="1"/>
          </p:cNvGraphicFramePr>
          <p:nvPr/>
        </p:nvGraphicFramePr>
        <p:xfrm>
          <a:off x="1458913" y="1211263"/>
          <a:ext cx="5864225" cy="3060700"/>
        </p:xfrm>
        <a:graphic>
          <a:graphicData uri="http://schemas.openxmlformats.org/presentationml/2006/ole">
            <p:oleObj spid="_x0000_s17410" name="CS ChemDraw Drawing" r:id="rId3" imgW="3533813" imgH="1846614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5536" y="1492335"/>
            <a:ext cx="3240360" cy="50405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11125" y="188640"/>
            <a:ext cx="858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Noções</a:t>
            </a:r>
            <a:r>
              <a:rPr lang="fr-FR" sz="2800" dirty="0" smtClean="0"/>
              <a:t> </a:t>
            </a:r>
            <a:r>
              <a:rPr lang="fr-FR" sz="2800" dirty="0" err="1" smtClean="0"/>
              <a:t>complementares</a:t>
            </a:r>
            <a:r>
              <a:rPr lang="fr-FR" sz="2800" dirty="0" smtClean="0"/>
              <a:t> sobre o </a:t>
            </a:r>
            <a:r>
              <a:rPr lang="fr-FR" sz="2800" dirty="0" err="1" smtClean="0"/>
              <a:t>recobrimento</a:t>
            </a:r>
            <a:r>
              <a:rPr lang="fr-FR" sz="2800" dirty="0" smtClean="0"/>
              <a:t> de orbitais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908720"/>
            <a:ext cx="529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Vimos</a:t>
            </a:r>
            <a:r>
              <a:rPr lang="fr-FR" sz="2000" dirty="0" smtClean="0"/>
              <a:t> </a:t>
            </a:r>
            <a:r>
              <a:rPr lang="fr-FR" sz="2000" dirty="0" err="1" smtClean="0"/>
              <a:t>até</a:t>
            </a:r>
            <a:r>
              <a:rPr lang="fr-FR" sz="2000" dirty="0" smtClean="0"/>
              <a:t> agora os </a:t>
            </a:r>
            <a:r>
              <a:rPr lang="fr-FR" sz="2000" dirty="0" err="1" smtClean="0"/>
              <a:t>recobrimentos</a:t>
            </a:r>
            <a:r>
              <a:rPr lang="fr-FR" sz="2000" dirty="0" smtClean="0"/>
              <a:t> </a:t>
            </a:r>
            <a:r>
              <a:rPr lang="fr-FR" sz="2000" b="1" dirty="0" smtClean="0"/>
              <a:t>ns/ns</a:t>
            </a:r>
            <a:r>
              <a:rPr lang="fr-FR" sz="2000" dirty="0" smtClean="0"/>
              <a:t> e </a:t>
            </a:r>
            <a:r>
              <a:rPr lang="fr-FR" sz="2000" b="1" dirty="0" err="1" smtClean="0"/>
              <a:t>np</a:t>
            </a:r>
            <a:r>
              <a:rPr lang="fr-FR" sz="2000" b="1" dirty="0" smtClean="0"/>
              <a:t>/</a:t>
            </a:r>
            <a:r>
              <a:rPr lang="fr-FR" sz="2000" b="1" dirty="0" err="1" smtClean="0"/>
              <a:t>np</a:t>
            </a:r>
            <a:endParaRPr lang="fr-FR" sz="20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539552" y="1261209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/>
          </a:p>
          <a:p>
            <a:r>
              <a:rPr lang="fr-FR" sz="2000" dirty="0" smtClean="0"/>
              <a:t>E o </a:t>
            </a:r>
            <a:r>
              <a:rPr lang="fr-FR" sz="2000" dirty="0" err="1" smtClean="0"/>
              <a:t>recobrimento</a:t>
            </a:r>
            <a:r>
              <a:rPr lang="fr-FR" sz="2000" dirty="0" smtClean="0"/>
              <a:t> </a:t>
            </a:r>
            <a:r>
              <a:rPr lang="fr-FR" sz="2000" b="1" dirty="0" smtClean="0"/>
              <a:t>ns/</a:t>
            </a:r>
            <a:r>
              <a:rPr lang="fr-FR" sz="2000" b="1" dirty="0" err="1" smtClean="0"/>
              <a:t>np</a:t>
            </a:r>
            <a:r>
              <a:rPr lang="fr-FR" sz="2000" dirty="0" smtClean="0"/>
              <a:t>?</a:t>
            </a:r>
          </a:p>
          <a:p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51520" y="2276872"/>
            <a:ext cx="52374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Depende</a:t>
            </a:r>
            <a:r>
              <a:rPr lang="fr-FR" sz="2000" b="1" dirty="0" smtClean="0"/>
              <a:t> de dois </a:t>
            </a:r>
            <a:r>
              <a:rPr lang="fr-FR" sz="2000" b="1" dirty="0" err="1" smtClean="0"/>
              <a:t>fatores</a:t>
            </a:r>
            <a:r>
              <a:rPr lang="fr-FR" sz="2000" b="1" dirty="0" smtClean="0"/>
              <a:t>:</a:t>
            </a:r>
          </a:p>
          <a:p>
            <a:pPr marL="457200" indent="-457200">
              <a:buAutoNum type="arabicParenR"/>
            </a:pPr>
            <a:r>
              <a:rPr lang="fr-FR" sz="2000" dirty="0" smtClean="0"/>
              <a:t>A </a:t>
            </a:r>
            <a:r>
              <a:rPr lang="fr-FR" sz="2000" dirty="0" err="1" smtClean="0"/>
              <a:t>distância</a:t>
            </a:r>
            <a:r>
              <a:rPr lang="fr-FR" sz="2000" dirty="0" smtClean="0"/>
              <a:t> </a:t>
            </a:r>
            <a:r>
              <a:rPr lang="fr-FR" sz="2000" dirty="0" err="1" smtClean="0"/>
              <a:t>interatômica</a:t>
            </a:r>
            <a:endParaRPr lang="fr-FR" sz="2000" dirty="0" smtClean="0"/>
          </a:p>
          <a:p>
            <a:pPr marL="457200" indent="-457200">
              <a:buAutoNum type="arabicParenR"/>
            </a:pPr>
            <a:r>
              <a:rPr lang="fr-FR" sz="2000" dirty="0" smtClean="0"/>
              <a:t>O </a:t>
            </a:r>
            <a:r>
              <a:rPr lang="fr-FR" sz="2000" dirty="0" err="1" smtClean="0"/>
              <a:t>ângulo</a:t>
            </a:r>
            <a:r>
              <a:rPr lang="fr-FR" sz="2000" dirty="0" smtClean="0"/>
              <a:t> </a:t>
            </a:r>
            <a:r>
              <a:rPr lang="fr-FR" sz="2000" dirty="0" smtClean="0">
                <a:latin typeface="Symbol" pitchFamily="18" charset="2"/>
              </a:rPr>
              <a:t>q  </a:t>
            </a:r>
            <a:r>
              <a:rPr lang="fr-FR" sz="2000" dirty="0" err="1" smtClean="0">
                <a:latin typeface="+mj-lt"/>
              </a:rPr>
              <a:t>formado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com</a:t>
            </a:r>
            <a:r>
              <a:rPr lang="fr-FR" sz="2000" dirty="0" smtClean="0">
                <a:latin typeface="+mj-lt"/>
              </a:rPr>
              <a:t> o </a:t>
            </a:r>
            <a:r>
              <a:rPr lang="fr-FR" sz="2000" dirty="0" err="1" smtClean="0">
                <a:latin typeface="+mj-lt"/>
              </a:rPr>
              <a:t>eixo</a:t>
            </a:r>
            <a:r>
              <a:rPr lang="fr-FR" sz="2000" dirty="0" smtClean="0">
                <a:latin typeface="+mj-lt"/>
              </a:rPr>
              <a:t> do orbital p</a:t>
            </a:r>
            <a:endParaRPr lang="fr-FR" sz="2000" dirty="0">
              <a:latin typeface="Symbol" pitchFamily="18" charset="2"/>
            </a:endParaRPr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3499498"/>
            <a:ext cx="1407429" cy="360040"/>
          </a:xfrm>
          <a:prstGeom prst="rect">
            <a:avLst/>
          </a:prstGeom>
          <a:noFill/>
        </p:spPr>
      </p:pic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0" y="586859"/>
            <a:ext cx="29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516216" y="3358964"/>
            <a:ext cx="24482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(     é o </a:t>
            </a:r>
            <a:r>
              <a:rPr lang="fr-FR" sz="2000" dirty="0" err="1" smtClean="0"/>
              <a:t>recobrimento</a:t>
            </a:r>
            <a:r>
              <a:rPr lang="fr-FR" sz="2000" dirty="0" smtClean="0"/>
              <a:t> </a:t>
            </a:r>
            <a:r>
              <a:rPr lang="fr-FR" sz="2000" dirty="0" err="1" smtClean="0"/>
              <a:t>máximo</a:t>
            </a:r>
            <a:r>
              <a:rPr lang="fr-FR" sz="2000" dirty="0" smtClean="0"/>
              <a:t>, </a:t>
            </a:r>
            <a:r>
              <a:rPr lang="fr-FR" sz="2000" dirty="0" err="1" smtClean="0"/>
              <a:t>quando</a:t>
            </a:r>
            <a:r>
              <a:rPr lang="fr-FR" sz="2000" dirty="0" smtClean="0"/>
              <a:t> </a:t>
            </a:r>
            <a:r>
              <a:rPr lang="fr-FR" sz="2000" dirty="0" smtClean="0">
                <a:latin typeface="Symbol" pitchFamily="18" charset="2"/>
              </a:rPr>
              <a:t>q</a:t>
            </a:r>
            <a:r>
              <a:rPr lang="fr-FR" sz="2000" dirty="0" smtClean="0"/>
              <a:t> = 0°)</a:t>
            </a:r>
          </a:p>
          <a:p>
            <a:endParaRPr lang="fr-FR" dirty="0"/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72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7226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3427490"/>
            <a:ext cx="238125" cy="314325"/>
          </a:xfrm>
          <a:prstGeom prst="rect">
            <a:avLst/>
          </a:prstGeom>
          <a:noFill/>
        </p:spPr>
      </p:pic>
      <p:graphicFrame>
        <p:nvGraphicFramePr>
          <p:cNvPr id="137229" name="Object 13"/>
          <p:cNvGraphicFramePr>
            <a:graphicFrameLocks noChangeAspect="1"/>
          </p:cNvGraphicFramePr>
          <p:nvPr/>
        </p:nvGraphicFramePr>
        <p:xfrm>
          <a:off x="225425" y="3629025"/>
          <a:ext cx="4554538" cy="2481263"/>
        </p:xfrm>
        <a:graphic>
          <a:graphicData uri="http://schemas.openxmlformats.org/presentationml/2006/ole">
            <p:oleObj spid="_x0000_s18434" name="CS ChemDraw Drawing" r:id="rId5" imgW="3222907" imgH="1755269" progId="ChemDraw.Document.6.0">
              <p:embed/>
            </p:oleObj>
          </a:graphicData>
        </a:graphic>
      </p:graphicFrame>
      <p:graphicFrame>
        <p:nvGraphicFramePr>
          <p:cNvPr id="137230" name="Object 14"/>
          <p:cNvGraphicFramePr>
            <a:graphicFrameLocks noChangeAspect="1"/>
          </p:cNvGraphicFramePr>
          <p:nvPr/>
        </p:nvGraphicFramePr>
        <p:xfrm>
          <a:off x="5159375" y="4083050"/>
          <a:ext cx="3289300" cy="2152650"/>
        </p:xfrm>
        <a:graphic>
          <a:graphicData uri="http://schemas.openxmlformats.org/presentationml/2006/ole">
            <p:oleObj spid="_x0000_s18435" name="CS ChemDraw Drawing" r:id="rId6" imgW="2552682" imgH="1671504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75928" y="3140968"/>
            <a:ext cx="8416552" cy="86409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9" name="Rectangle 8"/>
          <p:cNvSpPr/>
          <p:nvPr/>
        </p:nvSpPr>
        <p:spPr>
          <a:xfrm>
            <a:off x="251520" y="980728"/>
            <a:ext cx="3888432" cy="576064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11125" y="116632"/>
            <a:ext cx="879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Noções</a:t>
            </a:r>
            <a:r>
              <a:rPr lang="fr-FR" sz="2800" dirty="0" smtClean="0"/>
              <a:t> </a:t>
            </a:r>
            <a:r>
              <a:rPr lang="fr-FR" sz="2800" dirty="0" err="1"/>
              <a:t>C</a:t>
            </a:r>
            <a:r>
              <a:rPr lang="fr-FR" sz="2800" dirty="0" err="1" smtClean="0"/>
              <a:t>omplementares</a:t>
            </a:r>
            <a:r>
              <a:rPr lang="fr-FR" sz="2800" dirty="0" smtClean="0"/>
              <a:t> </a:t>
            </a:r>
            <a:r>
              <a:rPr lang="fr-FR" sz="2800" dirty="0"/>
              <a:t>S</a:t>
            </a:r>
            <a:r>
              <a:rPr lang="fr-FR" sz="2800" dirty="0" smtClean="0"/>
              <a:t>obre </a:t>
            </a:r>
            <a:r>
              <a:rPr lang="fr-FR" sz="2800" dirty="0" smtClean="0"/>
              <a:t>o </a:t>
            </a:r>
            <a:r>
              <a:rPr lang="fr-FR" sz="2800" dirty="0" err="1"/>
              <a:t>R</a:t>
            </a:r>
            <a:r>
              <a:rPr lang="fr-FR" sz="2800" dirty="0" err="1" smtClean="0"/>
              <a:t>ecobrimento</a:t>
            </a:r>
            <a:r>
              <a:rPr lang="fr-FR" sz="2800" dirty="0" smtClean="0"/>
              <a:t> </a:t>
            </a:r>
            <a:r>
              <a:rPr lang="fr-FR" sz="2800" dirty="0" smtClean="0"/>
              <a:t>de </a:t>
            </a:r>
            <a:r>
              <a:rPr lang="fr-FR" sz="2800" dirty="0" smtClean="0"/>
              <a:t>Orbitais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1052736"/>
            <a:ext cx="3706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Recobrimentos</a:t>
            </a:r>
            <a:r>
              <a:rPr lang="fr-FR" sz="2000" dirty="0" smtClean="0"/>
              <a:t> </a:t>
            </a:r>
            <a:r>
              <a:rPr lang="fr-FR" sz="2000" dirty="0" err="1" smtClean="0"/>
              <a:t>nulos</a:t>
            </a:r>
            <a:r>
              <a:rPr lang="fr-FR" sz="2000" dirty="0" smtClean="0"/>
              <a:t> </a:t>
            </a:r>
            <a:r>
              <a:rPr lang="fr-FR" sz="2000" dirty="0" err="1" smtClean="0"/>
              <a:t>por</a:t>
            </a:r>
            <a:r>
              <a:rPr lang="fr-FR" sz="2000" dirty="0" smtClean="0"/>
              <a:t> </a:t>
            </a:r>
            <a:r>
              <a:rPr lang="fr-FR" sz="2000" dirty="0" err="1" smtClean="0"/>
              <a:t>simetria</a:t>
            </a:r>
            <a:endParaRPr lang="fr-FR" sz="2000" dirty="0"/>
          </a:p>
        </p:txBody>
      </p:sp>
      <p:pic>
        <p:nvPicPr>
          <p:cNvPr id="10" name="Picture 11" descr="https://encrypted-tbn3.gstatic.com/images?q=tbn:ANd9GcRVW6Lwlt12HWULk5ntuZfhw1DFDbUT9_3pijXHdw4jRAgeTy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555901"/>
            <a:ext cx="258028" cy="144016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1085612" y="4411885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       0</a:t>
            </a:r>
            <a:endParaRPr lang="fr-FR" b="1" dirty="0"/>
          </a:p>
        </p:txBody>
      </p:sp>
      <p:pic>
        <p:nvPicPr>
          <p:cNvPr id="12" name="Picture 11" descr="https://encrypted-tbn3.gstatic.com/images?q=tbn:ANd9GcRVW6Lwlt12HWULk5ntuZfhw1DFDbUT9_3pijXHdw4jRAgeTy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3772" y="4708301"/>
            <a:ext cx="258028" cy="144016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2267744" y="4564285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       0</a:t>
            </a:r>
            <a:endParaRPr lang="fr-FR" b="1" dirty="0"/>
          </a:p>
        </p:txBody>
      </p:sp>
      <p:pic>
        <p:nvPicPr>
          <p:cNvPr id="14" name="Picture 11" descr="https://encrypted-tbn3.gstatic.com/images?q=tbn:ANd9GcRVW6Lwlt12HWULk5ntuZfhw1DFDbUT9_3pijXHdw4jRAgeTy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16" y="4699917"/>
            <a:ext cx="258028" cy="144016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3563888" y="4555901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       0</a:t>
            </a:r>
            <a:endParaRPr lang="fr-FR" b="1" dirty="0"/>
          </a:p>
        </p:txBody>
      </p:sp>
      <p:pic>
        <p:nvPicPr>
          <p:cNvPr id="16" name="Picture 11" descr="https://encrypted-tbn3.gstatic.com/images?q=tbn:ANd9GcRVW6Lwlt12HWULk5ntuZfhw1DFDbUT9_3pijXHdw4jRAgeTy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1181" y="4699917"/>
            <a:ext cx="258028" cy="144016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5015153" y="4555901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       0</a:t>
            </a:r>
            <a:endParaRPr lang="fr-FR" b="1" dirty="0"/>
          </a:p>
        </p:txBody>
      </p:sp>
      <p:pic>
        <p:nvPicPr>
          <p:cNvPr id="18" name="Picture 11" descr="https://encrypted-tbn3.gstatic.com/images?q=tbn:ANd9GcRVW6Lwlt12HWULk5ntuZfhw1DFDbUT9_3pijXHdw4jRAgeTy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9373" y="4699917"/>
            <a:ext cx="258028" cy="144016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6743345" y="4555901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       0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539551" y="3140968"/>
            <a:ext cx="8280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Se </a:t>
            </a:r>
            <a:r>
              <a:rPr lang="fr-FR" sz="2000" dirty="0" err="1" smtClean="0"/>
              <a:t>com</a:t>
            </a:r>
            <a:r>
              <a:rPr lang="fr-FR" sz="2000" dirty="0" smtClean="0"/>
              <a:t> </a:t>
            </a:r>
            <a:r>
              <a:rPr lang="fr-FR" sz="2000" dirty="0" err="1" smtClean="0"/>
              <a:t>relação</a:t>
            </a:r>
            <a:r>
              <a:rPr lang="fr-FR" sz="2000" dirty="0" smtClean="0"/>
              <a:t> à </a:t>
            </a:r>
            <a:r>
              <a:rPr lang="fr-FR" sz="2000" dirty="0" err="1" smtClean="0"/>
              <a:t>um</a:t>
            </a:r>
            <a:r>
              <a:rPr lang="fr-FR" sz="2000" dirty="0" smtClean="0"/>
              <a:t> </a:t>
            </a:r>
            <a:r>
              <a:rPr lang="fr-FR" sz="2000" dirty="0" err="1" smtClean="0"/>
              <a:t>elemento</a:t>
            </a:r>
            <a:r>
              <a:rPr lang="fr-FR" sz="2000" dirty="0" smtClean="0"/>
              <a:t> de </a:t>
            </a:r>
            <a:r>
              <a:rPr lang="fr-FR" sz="2000" dirty="0" err="1" smtClean="0"/>
              <a:t>simetria</a:t>
            </a:r>
            <a:r>
              <a:rPr lang="fr-FR" sz="2000" dirty="0" smtClean="0"/>
              <a:t>, </a:t>
            </a:r>
            <a:r>
              <a:rPr lang="fr-FR" sz="2000" dirty="0" err="1" smtClean="0"/>
              <a:t>um</a:t>
            </a:r>
            <a:r>
              <a:rPr lang="fr-FR" sz="2000" dirty="0" smtClean="0"/>
              <a:t> OA        é </a:t>
            </a:r>
            <a:r>
              <a:rPr lang="fr-FR" sz="2000" dirty="0" err="1" smtClean="0"/>
              <a:t>simétrico</a:t>
            </a:r>
            <a:r>
              <a:rPr lang="fr-FR" sz="2000" dirty="0" smtClean="0"/>
              <a:t> e </a:t>
            </a:r>
            <a:r>
              <a:rPr lang="fr-FR" sz="2000" dirty="0" err="1" smtClean="0"/>
              <a:t>um</a:t>
            </a:r>
            <a:r>
              <a:rPr lang="fr-FR" sz="2000" dirty="0" smtClean="0"/>
              <a:t> OA             é anti-</a:t>
            </a:r>
            <a:r>
              <a:rPr lang="fr-FR" sz="2000" dirty="0" err="1" smtClean="0"/>
              <a:t>simétrico</a:t>
            </a:r>
            <a:r>
              <a:rPr lang="fr-FR" sz="2000" dirty="0" smtClean="0"/>
              <a:t>,  o </a:t>
            </a:r>
            <a:r>
              <a:rPr lang="fr-FR" sz="2000" dirty="0" err="1" smtClean="0"/>
              <a:t>recobrimento</a:t>
            </a:r>
            <a:r>
              <a:rPr lang="fr-FR" sz="2000" dirty="0" smtClean="0"/>
              <a:t>                            é </a:t>
            </a:r>
            <a:r>
              <a:rPr lang="fr-FR" sz="2000" dirty="0" err="1" smtClean="0"/>
              <a:t>nulo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3212976"/>
            <a:ext cx="238125" cy="304800"/>
          </a:xfrm>
          <a:prstGeom prst="rect">
            <a:avLst/>
          </a:prstGeom>
          <a:noFill/>
        </p:spPr>
      </p:pic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619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3212976"/>
            <a:ext cx="238125" cy="342900"/>
          </a:xfrm>
          <a:prstGeom prst="rect">
            <a:avLst/>
          </a:prstGeom>
          <a:noFill/>
        </p:spPr>
      </p:pic>
      <p:sp>
        <p:nvSpPr>
          <p:cNvPr id="136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6201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3501008"/>
            <a:ext cx="1276350" cy="361950"/>
          </a:xfrm>
          <a:prstGeom prst="rect">
            <a:avLst/>
          </a:prstGeom>
          <a:noFill/>
        </p:spPr>
      </p:pic>
      <p:graphicFrame>
        <p:nvGraphicFramePr>
          <p:cNvPr id="136195" name="Object 3"/>
          <p:cNvGraphicFramePr>
            <a:graphicFrameLocks noChangeAspect="1"/>
          </p:cNvGraphicFramePr>
          <p:nvPr/>
        </p:nvGraphicFramePr>
        <p:xfrm>
          <a:off x="4584700" y="965200"/>
          <a:ext cx="3963988" cy="1689100"/>
        </p:xfrm>
        <a:graphic>
          <a:graphicData uri="http://schemas.openxmlformats.org/presentationml/2006/ole">
            <p:oleObj spid="_x0000_s19458" name="CS ChemDraw Drawing" r:id="rId7" imgW="3241062" imgH="1380412" progId="ChemDraw.Document.6.0">
              <p:embed/>
            </p:oleObj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914400" y="4868863"/>
          <a:ext cx="7291388" cy="1295400"/>
        </p:xfrm>
        <a:graphic>
          <a:graphicData uri="http://schemas.openxmlformats.org/presentationml/2006/ole">
            <p:oleObj spid="_x0000_s19459" name="CS ChemDraw Drawing" r:id="rId8" imgW="5859556" imgH="1040426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1" grpId="0"/>
      <p:bldP spid="13" grpId="0"/>
      <p:bldP spid="15" grpId="0"/>
      <p:bldP spid="17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9512" y="3861048"/>
            <a:ext cx="8784976" cy="2376264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1520" y="97468"/>
            <a:ext cx="722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Uso</a:t>
            </a:r>
            <a:r>
              <a:rPr lang="fr-FR" sz="2800" dirty="0" smtClean="0"/>
              <a:t> de </a:t>
            </a:r>
            <a:r>
              <a:rPr lang="fr-FR" sz="2800" dirty="0" err="1"/>
              <a:t>S</a:t>
            </a:r>
            <a:r>
              <a:rPr lang="fr-FR" sz="2800" dirty="0" err="1" smtClean="0"/>
              <a:t>imetrias</a:t>
            </a:r>
            <a:r>
              <a:rPr lang="fr-FR" sz="2800" dirty="0" smtClean="0"/>
              <a:t> </a:t>
            </a:r>
            <a:r>
              <a:rPr lang="fr-FR" sz="2800" dirty="0" smtClean="0"/>
              <a:t>e </a:t>
            </a:r>
            <a:r>
              <a:rPr lang="fr-FR" sz="2800" dirty="0" err="1"/>
              <a:t>M</a:t>
            </a:r>
            <a:r>
              <a:rPr lang="fr-FR" sz="2800" dirty="0" err="1" smtClean="0"/>
              <a:t>istura</a:t>
            </a:r>
            <a:r>
              <a:rPr lang="fr-FR" sz="2800" dirty="0" smtClean="0"/>
              <a:t> </a:t>
            </a:r>
            <a:r>
              <a:rPr lang="fr-FR" sz="2800" dirty="0" smtClean="0"/>
              <a:t>dos OA (</a:t>
            </a:r>
            <a:r>
              <a:rPr lang="fr-FR" sz="2800" dirty="0" err="1" smtClean="0"/>
              <a:t>hibridização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836712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A </a:t>
            </a:r>
            <a:r>
              <a:rPr lang="fr-FR" sz="2000" dirty="0" err="1" smtClean="0"/>
              <a:t>determinação</a:t>
            </a:r>
            <a:r>
              <a:rPr lang="fr-FR" sz="2000" dirty="0" smtClean="0"/>
              <a:t> dos </a:t>
            </a:r>
            <a:r>
              <a:rPr lang="fr-FR" sz="2000" dirty="0" err="1" smtClean="0"/>
              <a:t>elementos</a:t>
            </a:r>
            <a:r>
              <a:rPr lang="fr-FR" sz="2000" dirty="0" smtClean="0"/>
              <a:t> de </a:t>
            </a:r>
            <a:r>
              <a:rPr lang="fr-FR" sz="2000" dirty="0" err="1" smtClean="0"/>
              <a:t>simetria</a:t>
            </a:r>
            <a:r>
              <a:rPr lang="fr-FR" sz="2000" dirty="0" smtClean="0"/>
              <a:t> de </a:t>
            </a:r>
            <a:r>
              <a:rPr lang="fr-FR" sz="2000" dirty="0" err="1" smtClean="0"/>
              <a:t>uma</a:t>
            </a:r>
            <a:r>
              <a:rPr lang="fr-FR" sz="2000" dirty="0" smtClean="0"/>
              <a:t> </a:t>
            </a:r>
            <a:r>
              <a:rPr lang="fr-FR" sz="2000" dirty="0" err="1" smtClean="0"/>
              <a:t>molécula</a:t>
            </a:r>
            <a:r>
              <a:rPr lang="fr-FR" sz="2000" dirty="0" smtClean="0"/>
              <a:t> é a </a:t>
            </a:r>
            <a:r>
              <a:rPr lang="fr-FR" sz="2000" dirty="0" err="1" smtClean="0"/>
              <a:t>primeira</a:t>
            </a:r>
            <a:r>
              <a:rPr lang="fr-FR" sz="2000" dirty="0" smtClean="0"/>
              <a:t> </a:t>
            </a:r>
            <a:r>
              <a:rPr lang="fr-FR" sz="2000" dirty="0" err="1" smtClean="0"/>
              <a:t>etapa</a:t>
            </a:r>
            <a:r>
              <a:rPr lang="fr-FR" sz="2000" dirty="0" smtClean="0"/>
              <a:t> para </a:t>
            </a:r>
            <a:r>
              <a:rPr lang="fr-FR" sz="2000" dirty="0" err="1" smtClean="0"/>
              <a:t>tentar</a:t>
            </a:r>
            <a:r>
              <a:rPr lang="fr-FR" sz="2000" dirty="0" smtClean="0"/>
              <a:t> </a:t>
            </a:r>
            <a:r>
              <a:rPr lang="fr-FR" sz="2000" dirty="0" err="1" smtClean="0"/>
              <a:t>combinar</a:t>
            </a:r>
            <a:r>
              <a:rPr lang="fr-FR" sz="2000" dirty="0" smtClean="0"/>
              <a:t> os </a:t>
            </a:r>
            <a:r>
              <a:rPr lang="fr-FR" sz="2000" dirty="0" err="1" smtClean="0"/>
              <a:t>diferentes</a:t>
            </a:r>
            <a:r>
              <a:rPr lang="fr-FR" sz="2000" dirty="0" smtClean="0"/>
              <a:t> OA que </a:t>
            </a:r>
            <a:r>
              <a:rPr lang="fr-FR" sz="2000" dirty="0" err="1" smtClean="0"/>
              <a:t>podem</a:t>
            </a:r>
            <a:r>
              <a:rPr lang="fr-FR" sz="2000" dirty="0" smtClean="0"/>
              <a:t> </a:t>
            </a:r>
            <a:r>
              <a:rPr lang="fr-FR" sz="2000" dirty="0" smtClean="0"/>
              <a:t>interagir.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3" y="1988840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 smtClean="0"/>
              <a:t>Três</a:t>
            </a:r>
            <a:r>
              <a:rPr lang="fr-FR" sz="2000" dirty="0" smtClean="0"/>
              <a:t> </a:t>
            </a:r>
            <a:r>
              <a:rPr lang="fr-FR" sz="2000" dirty="0" err="1" smtClean="0"/>
              <a:t>tipos</a:t>
            </a:r>
            <a:r>
              <a:rPr lang="fr-FR" sz="2000" dirty="0" smtClean="0"/>
              <a:t> de </a:t>
            </a:r>
            <a:r>
              <a:rPr lang="fr-FR" sz="2000" dirty="0" err="1" smtClean="0"/>
              <a:t>operação</a:t>
            </a:r>
            <a:r>
              <a:rPr lang="fr-FR" sz="2000" dirty="0" smtClean="0"/>
              <a:t> de </a:t>
            </a:r>
            <a:r>
              <a:rPr lang="fr-FR" sz="2000" dirty="0" err="1" smtClean="0"/>
              <a:t>simetria</a:t>
            </a:r>
            <a:r>
              <a:rPr lang="fr-FR" sz="2000" dirty="0" smtClean="0"/>
              <a:t> (e suas </a:t>
            </a:r>
            <a:r>
              <a:rPr lang="fr-FR" sz="2000" dirty="0" err="1" smtClean="0"/>
              <a:t>combinações</a:t>
            </a:r>
            <a:r>
              <a:rPr lang="fr-FR" sz="2000" dirty="0" smtClean="0"/>
              <a:t>) </a:t>
            </a:r>
            <a:r>
              <a:rPr lang="fr-FR" sz="2000" dirty="0" err="1" smtClean="0"/>
              <a:t>são</a:t>
            </a:r>
            <a:r>
              <a:rPr lang="fr-FR" sz="2000" dirty="0" smtClean="0"/>
              <a:t> </a:t>
            </a:r>
            <a:r>
              <a:rPr lang="fr-FR" sz="2000" dirty="0" err="1" smtClean="0"/>
              <a:t>extremamente</a:t>
            </a:r>
            <a:r>
              <a:rPr lang="fr-FR" sz="2000" dirty="0" smtClean="0"/>
              <a:t> importantes:</a:t>
            </a:r>
          </a:p>
          <a:p>
            <a:pPr algn="just"/>
            <a:r>
              <a:rPr lang="fr-FR" sz="2000" dirty="0" smtClean="0"/>
              <a:t>● As </a:t>
            </a:r>
            <a:r>
              <a:rPr lang="fr-FR" sz="2000" dirty="0" err="1" smtClean="0"/>
              <a:t>rotações</a:t>
            </a:r>
            <a:r>
              <a:rPr lang="fr-FR" sz="2000" dirty="0" smtClean="0"/>
              <a:t>             sobre </a:t>
            </a:r>
            <a:r>
              <a:rPr lang="fr-FR" sz="2000" dirty="0" err="1" smtClean="0"/>
              <a:t>um</a:t>
            </a:r>
            <a:r>
              <a:rPr lang="fr-FR" sz="2000" dirty="0" smtClean="0"/>
              <a:t> </a:t>
            </a:r>
            <a:r>
              <a:rPr lang="fr-FR" sz="2000" dirty="0" err="1" smtClean="0"/>
              <a:t>eixo</a:t>
            </a:r>
            <a:endParaRPr lang="fr-FR" sz="2000" dirty="0" smtClean="0"/>
          </a:p>
          <a:p>
            <a:pPr algn="just"/>
            <a:r>
              <a:rPr lang="fr-FR" sz="2000" dirty="0" smtClean="0"/>
              <a:t>● A </a:t>
            </a:r>
            <a:r>
              <a:rPr lang="fr-FR" sz="2000" dirty="0" err="1" smtClean="0"/>
              <a:t>reflexão</a:t>
            </a:r>
            <a:r>
              <a:rPr lang="fr-FR" sz="2000" dirty="0" smtClean="0"/>
              <a:t> </a:t>
            </a:r>
            <a:r>
              <a:rPr lang="fr-FR" sz="2000" dirty="0" err="1" smtClean="0"/>
              <a:t>em</a:t>
            </a:r>
            <a:r>
              <a:rPr lang="fr-FR" sz="2000" dirty="0" smtClean="0"/>
              <a:t> </a:t>
            </a:r>
            <a:r>
              <a:rPr lang="fr-FR" sz="2000" dirty="0" err="1" smtClean="0"/>
              <a:t>um</a:t>
            </a:r>
            <a:r>
              <a:rPr lang="fr-FR" sz="2000" dirty="0" smtClean="0"/>
              <a:t> plano</a:t>
            </a:r>
          </a:p>
          <a:p>
            <a:pPr algn="just"/>
            <a:r>
              <a:rPr lang="fr-FR" sz="2000" dirty="0" smtClean="0"/>
              <a:t>● A </a:t>
            </a:r>
            <a:r>
              <a:rPr lang="fr-FR" sz="2000" dirty="0" err="1" smtClean="0"/>
              <a:t>inversão</a:t>
            </a:r>
            <a:r>
              <a:rPr lang="fr-FR" sz="2000" dirty="0" smtClean="0"/>
              <a:t> </a:t>
            </a:r>
            <a:r>
              <a:rPr lang="fr-FR" sz="2000" dirty="0" err="1" smtClean="0"/>
              <a:t>em</a:t>
            </a:r>
            <a:r>
              <a:rPr lang="fr-FR" sz="2000" dirty="0" smtClean="0"/>
              <a:t> </a:t>
            </a:r>
            <a:r>
              <a:rPr lang="fr-FR" sz="2000" dirty="0" err="1" smtClean="0"/>
              <a:t>relação</a:t>
            </a:r>
            <a:r>
              <a:rPr lang="fr-FR" sz="2000" dirty="0" smtClean="0"/>
              <a:t> à </a:t>
            </a:r>
            <a:r>
              <a:rPr lang="fr-FR" sz="2000" dirty="0" err="1" smtClean="0"/>
              <a:t>um</a:t>
            </a:r>
            <a:r>
              <a:rPr lang="fr-FR" sz="2000" dirty="0" smtClean="0"/>
              <a:t> ponto P </a:t>
            </a:r>
            <a:endParaRPr lang="fr-FR" sz="2000" dirty="0"/>
          </a:p>
        </p:txBody>
      </p:sp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636912"/>
            <a:ext cx="495300" cy="495300"/>
          </a:xfrm>
          <a:prstGeom prst="rect">
            <a:avLst/>
          </a:prstGeom>
          <a:noFill/>
        </p:spPr>
      </p:pic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51520" y="3933056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A </a:t>
            </a:r>
            <a:r>
              <a:rPr lang="fr-FR" sz="2000" dirty="0" err="1" smtClean="0"/>
              <a:t>consideração</a:t>
            </a:r>
            <a:r>
              <a:rPr lang="fr-FR" sz="2000" dirty="0" smtClean="0"/>
              <a:t> </a:t>
            </a:r>
            <a:r>
              <a:rPr lang="fr-FR" sz="2000" dirty="0" err="1" smtClean="0"/>
              <a:t>das</a:t>
            </a:r>
            <a:r>
              <a:rPr lang="fr-FR" sz="2000" dirty="0" smtClean="0"/>
              <a:t> </a:t>
            </a:r>
            <a:r>
              <a:rPr lang="fr-FR" sz="2000" dirty="0" err="1" smtClean="0"/>
              <a:t>interações</a:t>
            </a:r>
            <a:r>
              <a:rPr lang="fr-FR" sz="2000" dirty="0" smtClean="0"/>
              <a:t> entre OA </a:t>
            </a:r>
            <a:r>
              <a:rPr lang="fr-FR" sz="2000" dirty="0" err="1" smtClean="0"/>
              <a:t>modifica</a:t>
            </a:r>
            <a:r>
              <a:rPr lang="fr-FR" sz="2000" dirty="0" smtClean="0"/>
              <a:t> </a:t>
            </a:r>
            <a:r>
              <a:rPr lang="fr-FR" sz="2000" dirty="0" err="1" smtClean="0"/>
              <a:t>um</a:t>
            </a:r>
            <a:r>
              <a:rPr lang="fr-FR" sz="2000" dirty="0" smtClean="0"/>
              <a:t> </a:t>
            </a:r>
            <a:r>
              <a:rPr lang="fr-FR" sz="2000" dirty="0" err="1" smtClean="0"/>
              <a:t>pouco</a:t>
            </a:r>
            <a:r>
              <a:rPr lang="fr-FR" sz="2000" dirty="0" smtClean="0"/>
              <a:t> o </a:t>
            </a:r>
            <a:r>
              <a:rPr lang="fr-FR" sz="2000" dirty="0" err="1" smtClean="0"/>
              <a:t>diagrama</a:t>
            </a:r>
            <a:r>
              <a:rPr lang="fr-FR" sz="2000" dirty="0" smtClean="0"/>
              <a:t> </a:t>
            </a:r>
            <a:r>
              <a:rPr lang="fr-FR" sz="2000" dirty="0" err="1" smtClean="0"/>
              <a:t>simplificado</a:t>
            </a:r>
            <a:r>
              <a:rPr lang="fr-FR" sz="2000" dirty="0" smtClean="0"/>
              <a:t> que </a:t>
            </a:r>
            <a:r>
              <a:rPr lang="fr-FR" sz="2000" dirty="0" err="1" smtClean="0"/>
              <a:t>fizemos</a:t>
            </a:r>
            <a:r>
              <a:rPr lang="fr-FR" sz="2000" dirty="0" smtClean="0"/>
              <a:t> </a:t>
            </a:r>
            <a:r>
              <a:rPr lang="fr-FR" sz="2000" dirty="0" err="1" smtClean="0"/>
              <a:t>anteriormente</a:t>
            </a:r>
            <a:r>
              <a:rPr lang="fr-FR" sz="2000" dirty="0" smtClean="0"/>
              <a:t> para o N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, mas </a:t>
            </a:r>
            <a:r>
              <a:rPr lang="fr-FR" sz="2000" dirty="0" err="1" smtClean="0"/>
              <a:t>não</a:t>
            </a:r>
            <a:r>
              <a:rPr lang="fr-FR" sz="2000" dirty="0" smtClean="0"/>
              <a:t> para o 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. A </a:t>
            </a:r>
            <a:r>
              <a:rPr lang="fr-FR" sz="2000" dirty="0" err="1" smtClean="0"/>
              <a:t>razão</a:t>
            </a:r>
            <a:r>
              <a:rPr lang="fr-FR" sz="2000" dirty="0" smtClean="0"/>
              <a:t> para </a:t>
            </a:r>
            <a:r>
              <a:rPr lang="fr-FR" sz="2000" dirty="0" err="1" smtClean="0"/>
              <a:t>isso</a:t>
            </a:r>
            <a:r>
              <a:rPr lang="fr-FR" sz="2000" dirty="0" smtClean="0"/>
              <a:t> é que a </a:t>
            </a:r>
            <a:r>
              <a:rPr lang="fr-FR" sz="2000" dirty="0" err="1" smtClean="0"/>
              <a:t>diferença</a:t>
            </a:r>
            <a:r>
              <a:rPr lang="fr-FR" sz="2000" dirty="0" smtClean="0"/>
              <a:t> de </a:t>
            </a:r>
            <a:r>
              <a:rPr lang="fr-FR" sz="2000" dirty="0" err="1" smtClean="0"/>
              <a:t>energia</a:t>
            </a:r>
            <a:r>
              <a:rPr lang="fr-FR" sz="2000" dirty="0" smtClean="0"/>
              <a:t> entre os OA 2s e 2p é </a:t>
            </a:r>
            <a:r>
              <a:rPr lang="fr-FR" sz="2000" dirty="0" err="1" smtClean="0"/>
              <a:t>menor</a:t>
            </a:r>
            <a:r>
              <a:rPr lang="fr-FR" sz="2000" dirty="0" smtClean="0"/>
              <a:t> para N que para o O. Para o O: E(2s) = -32.4 eV e E(2p) = -15.9 eV, </a:t>
            </a:r>
            <a:r>
              <a:rPr lang="fr-FR" sz="2000" i="1" dirty="0" smtClean="0"/>
              <a:t>i.e.</a:t>
            </a:r>
            <a:r>
              <a:rPr lang="fr-FR" sz="2000" dirty="0" smtClean="0"/>
              <a:t> </a:t>
            </a:r>
            <a:r>
              <a:rPr lang="fr-FR" sz="2000" dirty="0" smtClean="0">
                <a:latin typeface="Symbol" pitchFamily="18" charset="2"/>
              </a:rPr>
              <a:t>D</a:t>
            </a:r>
            <a:r>
              <a:rPr lang="fr-FR" sz="2000" dirty="0" smtClean="0"/>
              <a:t>E = 16.5 eV. Para o N: E(2s) = -25.6 eV e E(2p) = -12.9 eV, </a:t>
            </a:r>
            <a:r>
              <a:rPr lang="fr-FR" sz="2000" i="1" dirty="0" smtClean="0"/>
              <a:t>i. e.</a:t>
            </a:r>
            <a:r>
              <a:rPr lang="fr-FR" sz="2000" dirty="0" smtClean="0"/>
              <a:t> </a:t>
            </a:r>
            <a:r>
              <a:rPr lang="fr-FR" sz="2000" dirty="0" smtClean="0">
                <a:latin typeface="Symbol" pitchFamily="18" charset="2"/>
              </a:rPr>
              <a:t>D</a:t>
            </a:r>
            <a:r>
              <a:rPr lang="fr-FR" sz="2000" dirty="0" smtClean="0"/>
              <a:t>E = 12.5 eV. </a:t>
            </a:r>
            <a:r>
              <a:rPr lang="fr-FR" sz="2000" dirty="0" err="1" smtClean="0"/>
              <a:t>Assim</a:t>
            </a:r>
            <a:r>
              <a:rPr lang="fr-FR" sz="2000" dirty="0" smtClean="0"/>
              <a:t>, </a:t>
            </a:r>
            <a:r>
              <a:rPr lang="fr-FR" sz="2000" dirty="0" err="1" smtClean="0"/>
              <a:t>deve</a:t>
            </a:r>
            <a:r>
              <a:rPr lang="fr-FR" sz="2000" dirty="0" smtClean="0"/>
              <a:t>-se </a:t>
            </a:r>
            <a:r>
              <a:rPr lang="fr-FR" sz="2000" dirty="0" err="1" smtClean="0"/>
              <a:t>sempre</a:t>
            </a:r>
            <a:r>
              <a:rPr lang="fr-FR" sz="2000" dirty="0" smtClean="0"/>
              <a:t> </a:t>
            </a:r>
            <a:r>
              <a:rPr lang="fr-FR" sz="2000" dirty="0" err="1" smtClean="0"/>
              <a:t>levar</a:t>
            </a:r>
            <a:r>
              <a:rPr lang="fr-FR" sz="2000" dirty="0" smtClean="0"/>
              <a:t> </a:t>
            </a:r>
            <a:r>
              <a:rPr lang="fr-FR" sz="2000" dirty="0" err="1" smtClean="0"/>
              <a:t>em</a:t>
            </a:r>
            <a:r>
              <a:rPr lang="fr-FR" sz="2000" dirty="0" smtClean="0"/>
              <a:t> conta a </a:t>
            </a:r>
            <a:r>
              <a:rPr lang="fr-FR" sz="2000" dirty="0" err="1" smtClean="0"/>
              <a:t>simetria</a:t>
            </a:r>
            <a:r>
              <a:rPr lang="fr-FR" sz="2000" dirty="0" smtClean="0"/>
              <a:t> dos OA que </a:t>
            </a:r>
            <a:r>
              <a:rPr lang="fr-FR" sz="2000" dirty="0" err="1" smtClean="0"/>
              <a:t>podem</a:t>
            </a:r>
            <a:r>
              <a:rPr lang="fr-FR" sz="2000" dirty="0" smtClean="0"/>
              <a:t> interagir, mas </a:t>
            </a:r>
            <a:r>
              <a:rPr lang="fr-FR" sz="2000" dirty="0" err="1" smtClean="0"/>
              <a:t>somente</a:t>
            </a:r>
            <a:r>
              <a:rPr lang="fr-FR" sz="2000" dirty="0" smtClean="0"/>
              <a:t> se </a:t>
            </a:r>
            <a:r>
              <a:rPr lang="fr-FR" sz="2000" dirty="0" err="1" smtClean="0"/>
              <a:t>eles</a:t>
            </a:r>
            <a:r>
              <a:rPr lang="fr-FR" sz="2000" dirty="0" smtClean="0"/>
              <a:t> </a:t>
            </a:r>
            <a:r>
              <a:rPr lang="fr-FR" sz="2000" dirty="0" err="1" smtClean="0"/>
              <a:t>tiverem</a:t>
            </a:r>
            <a:r>
              <a:rPr lang="fr-FR" sz="2000" dirty="0" smtClean="0"/>
              <a:t> </a:t>
            </a:r>
            <a:r>
              <a:rPr lang="fr-FR" sz="2000" dirty="0" err="1" smtClean="0"/>
              <a:t>energias</a:t>
            </a:r>
            <a:r>
              <a:rPr lang="fr-FR" sz="2000" dirty="0" smtClean="0"/>
              <a:t> </a:t>
            </a:r>
            <a:r>
              <a:rPr lang="fr-FR" sz="2000" dirty="0" err="1" smtClean="0"/>
              <a:t>pr</a:t>
            </a:r>
            <a:r>
              <a:rPr lang="fr-FR" sz="2000" dirty="0" err="1" smtClean="0">
                <a:latin typeface="Calibri"/>
              </a:rPr>
              <a:t>óximas</a:t>
            </a:r>
            <a:r>
              <a:rPr lang="fr-FR" sz="2000" dirty="0" smtClean="0">
                <a:latin typeface="Calibri"/>
              </a:rPr>
              <a:t>.</a:t>
            </a:r>
            <a:r>
              <a:rPr lang="fr-FR" sz="2000" dirty="0" smtClean="0"/>
              <a:t>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012160" y="836712"/>
            <a:ext cx="2952328" cy="151216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1520" y="97468"/>
            <a:ext cx="722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Uso</a:t>
            </a:r>
            <a:r>
              <a:rPr lang="fr-FR" sz="2800" dirty="0" smtClean="0"/>
              <a:t> de </a:t>
            </a:r>
            <a:r>
              <a:rPr lang="fr-FR" sz="2800" dirty="0" err="1"/>
              <a:t>S</a:t>
            </a:r>
            <a:r>
              <a:rPr lang="fr-FR" sz="2800" dirty="0" err="1" smtClean="0"/>
              <a:t>imetrias</a:t>
            </a:r>
            <a:r>
              <a:rPr lang="fr-FR" sz="2800" dirty="0" smtClean="0"/>
              <a:t> </a:t>
            </a:r>
            <a:r>
              <a:rPr lang="fr-FR" sz="2800" dirty="0" smtClean="0"/>
              <a:t>e </a:t>
            </a:r>
            <a:r>
              <a:rPr lang="fr-FR" sz="2800" dirty="0" err="1"/>
              <a:t>M</a:t>
            </a:r>
            <a:r>
              <a:rPr lang="fr-FR" sz="2800" dirty="0" err="1" smtClean="0"/>
              <a:t>istura</a:t>
            </a:r>
            <a:r>
              <a:rPr lang="fr-FR" sz="2800" dirty="0" smtClean="0"/>
              <a:t> </a:t>
            </a:r>
            <a:r>
              <a:rPr lang="fr-FR" sz="2800" dirty="0" smtClean="0"/>
              <a:t>dos OA (</a:t>
            </a:r>
            <a:r>
              <a:rPr lang="fr-FR" sz="2800" dirty="0" err="1" smtClean="0"/>
              <a:t>hibridização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1023119"/>
            <a:ext cx="5042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/>
              <a:t>O </a:t>
            </a:r>
            <a:r>
              <a:rPr lang="fr-FR" sz="2400" b="1" u="sng" dirty="0" err="1" smtClean="0"/>
              <a:t>diagrama</a:t>
            </a:r>
            <a:r>
              <a:rPr lang="fr-FR" sz="2400" b="1" u="sng" dirty="0" smtClean="0"/>
              <a:t> de OM  </a:t>
            </a:r>
            <a:r>
              <a:rPr lang="fr-FR" sz="2400" b="1" u="sng" dirty="0" err="1" smtClean="0"/>
              <a:t>correto</a:t>
            </a:r>
            <a:r>
              <a:rPr lang="fr-FR" sz="2400" b="1" u="sng" dirty="0" smtClean="0"/>
              <a:t> para o N</a:t>
            </a:r>
            <a:r>
              <a:rPr lang="fr-FR" sz="2400" b="1" u="sng" baseline="-25000" dirty="0" smtClean="0"/>
              <a:t>2 </a:t>
            </a:r>
            <a:r>
              <a:rPr lang="fr-FR" sz="2400" b="1" u="sng" dirty="0" smtClean="0"/>
              <a:t>:</a:t>
            </a:r>
            <a:endParaRPr lang="fr-FR" sz="2400" b="1" u="sng" baseline="-25000" dirty="0"/>
          </a:p>
        </p:txBody>
      </p:sp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1203325" y="1581150"/>
          <a:ext cx="1552575" cy="992188"/>
        </p:xfrm>
        <a:graphic>
          <a:graphicData uri="http://schemas.openxmlformats.org/presentationml/2006/ole">
            <p:oleObj spid="_x0000_s20482" name="CS ChemDraw Drawing" r:id="rId3" imgW="1226225" imgH="783068" progId="ChemDraw.Document.6.0">
              <p:embed/>
            </p:oleObj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6012160" y="836712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Deve-se </a:t>
            </a:r>
            <a:r>
              <a:rPr lang="fr-FR" dirty="0" err="1" smtClean="0"/>
              <a:t>levar</a:t>
            </a:r>
            <a:r>
              <a:rPr lang="fr-FR" dirty="0" smtClean="0"/>
              <a:t> </a:t>
            </a:r>
            <a:r>
              <a:rPr lang="fr-FR" dirty="0" err="1" smtClean="0"/>
              <a:t>em</a:t>
            </a:r>
            <a:r>
              <a:rPr lang="fr-FR" dirty="0" smtClean="0"/>
              <a:t> conta a </a:t>
            </a:r>
            <a:r>
              <a:rPr lang="fr-FR" dirty="0" err="1" smtClean="0"/>
              <a:t>menor</a:t>
            </a:r>
            <a:r>
              <a:rPr lang="fr-FR" dirty="0" smtClean="0"/>
              <a:t> </a:t>
            </a:r>
            <a:r>
              <a:rPr lang="fr-FR" dirty="0" err="1" smtClean="0"/>
              <a:t>diferença</a:t>
            </a:r>
            <a:r>
              <a:rPr lang="fr-FR" dirty="0" smtClean="0"/>
              <a:t> de </a:t>
            </a:r>
            <a:r>
              <a:rPr lang="fr-FR" dirty="0" err="1" smtClean="0"/>
              <a:t>energia</a:t>
            </a:r>
            <a:r>
              <a:rPr lang="fr-FR" dirty="0" smtClean="0"/>
              <a:t> entre os OA </a:t>
            </a:r>
            <a:r>
              <a:rPr lang="fr-FR" b="1" dirty="0" smtClean="0"/>
              <a:t>2s</a:t>
            </a:r>
            <a:r>
              <a:rPr lang="fr-FR" dirty="0" smtClean="0"/>
              <a:t> e </a:t>
            </a:r>
            <a:r>
              <a:rPr lang="fr-FR" b="1" dirty="0" smtClean="0"/>
              <a:t>2p</a:t>
            </a:r>
            <a:r>
              <a:rPr lang="fr-FR" dirty="0" smtClean="0"/>
              <a:t>, que os </a:t>
            </a:r>
            <a:r>
              <a:rPr lang="fr-FR" dirty="0" err="1" smtClean="0"/>
              <a:t>permite</a:t>
            </a:r>
            <a:r>
              <a:rPr lang="fr-FR" dirty="0" smtClean="0"/>
              <a:t> </a:t>
            </a:r>
            <a:r>
              <a:rPr lang="fr-FR" dirty="0" err="1" smtClean="0"/>
              <a:t>hibridizar</a:t>
            </a:r>
            <a:r>
              <a:rPr lang="fr-FR" dirty="0" smtClean="0"/>
              <a:t> (</a:t>
            </a:r>
            <a:r>
              <a:rPr lang="fr-FR" dirty="0" err="1" smtClean="0"/>
              <a:t>também</a:t>
            </a:r>
            <a:r>
              <a:rPr lang="fr-FR" dirty="0" smtClean="0"/>
              <a:t> Li</a:t>
            </a:r>
            <a:r>
              <a:rPr lang="fr-FR" baseline="-25000" dirty="0" smtClean="0"/>
              <a:t>2</a:t>
            </a:r>
            <a:r>
              <a:rPr lang="fr-FR" dirty="0" smtClean="0"/>
              <a:t>, Be</a:t>
            </a:r>
            <a:r>
              <a:rPr lang="fr-FR" baseline="-25000" dirty="0" smtClean="0"/>
              <a:t>2</a:t>
            </a:r>
            <a:r>
              <a:rPr lang="fr-FR" dirty="0" smtClean="0"/>
              <a:t>, C</a:t>
            </a:r>
            <a:r>
              <a:rPr lang="fr-FR" baseline="-25000" dirty="0" smtClean="0"/>
              <a:t>2</a:t>
            </a:r>
            <a:r>
              <a:rPr lang="fr-FR" dirty="0" smtClean="0"/>
              <a:t> )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79512" y="683404"/>
            <a:ext cx="115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Exemplo</a:t>
            </a:r>
            <a:r>
              <a:rPr lang="fr-FR" dirty="0" smtClean="0"/>
              <a:t> 1</a:t>
            </a:r>
            <a:endParaRPr lang="fr-FR" dirty="0"/>
          </a:p>
        </p:txBody>
      </p:sp>
      <p:graphicFrame>
        <p:nvGraphicFramePr>
          <p:cNvPr id="142345" name="Object 9"/>
          <p:cNvGraphicFramePr>
            <a:graphicFrameLocks noChangeAspect="1"/>
          </p:cNvGraphicFramePr>
          <p:nvPr/>
        </p:nvGraphicFramePr>
        <p:xfrm>
          <a:off x="368300" y="2792413"/>
          <a:ext cx="3408363" cy="3287712"/>
        </p:xfrm>
        <a:graphic>
          <a:graphicData uri="http://schemas.openxmlformats.org/presentationml/2006/ole">
            <p:oleObj spid="_x0000_s20483" name="CS ChemDraw Drawing" r:id="rId4" imgW="2762600" imgH="2663415" progId="ChemDraw.Document.6.0">
              <p:embed/>
            </p:oleObj>
          </a:graphicData>
        </a:graphic>
      </p:graphicFrame>
      <p:graphicFrame>
        <p:nvGraphicFramePr>
          <p:cNvPr id="142346" name="Object 10"/>
          <p:cNvGraphicFramePr>
            <a:graphicFrameLocks noChangeAspect="1"/>
          </p:cNvGraphicFramePr>
          <p:nvPr/>
        </p:nvGraphicFramePr>
        <p:xfrm>
          <a:off x="3929063" y="1979613"/>
          <a:ext cx="4814887" cy="4183062"/>
        </p:xfrm>
        <a:graphic>
          <a:graphicData uri="http://schemas.openxmlformats.org/presentationml/2006/ole">
            <p:oleObj spid="_x0000_s20484" name="CS ChemDraw Drawing" r:id="rId5" imgW="3502042" imgH="3044715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724128" y="2604974"/>
            <a:ext cx="2952328" cy="1368152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1520" y="97468"/>
            <a:ext cx="722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Uso</a:t>
            </a:r>
            <a:r>
              <a:rPr lang="fr-FR" sz="2800" dirty="0" smtClean="0"/>
              <a:t> de </a:t>
            </a:r>
            <a:r>
              <a:rPr lang="fr-FR" sz="2800" dirty="0" err="1"/>
              <a:t>S</a:t>
            </a:r>
            <a:r>
              <a:rPr lang="fr-FR" sz="2800" dirty="0" err="1" smtClean="0"/>
              <a:t>imetrias</a:t>
            </a:r>
            <a:r>
              <a:rPr lang="fr-FR" sz="2800" dirty="0" smtClean="0"/>
              <a:t> </a:t>
            </a:r>
            <a:r>
              <a:rPr lang="fr-FR" sz="2800" dirty="0" smtClean="0"/>
              <a:t>e </a:t>
            </a:r>
            <a:r>
              <a:rPr lang="fr-FR" sz="2800" dirty="0" err="1"/>
              <a:t>M</a:t>
            </a:r>
            <a:r>
              <a:rPr lang="fr-FR" sz="2800" dirty="0" err="1" smtClean="0"/>
              <a:t>istura</a:t>
            </a:r>
            <a:r>
              <a:rPr lang="fr-FR" sz="2800" dirty="0" smtClean="0"/>
              <a:t> </a:t>
            </a:r>
            <a:r>
              <a:rPr lang="fr-FR" sz="2800" dirty="0" smtClean="0"/>
              <a:t>dos OA (</a:t>
            </a:r>
            <a:r>
              <a:rPr lang="fr-FR" sz="2800" dirty="0" err="1" smtClean="0"/>
              <a:t>hibridização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683404"/>
            <a:ext cx="115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Exemplo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00192" y="980728"/>
            <a:ext cx="2016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Li: </a:t>
            </a:r>
            <a:r>
              <a:rPr lang="fr-FR" sz="2000" dirty="0" smtClean="0"/>
              <a:t>E(2s) = -5.4eV</a:t>
            </a:r>
          </a:p>
          <a:p>
            <a:r>
              <a:rPr lang="fr-FR" sz="2000" dirty="0" smtClean="0"/>
              <a:t>     E(2p) = -3.5 eV</a:t>
            </a: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6333053" y="1772816"/>
            <a:ext cx="2055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H: </a:t>
            </a:r>
            <a:r>
              <a:rPr lang="fr-FR" sz="2000" dirty="0" smtClean="0"/>
              <a:t>E(2s) = -13.6eV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724128" y="2604974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A </a:t>
            </a:r>
            <a:r>
              <a:rPr lang="fr-FR" sz="2000" dirty="0" err="1" smtClean="0"/>
              <a:t>distância</a:t>
            </a:r>
            <a:r>
              <a:rPr lang="fr-FR" sz="2000" dirty="0" smtClean="0"/>
              <a:t> </a:t>
            </a:r>
            <a:r>
              <a:rPr lang="fr-FR" sz="2000" dirty="0" err="1" smtClean="0"/>
              <a:t>energética</a:t>
            </a:r>
            <a:r>
              <a:rPr lang="fr-FR" sz="2000" dirty="0" smtClean="0"/>
              <a:t> entre </a:t>
            </a:r>
            <a:r>
              <a:rPr lang="fr-FR" sz="2000" b="1" dirty="0" smtClean="0"/>
              <a:t>2s</a:t>
            </a:r>
            <a:r>
              <a:rPr lang="fr-FR" sz="2000" dirty="0" smtClean="0"/>
              <a:t>, </a:t>
            </a:r>
            <a:r>
              <a:rPr lang="fr-FR" sz="2000" b="1" dirty="0" smtClean="0"/>
              <a:t>2p</a:t>
            </a:r>
            <a:r>
              <a:rPr lang="fr-FR" sz="2000" dirty="0" smtClean="0"/>
              <a:t> do Li é </a:t>
            </a:r>
            <a:r>
              <a:rPr lang="fr-FR" sz="2000" dirty="0" err="1" smtClean="0"/>
              <a:t>bem</a:t>
            </a:r>
            <a:r>
              <a:rPr lang="fr-FR" sz="2000" dirty="0" smtClean="0"/>
              <a:t> </a:t>
            </a:r>
            <a:r>
              <a:rPr lang="fr-FR" sz="2000" dirty="0" err="1" smtClean="0"/>
              <a:t>pr</a:t>
            </a:r>
            <a:r>
              <a:rPr lang="fr-FR" sz="2000" dirty="0" err="1" smtClean="0">
                <a:latin typeface="Calibri"/>
              </a:rPr>
              <a:t>óxima</a:t>
            </a:r>
            <a:r>
              <a:rPr lang="fr-FR" sz="2000" dirty="0" smtClean="0">
                <a:latin typeface="Calibri"/>
              </a:rPr>
              <a:t> do </a:t>
            </a:r>
            <a:r>
              <a:rPr lang="fr-FR" sz="2000" b="1" dirty="0" smtClean="0">
                <a:latin typeface="Calibri"/>
              </a:rPr>
              <a:t>1s</a:t>
            </a:r>
            <a:r>
              <a:rPr lang="fr-FR" sz="2000" dirty="0" smtClean="0">
                <a:latin typeface="Calibri"/>
              </a:rPr>
              <a:t> do H, logo </a:t>
            </a:r>
            <a:r>
              <a:rPr lang="fr-FR" sz="2000" dirty="0" err="1" smtClean="0">
                <a:latin typeface="Calibri"/>
              </a:rPr>
              <a:t>eles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podem</a:t>
            </a:r>
            <a:r>
              <a:rPr lang="fr-FR" sz="2000" dirty="0" smtClean="0">
                <a:latin typeface="Calibri"/>
              </a:rPr>
              <a:t> interagir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724128" y="476521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(A </a:t>
            </a:r>
            <a:r>
              <a:rPr lang="fr-FR" dirty="0" err="1" smtClean="0"/>
              <a:t>construção</a:t>
            </a:r>
            <a:r>
              <a:rPr lang="fr-FR" dirty="0" smtClean="0"/>
              <a:t> de 3 OM à partir de 3 OA </a:t>
            </a:r>
            <a:r>
              <a:rPr lang="fr-FR" dirty="0" err="1" smtClean="0"/>
              <a:t>será</a:t>
            </a:r>
            <a:r>
              <a:rPr lang="fr-FR" dirty="0" smtClean="0"/>
              <a:t> </a:t>
            </a:r>
            <a:r>
              <a:rPr lang="fr-FR" dirty="0" err="1" smtClean="0"/>
              <a:t>abordada</a:t>
            </a:r>
            <a:r>
              <a:rPr lang="fr-FR" dirty="0" smtClean="0"/>
              <a:t> mais tarde </a:t>
            </a:r>
            <a:r>
              <a:rPr lang="fr-FR" dirty="0" err="1" smtClean="0"/>
              <a:t>neste</a:t>
            </a:r>
            <a:r>
              <a:rPr lang="fr-FR" dirty="0" smtClean="0"/>
              <a:t> </a:t>
            </a:r>
            <a:r>
              <a:rPr lang="fr-FR" dirty="0" err="1" smtClean="0"/>
              <a:t>curso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51520" y="1052736"/>
            <a:ext cx="4137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/>
              <a:t>O </a:t>
            </a:r>
            <a:r>
              <a:rPr lang="fr-FR" sz="2400" b="1" u="sng" dirty="0" err="1" smtClean="0"/>
              <a:t>diagrama</a:t>
            </a:r>
            <a:r>
              <a:rPr lang="fr-FR" sz="2400" b="1" u="sng" dirty="0" smtClean="0"/>
              <a:t> de OM  para o </a:t>
            </a:r>
            <a:r>
              <a:rPr lang="fr-FR" sz="2400" b="1" u="sng" dirty="0" err="1" smtClean="0"/>
              <a:t>LiH</a:t>
            </a:r>
            <a:r>
              <a:rPr lang="fr-FR" sz="2400" b="1" u="sng" dirty="0" smtClean="0"/>
              <a:t>:</a:t>
            </a:r>
            <a:endParaRPr lang="fr-FR" sz="2400" b="1" u="sng" baseline="-25000" dirty="0"/>
          </a:p>
        </p:txBody>
      </p:sp>
      <p:graphicFrame>
        <p:nvGraphicFramePr>
          <p:cNvPr id="144387" name="Object 3"/>
          <p:cNvGraphicFramePr>
            <a:graphicFrameLocks noChangeAspect="1"/>
          </p:cNvGraphicFramePr>
          <p:nvPr/>
        </p:nvGraphicFramePr>
        <p:xfrm>
          <a:off x="683568" y="1916832"/>
          <a:ext cx="4536504" cy="4022730"/>
        </p:xfrm>
        <a:graphic>
          <a:graphicData uri="http://schemas.openxmlformats.org/presentationml/2006/ole">
            <p:oleObj spid="_x0000_s21506" name="CS ChemDraw Drawing" r:id="rId3" imgW="3294000" imgH="292068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179512" y="6021288"/>
            <a:ext cx="4752528" cy="36004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2025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14864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52115" y="97468"/>
            <a:ext cx="2671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As </a:t>
            </a:r>
            <a:r>
              <a:rPr lang="fr-FR" sz="2800" dirty="0" err="1"/>
              <a:t>S</a:t>
            </a:r>
            <a:r>
              <a:rPr lang="fr-FR" sz="2800" dirty="0" err="1" smtClean="0"/>
              <a:t>implificações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1" y="665976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Born-Oppenheimer:</a:t>
            </a:r>
            <a:r>
              <a:rPr lang="fr-FR" dirty="0" smtClean="0"/>
              <a:t> Os </a:t>
            </a:r>
            <a:r>
              <a:rPr lang="fr-FR" dirty="0" err="1" smtClean="0"/>
              <a:t>elétrons</a:t>
            </a:r>
            <a:r>
              <a:rPr lang="fr-FR" dirty="0" smtClean="0"/>
              <a:t> se </a:t>
            </a:r>
            <a:r>
              <a:rPr lang="fr-FR" dirty="0" err="1" smtClean="0"/>
              <a:t>movem</a:t>
            </a:r>
            <a:r>
              <a:rPr lang="fr-FR" dirty="0" smtClean="0"/>
              <a:t> </a:t>
            </a:r>
            <a:r>
              <a:rPr lang="fr-FR" dirty="0" err="1" smtClean="0"/>
              <a:t>muito</a:t>
            </a:r>
            <a:r>
              <a:rPr lang="fr-FR" dirty="0" smtClean="0"/>
              <a:t> mais </a:t>
            </a:r>
            <a:r>
              <a:rPr lang="fr-FR" dirty="0" err="1" smtClean="0"/>
              <a:t>r</a:t>
            </a:r>
            <a:r>
              <a:rPr lang="fr-FR" dirty="0" err="1" smtClean="0">
                <a:latin typeface="Calibri"/>
              </a:rPr>
              <a:t>ápido</a:t>
            </a:r>
            <a:r>
              <a:rPr lang="fr-FR" dirty="0" smtClean="0">
                <a:latin typeface="Calibri"/>
              </a:rPr>
              <a:t> do que os </a:t>
            </a:r>
            <a:r>
              <a:rPr lang="fr-FR" dirty="0" err="1" smtClean="0">
                <a:latin typeface="Calibri"/>
              </a:rPr>
              <a:t>núcleos</a:t>
            </a:r>
            <a:r>
              <a:rPr lang="fr-FR" dirty="0" smtClean="0">
                <a:latin typeface="Calibri"/>
              </a:rPr>
              <a:t>. </a:t>
            </a:r>
            <a:r>
              <a:rPr lang="fr-FR" dirty="0" err="1" smtClean="0">
                <a:latin typeface="Calibri"/>
              </a:rPr>
              <a:t>Assim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podemos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desacoplar</a:t>
            </a:r>
            <a:r>
              <a:rPr lang="fr-FR" dirty="0" smtClean="0">
                <a:latin typeface="Calibri"/>
              </a:rPr>
              <a:t> os </a:t>
            </a:r>
            <a:r>
              <a:rPr lang="fr-FR" dirty="0" err="1" smtClean="0">
                <a:latin typeface="Calibri"/>
              </a:rPr>
              <a:t>movimentos</a:t>
            </a:r>
            <a:r>
              <a:rPr lang="fr-FR" dirty="0" smtClean="0">
                <a:latin typeface="Calibri"/>
              </a:rPr>
              <a:t>  dos </a:t>
            </a:r>
            <a:r>
              <a:rPr lang="fr-FR" dirty="0" err="1" smtClean="0">
                <a:latin typeface="Calibri"/>
              </a:rPr>
              <a:t>elétrons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aos</a:t>
            </a:r>
            <a:r>
              <a:rPr lang="fr-FR" dirty="0" smtClean="0">
                <a:latin typeface="Calibri"/>
              </a:rPr>
              <a:t> dos </a:t>
            </a:r>
            <a:r>
              <a:rPr lang="fr-FR" dirty="0" err="1" smtClean="0">
                <a:latin typeface="Calibri"/>
              </a:rPr>
              <a:t>núcleos</a:t>
            </a:r>
            <a:r>
              <a:rPr lang="fr-FR" dirty="0" smtClean="0">
                <a:latin typeface="Calibri"/>
              </a:rPr>
              <a:t>:</a:t>
            </a:r>
          </a:p>
          <a:p>
            <a:endParaRPr lang="fr-FR" dirty="0" smtClean="0">
              <a:latin typeface="Calibri"/>
            </a:endParaRPr>
          </a:p>
          <a:p>
            <a:pPr algn="just"/>
            <a:r>
              <a:rPr lang="fr-FR" dirty="0" smtClean="0">
                <a:latin typeface="Calibri"/>
              </a:rPr>
              <a:t> </a:t>
            </a:r>
            <a:r>
              <a:rPr lang="fr-FR" b="1" dirty="0" smtClean="0">
                <a:latin typeface="Calibri"/>
              </a:rPr>
              <a:t>H</a:t>
            </a:r>
            <a:r>
              <a:rPr lang="fr-FR" b="1" baseline="30000" dirty="0" smtClean="0">
                <a:latin typeface="Calibri"/>
              </a:rPr>
              <a:t>g</a:t>
            </a:r>
            <a:r>
              <a:rPr lang="fr-FR" dirty="0" smtClean="0">
                <a:latin typeface="Calibri"/>
              </a:rPr>
              <a:t> = </a:t>
            </a:r>
            <a:r>
              <a:rPr lang="fr-FR" b="1" dirty="0" smtClean="0">
                <a:latin typeface="Calibri"/>
              </a:rPr>
              <a:t>T</a:t>
            </a:r>
            <a:r>
              <a:rPr lang="fr-FR" b="1" baseline="-25000" dirty="0" smtClean="0">
                <a:latin typeface="Calibri"/>
              </a:rPr>
              <a:t>N</a:t>
            </a:r>
            <a:r>
              <a:rPr lang="fr-FR" dirty="0" smtClean="0">
                <a:latin typeface="Calibri"/>
              </a:rPr>
              <a:t> + </a:t>
            </a:r>
            <a:r>
              <a:rPr lang="fr-FR" b="1" dirty="0" smtClean="0">
                <a:latin typeface="Calibri"/>
              </a:rPr>
              <a:t>H</a:t>
            </a:r>
            <a:r>
              <a:rPr lang="fr-FR" b="1" baseline="30000" dirty="0" smtClean="0">
                <a:latin typeface="Calibri"/>
              </a:rPr>
              <a:t>e </a:t>
            </a:r>
            <a:r>
              <a:rPr lang="fr-FR" dirty="0" smtClean="0"/>
              <a:t> (onde </a:t>
            </a:r>
            <a:r>
              <a:rPr lang="fr-FR" b="1" dirty="0" smtClean="0"/>
              <a:t>T</a:t>
            </a:r>
            <a:r>
              <a:rPr lang="fr-FR" baseline="-25000" dirty="0" smtClean="0"/>
              <a:t>N</a:t>
            </a:r>
            <a:r>
              <a:rPr lang="fr-FR" dirty="0" smtClean="0"/>
              <a:t> = </a:t>
            </a:r>
            <a:r>
              <a:rPr lang="fr-FR" dirty="0" err="1" smtClean="0"/>
              <a:t>operador</a:t>
            </a:r>
            <a:r>
              <a:rPr lang="fr-FR" dirty="0" smtClean="0"/>
              <a:t> </a:t>
            </a:r>
            <a:r>
              <a:rPr lang="fr-FR" dirty="0" err="1" smtClean="0"/>
              <a:t>energia</a:t>
            </a:r>
            <a:r>
              <a:rPr lang="fr-FR" dirty="0" smtClean="0"/>
              <a:t> </a:t>
            </a:r>
            <a:r>
              <a:rPr lang="fr-FR" dirty="0" err="1" smtClean="0"/>
              <a:t>cinética</a:t>
            </a:r>
            <a:r>
              <a:rPr lang="fr-FR" dirty="0" smtClean="0"/>
              <a:t>  para os </a:t>
            </a:r>
            <a:r>
              <a:rPr lang="fr-FR" dirty="0" err="1" smtClean="0"/>
              <a:t>núcleos</a:t>
            </a:r>
            <a:r>
              <a:rPr lang="fr-FR" dirty="0" smtClean="0"/>
              <a:t>, </a:t>
            </a:r>
            <a:r>
              <a:rPr lang="fr-FR" b="1" dirty="0" smtClean="0"/>
              <a:t>H</a:t>
            </a:r>
            <a:r>
              <a:rPr lang="fr-FR" b="1" baseline="30000" dirty="0" smtClean="0"/>
              <a:t>e</a:t>
            </a:r>
            <a:r>
              <a:rPr lang="fr-FR" dirty="0" smtClean="0"/>
              <a:t> </a:t>
            </a:r>
            <a:r>
              <a:rPr lang="fr-FR" dirty="0" err="1" smtClean="0"/>
              <a:t>operador</a:t>
            </a:r>
            <a:r>
              <a:rPr lang="fr-FR" dirty="0" smtClean="0"/>
              <a:t> </a:t>
            </a:r>
            <a:r>
              <a:rPr lang="fr-FR" dirty="0" err="1" smtClean="0"/>
              <a:t>Hamiltoniano</a:t>
            </a:r>
            <a:r>
              <a:rPr lang="fr-FR" dirty="0" smtClean="0"/>
              <a:t> para os </a:t>
            </a:r>
            <a:r>
              <a:rPr lang="fr-FR" dirty="0" err="1" smtClean="0"/>
              <a:t>elétrons</a:t>
            </a:r>
            <a:r>
              <a:rPr lang="fr-FR" dirty="0" smtClean="0"/>
              <a:t>, </a:t>
            </a:r>
            <a:r>
              <a:rPr lang="fr-FR" dirty="0" err="1" smtClean="0"/>
              <a:t>considerando</a:t>
            </a:r>
            <a:r>
              <a:rPr lang="fr-FR" dirty="0" smtClean="0"/>
              <a:t> os </a:t>
            </a:r>
            <a:r>
              <a:rPr lang="fr-FR" dirty="0" err="1" smtClean="0"/>
              <a:t>núcleos</a:t>
            </a:r>
            <a:r>
              <a:rPr lang="fr-FR" dirty="0" smtClean="0"/>
              <a:t> </a:t>
            </a:r>
            <a:r>
              <a:rPr lang="fr-FR" dirty="0" err="1" smtClean="0"/>
              <a:t>fixos</a:t>
            </a:r>
            <a:r>
              <a:rPr lang="fr-FR" dirty="0" smtClean="0"/>
              <a:t>), </a:t>
            </a:r>
            <a:r>
              <a:rPr lang="fr-FR" dirty="0" err="1" smtClean="0"/>
              <a:t>temos</a:t>
            </a:r>
            <a:r>
              <a:rPr lang="fr-FR" dirty="0" smtClean="0"/>
              <a:t> </a:t>
            </a:r>
            <a:r>
              <a:rPr lang="fr-FR" dirty="0" err="1" smtClean="0"/>
              <a:t>então</a:t>
            </a:r>
            <a:r>
              <a:rPr lang="fr-FR" dirty="0" smtClean="0"/>
              <a:t>:</a:t>
            </a:r>
          </a:p>
          <a:p>
            <a:pPr algn="just"/>
            <a:r>
              <a:rPr lang="fr-FR" dirty="0" smtClean="0"/>
              <a:t>                                              </a:t>
            </a:r>
          </a:p>
          <a:p>
            <a:pPr algn="just"/>
            <a:r>
              <a:rPr lang="fr-FR" dirty="0" smtClean="0"/>
              <a:t>                                                 , onde                é a </a:t>
            </a:r>
            <a:r>
              <a:rPr lang="fr-FR" dirty="0" err="1" smtClean="0"/>
              <a:t>função</a:t>
            </a:r>
            <a:r>
              <a:rPr lang="fr-FR" dirty="0" smtClean="0"/>
              <a:t> de </a:t>
            </a:r>
            <a:r>
              <a:rPr lang="fr-FR" dirty="0" err="1" smtClean="0"/>
              <a:t>onda</a:t>
            </a:r>
            <a:r>
              <a:rPr lang="fr-FR" dirty="0" smtClean="0"/>
              <a:t> dos  </a:t>
            </a:r>
            <a:r>
              <a:rPr lang="fr-FR" dirty="0" err="1" smtClean="0"/>
              <a:t>núcleos</a:t>
            </a:r>
            <a:r>
              <a:rPr lang="fr-FR" dirty="0" smtClean="0"/>
              <a:t> e            é a </a:t>
            </a:r>
            <a:r>
              <a:rPr lang="fr-FR" dirty="0" err="1" smtClean="0"/>
              <a:t>função</a:t>
            </a:r>
            <a:r>
              <a:rPr lang="fr-FR" dirty="0" smtClean="0"/>
              <a:t> de </a:t>
            </a:r>
            <a:r>
              <a:rPr lang="fr-FR" dirty="0" err="1" smtClean="0"/>
              <a:t>onda</a:t>
            </a:r>
            <a:r>
              <a:rPr lang="fr-FR" dirty="0" smtClean="0"/>
              <a:t> dos </a:t>
            </a:r>
            <a:r>
              <a:rPr lang="fr-FR" dirty="0" err="1" smtClean="0"/>
              <a:t>elétrons</a:t>
            </a:r>
            <a:r>
              <a:rPr lang="fr-FR" dirty="0" smtClean="0"/>
              <a:t>. </a:t>
            </a:r>
            <a:r>
              <a:rPr lang="fr-FR" dirty="0" err="1" smtClean="0"/>
              <a:t>Assim</a:t>
            </a:r>
            <a:r>
              <a:rPr lang="fr-FR" dirty="0" smtClean="0"/>
              <a:t> </a:t>
            </a:r>
            <a:r>
              <a:rPr lang="fr-FR" dirty="0" err="1" smtClean="0"/>
              <a:t>podemos</a:t>
            </a:r>
            <a:r>
              <a:rPr lang="fr-FR" dirty="0" smtClean="0"/>
              <a:t> </a:t>
            </a:r>
            <a:r>
              <a:rPr lang="fr-FR" dirty="0" err="1" smtClean="0"/>
              <a:t>reduzir</a:t>
            </a:r>
            <a:r>
              <a:rPr lang="fr-FR" dirty="0" smtClean="0"/>
              <a:t> o </a:t>
            </a:r>
            <a:r>
              <a:rPr lang="fr-FR" dirty="0" err="1" smtClean="0"/>
              <a:t>problema</a:t>
            </a:r>
            <a:r>
              <a:rPr lang="fr-FR" dirty="0" smtClean="0"/>
              <a:t> </a:t>
            </a:r>
            <a:r>
              <a:rPr lang="fr-FR" dirty="0" err="1" smtClean="0"/>
              <a:t>anterior</a:t>
            </a:r>
            <a:r>
              <a:rPr lang="fr-FR" dirty="0" smtClean="0"/>
              <a:t> à:</a:t>
            </a:r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sz="1000" dirty="0" smtClean="0"/>
          </a:p>
          <a:p>
            <a:pPr algn="just"/>
            <a:r>
              <a:rPr lang="fr-FR" b="1" u="sng" dirty="0" err="1" smtClean="0"/>
              <a:t>Elétrons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independentes</a:t>
            </a:r>
            <a:r>
              <a:rPr lang="fr-FR" b="1" u="sng" dirty="0" smtClean="0"/>
              <a:t>:</a:t>
            </a:r>
            <a:r>
              <a:rPr lang="fr-FR" dirty="0" smtClean="0"/>
              <a:t> Consiste </a:t>
            </a:r>
            <a:r>
              <a:rPr lang="fr-FR" dirty="0" err="1" smtClean="0"/>
              <a:t>em</a:t>
            </a:r>
            <a:r>
              <a:rPr lang="fr-FR" dirty="0" smtClean="0"/>
              <a:t> </a:t>
            </a:r>
            <a:r>
              <a:rPr lang="fr-FR" dirty="0" err="1" smtClean="0"/>
              <a:t>descrever</a:t>
            </a:r>
            <a:r>
              <a:rPr lang="fr-FR" dirty="0" smtClean="0"/>
              <a:t> o </a:t>
            </a:r>
            <a:r>
              <a:rPr lang="fr-FR" dirty="0" err="1" smtClean="0"/>
              <a:t>problema</a:t>
            </a:r>
            <a:r>
              <a:rPr lang="fr-FR" dirty="0" smtClean="0"/>
              <a:t> de </a:t>
            </a:r>
            <a:r>
              <a:rPr lang="fr-FR" i="1" dirty="0" smtClean="0"/>
              <a:t>n</a:t>
            </a:r>
            <a:r>
              <a:rPr lang="fr-FR" dirty="0" smtClean="0"/>
              <a:t>-</a:t>
            </a:r>
            <a:r>
              <a:rPr lang="fr-FR" dirty="0" err="1" smtClean="0"/>
              <a:t>elétrons</a:t>
            </a:r>
            <a:r>
              <a:rPr lang="fr-FR" dirty="0" smtClean="0"/>
              <a:t> </a:t>
            </a:r>
            <a:r>
              <a:rPr lang="fr-FR" dirty="0" err="1" smtClean="0"/>
              <a:t>em</a:t>
            </a:r>
            <a:r>
              <a:rPr lang="fr-FR" dirty="0" smtClean="0"/>
              <a:t> </a:t>
            </a:r>
            <a:r>
              <a:rPr lang="fr-FR" i="1" dirty="0" smtClean="0"/>
              <a:t>n</a:t>
            </a:r>
            <a:r>
              <a:rPr lang="fr-FR" dirty="0" smtClean="0"/>
              <a:t>-</a:t>
            </a:r>
            <a:r>
              <a:rPr lang="fr-FR" dirty="0" err="1" smtClean="0"/>
              <a:t>problemas</a:t>
            </a:r>
            <a:r>
              <a:rPr lang="fr-FR" dirty="0" smtClean="0"/>
              <a:t> </a:t>
            </a:r>
            <a:r>
              <a:rPr lang="fr-FR" dirty="0" err="1" smtClean="0"/>
              <a:t>monoeletrônicos</a:t>
            </a:r>
            <a:r>
              <a:rPr lang="fr-FR" dirty="0" smtClean="0"/>
              <a:t>. </a:t>
            </a:r>
            <a:r>
              <a:rPr lang="fr-FR" dirty="0" err="1" smtClean="0"/>
              <a:t>Isto</a:t>
            </a:r>
            <a:r>
              <a:rPr lang="fr-FR" dirty="0" smtClean="0"/>
              <a:t> é, </a:t>
            </a:r>
            <a:r>
              <a:rPr lang="fr-FR" dirty="0" err="1" smtClean="0"/>
              <a:t>decompor</a:t>
            </a:r>
            <a:r>
              <a:rPr lang="fr-FR" dirty="0" smtClean="0"/>
              <a:t> o </a:t>
            </a:r>
            <a:r>
              <a:rPr lang="fr-FR" dirty="0" err="1" smtClean="0"/>
              <a:t>Hamiltoniano</a:t>
            </a:r>
            <a:r>
              <a:rPr lang="fr-FR" dirty="0" smtClean="0"/>
              <a:t> global </a:t>
            </a:r>
            <a:r>
              <a:rPr lang="fr-FR" b="1" dirty="0" smtClean="0"/>
              <a:t>H</a:t>
            </a:r>
            <a:r>
              <a:rPr lang="fr-FR" b="1" baseline="30000" dirty="0" smtClean="0"/>
              <a:t>e </a:t>
            </a:r>
            <a:r>
              <a:rPr lang="fr-FR" dirty="0" smtClean="0"/>
              <a:t>do </a:t>
            </a:r>
            <a:r>
              <a:rPr lang="fr-FR" dirty="0" err="1" smtClean="0"/>
              <a:t>sistema</a:t>
            </a:r>
            <a:r>
              <a:rPr lang="fr-FR" dirty="0" smtClean="0"/>
              <a:t> na soma de </a:t>
            </a:r>
            <a:r>
              <a:rPr lang="fr-FR" i="1" dirty="0" smtClean="0"/>
              <a:t>n</a:t>
            </a:r>
            <a:r>
              <a:rPr lang="fr-FR" dirty="0" smtClean="0"/>
              <a:t> </a:t>
            </a:r>
            <a:r>
              <a:rPr lang="fr-FR" dirty="0" err="1" smtClean="0"/>
              <a:t>Hamiltonianos</a:t>
            </a:r>
            <a:r>
              <a:rPr lang="fr-FR" dirty="0" smtClean="0"/>
              <a:t> </a:t>
            </a:r>
            <a:r>
              <a:rPr lang="fr-FR" b="1" dirty="0" smtClean="0"/>
              <a:t>H</a:t>
            </a:r>
            <a:r>
              <a:rPr lang="fr-FR" b="1" baseline="-25000" dirty="0" smtClean="0"/>
              <a:t>i</a:t>
            </a:r>
            <a:r>
              <a:rPr lang="fr-FR" baseline="-25000" dirty="0" smtClean="0"/>
              <a:t> </a:t>
            </a:r>
            <a:r>
              <a:rPr lang="fr-FR" dirty="0" err="1" smtClean="0"/>
              <a:t>monoeletrônicos</a:t>
            </a:r>
            <a:r>
              <a:rPr lang="fr-FR" dirty="0" smtClean="0"/>
              <a:t> e a </a:t>
            </a:r>
            <a:r>
              <a:rPr lang="fr-FR" dirty="0" err="1" smtClean="0"/>
              <a:t>função</a:t>
            </a:r>
            <a:r>
              <a:rPr lang="fr-FR" dirty="0" smtClean="0"/>
              <a:t> de </a:t>
            </a:r>
            <a:r>
              <a:rPr lang="fr-FR" dirty="0" err="1" smtClean="0"/>
              <a:t>onda</a:t>
            </a:r>
            <a:r>
              <a:rPr lang="fr-FR" dirty="0" smtClean="0"/>
              <a:t> total       </a:t>
            </a:r>
            <a:r>
              <a:rPr lang="fr-FR" dirty="0" err="1" smtClean="0"/>
              <a:t>como</a:t>
            </a:r>
            <a:r>
              <a:rPr lang="fr-FR" dirty="0" smtClean="0"/>
              <a:t> o </a:t>
            </a:r>
            <a:r>
              <a:rPr lang="fr-FR" dirty="0" err="1" smtClean="0"/>
              <a:t>produto</a:t>
            </a:r>
            <a:r>
              <a:rPr lang="fr-FR" dirty="0" smtClean="0"/>
              <a:t> de  </a:t>
            </a:r>
            <a:r>
              <a:rPr lang="fr-FR" dirty="0" err="1" smtClean="0"/>
              <a:t>funções</a:t>
            </a:r>
            <a:r>
              <a:rPr lang="fr-FR" dirty="0" smtClean="0"/>
              <a:t> de </a:t>
            </a:r>
            <a:r>
              <a:rPr lang="fr-FR" dirty="0" err="1" smtClean="0"/>
              <a:t>ondas</a:t>
            </a:r>
            <a:r>
              <a:rPr lang="fr-FR" dirty="0" smtClean="0"/>
              <a:t>       </a:t>
            </a:r>
            <a:r>
              <a:rPr lang="fr-FR" dirty="0" err="1" smtClean="0"/>
              <a:t>monoeletrônicas</a:t>
            </a:r>
            <a:r>
              <a:rPr lang="fr-FR" dirty="0" smtClean="0"/>
              <a:t>. </a:t>
            </a:r>
            <a:r>
              <a:rPr lang="fr-FR" dirty="0" err="1" smtClean="0"/>
              <a:t>Como</a:t>
            </a:r>
            <a:r>
              <a:rPr lang="fr-FR" dirty="0" smtClean="0"/>
              <a:t> </a:t>
            </a:r>
            <a:r>
              <a:rPr lang="fr-FR" dirty="0" err="1" smtClean="0"/>
              <a:t>consequência</a:t>
            </a:r>
            <a:r>
              <a:rPr lang="fr-FR" dirty="0" smtClean="0"/>
              <a:t>, a </a:t>
            </a:r>
            <a:r>
              <a:rPr lang="fr-FR" dirty="0" err="1" smtClean="0"/>
              <a:t>energia</a:t>
            </a:r>
            <a:r>
              <a:rPr lang="fr-FR" dirty="0" smtClean="0"/>
              <a:t> total do </a:t>
            </a:r>
            <a:r>
              <a:rPr lang="fr-FR" dirty="0" err="1" smtClean="0"/>
              <a:t>sistema</a:t>
            </a:r>
            <a:r>
              <a:rPr lang="fr-FR" dirty="0" smtClean="0"/>
              <a:t> </a:t>
            </a:r>
            <a:r>
              <a:rPr lang="fr-FR" b="1" dirty="0" smtClean="0"/>
              <a:t>E</a:t>
            </a:r>
            <a:r>
              <a:rPr lang="fr-FR" dirty="0" smtClean="0"/>
              <a:t> </a:t>
            </a:r>
            <a:r>
              <a:rPr lang="fr-FR" dirty="0" err="1" smtClean="0"/>
              <a:t>será</a:t>
            </a:r>
            <a:r>
              <a:rPr lang="fr-FR" dirty="0" smtClean="0"/>
              <a:t> </a:t>
            </a:r>
            <a:r>
              <a:rPr lang="fr-FR" dirty="0" err="1" smtClean="0"/>
              <a:t>igual</a:t>
            </a:r>
            <a:r>
              <a:rPr lang="fr-FR" dirty="0" smtClean="0"/>
              <a:t> a soma </a:t>
            </a:r>
            <a:r>
              <a:rPr lang="fr-FR" dirty="0" err="1" smtClean="0"/>
              <a:t>das</a:t>
            </a:r>
            <a:r>
              <a:rPr lang="fr-FR" dirty="0" smtClean="0"/>
              <a:t> </a:t>
            </a:r>
            <a:r>
              <a:rPr lang="fr-FR" dirty="0" err="1" smtClean="0"/>
              <a:t>energias</a:t>
            </a:r>
            <a:r>
              <a:rPr lang="fr-FR" dirty="0" smtClean="0"/>
              <a:t> </a:t>
            </a:r>
            <a:r>
              <a:rPr lang="fr-FR" b="1" dirty="0" err="1" smtClean="0"/>
              <a:t>E</a:t>
            </a:r>
            <a:r>
              <a:rPr lang="fr-FR" b="1" baseline="-25000" dirty="0" err="1" smtClean="0"/>
              <a:t>i</a:t>
            </a:r>
            <a:r>
              <a:rPr lang="fr-FR" dirty="0" smtClean="0"/>
              <a:t> dos </a:t>
            </a:r>
            <a:r>
              <a:rPr lang="fr-FR" dirty="0" err="1" smtClean="0"/>
              <a:t>sistemas</a:t>
            </a:r>
            <a:r>
              <a:rPr lang="fr-FR" dirty="0" smtClean="0"/>
              <a:t> </a:t>
            </a:r>
            <a:r>
              <a:rPr lang="fr-FR" dirty="0" err="1" smtClean="0"/>
              <a:t>monoeletrônicos</a:t>
            </a:r>
            <a:r>
              <a:rPr lang="fr-FR" dirty="0" smtClean="0"/>
              <a:t>: 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                                       </a:t>
            </a:r>
            <a:endParaRPr lang="fr-FR" b="1" baseline="30000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0" y="7627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322160"/>
            <a:ext cx="2581275" cy="333375"/>
          </a:xfrm>
          <a:prstGeom prst="rect">
            <a:avLst/>
          </a:prstGeom>
          <a:noFill/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61983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322160"/>
            <a:ext cx="762000" cy="304800"/>
          </a:xfrm>
          <a:prstGeom prst="rect">
            <a:avLst/>
          </a:prstGeom>
          <a:noFill/>
        </p:spPr>
      </p:pic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4074" y="2322160"/>
            <a:ext cx="514350" cy="304800"/>
          </a:xfrm>
          <a:prstGeom prst="rect">
            <a:avLst/>
          </a:prstGeom>
          <a:noFill/>
        </p:spPr>
      </p:pic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025472"/>
            <a:ext cx="1847850" cy="304800"/>
          </a:xfrm>
          <a:prstGeom prst="rect">
            <a:avLst/>
          </a:prstGeom>
          <a:noFill/>
        </p:spPr>
      </p:pic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2714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149080"/>
            <a:ext cx="161925" cy="304800"/>
          </a:xfrm>
          <a:prstGeom prst="rect">
            <a:avLst/>
          </a:prstGeom>
          <a:noFill/>
        </p:spPr>
      </p:pic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2716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4437112"/>
            <a:ext cx="238125" cy="304800"/>
          </a:xfrm>
          <a:prstGeom prst="rect">
            <a:avLst/>
          </a:prstGeom>
          <a:noFill/>
        </p:spPr>
      </p:pic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0" y="31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2723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5301208"/>
            <a:ext cx="1247775" cy="304800"/>
          </a:xfrm>
          <a:prstGeom prst="rect">
            <a:avLst/>
          </a:prstGeom>
          <a:noFill/>
        </p:spPr>
      </p:pic>
      <p:sp>
        <p:nvSpPr>
          <p:cNvPr id="72725" name="Rectangle 21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2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2731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2730" name="Picture 2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60615" y="5301208"/>
            <a:ext cx="1571625" cy="304800"/>
          </a:xfrm>
          <a:prstGeom prst="rect">
            <a:avLst/>
          </a:prstGeom>
          <a:noFill/>
        </p:spPr>
      </p:pic>
      <p:sp>
        <p:nvSpPr>
          <p:cNvPr id="72732" name="Rectangle 28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3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273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7374624" y="558924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(i = 1,2,…n)</a:t>
            </a:r>
            <a:endParaRPr lang="fr-FR" dirty="0"/>
          </a:p>
        </p:txBody>
      </p:sp>
      <p:sp>
        <p:nvSpPr>
          <p:cNvPr id="7273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2737" name="Picture 3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157192"/>
            <a:ext cx="2514600" cy="581025"/>
          </a:xfrm>
          <a:prstGeom prst="rect">
            <a:avLst/>
          </a:prstGeom>
          <a:noFill/>
        </p:spPr>
      </p:pic>
      <p:sp>
        <p:nvSpPr>
          <p:cNvPr id="7274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2739" name="Picture 3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5085184"/>
            <a:ext cx="1143000" cy="790575"/>
          </a:xfrm>
          <a:prstGeom prst="rect">
            <a:avLst/>
          </a:prstGeom>
          <a:noFill/>
        </p:spPr>
      </p:pic>
      <p:sp>
        <p:nvSpPr>
          <p:cNvPr id="60" name="ZoneTexte 59"/>
          <p:cNvSpPr txBox="1"/>
          <p:nvPr/>
        </p:nvSpPr>
        <p:spPr>
          <a:xfrm>
            <a:off x="251520" y="6021288"/>
            <a:ext cx="4613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Isso</a:t>
            </a:r>
            <a:r>
              <a:rPr lang="fr-FR" dirty="0" smtClean="0"/>
              <a:t> </a:t>
            </a:r>
            <a:r>
              <a:rPr lang="fr-FR" dirty="0" err="1" smtClean="0"/>
              <a:t>não</a:t>
            </a:r>
            <a:r>
              <a:rPr lang="fr-FR" dirty="0" smtClean="0"/>
              <a:t> </a:t>
            </a:r>
            <a:r>
              <a:rPr lang="fr-FR" dirty="0" err="1" smtClean="0"/>
              <a:t>quer</a:t>
            </a:r>
            <a:r>
              <a:rPr lang="fr-FR" dirty="0" smtClean="0"/>
              <a:t> </a:t>
            </a:r>
            <a:r>
              <a:rPr lang="fr-FR" dirty="0" err="1" smtClean="0"/>
              <a:t>dizer</a:t>
            </a:r>
            <a:r>
              <a:rPr lang="fr-FR" dirty="0" smtClean="0"/>
              <a:t> que os </a:t>
            </a:r>
            <a:r>
              <a:rPr lang="fr-FR" dirty="0" err="1" smtClean="0"/>
              <a:t>elétrons</a:t>
            </a:r>
            <a:r>
              <a:rPr lang="fr-FR" dirty="0" smtClean="0"/>
              <a:t> se </a:t>
            </a:r>
            <a:r>
              <a:rPr lang="fr-FR" dirty="0" err="1" smtClean="0"/>
              <a:t>ignoram</a:t>
            </a:r>
            <a:r>
              <a:rPr lang="fr-FR" dirty="0" smtClean="0"/>
              <a:t>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5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116632"/>
            <a:ext cx="6964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Noções</a:t>
            </a:r>
            <a:r>
              <a:rPr lang="fr-FR" sz="2800" dirty="0" smtClean="0"/>
              <a:t> de </a:t>
            </a:r>
            <a:r>
              <a:rPr lang="fr-FR" sz="2800" dirty="0" smtClean="0"/>
              <a:t>Orbitais </a:t>
            </a:r>
            <a:r>
              <a:rPr lang="fr-FR" sz="2800" dirty="0" err="1"/>
              <a:t>M</a:t>
            </a:r>
            <a:r>
              <a:rPr lang="fr-FR" sz="2800" dirty="0" err="1" smtClean="0"/>
              <a:t>oleculares</a:t>
            </a:r>
            <a:r>
              <a:rPr lang="fr-FR" sz="2800" dirty="0" smtClean="0"/>
              <a:t>: a </a:t>
            </a:r>
            <a:r>
              <a:rPr lang="fr-FR" sz="2800" dirty="0" err="1"/>
              <a:t>T</a:t>
            </a:r>
            <a:r>
              <a:rPr lang="fr-FR" sz="2800" dirty="0" err="1" smtClean="0"/>
              <a:t>eoria</a:t>
            </a:r>
            <a:r>
              <a:rPr lang="fr-FR" sz="2800" dirty="0" smtClean="0"/>
              <a:t> </a:t>
            </a:r>
            <a:r>
              <a:rPr lang="fr-FR" sz="2800" dirty="0" smtClean="0"/>
              <a:t>LCAO</a:t>
            </a:r>
            <a:endParaRPr lang="fr-FR" sz="2800" baseline="-25000" dirty="0"/>
          </a:p>
        </p:txBody>
      </p:sp>
      <p:sp>
        <p:nvSpPr>
          <p:cNvPr id="8" name="ZoneTexte 7"/>
          <p:cNvSpPr txBox="1"/>
          <p:nvPr/>
        </p:nvSpPr>
        <p:spPr>
          <a:xfrm>
            <a:off x="239913" y="692696"/>
            <a:ext cx="466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(“</a:t>
            </a:r>
            <a:r>
              <a:rPr lang="fr-FR" sz="2000" b="1" u="sng" dirty="0" err="1" smtClean="0"/>
              <a:t>L</a:t>
            </a:r>
            <a:r>
              <a:rPr lang="fr-FR" sz="2000" dirty="0" err="1" smtClean="0"/>
              <a:t>inear</a:t>
            </a:r>
            <a:r>
              <a:rPr lang="fr-FR" sz="2000" dirty="0" smtClean="0"/>
              <a:t> </a:t>
            </a:r>
            <a:r>
              <a:rPr lang="fr-FR" sz="2000" b="1" u="sng" dirty="0" err="1" smtClean="0"/>
              <a:t>C</a:t>
            </a:r>
            <a:r>
              <a:rPr lang="fr-FR" sz="2000" dirty="0" err="1" smtClean="0"/>
              <a:t>ombination</a:t>
            </a:r>
            <a:r>
              <a:rPr lang="fr-FR" sz="2000" dirty="0" smtClean="0"/>
              <a:t> of </a:t>
            </a:r>
            <a:r>
              <a:rPr lang="fr-FR" sz="2000" b="1" u="sng" dirty="0" err="1" smtClean="0"/>
              <a:t>A</a:t>
            </a:r>
            <a:r>
              <a:rPr lang="fr-FR" sz="2000" dirty="0" err="1" smtClean="0"/>
              <a:t>tomic</a:t>
            </a:r>
            <a:r>
              <a:rPr lang="fr-FR" sz="2000" dirty="0" smtClean="0"/>
              <a:t> </a:t>
            </a:r>
            <a:r>
              <a:rPr lang="fr-FR" sz="2000" b="1" u="sng" dirty="0" err="1" smtClean="0"/>
              <a:t>O</a:t>
            </a:r>
            <a:r>
              <a:rPr lang="fr-FR" sz="2000" dirty="0" err="1" smtClean="0"/>
              <a:t>rbitals</a:t>
            </a:r>
            <a:r>
              <a:rPr lang="en-US" sz="2000" dirty="0" smtClean="0"/>
              <a:t>”)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107504" y="1412776"/>
            <a:ext cx="88924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000" dirty="0" smtClean="0"/>
              <a:t> </a:t>
            </a:r>
            <a:r>
              <a:rPr lang="fr-FR" sz="2000" dirty="0" err="1" smtClean="0"/>
              <a:t>Primeira</a:t>
            </a:r>
            <a:r>
              <a:rPr lang="fr-FR" sz="2000" dirty="0" smtClean="0"/>
              <a:t> </a:t>
            </a:r>
            <a:r>
              <a:rPr lang="fr-FR" sz="2000" dirty="0" err="1" smtClean="0"/>
              <a:t>consideração</a:t>
            </a:r>
            <a:r>
              <a:rPr lang="fr-FR" sz="2000" dirty="0" smtClean="0"/>
              <a:t> importante: </a:t>
            </a:r>
            <a:r>
              <a:rPr lang="fr-FR" sz="2000" dirty="0" err="1" smtClean="0"/>
              <a:t>negligencia</a:t>
            </a:r>
            <a:r>
              <a:rPr lang="fr-FR" sz="2000" dirty="0" smtClean="0"/>
              <a:t>-se os </a:t>
            </a:r>
            <a:r>
              <a:rPr lang="fr-FR" sz="2000" dirty="0" err="1" smtClean="0"/>
              <a:t>elétrons</a:t>
            </a:r>
            <a:r>
              <a:rPr lang="fr-FR" sz="2000" dirty="0" smtClean="0"/>
              <a:t> mais </a:t>
            </a:r>
            <a:r>
              <a:rPr lang="fr-FR" sz="2000" dirty="0" err="1" smtClean="0"/>
              <a:t>pr</a:t>
            </a:r>
            <a:r>
              <a:rPr lang="fr-FR" sz="2000" dirty="0" err="1" smtClean="0">
                <a:latin typeface="Calibri"/>
              </a:rPr>
              <a:t>óximos</a:t>
            </a:r>
            <a:r>
              <a:rPr lang="fr-FR" sz="2000" dirty="0" smtClean="0">
                <a:latin typeface="Calibri"/>
              </a:rPr>
              <a:t> do </a:t>
            </a:r>
            <a:r>
              <a:rPr lang="fr-FR" sz="2000" dirty="0" err="1" smtClean="0">
                <a:latin typeface="Calibri"/>
              </a:rPr>
              <a:t>núcleo</a:t>
            </a:r>
            <a:r>
              <a:rPr lang="fr-FR" sz="2000" dirty="0" smtClean="0">
                <a:latin typeface="Calibri"/>
              </a:rPr>
              <a:t>. </a:t>
            </a:r>
            <a:r>
              <a:rPr lang="fr-FR" sz="2000" dirty="0" err="1" smtClean="0">
                <a:latin typeface="Calibri"/>
              </a:rPr>
              <a:t>Somente</a:t>
            </a:r>
            <a:r>
              <a:rPr lang="fr-FR" sz="2000" dirty="0" smtClean="0">
                <a:latin typeface="Calibri"/>
              </a:rPr>
              <a:t> os </a:t>
            </a:r>
            <a:r>
              <a:rPr lang="fr-FR" sz="2000" dirty="0" err="1" smtClean="0">
                <a:latin typeface="Calibri"/>
              </a:rPr>
              <a:t>elétrons</a:t>
            </a:r>
            <a:r>
              <a:rPr lang="fr-FR" sz="2000" dirty="0" smtClean="0">
                <a:latin typeface="Calibri"/>
              </a:rPr>
              <a:t> de </a:t>
            </a:r>
            <a:r>
              <a:rPr lang="fr-FR" sz="2000" dirty="0" err="1" smtClean="0">
                <a:latin typeface="Calibri"/>
              </a:rPr>
              <a:t>valência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são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considerados</a:t>
            </a:r>
            <a:r>
              <a:rPr lang="fr-FR" sz="2000" dirty="0" smtClean="0">
                <a:latin typeface="Calibri"/>
              </a:rPr>
              <a:t> (</a:t>
            </a:r>
            <a:r>
              <a:rPr lang="fr-FR" sz="2000" dirty="0" err="1" smtClean="0">
                <a:latin typeface="Calibri"/>
              </a:rPr>
              <a:t>são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eles</a:t>
            </a:r>
            <a:r>
              <a:rPr lang="fr-FR" sz="2000" dirty="0" smtClean="0">
                <a:latin typeface="Calibri"/>
              </a:rPr>
              <a:t> que </a:t>
            </a:r>
            <a:r>
              <a:rPr lang="fr-FR" sz="2000" dirty="0" err="1" smtClean="0">
                <a:latin typeface="Calibri"/>
              </a:rPr>
              <a:t>formarão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ligações</a:t>
            </a:r>
            <a:r>
              <a:rPr lang="fr-FR" sz="2000" dirty="0" smtClean="0">
                <a:latin typeface="Calibri"/>
              </a:rPr>
              <a:t>).</a:t>
            </a:r>
          </a:p>
          <a:p>
            <a:pPr algn="just"/>
            <a:r>
              <a:rPr lang="fr-FR" sz="2000" dirty="0" smtClean="0">
                <a:latin typeface="Calibri"/>
              </a:rPr>
              <a:t> </a:t>
            </a:r>
          </a:p>
          <a:p>
            <a:pPr algn="just">
              <a:buFontTx/>
              <a:buChar char="-"/>
            </a:pP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Em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seguida</a:t>
            </a:r>
            <a:r>
              <a:rPr lang="fr-FR" sz="2000" dirty="0" smtClean="0">
                <a:latin typeface="Calibri"/>
              </a:rPr>
              <a:t>, a </a:t>
            </a:r>
            <a:r>
              <a:rPr lang="fr-FR" sz="2000" dirty="0" err="1" smtClean="0">
                <a:latin typeface="Calibri"/>
              </a:rPr>
              <a:t>idéia</a:t>
            </a:r>
            <a:r>
              <a:rPr lang="fr-FR" sz="2000" dirty="0" smtClean="0">
                <a:latin typeface="Calibri"/>
              </a:rPr>
              <a:t> de </a:t>
            </a:r>
            <a:r>
              <a:rPr lang="fr-FR" sz="2000" dirty="0" err="1" smtClean="0">
                <a:latin typeface="Calibri"/>
              </a:rPr>
              <a:t>deslocalização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eletrônica</a:t>
            </a:r>
            <a:r>
              <a:rPr lang="fr-FR" sz="2000" dirty="0" smtClean="0">
                <a:latin typeface="Calibri"/>
              </a:rPr>
              <a:t> entre os </a:t>
            </a:r>
            <a:r>
              <a:rPr lang="fr-FR" sz="2000" dirty="0" err="1" smtClean="0">
                <a:latin typeface="Calibri"/>
              </a:rPr>
              <a:t>diversos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núcleos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atômicos</a:t>
            </a:r>
            <a:r>
              <a:rPr lang="fr-FR" sz="2000" dirty="0" smtClean="0">
                <a:latin typeface="Calibri"/>
              </a:rPr>
              <a:t> da </a:t>
            </a:r>
            <a:r>
              <a:rPr lang="fr-FR" sz="2000" dirty="0" err="1" smtClean="0">
                <a:latin typeface="Calibri"/>
              </a:rPr>
              <a:t>molécula</a:t>
            </a:r>
            <a:r>
              <a:rPr lang="fr-FR" sz="2000" dirty="0" smtClean="0">
                <a:latin typeface="Calibri"/>
              </a:rPr>
              <a:t> é </a:t>
            </a:r>
            <a:r>
              <a:rPr lang="fr-FR" sz="2000" dirty="0" err="1" smtClean="0">
                <a:latin typeface="Calibri"/>
              </a:rPr>
              <a:t>expressa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como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uma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combinação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linear</a:t>
            </a:r>
            <a:r>
              <a:rPr lang="fr-FR" sz="2000" dirty="0" smtClean="0">
                <a:latin typeface="Calibri"/>
              </a:rPr>
              <a:t> dos orbitais </a:t>
            </a:r>
            <a:r>
              <a:rPr lang="fr-FR" sz="2000" dirty="0" err="1" smtClean="0">
                <a:latin typeface="Calibri"/>
              </a:rPr>
              <a:t>atômicos</a:t>
            </a:r>
            <a:r>
              <a:rPr lang="fr-FR" sz="2000" dirty="0" smtClean="0">
                <a:latin typeface="Calibri"/>
              </a:rPr>
              <a:t> dos </a:t>
            </a:r>
            <a:r>
              <a:rPr lang="fr-FR" sz="2000" dirty="0" err="1" smtClean="0">
                <a:latin typeface="Calibri"/>
              </a:rPr>
              <a:t>elétrons</a:t>
            </a:r>
            <a:r>
              <a:rPr lang="fr-FR" sz="2000" dirty="0" smtClean="0">
                <a:latin typeface="Calibri"/>
              </a:rPr>
              <a:t> de </a:t>
            </a:r>
            <a:r>
              <a:rPr lang="fr-FR" sz="2000" dirty="0" err="1" smtClean="0">
                <a:latin typeface="Calibri"/>
              </a:rPr>
              <a:t>valência</a:t>
            </a:r>
            <a:r>
              <a:rPr lang="fr-FR" sz="2000" dirty="0" smtClean="0">
                <a:latin typeface="Calibri"/>
              </a:rPr>
              <a:t> =&gt; </a:t>
            </a:r>
            <a:r>
              <a:rPr lang="fr-FR" sz="2000" dirty="0" err="1" smtClean="0">
                <a:latin typeface="Calibri"/>
              </a:rPr>
              <a:t>temos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assim</a:t>
            </a:r>
            <a:r>
              <a:rPr lang="fr-FR" sz="2000" dirty="0" smtClean="0">
                <a:latin typeface="Calibri"/>
              </a:rPr>
              <a:t> a </a:t>
            </a:r>
            <a:r>
              <a:rPr lang="fr-FR" sz="2000" dirty="0" err="1" smtClean="0">
                <a:latin typeface="Calibri"/>
              </a:rPr>
              <a:t>noção</a:t>
            </a:r>
            <a:r>
              <a:rPr lang="fr-FR" sz="2000" dirty="0" smtClean="0">
                <a:latin typeface="Calibri"/>
              </a:rPr>
              <a:t> de </a:t>
            </a:r>
            <a:r>
              <a:rPr lang="fr-FR" sz="2000" dirty="0" err="1" smtClean="0">
                <a:latin typeface="Calibri"/>
              </a:rPr>
              <a:t>nuvem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eletrônica</a:t>
            </a:r>
            <a:r>
              <a:rPr lang="fr-FR" sz="2000" dirty="0" smtClean="0">
                <a:latin typeface="Calibri"/>
              </a:rPr>
              <a:t> se </a:t>
            </a:r>
            <a:r>
              <a:rPr lang="fr-FR" sz="2000" dirty="0" err="1" smtClean="0">
                <a:latin typeface="Calibri"/>
              </a:rPr>
              <a:t>deslocando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em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um</a:t>
            </a:r>
            <a:r>
              <a:rPr lang="fr-FR" sz="2000" dirty="0" smtClean="0">
                <a:latin typeface="Calibri"/>
              </a:rPr>
              <a:t> campo de </a:t>
            </a:r>
            <a:r>
              <a:rPr lang="fr-FR" sz="2000" dirty="0" err="1" smtClean="0">
                <a:latin typeface="Calibri"/>
              </a:rPr>
              <a:t>núcleos</a:t>
            </a:r>
            <a:r>
              <a:rPr lang="fr-FR" sz="2000" dirty="0" smtClean="0">
                <a:latin typeface="Calibri"/>
              </a:rPr>
              <a:t> </a:t>
            </a:r>
            <a:r>
              <a:rPr lang="en-US" sz="2000" dirty="0" smtClean="0"/>
              <a:t>“</a:t>
            </a:r>
            <a:r>
              <a:rPr lang="fr-FR" sz="2000" dirty="0" err="1" smtClean="0">
                <a:latin typeface="Calibri"/>
              </a:rPr>
              <a:t>congelados</a:t>
            </a:r>
            <a:r>
              <a:rPr lang="en-US" sz="2000" dirty="0" smtClean="0"/>
              <a:t>”</a:t>
            </a:r>
          </a:p>
          <a:p>
            <a:pPr algn="just">
              <a:buFontTx/>
              <a:buChar char="-"/>
            </a:pPr>
            <a:endParaRPr lang="en-US" sz="2000" dirty="0" smtClean="0"/>
          </a:p>
          <a:p>
            <a:pPr algn="just"/>
            <a:r>
              <a:rPr lang="en-US" sz="2000" dirty="0" smtClean="0"/>
              <a:t>                                                                                       (k = 1,2,…,n): </a:t>
            </a:r>
            <a:r>
              <a:rPr lang="en-US" sz="2000" dirty="0" err="1" smtClean="0"/>
              <a:t>orbitais</a:t>
            </a:r>
            <a:r>
              <a:rPr lang="en-US" sz="2000" dirty="0" smtClean="0"/>
              <a:t> </a:t>
            </a:r>
            <a:r>
              <a:rPr lang="en-US" sz="2000" dirty="0" err="1" smtClean="0"/>
              <a:t>atômicos</a:t>
            </a:r>
            <a:r>
              <a:rPr lang="en-US" sz="2000" dirty="0" smtClean="0"/>
              <a:t> (OA)</a:t>
            </a:r>
          </a:p>
          <a:p>
            <a:pPr algn="just"/>
            <a:r>
              <a:rPr lang="en-US" sz="2000" dirty="0" smtClean="0"/>
              <a:t>                                                                                       : orbital molecular</a:t>
            </a:r>
          </a:p>
          <a:p>
            <a:pPr algn="just">
              <a:buFontTx/>
              <a:buChar char="-"/>
            </a:pPr>
            <a:endParaRPr lang="en-US" sz="2000" dirty="0" smtClean="0"/>
          </a:p>
          <a:p>
            <a:pPr algn="just">
              <a:buFontTx/>
              <a:buChar char="-"/>
            </a:pPr>
            <a:r>
              <a:rPr lang="en-US" sz="2000" dirty="0" smtClean="0"/>
              <a:t> De um </a:t>
            </a:r>
            <a:r>
              <a:rPr lang="en-US" sz="2000" dirty="0" err="1" smtClean="0"/>
              <a:t>ponto</a:t>
            </a:r>
            <a:r>
              <a:rPr lang="en-US" sz="2000" dirty="0" smtClean="0"/>
              <a:t> de vista </a:t>
            </a:r>
            <a:r>
              <a:rPr lang="en-US" sz="2000" dirty="0" err="1" smtClean="0"/>
              <a:t>matemático</a:t>
            </a:r>
            <a:r>
              <a:rPr lang="en-US" sz="2000" dirty="0" smtClean="0"/>
              <a:t>, </a:t>
            </a:r>
            <a:r>
              <a:rPr lang="en-US" sz="2000" dirty="0" err="1" smtClean="0"/>
              <a:t>dizemos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OA </a:t>
            </a:r>
            <a:r>
              <a:rPr lang="en-US" sz="2000" dirty="0" err="1" smtClean="0"/>
              <a:t>definem</a:t>
            </a:r>
            <a:r>
              <a:rPr lang="en-US" sz="2000" dirty="0" smtClean="0"/>
              <a:t> a base de um </a:t>
            </a:r>
            <a:r>
              <a:rPr lang="en-US" sz="2000" dirty="0" err="1" smtClean="0"/>
              <a:t>espaço</a:t>
            </a:r>
            <a:r>
              <a:rPr lang="en-US" sz="2000" dirty="0" smtClean="0"/>
              <a:t> </a:t>
            </a:r>
            <a:r>
              <a:rPr lang="en-US" sz="2000" dirty="0" err="1" smtClean="0"/>
              <a:t>vetorial</a:t>
            </a:r>
            <a:r>
              <a:rPr lang="en-US" sz="2000" dirty="0" smtClean="0"/>
              <a:t> no </a:t>
            </a:r>
            <a:r>
              <a:rPr lang="en-US" sz="2000" dirty="0" err="1" smtClean="0"/>
              <a:t>qual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OM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dirty="0" err="1" smtClean="0"/>
              <a:t>descritos</a:t>
            </a:r>
            <a:r>
              <a:rPr lang="en-US" sz="2000" dirty="0" smtClean="0"/>
              <a:t>. A </a:t>
            </a:r>
            <a:r>
              <a:rPr lang="en-US" sz="2000" dirty="0" err="1" smtClean="0"/>
              <a:t>dimensão</a:t>
            </a:r>
            <a:r>
              <a:rPr lang="en-US" sz="2000" dirty="0" smtClean="0"/>
              <a:t> </a:t>
            </a:r>
            <a:r>
              <a:rPr lang="en-US" sz="2000" dirty="0" err="1" smtClean="0"/>
              <a:t>desse</a:t>
            </a:r>
            <a:r>
              <a:rPr lang="en-US" sz="2000" dirty="0" smtClean="0"/>
              <a:t> </a:t>
            </a:r>
            <a:r>
              <a:rPr lang="en-US" sz="2000" dirty="0" err="1" smtClean="0"/>
              <a:t>espaço</a:t>
            </a:r>
            <a:r>
              <a:rPr lang="en-US" sz="2000" dirty="0" smtClean="0"/>
              <a:t> </a:t>
            </a:r>
            <a:r>
              <a:rPr lang="en-US" sz="2000" dirty="0" err="1" smtClean="0"/>
              <a:t>vetorial</a:t>
            </a:r>
            <a:r>
              <a:rPr lang="en-US" sz="2000" dirty="0" smtClean="0"/>
              <a:t> </a:t>
            </a:r>
            <a:r>
              <a:rPr lang="en-US" sz="2000" dirty="0" err="1" smtClean="0"/>
              <a:t>determina</a:t>
            </a:r>
            <a:r>
              <a:rPr lang="en-US" sz="2000" dirty="0" smtClean="0"/>
              <a:t> o </a:t>
            </a:r>
            <a:r>
              <a:rPr lang="en-US" sz="2000" dirty="0" err="1" smtClean="0"/>
              <a:t>número</a:t>
            </a:r>
            <a:r>
              <a:rPr lang="en-US" sz="2000" dirty="0" smtClean="0"/>
              <a:t> de OM, </a:t>
            </a:r>
            <a:r>
              <a:rPr lang="en-US" sz="2000" dirty="0" err="1" smtClean="0"/>
              <a:t>tal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i="1" dirty="0" smtClean="0"/>
              <a:t>n</a:t>
            </a:r>
            <a:r>
              <a:rPr lang="en-US" sz="2000" dirty="0" smtClean="0"/>
              <a:t> OA </a:t>
            </a:r>
            <a:r>
              <a:rPr lang="en-US" sz="2000" dirty="0" err="1" smtClean="0"/>
              <a:t>dão</a:t>
            </a:r>
            <a:r>
              <a:rPr lang="en-US" sz="2000" dirty="0" smtClean="0"/>
              <a:t> </a:t>
            </a:r>
            <a:r>
              <a:rPr lang="en-US" sz="2000" dirty="0" err="1" smtClean="0"/>
              <a:t>origem</a:t>
            </a:r>
            <a:r>
              <a:rPr lang="en-US" sz="2000" dirty="0" smtClean="0"/>
              <a:t> à </a:t>
            </a:r>
            <a:r>
              <a:rPr lang="en-US" sz="2000" i="1" dirty="0" smtClean="0"/>
              <a:t>n</a:t>
            </a:r>
            <a:r>
              <a:rPr lang="en-US" sz="2000" dirty="0" smtClean="0"/>
              <a:t> OM.</a:t>
            </a: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11968" y="6474822"/>
            <a:ext cx="8664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A)</a:t>
            </a:r>
            <a:r>
              <a:rPr lang="fr-FR" sz="1600" dirty="0" smtClean="0"/>
              <a:t> J. E. Lennard Jones, </a:t>
            </a:r>
            <a:r>
              <a:rPr lang="fr-FR" sz="1600" i="1" dirty="0" err="1" smtClean="0"/>
              <a:t>Trans</a:t>
            </a:r>
            <a:r>
              <a:rPr lang="fr-FR" sz="1600" i="1" dirty="0" smtClean="0"/>
              <a:t>. Faraday Soc. </a:t>
            </a:r>
            <a:r>
              <a:rPr lang="fr-FR" sz="1600" b="1" dirty="0" smtClean="0"/>
              <a:t>1929</a:t>
            </a:r>
            <a:r>
              <a:rPr lang="fr-FR" sz="1600" dirty="0" smtClean="0"/>
              <a:t>, 25, 668. </a:t>
            </a:r>
            <a:r>
              <a:rPr lang="fr-FR" sz="1600" b="1" dirty="0" smtClean="0"/>
              <a:t>B) </a:t>
            </a:r>
            <a:r>
              <a:rPr lang="fr-FR" sz="1600" dirty="0" smtClean="0"/>
              <a:t>R. S. Mulliken, </a:t>
            </a:r>
            <a:r>
              <a:rPr lang="fr-FR" sz="1600" i="1" dirty="0" smtClean="0"/>
              <a:t>J. </a:t>
            </a:r>
            <a:r>
              <a:rPr lang="fr-FR" sz="1600" i="1" dirty="0" err="1" smtClean="0"/>
              <a:t>Chem</a:t>
            </a:r>
            <a:r>
              <a:rPr lang="fr-FR" sz="1600" i="1" dirty="0" smtClean="0"/>
              <a:t>. Phys.</a:t>
            </a:r>
            <a:r>
              <a:rPr lang="fr-FR" sz="1600" dirty="0" smtClean="0"/>
              <a:t> </a:t>
            </a:r>
            <a:r>
              <a:rPr lang="fr-FR" sz="1600" b="1" dirty="0" smtClean="0"/>
              <a:t>1935</a:t>
            </a:r>
            <a:r>
              <a:rPr lang="fr-FR" sz="1600" dirty="0" smtClean="0"/>
              <a:t>, 3, 375.</a:t>
            </a:r>
            <a:endParaRPr lang="fr-FR" sz="1600" b="1" dirty="0"/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4149080"/>
            <a:ext cx="1457325" cy="790575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221088"/>
            <a:ext cx="285750" cy="304800"/>
          </a:xfrm>
          <a:prstGeom prst="rect">
            <a:avLst/>
          </a:prstGeom>
          <a:noFill/>
        </p:spPr>
      </p:pic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6981" y="4492352"/>
            <a:ext cx="219075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48188" y="44624"/>
            <a:ext cx="6241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Forma e </a:t>
            </a:r>
            <a:r>
              <a:rPr lang="fr-FR" sz="2800" dirty="0" err="1"/>
              <a:t>E</a:t>
            </a:r>
            <a:r>
              <a:rPr lang="fr-FR" sz="2800" dirty="0" err="1" smtClean="0"/>
              <a:t>nergia</a:t>
            </a:r>
            <a:r>
              <a:rPr lang="fr-FR" sz="2800" dirty="0" smtClean="0"/>
              <a:t> </a:t>
            </a:r>
            <a:r>
              <a:rPr lang="fr-FR" sz="2800" dirty="0" smtClean="0"/>
              <a:t>dos </a:t>
            </a:r>
            <a:r>
              <a:rPr lang="fr-FR" sz="2800" dirty="0" smtClean="0"/>
              <a:t>Orbitais </a:t>
            </a:r>
            <a:r>
              <a:rPr lang="fr-FR" sz="2800" dirty="0" err="1"/>
              <a:t>M</a:t>
            </a:r>
            <a:r>
              <a:rPr lang="fr-FR" sz="2800" dirty="0" err="1" smtClean="0"/>
              <a:t>oleculares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9" y="638686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- Os orbitais </a:t>
            </a:r>
            <a:r>
              <a:rPr lang="fr-FR" sz="2000" dirty="0" err="1" smtClean="0"/>
              <a:t>moleculares</a:t>
            </a:r>
            <a:r>
              <a:rPr lang="fr-FR" sz="2000" dirty="0" smtClean="0"/>
              <a:t> </a:t>
            </a:r>
            <a:r>
              <a:rPr lang="fr-FR" sz="2000" dirty="0" err="1" smtClean="0"/>
              <a:t>são</a:t>
            </a:r>
            <a:r>
              <a:rPr lang="fr-FR" sz="2000" dirty="0" smtClean="0"/>
              <a:t> </a:t>
            </a:r>
            <a:r>
              <a:rPr lang="fr-FR" sz="2000" dirty="0" err="1" smtClean="0"/>
              <a:t>caracterizados</a:t>
            </a:r>
            <a:r>
              <a:rPr lang="fr-FR" sz="2000" dirty="0" smtClean="0"/>
              <a:t> </a:t>
            </a:r>
            <a:r>
              <a:rPr lang="fr-FR" sz="2000" dirty="0" err="1" smtClean="0"/>
              <a:t>por</a:t>
            </a:r>
            <a:r>
              <a:rPr lang="fr-FR" sz="2000" dirty="0" smtClean="0"/>
              <a:t> sua forma e </a:t>
            </a:r>
            <a:r>
              <a:rPr lang="fr-FR" sz="2000" dirty="0" err="1" smtClean="0"/>
              <a:t>energia</a:t>
            </a:r>
            <a:r>
              <a:rPr lang="fr-FR" sz="2000" dirty="0" smtClean="0"/>
              <a:t>.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A </a:t>
            </a:r>
            <a:r>
              <a:rPr lang="fr-FR" sz="2000" u="sng" dirty="0" smtClean="0"/>
              <a:t>forma</a:t>
            </a:r>
            <a:r>
              <a:rPr lang="fr-FR" sz="2000" dirty="0" smtClean="0"/>
              <a:t> </a:t>
            </a:r>
            <a:r>
              <a:rPr lang="fr-FR" sz="2000" dirty="0" err="1" smtClean="0"/>
              <a:t>depende</a:t>
            </a:r>
            <a:r>
              <a:rPr lang="fr-FR" sz="2000" dirty="0" smtClean="0"/>
              <a:t> da </a:t>
            </a:r>
            <a:r>
              <a:rPr lang="fr-FR" sz="2000" dirty="0" err="1" smtClean="0"/>
              <a:t>contribuição</a:t>
            </a:r>
            <a:r>
              <a:rPr lang="fr-FR" sz="2000" dirty="0" smtClean="0"/>
              <a:t> </a:t>
            </a:r>
            <a:r>
              <a:rPr lang="fr-FR" sz="2000" dirty="0" err="1" smtClean="0"/>
              <a:t>relativa</a:t>
            </a:r>
            <a:r>
              <a:rPr lang="fr-FR" sz="2000" dirty="0" smtClean="0"/>
              <a:t> dos OA =&gt; </a:t>
            </a:r>
            <a:r>
              <a:rPr lang="fr-FR" sz="2000" dirty="0" err="1" smtClean="0"/>
              <a:t>podemos</a:t>
            </a:r>
            <a:r>
              <a:rPr lang="fr-FR" sz="2000" dirty="0" smtClean="0"/>
              <a:t> </a:t>
            </a:r>
            <a:r>
              <a:rPr lang="fr-FR" sz="2000" dirty="0" err="1" smtClean="0"/>
              <a:t>associar</a:t>
            </a:r>
            <a:r>
              <a:rPr lang="fr-FR" sz="2000" dirty="0" smtClean="0"/>
              <a:t> a forma do OM à </a:t>
            </a:r>
            <a:r>
              <a:rPr lang="fr-FR" sz="2000" dirty="0" err="1" smtClean="0"/>
              <a:t>idéia</a:t>
            </a:r>
            <a:r>
              <a:rPr lang="fr-FR" sz="2000" dirty="0" smtClean="0"/>
              <a:t> de </a:t>
            </a:r>
            <a:r>
              <a:rPr lang="fr-FR" sz="2000" dirty="0" err="1" smtClean="0"/>
              <a:t>probabilidade</a:t>
            </a:r>
            <a:r>
              <a:rPr lang="fr-FR" sz="2000" dirty="0" smtClean="0"/>
              <a:t> de </a:t>
            </a:r>
            <a:r>
              <a:rPr lang="fr-FR" sz="2000" dirty="0" err="1" smtClean="0"/>
              <a:t>presença</a:t>
            </a:r>
            <a:r>
              <a:rPr lang="fr-FR" sz="2000" dirty="0" smtClean="0"/>
              <a:t> do </a:t>
            </a:r>
            <a:r>
              <a:rPr lang="fr-FR" sz="2000" dirty="0" err="1" smtClean="0"/>
              <a:t>elétron</a:t>
            </a:r>
            <a:r>
              <a:rPr lang="fr-FR" sz="2000" dirty="0" smtClean="0"/>
              <a:t> </a:t>
            </a:r>
            <a:r>
              <a:rPr lang="fr-FR" sz="2000" dirty="0" err="1" smtClean="0"/>
              <a:t>localizada</a:t>
            </a:r>
            <a:r>
              <a:rPr lang="fr-FR" sz="2000" dirty="0" smtClean="0"/>
              <a:t> </a:t>
            </a:r>
            <a:r>
              <a:rPr lang="fr-FR" sz="2000" dirty="0" err="1" smtClean="0"/>
              <a:t>aproximadamente</a:t>
            </a:r>
            <a:r>
              <a:rPr lang="fr-FR" sz="2000" dirty="0" smtClean="0"/>
              <a:t> sobre </a:t>
            </a:r>
            <a:r>
              <a:rPr lang="fr-FR" sz="2000" dirty="0" err="1" smtClean="0"/>
              <a:t>cada</a:t>
            </a:r>
            <a:r>
              <a:rPr lang="fr-FR" sz="2000" dirty="0" smtClean="0"/>
              <a:t> </a:t>
            </a:r>
            <a:r>
              <a:rPr lang="fr-FR" sz="2000" dirty="0" err="1" smtClean="0"/>
              <a:t>átomo</a:t>
            </a:r>
            <a:r>
              <a:rPr lang="fr-FR" sz="2000" dirty="0" smtClean="0"/>
              <a:t> da </a:t>
            </a:r>
            <a:r>
              <a:rPr lang="fr-FR" sz="2000" dirty="0" err="1" smtClean="0"/>
              <a:t>molécula</a:t>
            </a:r>
            <a:r>
              <a:rPr lang="fr-FR" sz="2000" dirty="0" smtClean="0"/>
              <a:t>.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A </a:t>
            </a:r>
            <a:r>
              <a:rPr lang="fr-FR" sz="2000" u="sng" dirty="0" err="1" smtClean="0"/>
              <a:t>energia</a:t>
            </a:r>
            <a:r>
              <a:rPr lang="fr-FR" sz="2000" dirty="0" smtClean="0"/>
              <a:t> </a:t>
            </a:r>
            <a:r>
              <a:rPr lang="fr-FR" sz="2000" dirty="0" err="1" smtClean="0"/>
              <a:t>dependerá</a:t>
            </a:r>
            <a:r>
              <a:rPr lang="fr-FR" sz="2000" dirty="0" smtClean="0"/>
              <a:t> do </a:t>
            </a:r>
            <a:r>
              <a:rPr lang="fr-FR" sz="2000" dirty="0" err="1" smtClean="0"/>
              <a:t>número</a:t>
            </a:r>
            <a:r>
              <a:rPr lang="fr-FR" sz="2000" dirty="0" smtClean="0"/>
              <a:t> de </a:t>
            </a:r>
            <a:r>
              <a:rPr lang="fr-FR" sz="2000" dirty="0" err="1" smtClean="0"/>
              <a:t>planos</a:t>
            </a:r>
            <a:r>
              <a:rPr lang="fr-FR" sz="2000" dirty="0" smtClean="0"/>
              <a:t> </a:t>
            </a:r>
            <a:r>
              <a:rPr lang="fr-FR" sz="2000" dirty="0" err="1" smtClean="0"/>
              <a:t>nodais</a:t>
            </a:r>
            <a:r>
              <a:rPr lang="fr-FR" sz="2000" dirty="0" smtClean="0"/>
              <a:t> no OM. Para a </a:t>
            </a:r>
            <a:r>
              <a:rPr lang="fr-FR" sz="2000" dirty="0" err="1" smtClean="0"/>
              <a:t>mesma</a:t>
            </a:r>
            <a:r>
              <a:rPr lang="fr-FR" sz="2000" dirty="0" smtClean="0"/>
              <a:t> </a:t>
            </a:r>
            <a:r>
              <a:rPr lang="fr-FR" sz="2000" dirty="0" err="1" smtClean="0"/>
              <a:t>molécula</a:t>
            </a:r>
            <a:r>
              <a:rPr lang="fr-FR" sz="2000" dirty="0" smtClean="0"/>
              <a:t>, </a:t>
            </a:r>
            <a:r>
              <a:rPr lang="fr-FR" sz="2000" dirty="0" err="1" smtClean="0"/>
              <a:t>podemos</a:t>
            </a:r>
            <a:r>
              <a:rPr lang="fr-FR" sz="2000" dirty="0" smtClean="0"/>
              <a:t> </a:t>
            </a:r>
            <a:r>
              <a:rPr lang="fr-FR" sz="2000" dirty="0" err="1" smtClean="0"/>
              <a:t>encontrar</a:t>
            </a:r>
            <a:r>
              <a:rPr lang="fr-FR" sz="2000" dirty="0" smtClean="0"/>
              <a:t> OM de formas </a:t>
            </a:r>
            <a:r>
              <a:rPr lang="fr-FR" sz="2000" dirty="0" err="1" smtClean="0"/>
              <a:t>diferentes</a:t>
            </a:r>
            <a:r>
              <a:rPr lang="fr-FR" sz="2000" dirty="0" smtClean="0"/>
              <a:t>, mas de </a:t>
            </a:r>
            <a:r>
              <a:rPr lang="fr-FR" sz="2000" dirty="0" err="1" smtClean="0"/>
              <a:t>mesma</a:t>
            </a:r>
            <a:r>
              <a:rPr lang="fr-FR" sz="2000" dirty="0" smtClean="0"/>
              <a:t> </a:t>
            </a:r>
            <a:r>
              <a:rPr lang="fr-FR" sz="2000" dirty="0" err="1" smtClean="0"/>
              <a:t>energia</a:t>
            </a:r>
            <a:r>
              <a:rPr lang="fr-FR" sz="2000" dirty="0" smtClean="0"/>
              <a:t>. Estes </a:t>
            </a:r>
            <a:r>
              <a:rPr lang="fr-FR" sz="2000" dirty="0" err="1" smtClean="0"/>
              <a:t>são</a:t>
            </a:r>
            <a:r>
              <a:rPr lang="fr-FR" sz="2000" dirty="0" smtClean="0"/>
              <a:t> </a:t>
            </a:r>
            <a:r>
              <a:rPr lang="fr-FR" sz="2000" dirty="0" err="1" smtClean="0"/>
              <a:t>chamados</a:t>
            </a:r>
            <a:r>
              <a:rPr lang="fr-FR" sz="2000" dirty="0" smtClean="0"/>
              <a:t> </a:t>
            </a:r>
            <a:r>
              <a:rPr lang="fr-FR" sz="2000" i="1" dirty="0" smtClean="0"/>
              <a:t>OM </a:t>
            </a:r>
            <a:r>
              <a:rPr lang="fr-FR" sz="2000" i="1" dirty="0" err="1" smtClean="0"/>
              <a:t>degenerados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1008112" cy="95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437112"/>
            <a:ext cx="107723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572948" y="5517232"/>
            <a:ext cx="3494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Um par de orbitais </a:t>
            </a:r>
            <a:r>
              <a:rPr lang="fr-FR" dirty="0" err="1" smtClean="0"/>
              <a:t>degenerados</a:t>
            </a:r>
            <a:r>
              <a:rPr lang="fr-FR" dirty="0" smtClean="0"/>
              <a:t> do</a:t>
            </a:r>
          </a:p>
          <a:p>
            <a:pPr algn="ctr"/>
            <a:r>
              <a:rPr lang="fr-FR" dirty="0" smtClean="0"/>
              <a:t> </a:t>
            </a:r>
            <a:r>
              <a:rPr lang="fr-FR" dirty="0" err="1" smtClean="0"/>
              <a:t>benzeno</a:t>
            </a:r>
            <a:r>
              <a:rPr lang="fr-FR" dirty="0" smtClean="0"/>
              <a:t> (HOMO)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23528" y="3779748"/>
            <a:ext cx="104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Exemplo</a:t>
            </a:r>
            <a:r>
              <a:rPr lang="fr-FR" dirty="0" smtClean="0"/>
              <a:t>:</a:t>
            </a:r>
            <a:endParaRPr lang="fr-FR" dirty="0"/>
          </a:p>
        </p:txBody>
      </p:sp>
      <p:graphicFrame>
        <p:nvGraphicFramePr>
          <p:cNvPr id="67593" name="Object 9"/>
          <p:cNvGraphicFramePr>
            <a:graphicFrameLocks noChangeAspect="1"/>
          </p:cNvGraphicFramePr>
          <p:nvPr/>
        </p:nvGraphicFramePr>
        <p:xfrm>
          <a:off x="5232400" y="4230688"/>
          <a:ext cx="3438525" cy="1503362"/>
        </p:xfrm>
        <a:graphic>
          <a:graphicData uri="http://schemas.openxmlformats.org/presentationml/2006/ole">
            <p:oleObj spid="_x0000_s2050" name="CS ChemDraw Drawing" r:id="rId5" imgW="3439255" imgH="1503596" progId="ChemDraw.Document.6.0">
              <p:embed/>
            </p:oleObj>
          </a:graphicData>
        </a:graphic>
      </p:graphicFrame>
      <p:graphicFrame>
        <p:nvGraphicFramePr>
          <p:cNvPr id="67594" name="Object 10"/>
          <p:cNvGraphicFramePr>
            <a:graphicFrameLocks noChangeAspect="1"/>
          </p:cNvGraphicFramePr>
          <p:nvPr/>
        </p:nvGraphicFramePr>
        <p:xfrm>
          <a:off x="1331640" y="4293096"/>
          <a:ext cx="792088" cy="1095206"/>
        </p:xfrm>
        <a:graphic>
          <a:graphicData uri="http://schemas.openxmlformats.org/presentationml/2006/ole">
            <p:oleObj spid="_x0000_s2051" name="CS ChemDraw Drawing" r:id="rId6" imgW="568080" imgH="785520" progId="ChemDraw.Document.6.0">
              <p:embed/>
            </p:oleObj>
          </a:graphicData>
        </a:graphic>
      </p:graphicFrame>
      <p:graphicFrame>
        <p:nvGraphicFramePr>
          <p:cNvPr id="67595" name="Object 11"/>
          <p:cNvGraphicFramePr>
            <a:graphicFrameLocks noChangeAspect="1"/>
          </p:cNvGraphicFramePr>
          <p:nvPr/>
        </p:nvGraphicFramePr>
        <p:xfrm>
          <a:off x="3563888" y="4448370"/>
          <a:ext cx="792088" cy="708822"/>
        </p:xfrm>
        <a:graphic>
          <a:graphicData uri="http://schemas.openxmlformats.org/presentationml/2006/ole">
            <p:oleObj spid="_x0000_s2052" name="CS ChemDraw Drawing" r:id="rId7" imgW="589680" imgH="52776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093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51520" y="44624"/>
            <a:ext cx="6851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Princ</a:t>
            </a:r>
            <a:r>
              <a:rPr lang="fr-FR" sz="2800" dirty="0" err="1" smtClean="0">
                <a:latin typeface="Calibri"/>
              </a:rPr>
              <a:t>í</a:t>
            </a:r>
            <a:r>
              <a:rPr lang="fr-FR" sz="2800" dirty="0" err="1" smtClean="0"/>
              <a:t>pio</a:t>
            </a:r>
            <a:r>
              <a:rPr lang="fr-FR" sz="2800" dirty="0" smtClean="0"/>
              <a:t> de </a:t>
            </a:r>
            <a:r>
              <a:rPr lang="fr-FR" sz="2800" dirty="0" err="1"/>
              <a:t>C</a:t>
            </a:r>
            <a:r>
              <a:rPr lang="fr-FR" sz="2800" dirty="0" err="1" smtClean="0"/>
              <a:t>álculo</a:t>
            </a:r>
            <a:r>
              <a:rPr lang="fr-FR" sz="2800" dirty="0" smtClean="0"/>
              <a:t> </a:t>
            </a:r>
            <a:r>
              <a:rPr lang="fr-FR" sz="2800" dirty="0" smtClean="0"/>
              <a:t>e </a:t>
            </a:r>
            <a:r>
              <a:rPr lang="fr-FR" sz="2800" dirty="0" err="1"/>
              <a:t>P</a:t>
            </a:r>
            <a:r>
              <a:rPr lang="fr-FR" sz="2800" dirty="0" err="1" smtClean="0"/>
              <a:t>reenchimento</a:t>
            </a:r>
            <a:r>
              <a:rPr lang="fr-FR" sz="2800" dirty="0" smtClean="0"/>
              <a:t> </a:t>
            </a:r>
            <a:r>
              <a:rPr lang="fr-FR" sz="2800" dirty="0" smtClean="0"/>
              <a:t>dos OM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2708920"/>
            <a:ext cx="86409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● </a:t>
            </a:r>
            <a:r>
              <a:rPr lang="fr-FR" sz="2000" b="1" u="sng" dirty="0" err="1" smtClean="0"/>
              <a:t>Principio</a:t>
            </a:r>
            <a:r>
              <a:rPr lang="fr-FR" sz="2000" b="1" u="sng" dirty="0" smtClean="0"/>
              <a:t> de </a:t>
            </a:r>
            <a:r>
              <a:rPr lang="fr-FR" sz="2000" b="1" u="sng" dirty="0" err="1" smtClean="0"/>
              <a:t>construção</a:t>
            </a:r>
            <a:r>
              <a:rPr lang="fr-FR" sz="2000" b="1" u="sng" dirty="0" smtClean="0"/>
              <a:t> (</a:t>
            </a:r>
            <a:r>
              <a:rPr lang="fr-FR" sz="2000" b="1" i="1" u="sng" dirty="0" err="1" smtClean="0"/>
              <a:t>Aufbau</a:t>
            </a:r>
            <a:r>
              <a:rPr lang="fr-FR" sz="2000" b="1" u="sng" dirty="0" smtClean="0"/>
              <a:t>):</a:t>
            </a:r>
            <a:r>
              <a:rPr lang="fr-FR" sz="2000" dirty="0" smtClean="0"/>
              <a:t> no </a:t>
            </a:r>
            <a:r>
              <a:rPr lang="fr-FR" sz="2000" dirty="0" err="1" smtClean="0"/>
              <a:t>estado</a:t>
            </a:r>
            <a:r>
              <a:rPr lang="fr-FR" sz="2000" dirty="0" smtClean="0"/>
              <a:t> </a:t>
            </a:r>
            <a:r>
              <a:rPr lang="fr-FR" sz="2000" dirty="0" err="1" smtClean="0"/>
              <a:t>fundamental</a:t>
            </a:r>
            <a:r>
              <a:rPr lang="fr-FR" sz="2000" dirty="0" smtClean="0"/>
              <a:t> do </a:t>
            </a:r>
            <a:r>
              <a:rPr lang="fr-FR" sz="2000" dirty="0" err="1" smtClean="0"/>
              <a:t>sistema</a:t>
            </a:r>
            <a:r>
              <a:rPr lang="fr-FR" sz="2000" dirty="0" smtClean="0"/>
              <a:t> (</a:t>
            </a:r>
            <a:r>
              <a:rPr lang="fr-FR" sz="2000" dirty="0" err="1" smtClean="0"/>
              <a:t>estado</a:t>
            </a:r>
            <a:r>
              <a:rPr lang="fr-FR" sz="2000" dirty="0" smtClean="0"/>
              <a:t> de mais </a:t>
            </a:r>
            <a:r>
              <a:rPr lang="fr-FR" sz="2000" dirty="0" err="1" smtClean="0"/>
              <a:t>baixa</a:t>
            </a:r>
            <a:r>
              <a:rPr lang="fr-FR" sz="2000" dirty="0" smtClean="0"/>
              <a:t> </a:t>
            </a:r>
            <a:r>
              <a:rPr lang="fr-FR" sz="2000" dirty="0" err="1" smtClean="0"/>
              <a:t>energia</a:t>
            </a:r>
            <a:r>
              <a:rPr lang="fr-FR" sz="2000" dirty="0" smtClean="0"/>
              <a:t>), os OM de </a:t>
            </a:r>
            <a:r>
              <a:rPr lang="fr-FR" sz="2000" dirty="0" err="1" smtClean="0"/>
              <a:t>energias</a:t>
            </a:r>
            <a:r>
              <a:rPr lang="fr-FR" sz="2000" dirty="0" smtClean="0"/>
              <a:t> mais </a:t>
            </a:r>
            <a:r>
              <a:rPr lang="fr-FR" sz="2000" dirty="0" err="1" smtClean="0"/>
              <a:t>baixas</a:t>
            </a:r>
            <a:r>
              <a:rPr lang="fr-FR" sz="2000" dirty="0" smtClean="0"/>
              <a:t> </a:t>
            </a:r>
            <a:r>
              <a:rPr lang="fr-FR" sz="2000" dirty="0" err="1" smtClean="0"/>
              <a:t>são</a:t>
            </a:r>
            <a:r>
              <a:rPr lang="fr-FR" sz="2000" dirty="0" smtClean="0"/>
              <a:t> </a:t>
            </a:r>
            <a:r>
              <a:rPr lang="fr-FR" sz="2000" dirty="0" err="1" smtClean="0"/>
              <a:t>preenchidos</a:t>
            </a:r>
            <a:r>
              <a:rPr lang="fr-FR" sz="2000" dirty="0" smtClean="0"/>
              <a:t> </a:t>
            </a:r>
            <a:r>
              <a:rPr lang="fr-FR" sz="2000" dirty="0" err="1" smtClean="0"/>
              <a:t>primeiro</a:t>
            </a:r>
            <a:r>
              <a:rPr lang="fr-FR" sz="2000" dirty="0" smtClean="0"/>
              <a:t>.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● </a:t>
            </a:r>
            <a:r>
              <a:rPr lang="fr-FR" sz="2000" b="1" u="sng" dirty="0" err="1" smtClean="0"/>
              <a:t>Principio</a:t>
            </a:r>
            <a:r>
              <a:rPr lang="fr-FR" sz="2000" b="1" u="sng" dirty="0" smtClean="0"/>
              <a:t> de </a:t>
            </a:r>
            <a:r>
              <a:rPr lang="fr-FR" sz="2000" b="1" u="sng" dirty="0" err="1" smtClean="0"/>
              <a:t>Exclusão</a:t>
            </a:r>
            <a:r>
              <a:rPr lang="fr-FR" sz="2000" b="1" u="sng" dirty="0" smtClean="0"/>
              <a:t> de Pauli:</a:t>
            </a:r>
            <a:r>
              <a:rPr lang="fr-FR" sz="2000" b="1" dirty="0" smtClean="0"/>
              <a:t> </a:t>
            </a:r>
            <a:r>
              <a:rPr lang="fr-FR" sz="2000" dirty="0" err="1" smtClean="0"/>
              <a:t>em</a:t>
            </a:r>
            <a:r>
              <a:rPr lang="fr-FR" sz="2000" dirty="0" smtClean="0"/>
              <a:t> </a:t>
            </a:r>
            <a:r>
              <a:rPr lang="fr-FR" sz="2000" dirty="0" err="1" smtClean="0"/>
              <a:t>cada</a:t>
            </a:r>
            <a:r>
              <a:rPr lang="fr-FR" sz="2000" dirty="0" smtClean="0"/>
              <a:t> OM, </a:t>
            </a:r>
            <a:r>
              <a:rPr lang="fr-FR" sz="2000" dirty="0" err="1" smtClean="0"/>
              <a:t>somente</a:t>
            </a:r>
            <a:r>
              <a:rPr lang="fr-FR" sz="2000" dirty="0" smtClean="0"/>
              <a:t> </a:t>
            </a:r>
            <a:r>
              <a:rPr lang="fr-FR" sz="2000" dirty="0" err="1" smtClean="0"/>
              <a:t>será</a:t>
            </a:r>
            <a:r>
              <a:rPr lang="fr-FR" sz="2000" dirty="0" smtClean="0"/>
              <a:t> </a:t>
            </a:r>
            <a:r>
              <a:rPr lang="fr-FR" sz="2000" dirty="0" err="1" smtClean="0"/>
              <a:t>poss</a:t>
            </a:r>
            <a:r>
              <a:rPr lang="fr-FR" sz="2000" dirty="0" err="1" smtClean="0">
                <a:latin typeface="Calibri"/>
              </a:rPr>
              <a:t>ível</a:t>
            </a:r>
            <a:r>
              <a:rPr lang="fr-FR" sz="2000" dirty="0" smtClean="0">
                <a:latin typeface="Calibri"/>
              </a:rPr>
              <a:t> ter </a:t>
            </a:r>
            <a:r>
              <a:rPr lang="fr-FR" sz="2000" dirty="0" err="1" smtClean="0">
                <a:latin typeface="Calibri"/>
              </a:rPr>
              <a:t>um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elétron</a:t>
            </a:r>
            <a:r>
              <a:rPr lang="fr-FR" sz="2000" dirty="0" smtClean="0">
                <a:latin typeface="Calibri"/>
              </a:rPr>
              <a:t> de </a:t>
            </a:r>
            <a:r>
              <a:rPr lang="fr-FR" sz="2000" dirty="0" err="1" smtClean="0">
                <a:latin typeface="Calibri"/>
              </a:rPr>
              <a:t>determinado</a:t>
            </a:r>
            <a:r>
              <a:rPr lang="fr-FR" sz="2000" dirty="0" smtClean="0">
                <a:latin typeface="Calibri"/>
              </a:rPr>
              <a:t> spin.</a:t>
            </a:r>
          </a:p>
          <a:p>
            <a:pPr algn="just"/>
            <a:endParaRPr lang="fr-FR" sz="2000" dirty="0" smtClean="0">
              <a:latin typeface="Calibri"/>
            </a:endParaRPr>
          </a:p>
          <a:p>
            <a:pPr algn="just"/>
            <a:r>
              <a:rPr lang="fr-FR" sz="2000" dirty="0" smtClean="0">
                <a:latin typeface="Calibri"/>
              </a:rPr>
              <a:t>● </a:t>
            </a:r>
            <a:r>
              <a:rPr lang="fr-FR" sz="2000" b="1" u="sng" dirty="0" err="1" smtClean="0">
                <a:latin typeface="Calibri"/>
              </a:rPr>
              <a:t>Regra</a:t>
            </a:r>
            <a:r>
              <a:rPr lang="fr-FR" sz="2000" b="1" u="sng" dirty="0" smtClean="0">
                <a:latin typeface="Calibri"/>
              </a:rPr>
              <a:t> de </a:t>
            </a:r>
            <a:r>
              <a:rPr lang="fr-FR" sz="2000" b="1" u="sng" dirty="0" err="1" smtClean="0">
                <a:latin typeface="Calibri"/>
              </a:rPr>
              <a:t>Hund</a:t>
            </a:r>
            <a:r>
              <a:rPr lang="fr-FR" sz="2000" b="1" u="sng" dirty="0" smtClean="0">
                <a:latin typeface="Calibri"/>
              </a:rPr>
              <a:t>:</a:t>
            </a:r>
            <a:r>
              <a:rPr lang="fr-FR" sz="2000" b="1" dirty="0" smtClean="0">
                <a:latin typeface="Calibri"/>
              </a:rPr>
              <a:t> </a:t>
            </a:r>
            <a:r>
              <a:rPr lang="fr-FR" sz="2000" dirty="0" smtClean="0">
                <a:latin typeface="Calibri"/>
              </a:rPr>
              <a:t>se as </a:t>
            </a:r>
            <a:r>
              <a:rPr lang="fr-FR" sz="2000" dirty="0" err="1" smtClean="0">
                <a:latin typeface="Calibri"/>
              </a:rPr>
              <a:t>soluções</a:t>
            </a:r>
            <a:r>
              <a:rPr lang="fr-FR" sz="2000" dirty="0" smtClean="0">
                <a:latin typeface="Calibri"/>
              </a:rPr>
              <a:t> do </a:t>
            </a:r>
            <a:r>
              <a:rPr lang="fr-FR" sz="2000" dirty="0" err="1" smtClean="0">
                <a:latin typeface="Calibri"/>
              </a:rPr>
              <a:t>sistema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fornecem</a:t>
            </a:r>
            <a:r>
              <a:rPr lang="fr-FR" sz="2000" dirty="0" smtClean="0">
                <a:latin typeface="Calibri"/>
              </a:rPr>
              <a:t> OM </a:t>
            </a:r>
            <a:r>
              <a:rPr lang="fr-FR" sz="2000" dirty="0" err="1" smtClean="0">
                <a:latin typeface="Calibri"/>
              </a:rPr>
              <a:t>degenerados</a:t>
            </a:r>
            <a:r>
              <a:rPr lang="fr-FR" sz="2000" dirty="0" smtClean="0">
                <a:latin typeface="Calibri"/>
              </a:rPr>
              <a:t>, </a:t>
            </a:r>
            <a:r>
              <a:rPr lang="fr-FR" sz="2000" dirty="0" err="1" smtClean="0">
                <a:latin typeface="Calibri"/>
              </a:rPr>
              <a:t>deve</a:t>
            </a:r>
            <a:r>
              <a:rPr lang="fr-FR" sz="2000" dirty="0" smtClean="0">
                <a:latin typeface="Calibri"/>
              </a:rPr>
              <a:t>-se </a:t>
            </a:r>
            <a:r>
              <a:rPr lang="fr-FR" sz="2000" dirty="0" err="1" smtClean="0">
                <a:latin typeface="Calibri"/>
              </a:rPr>
              <a:t>ocupar</a:t>
            </a:r>
            <a:r>
              <a:rPr lang="fr-FR" sz="2000" dirty="0" smtClean="0">
                <a:latin typeface="Calibri"/>
              </a:rPr>
              <a:t> o </a:t>
            </a:r>
            <a:r>
              <a:rPr lang="fr-FR" sz="2000" dirty="0" err="1" smtClean="0">
                <a:latin typeface="Calibri"/>
              </a:rPr>
              <a:t>máximo</a:t>
            </a:r>
            <a:r>
              <a:rPr lang="fr-FR" sz="2000" dirty="0" smtClean="0">
                <a:latin typeface="Calibri"/>
              </a:rPr>
              <a:t> de orbitais, </a:t>
            </a:r>
            <a:r>
              <a:rPr lang="fr-FR" sz="2000" dirty="0" err="1" smtClean="0">
                <a:latin typeface="Calibri"/>
              </a:rPr>
              <a:t>com</a:t>
            </a:r>
            <a:r>
              <a:rPr lang="fr-FR" sz="2000" dirty="0" smtClean="0">
                <a:latin typeface="Calibri"/>
              </a:rPr>
              <a:t> o </a:t>
            </a:r>
            <a:r>
              <a:rPr lang="fr-FR" sz="2000" dirty="0" err="1" smtClean="0">
                <a:latin typeface="Calibri"/>
              </a:rPr>
              <a:t>máximo</a:t>
            </a:r>
            <a:r>
              <a:rPr lang="fr-FR" sz="2000" dirty="0" smtClean="0">
                <a:latin typeface="Calibri"/>
              </a:rPr>
              <a:t> de spins </a:t>
            </a:r>
            <a:r>
              <a:rPr lang="fr-FR" sz="2000" dirty="0" err="1" smtClean="0">
                <a:latin typeface="Calibri"/>
              </a:rPr>
              <a:t>paralelos</a:t>
            </a:r>
            <a:r>
              <a:rPr lang="fr-FR" sz="2000" dirty="0" smtClean="0">
                <a:latin typeface="Calibri"/>
              </a:rPr>
              <a:t> (</a:t>
            </a:r>
            <a:r>
              <a:rPr lang="fr-FR" sz="2000" dirty="0" err="1" smtClean="0">
                <a:latin typeface="Calibri"/>
              </a:rPr>
              <a:t>cada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repartição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eletrônica</a:t>
            </a:r>
            <a:r>
              <a:rPr lang="fr-FR" sz="2000" dirty="0" smtClean="0">
                <a:latin typeface="Calibri"/>
              </a:rPr>
              <a:t> é </a:t>
            </a:r>
            <a:r>
              <a:rPr lang="fr-FR" sz="2000" dirty="0" err="1" smtClean="0">
                <a:latin typeface="Calibri"/>
              </a:rPr>
              <a:t>chamada</a:t>
            </a:r>
            <a:r>
              <a:rPr lang="fr-FR" sz="2000" dirty="0" smtClean="0">
                <a:latin typeface="Calibri"/>
              </a:rPr>
              <a:t> de </a:t>
            </a:r>
            <a:r>
              <a:rPr lang="fr-FR" sz="2000" dirty="0" err="1" smtClean="0">
                <a:latin typeface="Calibri"/>
              </a:rPr>
              <a:t>configuração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eletrônica</a:t>
            </a:r>
            <a:r>
              <a:rPr lang="fr-FR" sz="2000" dirty="0" smtClean="0">
                <a:latin typeface="Calibri"/>
              </a:rPr>
              <a:t>).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79512" y="764704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fr-FR" sz="2000" dirty="0" err="1" smtClean="0"/>
              <a:t>Determinação</a:t>
            </a:r>
            <a:r>
              <a:rPr lang="fr-FR" sz="2000" dirty="0" smtClean="0"/>
              <a:t> de quais os OA que </a:t>
            </a:r>
            <a:r>
              <a:rPr lang="fr-FR" sz="2000" dirty="0" err="1" smtClean="0"/>
              <a:t>podem</a:t>
            </a:r>
            <a:r>
              <a:rPr lang="fr-FR" sz="2000" dirty="0" smtClean="0"/>
              <a:t> </a:t>
            </a:r>
            <a:r>
              <a:rPr lang="fr-FR" sz="2000" dirty="0" err="1" smtClean="0"/>
              <a:t>participar</a:t>
            </a:r>
            <a:r>
              <a:rPr lang="fr-FR" sz="2000" dirty="0" smtClean="0"/>
              <a:t> na </a:t>
            </a:r>
            <a:r>
              <a:rPr lang="fr-FR" sz="2000" dirty="0" err="1" smtClean="0"/>
              <a:t>elaboração</a:t>
            </a:r>
            <a:r>
              <a:rPr lang="fr-FR" sz="2000" dirty="0" smtClean="0"/>
              <a:t> do </a:t>
            </a:r>
            <a:r>
              <a:rPr lang="fr-FR" sz="2000" dirty="0" err="1" smtClean="0"/>
              <a:t>sistema</a:t>
            </a:r>
            <a:r>
              <a:rPr lang="fr-FR" sz="2000" dirty="0" smtClean="0"/>
              <a:t> </a:t>
            </a:r>
            <a:r>
              <a:rPr lang="fr-FR" sz="2000" dirty="0" err="1" smtClean="0"/>
              <a:t>eletrônico</a:t>
            </a:r>
            <a:r>
              <a:rPr lang="fr-FR" sz="2000" dirty="0" smtClean="0"/>
              <a:t> e o </a:t>
            </a:r>
            <a:r>
              <a:rPr lang="fr-FR" sz="2000" dirty="0" err="1" smtClean="0"/>
              <a:t>número</a:t>
            </a:r>
            <a:r>
              <a:rPr lang="fr-FR" sz="2000" dirty="0" smtClean="0"/>
              <a:t> de </a:t>
            </a:r>
            <a:r>
              <a:rPr lang="fr-FR" sz="2000" dirty="0" err="1" smtClean="0"/>
              <a:t>elétrons</a:t>
            </a:r>
            <a:r>
              <a:rPr lang="fr-FR" sz="2000" dirty="0" smtClean="0"/>
              <a:t> que </a:t>
            </a:r>
            <a:r>
              <a:rPr lang="fr-FR" sz="2000" dirty="0" err="1" smtClean="0"/>
              <a:t>cada</a:t>
            </a:r>
            <a:r>
              <a:rPr lang="fr-FR" sz="2000" dirty="0" smtClean="0"/>
              <a:t> </a:t>
            </a:r>
            <a:r>
              <a:rPr lang="fr-FR" sz="2000" dirty="0" err="1" smtClean="0"/>
              <a:t>átomo</a:t>
            </a:r>
            <a:r>
              <a:rPr lang="fr-FR" sz="2000" dirty="0" smtClean="0"/>
              <a:t> </a:t>
            </a:r>
            <a:r>
              <a:rPr lang="fr-FR" sz="2000" dirty="0" err="1" smtClean="0"/>
              <a:t>fornecerá</a:t>
            </a:r>
            <a:r>
              <a:rPr lang="fr-FR" sz="2000" dirty="0" smtClean="0"/>
              <a:t>.</a:t>
            </a:r>
            <a:endParaRPr lang="fr-FR" sz="2000" dirty="0" smtClean="0"/>
          </a:p>
          <a:p>
            <a:pPr marL="342900" indent="-342900"/>
            <a:r>
              <a:rPr lang="fr-FR" sz="2000" dirty="0" smtClean="0"/>
              <a:t> </a:t>
            </a:r>
          </a:p>
          <a:p>
            <a:pPr marL="342900" indent="-342900"/>
            <a:r>
              <a:rPr lang="fr-FR" sz="2000" dirty="0" smtClean="0"/>
              <a:t>2)  </a:t>
            </a:r>
            <a:r>
              <a:rPr lang="fr-FR" sz="2000" dirty="0" err="1" smtClean="0"/>
              <a:t>Cálculo</a:t>
            </a:r>
            <a:r>
              <a:rPr lang="fr-FR" sz="2000" dirty="0" smtClean="0"/>
              <a:t> </a:t>
            </a:r>
            <a:r>
              <a:rPr lang="fr-FR" sz="2000" dirty="0" err="1" smtClean="0"/>
              <a:t>das</a:t>
            </a:r>
            <a:r>
              <a:rPr lang="fr-FR" sz="2000" dirty="0" smtClean="0"/>
              <a:t> </a:t>
            </a:r>
            <a:r>
              <a:rPr lang="fr-FR" sz="2000" dirty="0" err="1" smtClean="0"/>
              <a:t>diferentes</a:t>
            </a:r>
            <a:r>
              <a:rPr lang="fr-FR" sz="2000" dirty="0" smtClean="0"/>
              <a:t> </a:t>
            </a:r>
            <a:r>
              <a:rPr lang="fr-FR" sz="2000" dirty="0" err="1" smtClean="0"/>
              <a:t>energias</a:t>
            </a:r>
            <a:r>
              <a:rPr lang="fr-FR" sz="2000" dirty="0" smtClean="0"/>
              <a:t> do </a:t>
            </a:r>
            <a:r>
              <a:rPr lang="fr-FR" sz="2000" dirty="0" err="1" smtClean="0"/>
              <a:t>sistema</a:t>
            </a:r>
            <a:r>
              <a:rPr lang="fr-FR" sz="2000" dirty="0" smtClean="0"/>
              <a:t> e </a:t>
            </a:r>
            <a:r>
              <a:rPr lang="fr-FR" sz="2000" dirty="0" err="1" smtClean="0"/>
              <a:t>escritura</a:t>
            </a:r>
            <a:r>
              <a:rPr lang="fr-FR" sz="2000" dirty="0" smtClean="0"/>
              <a:t> </a:t>
            </a:r>
            <a:r>
              <a:rPr lang="fr-FR" sz="2000" dirty="0" err="1" smtClean="0"/>
              <a:t>das</a:t>
            </a:r>
            <a:r>
              <a:rPr lang="fr-FR" sz="2000" dirty="0" smtClean="0"/>
              <a:t> formas dos </a:t>
            </a:r>
            <a:r>
              <a:rPr lang="fr-FR" sz="2000" dirty="0" smtClean="0"/>
              <a:t>OM.</a:t>
            </a:r>
            <a:endParaRPr lang="fr-FR" sz="2000" dirty="0" smtClean="0"/>
          </a:p>
          <a:p>
            <a:pPr marL="342900" indent="-342900">
              <a:buAutoNum type="arabicParenR"/>
            </a:pPr>
            <a:endParaRPr lang="fr-FR" sz="2000" dirty="0" smtClean="0"/>
          </a:p>
          <a:p>
            <a:pPr marL="342900" indent="-342900"/>
            <a:r>
              <a:rPr lang="fr-FR" sz="2000" dirty="0" smtClean="0"/>
              <a:t>3)  </a:t>
            </a:r>
            <a:r>
              <a:rPr lang="fr-FR" sz="2000" dirty="0" err="1" smtClean="0"/>
              <a:t>Preenchimento</a:t>
            </a:r>
            <a:r>
              <a:rPr lang="fr-FR" sz="2000" dirty="0" smtClean="0"/>
              <a:t> dos OM: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27459" y="1951672"/>
            <a:ext cx="2592288" cy="43204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1520" y="97468"/>
            <a:ext cx="7922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Estudo</a:t>
            </a:r>
            <a:r>
              <a:rPr lang="fr-FR" sz="2800" dirty="0" smtClean="0"/>
              <a:t> de </a:t>
            </a:r>
            <a:r>
              <a:rPr lang="fr-FR" sz="2800" dirty="0" err="1"/>
              <a:t>C</a:t>
            </a:r>
            <a:r>
              <a:rPr lang="fr-FR" sz="2800" dirty="0" err="1" smtClean="0"/>
              <a:t>aso</a:t>
            </a:r>
            <a:r>
              <a:rPr lang="fr-FR" sz="2800" dirty="0" smtClean="0"/>
              <a:t>: </a:t>
            </a:r>
            <a:r>
              <a:rPr lang="fr-FR" sz="2800" dirty="0" err="1"/>
              <a:t>M</a:t>
            </a:r>
            <a:r>
              <a:rPr lang="fr-FR" sz="2800" dirty="0" err="1" smtClean="0"/>
              <a:t>olécula</a:t>
            </a:r>
            <a:r>
              <a:rPr lang="fr-FR" sz="2800" dirty="0" smtClean="0"/>
              <a:t> </a:t>
            </a:r>
            <a:r>
              <a:rPr lang="fr-FR" sz="2800" dirty="0" err="1"/>
              <a:t>H</a:t>
            </a:r>
            <a:r>
              <a:rPr lang="fr-FR" sz="2800" dirty="0" err="1" smtClean="0"/>
              <a:t>omonuclear</a:t>
            </a:r>
            <a:r>
              <a:rPr lang="fr-FR" sz="2800" dirty="0" smtClean="0"/>
              <a:t> </a:t>
            </a:r>
            <a:r>
              <a:rPr lang="fr-FR" sz="2800" dirty="0" err="1"/>
              <a:t>D</a:t>
            </a:r>
            <a:r>
              <a:rPr lang="fr-FR" sz="2800" dirty="0" err="1" smtClean="0"/>
              <a:t>iatômica</a:t>
            </a:r>
            <a:r>
              <a:rPr lang="fr-FR" sz="2800" dirty="0" smtClean="0"/>
              <a:t> </a:t>
            </a:r>
            <a:r>
              <a:rPr lang="fr-FR" sz="2800" dirty="0" smtClean="0"/>
              <a:t>A</a:t>
            </a:r>
            <a:r>
              <a:rPr lang="fr-FR" sz="2800" baseline="-25000" dirty="0" smtClean="0"/>
              <a:t>2</a:t>
            </a:r>
            <a:endParaRPr lang="fr-FR" sz="2800" baseline="-25000" dirty="0"/>
          </a:p>
        </p:txBody>
      </p:sp>
      <p:sp>
        <p:nvSpPr>
          <p:cNvPr id="10" name="ZoneTexte 9"/>
          <p:cNvSpPr txBox="1"/>
          <p:nvPr/>
        </p:nvSpPr>
        <p:spPr>
          <a:xfrm>
            <a:off x="4932041" y="1015568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err="1" smtClean="0"/>
              <a:t>Por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razões</a:t>
            </a:r>
            <a:r>
              <a:rPr lang="fr-FR" b="1" u="sng" dirty="0" smtClean="0"/>
              <a:t> de </a:t>
            </a:r>
            <a:r>
              <a:rPr lang="fr-FR" b="1" u="sng" dirty="0" err="1" smtClean="0"/>
              <a:t>simplificação</a:t>
            </a:r>
            <a:r>
              <a:rPr lang="fr-FR" b="1" u="sng" dirty="0" smtClean="0"/>
              <a:t>, </a:t>
            </a:r>
            <a:r>
              <a:rPr lang="fr-FR" b="1" u="sng" dirty="0" err="1" smtClean="0"/>
              <a:t>supomos</a:t>
            </a:r>
            <a:r>
              <a:rPr lang="fr-FR" b="1" u="sng" dirty="0" smtClean="0"/>
              <a:t>:</a:t>
            </a:r>
          </a:p>
          <a:p>
            <a:pPr algn="just">
              <a:buFontTx/>
              <a:buChar char="-"/>
            </a:pPr>
            <a:r>
              <a:rPr lang="fr-FR" dirty="0" smtClean="0"/>
              <a:t> </a:t>
            </a:r>
            <a:r>
              <a:rPr lang="fr-FR" dirty="0" err="1" smtClean="0"/>
              <a:t>Cada</a:t>
            </a:r>
            <a:r>
              <a:rPr lang="fr-FR" dirty="0" smtClean="0"/>
              <a:t> </a:t>
            </a:r>
            <a:r>
              <a:rPr lang="fr-FR" dirty="0" err="1" smtClean="0"/>
              <a:t>átomo</a:t>
            </a:r>
            <a:r>
              <a:rPr lang="fr-FR" dirty="0" smtClean="0"/>
              <a:t> </a:t>
            </a:r>
            <a:r>
              <a:rPr lang="fr-FR" dirty="0" err="1" smtClean="0"/>
              <a:t>emprega</a:t>
            </a:r>
            <a:r>
              <a:rPr lang="fr-FR" dirty="0" smtClean="0"/>
              <a:t> </a:t>
            </a:r>
            <a:r>
              <a:rPr lang="fr-FR" dirty="0" err="1" smtClean="0"/>
              <a:t>apenas</a:t>
            </a:r>
            <a:r>
              <a:rPr lang="fr-FR" dirty="0" smtClean="0"/>
              <a:t> 1 OA de </a:t>
            </a:r>
            <a:r>
              <a:rPr lang="fr-FR" dirty="0" err="1" smtClean="0"/>
              <a:t>valência</a:t>
            </a:r>
            <a:r>
              <a:rPr lang="fr-FR" dirty="0" smtClean="0"/>
              <a:t>,</a:t>
            </a:r>
          </a:p>
          <a:p>
            <a:pPr algn="just">
              <a:buFontTx/>
              <a:buChar char="-"/>
            </a:pPr>
            <a:r>
              <a:rPr lang="fr-FR" dirty="0" smtClean="0"/>
              <a:t> A forma </a:t>
            </a:r>
            <a:r>
              <a:rPr lang="fr-FR" dirty="0" err="1" smtClean="0"/>
              <a:t>matemática</a:t>
            </a:r>
            <a:r>
              <a:rPr lang="fr-FR" dirty="0" smtClean="0"/>
              <a:t> </a:t>
            </a:r>
            <a:r>
              <a:rPr lang="fr-FR" dirty="0" err="1" smtClean="0"/>
              <a:t>desses</a:t>
            </a:r>
            <a:r>
              <a:rPr lang="fr-FR" dirty="0" smtClean="0"/>
              <a:t> OA é </a:t>
            </a:r>
            <a:r>
              <a:rPr lang="fr-FR" dirty="0" err="1" smtClean="0"/>
              <a:t>escolhida</a:t>
            </a:r>
            <a:r>
              <a:rPr lang="fr-FR" dirty="0" smtClean="0"/>
              <a:t> real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027459" y="1951672"/>
            <a:ext cx="268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Y</a:t>
            </a:r>
            <a:r>
              <a:rPr lang="fr-FR" baseline="-25000" dirty="0" smtClean="0">
                <a:latin typeface="+mj-lt"/>
              </a:rPr>
              <a:t>i</a:t>
            </a:r>
            <a:r>
              <a:rPr lang="fr-FR" dirty="0" smtClean="0">
                <a:latin typeface="+mj-lt"/>
              </a:rPr>
              <a:t> = c</a:t>
            </a:r>
            <a:r>
              <a:rPr lang="fr-FR" baseline="-25000" dirty="0" smtClean="0">
                <a:latin typeface="+mj-lt"/>
              </a:rPr>
              <a:t>i1</a:t>
            </a:r>
            <a:r>
              <a:rPr lang="fr-FR" dirty="0" smtClean="0">
                <a:latin typeface="Symbol" pitchFamily="18" charset="2"/>
              </a:rPr>
              <a:t>F</a:t>
            </a:r>
            <a:r>
              <a:rPr lang="fr-FR" baseline="-25000" dirty="0" smtClean="0">
                <a:latin typeface="+mj-lt"/>
              </a:rPr>
              <a:t>1</a:t>
            </a:r>
            <a:r>
              <a:rPr lang="fr-FR" dirty="0" smtClean="0">
                <a:latin typeface="+mj-lt"/>
              </a:rPr>
              <a:t> + c</a:t>
            </a:r>
            <a:r>
              <a:rPr lang="fr-FR" baseline="-25000" dirty="0" smtClean="0">
                <a:latin typeface="+mj-lt"/>
              </a:rPr>
              <a:t>i2</a:t>
            </a:r>
            <a:r>
              <a:rPr lang="fr-FR" dirty="0" smtClean="0">
                <a:latin typeface="Symbol" pitchFamily="18" charset="2"/>
              </a:rPr>
              <a:t>F</a:t>
            </a:r>
            <a:r>
              <a:rPr lang="fr-FR" baseline="-25000" dirty="0" smtClean="0">
                <a:latin typeface="+mj-lt"/>
              </a:rPr>
              <a:t>2   </a:t>
            </a:r>
            <a:r>
              <a:rPr lang="fr-FR" dirty="0" smtClean="0"/>
              <a:t>(i = 1,2)</a:t>
            </a:r>
            <a:endParaRPr lang="fr-FR" baseline="-25000" dirty="0"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9512" y="3059668"/>
            <a:ext cx="250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Equação</a:t>
            </a:r>
            <a:r>
              <a:rPr lang="fr-FR" dirty="0" smtClean="0"/>
              <a:t> de Schrödinger:</a:t>
            </a:r>
            <a:endParaRPr lang="fr-FR" dirty="0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098566" y="3059668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i. e.</a:t>
            </a:r>
            <a:endParaRPr lang="fr-FR" i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179513" y="4149080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Logo, </a:t>
            </a:r>
            <a:r>
              <a:rPr lang="fr-FR" dirty="0" err="1" smtClean="0"/>
              <a:t>multiplicando</a:t>
            </a:r>
            <a:r>
              <a:rPr lang="fr-FR" dirty="0" smtClean="0"/>
              <a:t> a </a:t>
            </a:r>
            <a:r>
              <a:rPr lang="fr-FR" dirty="0" err="1" smtClean="0"/>
              <a:t>expressão</a:t>
            </a:r>
            <a:r>
              <a:rPr lang="fr-FR" dirty="0" smtClean="0"/>
              <a:t> </a:t>
            </a:r>
            <a:r>
              <a:rPr lang="fr-FR" dirty="0" err="1" smtClean="0"/>
              <a:t>acima</a:t>
            </a:r>
            <a:r>
              <a:rPr lang="fr-FR" dirty="0" smtClean="0"/>
              <a:t> </a:t>
            </a:r>
            <a:r>
              <a:rPr lang="fr-FR" dirty="0" err="1" smtClean="0"/>
              <a:t>por</a:t>
            </a:r>
            <a:r>
              <a:rPr lang="fr-FR" dirty="0" smtClean="0"/>
              <a:t>           , e </a:t>
            </a:r>
            <a:r>
              <a:rPr lang="fr-FR" dirty="0" err="1" smtClean="0"/>
              <a:t>levando</a:t>
            </a:r>
            <a:r>
              <a:rPr lang="fr-FR" dirty="0" smtClean="0"/>
              <a:t> </a:t>
            </a:r>
            <a:r>
              <a:rPr lang="fr-FR" dirty="0" err="1" smtClean="0"/>
              <a:t>em</a:t>
            </a:r>
            <a:r>
              <a:rPr lang="fr-FR" dirty="0" smtClean="0"/>
              <a:t> conta que </a:t>
            </a:r>
            <a:r>
              <a:rPr lang="fr-FR" i="1" dirty="0" smtClean="0"/>
              <a:t>c</a:t>
            </a:r>
            <a:r>
              <a:rPr lang="fr-FR" i="1" baseline="-25000" dirty="0" smtClean="0"/>
              <a:t>i1</a:t>
            </a:r>
            <a:r>
              <a:rPr lang="fr-FR" dirty="0" smtClean="0"/>
              <a:t>, </a:t>
            </a:r>
            <a:r>
              <a:rPr lang="fr-FR" i="1" dirty="0" smtClean="0"/>
              <a:t>c</a:t>
            </a:r>
            <a:r>
              <a:rPr lang="fr-FR" i="1" baseline="-25000" dirty="0" smtClean="0"/>
              <a:t>i2</a:t>
            </a:r>
            <a:r>
              <a:rPr lang="fr-FR" dirty="0" smtClean="0"/>
              <a:t> e </a:t>
            </a:r>
            <a:r>
              <a:rPr lang="fr-FR" i="1" dirty="0" smtClean="0"/>
              <a:t>E</a:t>
            </a:r>
            <a:r>
              <a:rPr lang="fr-FR" dirty="0" smtClean="0"/>
              <a:t> </a:t>
            </a:r>
            <a:r>
              <a:rPr lang="fr-FR" dirty="0" err="1" smtClean="0"/>
              <a:t>são</a:t>
            </a:r>
            <a:r>
              <a:rPr lang="fr-FR" dirty="0" smtClean="0"/>
              <a:t> constantes, e </a:t>
            </a:r>
            <a:r>
              <a:rPr lang="fr-FR" b="1" i="1" dirty="0" smtClean="0"/>
              <a:t>H</a:t>
            </a:r>
            <a:r>
              <a:rPr lang="fr-FR" dirty="0" smtClean="0"/>
              <a:t> é </a:t>
            </a:r>
            <a:r>
              <a:rPr lang="fr-FR" dirty="0" err="1" smtClean="0"/>
              <a:t>um</a:t>
            </a:r>
            <a:r>
              <a:rPr lang="fr-FR" dirty="0" smtClean="0"/>
              <a:t> </a:t>
            </a:r>
            <a:r>
              <a:rPr lang="fr-FR" dirty="0" err="1" smtClean="0"/>
              <a:t>operador</a:t>
            </a:r>
            <a:r>
              <a:rPr lang="fr-FR" dirty="0" smtClean="0"/>
              <a:t> </a:t>
            </a:r>
            <a:r>
              <a:rPr lang="fr-FR" dirty="0" err="1" smtClean="0"/>
              <a:t>linear</a:t>
            </a:r>
            <a:r>
              <a:rPr lang="fr-FR" dirty="0" smtClean="0"/>
              <a:t>, </a:t>
            </a:r>
            <a:r>
              <a:rPr lang="fr-FR" dirty="0" err="1" smtClean="0"/>
              <a:t>temos</a:t>
            </a:r>
            <a:r>
              <a:rPr lang="fr-FR" dirty="0" smtClean="0"/>
              <a:t> (1). </a:t>
            </a:r>
            <a:r>
              <a:rPr lang="fr-FR" dirty="0" err="1" smtClean="0"/>
              <a:t>Fazendo</a:t>
            </a:r>
            <a:r>
              <a:rPr lang="fr-FR" dirty="0" smtClean="0"/>
              <a:t> o </a:t>
            </a:r>
            <a:r>
              <a:rPr lang="fr-FR" dirty="0" err="1" smtClean="0"/>
              <a:t>mesmo</a:t>
            </a:r>
            <a:r>
              <a:rPr lang="fr-FR" dirty="0" smtClean="0"/>
              <a:t> </a:t>
            </a:r>
            <a:r>
              <a:rPr lang="fr-FR" dirty="0" err="1" smtClean="0"/>
              <a:t>procedimento</a:t>
            </a:r>
            <a:r>
              <a:rPr lang="fr-FR" dirty="0" smtClean="0"/>
              <a:t> </a:t>
            </a:r>
            <a:r>
              <a:rPr lang="fr-FR" dirty="0" err="1" smtClean="0"/>
              <a:t>com</a:t>
            </a:r>
            <a:r>
              <a:rPr lang="fr-FR" dirty="0" smtClean="0"/>
              <a:t>          </a:t>
            </a:r>
            <a:r>
              <a:rPr lang="fr-FR" dirty="0" err="1" smtClean="0"/>
              <a:t>temos</a:t>
            </a:r>
            <a:r>
              <a:rPr lang="fr-FR" dirty="0" smtClean="0"/>
              <a:t> (2): </a:t>
            </a:r>
            <a:endParaRPr lang="fr-FR" dirty="0"/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8625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322" y="4437112"/>
            <a:ext cx="438150" cy="304800"/>
          </a:xfrm>
          <a:prstGeom prst="rect">
            <a:avLst/>
          </a:prstGeom>
          <a:noFill/>
        </p:spPr>
      </p:pic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8627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9001" y="1591632"/>
            <a:ext cx="257175" cy="304800"/>
          </a:xfrm>
          <a:prstGeom prst="rect">
            <a:avLst/>
          </a:prstGeom>
          <a:noFill/>
        </p:spPr>
      </p:pic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8632" name="Rectangle 24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33" name="Rectangle 25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3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8637" name="Rectangle 29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38" name="Rectangle 30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513626" y="519140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(1)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7513626" y="576747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(2)</a:t>
            </a:r>
            <a:endParaRPr lang="fr-FR" dirty="0"/>
          </a:p>
        </p:txBody>
      </p:sp>
      <p:sp>
        <p:nvSpPr>
          <p:cNvPr id="68657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8658" name="Rectangle 5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60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8659" name="Picture 5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068960"/>
            <a:ext cx="1400175" cy="304800"/>
          </a:xfrm>
          <a:prstGeom prst="rect">
            <a:avLst/>
          </a:prstGeom>
          <a:noFill/>
        </p:spPr>
      </p:pic>
      <p:sp>
        <p:nvSpPr>
          <p:cNvPr id="68663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8664" name="Rectangle 56"/>
          <p:cNvSpPr>
            <a:spLocks noChangeArrowheads="1"/>
          </p:cNvSpPr>
          <p:nvPr/>
        </p:nvSpPr>
        <p:spPr bwMode="auto">
          <a:xfrm>
            <a:off x="0" y="425649"/>
            <a:ext cx="6495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74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8678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8677" name="Picture 6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4149080"/>
            <a:ext cx="438150" cy="304800"/>
          </a:xfrm>
          <a:prstGeom prst="rect">
            <a:avLst/>
          </a:prstGeom>
          <a:noFill/>
        </p:spPr>
      </p:pic>
      <p:sp>
        <p:nvSpPr>
          <p:cNvPr id="68679" name="Rectangle 71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81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8680" name="Picture 7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3068960"/>
            <a:ext cx="3657600" cy="304800"/>
          </a:xfrm>
          <a:prstGeom prst="rect">
            <a:avLst/>
          </a:prstGeom>
          <a:noFill/>
        </p:spPr>
      </p:pic>
      <p:sp>
        <p:nvSpPr>
          <p:cNvPr id="68682" name="Rectangle 74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84" name="Rectangle 7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8686" name="Rectangle 7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8685" name="Picture 7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8890" y="5263415"/>
            <a:ext cx="6336704" cy="326983"/>
          </a:xfrm>
          <a:prstGeom prst="rect">
            <a:avLst/>
          </a:prstGeom>
          <a:noFill/>
        </p:spPr>
      </p:pic>
      <p:sp>
        <p:nvSpPr>
          <p:cNvPr id="68688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8687" name="Picture 7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8890" y="5839480"/>
            <a:ext cx="6336704" cy="325824"/>
          </a:xfrm>
          <a:prstGeom prst="rect">
            <a:avLst/>
          </a:prstGeom>
          <a:noFill/>
        </p:spPr>
      </p:pic>
      <p:graphicFrame>
        <p:nvGraphicFramePr>
          <p:cNvPr id="68689" name="Object 81"/>
          <p:cNvGraphicFramePr>
            <a:graphicFrameLocks noChangeAspect="1"/>
          </p:cNvGraphicFramePr>
          <p:nvPr/>
        </p:nvGraphicFramePr>
        <p:xfrm>
          <a:off x="395536" y="1124744"/>
          <a:ext cx="4217279" cy="648072"/>
        </p:xfrm>
        <a:graphic>
          <a:graphicData uri="http://schemas.openxmlformats.org/presentationml/2006/ole">
            <p:oleObj spid="_x0000_s3074" name="CS ChemDraw Drawing" r:id="rId10" imgW="3481200" imgH="53496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827584" y="1916832"/>
            <a:ext cx="6588224" cy="180020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1520" y="97468"/>
            <a:ext cx="615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Moléculas</a:t>
            </a:r>
            <a:r>
              <a:rPr lang="fr-FR" sz="2800" dirty="0" smtClean="0"/>
              <a:t> </a:t>
            </a:r>
            <a:r>
              <a:rPr lang="fr-FR" sz="2800" dirty="0" err="1"/>
              <a:t>H</a:t>
            </a:r>
            <a:r>
              <a:rPr lang="fr-FR" sz="2800" dirty="0" err="1" smtClean="0"/>
              <a:t>omonucleares</a:t>
            </a:r>
            <a:r>
              <a:rPr lang="fr-FR" sz="2800" dirty="0" smtClean="0"/>
              <a:t> </a:t>
            </a:r>
            <a:r>
              <a:rPr lang="fr-FR" sz="2800" dirty="0" err="1"/>
              <a:t>D</a:t>
            </a:r>
            <a:r>
              <a:rPr lang="fr-FR" sz="2800" dirty="0" err="1" smtClean="0"/>
              <a:t>iatômicas</a:t>
            </a:r>
            <a:r>
              <a:rPr lang="fr-FR" sz="2800" dirty="0" smtClean="0"/>
              <a:t> </a:t>
            </a:r>
            <a:r>
              <a:rPr lang="fr-FR" sz="2800" dirty="0" smtClean="0"/>
              <a:t>A</a:t>
            </a:r>
            <a:r>
              <a:rPr lang="fr-FR" sz="2800" baseline="-25000" dirty="0" smtClean="0"/>
              <a:t>2</a:t>
            </a:r>
            <a:endParaRPr lang="fr-FR" sz="2800" baseline="-25000" dirty="0"/>
          </a:p>
        </p:txBody>
      </p:sp>
      <p:sp>
        <p:nvSpPr>
          <p:cNvPr id="10" name="ZoneTexte 9"/>
          <p:cNvSpPr txBox="1"/>
          <p:nvPr/>
        </p:nvSpPr>
        <p:spPr>
          <a:xfrm>
            <a:off x="6793546" y="76470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(1)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793546" y="133147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(2)</a:t>
            </a:r>
            <a:endParaRPr lang="fr-FR" dirty="0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7293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060848"/>
            <a:ext cx="1619250" cy="304800"/>
          </a:xfrm>
          <a:prstGeom prst="rect">
            <a:avLst/>
          </a:prstGeom>
          <a:noFill/>
        </p:spPr>
      </p:pic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98" name="Rectangle 18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627784" y="1988840"/>
            <a:ext cx="2417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Integrais</a:t>
            </a:r>
            <a:r>
              <a:rPr lang="fr-FR" b="1" dirty="0" smtClean="0"/>
              <a:t> </a:t>
            </a:r>
            <a:r>
              <a:rPr lang="fr-FR" b="1" dirty="0" err="1" smtClean="0"/>
              <a:t>Coulombianas</a:t>
            </a:r>
            <a:endParaRPr lang="fr-FR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4644008" y="2411596"/>
            <a:ext cx="247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Integrais</a:t>
            </a:r>
            <a:r>
              <a:rPr lang="fr-FR" b="1" dirty="0" smtClean="0"/>
              <a:t> de </a:t>
            </a:r>
            <a:r>
              <a:rPr lang="fr-FR" b="1" dirty="0" err="1" smtClean="0"/>
              <a:t>ressonância</a:t>
            </a:r>
            <a:endParaRPr lang="fr-FR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4153009" y="2987660"/>
            <a:ext cx="2651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Integrais</a:t>
            </a:r>
            <a:r>
              <a:rPr lang="fr-FR" b="1" dirty="0" smtClean="0"/>
              <a:t> de </a:t>
            </a:r>
            <a:r>
              <a:rPr lang="fr-FR" b="1" dirty="0" err="1" smtClean="0"/>
              <a:t>recobrimento</a:t>
            </a:r>
            <a:endParaRPr lang="fr-FR" b="1" dirty="0"/>
          </a:p>
        </p:txBody>
      </p:sp>
      <p:pic>
        <p:nvPicPr>
          <p:cNvPr id="97299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212976"/>
            <a:ext cx="2990850" cy="361950"/>
          </a:xfrm>
          <a:prstGeom prst="rect">
            <a:avLst/>
          </a:prstGeom>
          <a:noFill/>
        </p:spPr>
      </p:pic>
      <p:sp>
        <p:nvSpPr>
          <p:cNvPr id="97301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7302" name="Rectangle 22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303" name="Rectangle 2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305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7304" name="Picture 2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852936"/>
            <a:ext cx="1790700" cy="304800"/>
          </a:xfrm>
          <a:prstGeom prst="rect">
            <a:avLst/>
          </a:prstGeom>
          <a:noFill/>
        </p:spPr>
      </p:pic>
      <p:sp>
        <p:nvSpPr>
          <p:cNvPr id="97306" name="Rectangle 2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7307" name="Object 27"/>
          <p:cNvGraphicFramePr>
            <a:graphicFrameLocks noChangeAspect="1"/>
          </p:cNvGraphicFramePr>
          <p:nvPr/>
        </p:nvGraphicFramePr>
        <p:xfrm>
          <a:off x="3995936" y="2780928"/>
          <a:ext cx="131763" cy="864096"/>
        </p:xfrm>
        <a:graphic>
          <a:graphicData uri="http://schemas.openxmlformats.org/presentationml/2006/ole">
            <p:oleObj spid="_x0000_s4098" name="CS ChemDraw Drawing" r:id="rId6" imgW="131760" imgH="608400" progId="ChemDraw.Document.6.0">
              <p:embed/>
            </p:oleObj>
          </a:graphicData>
        </a:graphic>
      </p:graphicFrame>
      <p:sp>
        <p:nvSpPr>
          <p:cNvPr id="42" name="ZoneTexte 41"/>
          <p:cNvSpPr txBox="1"/>
          <p:nvPr/>
        </p:nvSpPr>
        <p:spPr>
          <a:xfrm>
            <a:off x="395536" y="4149080"/>
            <a:ext cx="4060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Assim</a:t>
            </a:r>
            <a:r>
              <a:rPr lang="fr-FR" dirty="0" smtClean="0"/>
              <a:t>, </a:t>
            </a:r>
            <a:r>
              <a:rPr lang="fr-FR" dirty="0" err="1" smtClean="0"/>
              <a:t>equações</a:t>
            </a:r>
            <a:r>
              <a:rPr lang="fr-FR" dirty="0" smtClean="0"/>
              <a:t> (1) e (2) se </a:t>
            </a:r>
            <a:r>
              <a:rPr lang="fr-FR" dirty="0" err="1" smtClean="0"/>
              <a:t>re</a:t>
            </a:r>
            <a:r>
              <a:rPr lang="fr-FR" dirty="0" smtClean="0"/>
              <a:t>-</a:t>
            </a:r>
            <a:r>
              <a:rPr lang="fr-FR" dirty="0" err="1" smtClean="0"/>
              <a:t>escrevem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312" name="Rectangle 32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31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7315" name="Rectangle 35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95536" y="5733256"/>
            <a:ext cx="202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Em</a:t>
            </a:r>
            <a:r>
              <a:rPr lang="fr-FR" dirty="0" smtClean="0"/>
              <a:t> forma </a:t>
            </a:r>
            <a:r>
              <a:rPr lang="fr-FR" dirty="0" err="1" smtClean="0"/>
              <a:t>matricial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6660232" y="5733256"/>
            <a:ext cx="2014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Equações</a:t>
            </a:r>
            <a:r>
              <a:rPr lang="fr-FR" b="1" dirty="0" smtClean="0"/>
              <a:t> </a:t>
            </a:r>
            <a:r>
              <a:rPr lang="fr-FR" b="1" dirty="0" err="1" smtClean="0"/>
              <a:t>seculares</a:t>
            </a:r>
            <a:endParaRPr lang="fr-FR" b="1" dirty="0"/>
          </a:p>
        </p:txBody>
      </p:sp>
      <p:pic>
        <p:nvPicPr>
          <p:cNvPr id="53" name="Picture 7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836712"/>
            <a:ext cx="6336704" cy="326983"/>
          </a:xfrm>
          <a:prstGeom prst="rect">
            <a:avLst/>
          </a:prstGeom>
          <a:noFill/>
        </p:spPr>
      </p:pic>
      <p:pic>
        <p:nvPicPr>
          <p:cNvPr id="54" name="Picture 7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374984"/>
            <a:ext cx="6336704" cy="325824"/>
          </a:xfrm>
          <a:prstGeom prst="rect">
            <a:avLst/>
          </a:prstGeom>
          <a:noFill/>
        </p:spPr>
      </p:pic>
      <p:sp>
        <p:nvSpPr>
          <p:cNvPr id="97327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7328" name="Rectangle 48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338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7340" name="Rectangle 6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7339" name="Picture 5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581128"/>
            <a:ext cx="3400425" cy="304800"/>
          </a:xfrm>
          <a:prstGeom prst="rect">
            <a:avLst/>
          </a:prstGeom>
          <a:noFill/>
        </p:spPr>
      </p:pic>
      <p:sp>
        <p:nvSpPr>
          <p:cNvPr id="97342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7341" name="Picture 6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0151" y="4581128"/>
            <a:ext cx="4086225" cy="304800"/>
          </a:xfrm>
          <a:prstGeom prst="rect">
            <a:avLst/>
          </a:prstGeom>
          <a:noFill/>
        </p:spPr>
      </p:pic>
      <p:sp>
        <p:nvSpPr>
          <p:cNvPr id="97344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7343" name="Picture 6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013176"/>
            <a:ext cx="3448050" cy="304800"/>
          </a:xfrm>
          <a:prstGeom prst="rect">
            <a:avLst/>
          </a:prstGeom>
          <a:noFill/>
        </p:spPr>
      </p:pic>
      <p:sp>
        <p:nvSpPr>
          <p:cNvPr id="97346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7345" name="Picture 6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0151" y="4996408"/>
            <a:ext cx="4086225" cy="304800"/>
          </a:xfrm>
          <a:prstGeom prst="rect">
            <a:avLst/>
          </a:prstGeom>
          <a:noFill/>
        </p:spPr>
      </p:pic>
      <p:sp>
        <p:nvSpPr>
          <p:cNvPr id="97348" name="Rectangle 6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7347" name="Picture 6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5684862"/>
            <a:ext cx="3838575" cy="552450"/>
          </a:xfrm>
          <a:prstGeom prst="rect">
            <a:avLst/>
          </a:prstGeom>
          <a:noFill/>
        </p:spPr>
      </p:pic>
      <p:sp>
        <p:nvSpPr>
          <p:cNvPr id="97349" name="Rectangle 69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351" name="Rectangle 7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7350" name="Picture 7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420888"/>
            <a:ext cx="3600450" cy="352425"/>
          </a:xfrm>
          <a:prstGeom prst="rect">
            <a:avLst/>
          </a:prstGeom>
          <a:noFill/>
        </p:spPr>
      </p:pic>
      <p:sp>
        <p:nvSpPr>
          <p:cNvPr id="97352" name="Rectangle 72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8" grpId="0"/>
      <p:bldP spid="29" grpId="0"/>
      <p:bldP spid="30" grpId="0"/>
      <p:bldP spid="42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5436096" y="4797152"/>
            <a:ext cx="3096344" cy="158417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771800" y="2780928"/>
            <a:ext cx="374441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355976" y="836712"/>
            <a:ext cx="4608512" cy="1368152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353330" y="836712"/>
            <a:ext cx="4239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Esta</a:t>
            </a:r>
            <a:r>
              <a:rPr lang="fr-FR" dirty="0" smtClean="0"/>
              <a:t> </a:t>
            </a:r>
            <a:r>
              <a:rPr lang="fr-FR" dirty="0" err="1" smtClean="0"/>
              <a:t>equação</a:t>
            </a:r>
            <a:r>
              <a:rPr lang="fr-FR" dirty="0" smtClean="0"/>
              <a:t> </a:t>
            </a:r>
            <a:r>
              <a:rPr lang="fr-FR" dirty="0" err="1" smtClean="0"/>
              <a:t>matricial</a:t>
            </a:r>
            <a:r>
              <a:rPr lang="fr-FR" dirty="0" smtClean="0"/>
              <a:t> </a:t>
            </a:r>
            <a:r>
              <a:rPr lang="fr-FR" dirty="0" err="1" smtClean="0"/>
              <a:t>admite</a:t>
            </a:r>
            <a:r>
              <a:rPr lang="fr-FR" dirty="0" smtClean="0"/>
              <a:t> </a:t>
            </a:r>
            <a:r>
              <a:rPr lang="fr-FR" dirty="0" err="1" smtClean="0"/>
              <a:t>uma</a:t>
            </a:r>
            <a:r>
              <a:rPr lang="fr-FR" dirty="0" smtClean="0"/>
              <a:t> </a:t>
            </a:r>
            <a:r>
              <a:rPr lang="fr-FR" dirty="0" err="1" smtClean="0"/>
              <a:t>solução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err="1" smtClean="0"/>
              <a:t>não</a:t>
            </a:r>
            <a:r>
              <a:rPr lang="fr-FR" dirty="0" smtClean="0"/>
              <a:t>-trivial, se e </a:t>
            </a:r>
            <a:r>
              <a:rPr lang="fr-FR" dirty="0" err="1" smtClean="0"/>
              <a:t>somente</a:t>
            </a:r>
            <a:r>
              <a:rPr lang="fr-FR" dirty="0" smtClean="0"/>
              <a:t> se:</a:t>
            </a:r>
            <a:endParaRPr lang="fr-FR" dirty="0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8949" y="1508398"/>
            <a:ext cx="3419475" cy="552450"/>
          </a:xfrm>
          <a:prstGeom prst="rect">
            <a:avLst/>
          </a:prstGeom>
          <a:noFill/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23528" y="242088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Como</a:t>
            </a:r>
            <a:r>
              <a:rPr lang="fr-FR" dirty="0" smtClean="0"/>
              <a:t> os dois </a:t>
            </a:r>
            <a:r>
              <a:rPr lang="fr-FR" dirty="0" err="1" smtClean="0"/>
              <a:t>átomos</a:t>
            </a:r>
            <a:r>
              <a:rPr lang="fr-FR" dirty="0" smtClean="0"/>
              <a:t> </a:t>
            </a:r>
            <a:r>
              <a:rPr lang="fr-FR" dirty="0" err="1" smtClean="0"/>
              <a:t>são</a:t>
            </a:r>
            <a:r>
              <a:rPr lang="fr-FR" dirty="0" smtClean="0"/>
              <a:t> </a:t>
            </a:r>
            <a:r>
              <a:rPr lang="fr-FR" dirty="0" err="1" smtClean="0"/>
              <a:t>iguais</a:t>
            </a:r>
            <a:r>
              <a:rPr lang="fr-FR" dirty="0" smtClean="0"/>
              <a:t>, H</a:t>
            </a:r>
            <a:r>
              <a:rPr lang="fr-FR" baseline="-25000" dirty="0" smtClean="0"/>
              <a:t>11</a:t>
            </a:r>
            <a:r>
              <a:rPr lang="fr-FR" dirty="0" smtClean="0"/>
              <a:t> = H</a:t>
            </a:r>
            <a:r>
              <a:rPr lang="fr-FR" baseline="-25000" dirty="0" smtClean="0"/>
              <a:t>22</a:t>
            </a:r>
            <a:r>
              <a:rPr lang="fr-FR" dirty="0" smtClean="0"/>
              <a:t>, </a:t>
            </a:r>
            <a:r>
              <a:rPr lang="fr-FR" dirty="0" err="1" smtClean="0"/>
              <a:t>assim</a:t>
            </a:r>
            <a:r>
              <a:rPr lang="fr-FR" dirty="0" smtClean="0"/>
              <a:t> </a:t>
            </a:r>
            <a:r>
              <a:rPr lang="fr-FR" dirty="0" err="1" smtClean="0"/>
              <a:t>pelo</a:t>
            </a:r>
            <a:r>
              <a:rPr lang="fr-FR" dirty="0" smtClean="0"/>
              <a:t> </a:t>
            </a:r>
            <a:r>
              <a:rPr lang="fr-FR" dirty="0" err="1" smtClean="0"/>
              <a:t>cálculo</a:t>
            </a:r>
            <a:r>
              <a:rPr lang="fr-FR" dirty="0" smtClean="0"/>
              <a:t> do </a:t>
            </a:r>
            <a:r>
              <a:rPr lang="fr-FR" dirty="0" err="1" smtClean="0"/>
              <a:t>determinante</a:t>
            </a:r>
            <a:r>
              <a:rPr lang="fr-FR" dirty="0" smtClean="0"/>
              <a:t> </a:t>
            </a:r>
            <a:r>
              <a:rPr lang="fr-FR" dirty="0" err="1" smtClean="0"/>
              <a:t>obtemos</a:t>
            </a:r>
            <a:r>
              <a:rPr lang="fr-FR" dirty="0" smtClean="0"/>
              <a:t> as </a:t>
            </a:r>
            <a:r>
              <a:rPr lang="fr-FR" dirty="0" err="1" smtClean="0"/>
              <a:t>expressões</a:t>
            </a:r>
            <a:r>
              <a:rPr lang="fr-FR" dirty="0" smtClean="0"/>
              <a:t> para E</a:t>
            </a:r>
            <a:r>
              <a:rPr lang="fr-FR" baseline="-25000" dirty="0" smtClean="0"/>
              <a:t>1</a:t>
            </a:r>
            <a:r>
              <a:rPr lang="fr-FR" dirty="0" smtClean="0"/>
              <a:t>, E</a:t>
            </a:r>
            <a:r>
              <a:rPr lang="fr-FR" baseline="-25000" dirty="0" smtClean="0"/>
              <a:t>2</a:t>
            </a:r>
            <a:r>
              <a:rPr lang="fr-FR" dirty="0" smtClean="0"/>
              <a:t>:</a:t>
            </a:r>
            <a:endParaRPr lang="fr-FR" baseline="-25000" dirty="0"/>
          </a:p>
        </p:txBody>
      </p: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5" y="2899792"/>
            <a:ext cx="1521473" cy="529208"/>
          </a:xfrm>
          <a:prstGeom prst="rect">
            <a:avLst/>
          </a:prstGeom>
          <a:noFill/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8338" y="2899791"/>
            <a:ext cx="1493862" cy="531151"/>
          </a:xfrm>
          <a:prstGeom prst="rect">
            <a:avLst/>
          </a:prstGeom>
          <a:noFill/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4355976" y="2899792"/>
            <a:ext cx="617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e  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95536" y="364502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Substituindo</a:t>
            </a:r>
            <a:r>
              <a:rPr lang="fr-FR" dirty="0" smtClean="0"/>
              <a:t> o </a:t>
            </a:r>
            <a:r>
              <a:rPr lang="fr-FR" dirty="0" err="1" smtClean="0"/>
              <a:t>valor</a:t>
            </a:r>
            <a:r>
              <a:rPr lang="fr-FR" dirty="0" smtClean="0"/>
              <a:t> de </a:t>
            </a:r>
            <a:r>
              <a:rPr lang="fr-FR" b="1" dirty="0" smtClean="0"/>
              <a:t>E</a:t>
            </a:r>
            <a:r>
              <a:rPr lang="fr-FR" b="1" baseline="-25000" dirty="0" smtClean="0"/>
              <a:t>1</a:t>
            </a:r>
            <a:r>
              <a:rPr lang="fr-FR" dirty="0" smtClean="0"/>
              <a:t> </a:t>
            </a:r>
            <a:r>
              <a:rPr lang="fr-FR" dirty="0" err="1" smtClean="0"/>
              <a:t>nas</a:t>
            </a:r>
            <a:r>
              <a:rPr lang="fr-FR" dirty="0" smtClean="0"/>
              <a:t> </a:t>
            </a:r>
            <a:r>
              <a:rPr lang="fr-FR" dirty="0" err="1" smtClean="0"/>
              <a:t>equações</a:t>
            </a:r>
            <a:r>
              <a:rPr lang="fr-FR" dirty="0" smtClean="0"/>
              <a:t> </a:t>
            </a:r>
            <a:r>
              <a:rPr lang="fr-FR" dirty="0" err="1" smtClean="0"/>
              <a:t>seculares</a:t>
            </a:r>
            <a:r>
              <a:rPr lang="fr-FR" dirty="0" smtClean="0"/>
              <a:t>, </a:t>
            </a:r>
            <a:r>
              <a:rPr lang="fr-FR" dirty="0" err="1" smtClean="0"/>
              <a:t>obtemos</a:t>
            </a:r>
            <a:r>
              <a:rPr lang="fr-FR" dirty="0" smtClean="0"/>
              <a:t> </a:t>
            </a:r>
            <a:r>
              <a:rPr lang="fr-FR" b="1" dirty="0" smtClean="0"/>
              <a:t>c</a:t>
            </a:r>
            <a:r>
              <a:rPr lang="fr-FR" b="1" baseline="-25000" dirty="0" smtClean="0">
                <a:solidFill>
                  <a:srgbClr val="FF0000"/>
                </a:solidFill>
              </a:rPr>
              <a:t>1</a:t>
            </a:r>
            <a:r>
              <a:rPr lang="fr-FR" b="1" baseline="-25000" dirty="0" smtClean="0"/>
              <a:t>1</a:t>
            </a:r>
            <a:r>
              <a:rPr lang="fr-FR" b="1" dirty="0" smtClean="0"/>
              <a:t> = c</a:t>
            </a:r>
            <a:r>
              <a:rPr lang="fr-FR" b="1" baseline="-25000" dirty="0" smtClean="0">
                <a:solidFill>
                  <a:srgbClr val="FF0000"/>
                </a:solidFill>
              </a:rPr>
              <a:t>1</a:t>
            </a:r>
            <a:r>
              <a:rPr lang="fr-FR" b="1" baseline="-25000" dirty="0" smtClean="0"/>
              <a:t>2</a:t>
            </a:r>
            <a:r>
              <a:rPr lang="fr-FR" dirty="0" smtClean="0"/>
              <a:t> (</a:t>
            </a:r>
            <a:r>
              <a:rPr lang="fr-FR" dirty="0" err="1" smtClean="0"/>
              <a:t>coeficientes</a:t>
            </a:r>
            <a:r>
              <a:rPr lang="fr-FR" dirty="0" smtClean="0"/>
              <a:t> de </a:t>
            </a:r>
            <a:r>
              <a:rPr lang="fr-FR" b="1" dirty="0" smtClean="0">
                <a:latin typeface="Symbol" pitchFamily="18" charset="2"/>
              </a:rPr>
              <a:t>Y</a:t>
            </a:r>
            <a:r>
              <a:rPr lang="fr-FR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fr-FR" dirty="0" smtClean="0"/>
              <a:t>). </a:t>
            </a:r>
            <a:r>
              <a:rPr lang="fr-FR" dirty="0" err="1" smtClean="0"/>
              <a:t>Fazendo</a:t>
            </a:r>
            <a:r>
              <a:rPr lang="fr-FR" dirty="0" smtClean="0"/>
              <a:t> o </a:t>
            </a:r>
            <a:r>
              <a:rPr lang="fr-FR" dirty="0" err="1" smtClean="0"/>
              <a:t>mesmo</a:t>
            </a:r>
            <a:r>
              <a:rPr lang="fr-FR" dirty="0" smtClean="0"/>
              <a:t> para </a:t>
            </a:r>
            <a:r>
              <a:rPr lang="fr-FR" b="1" dirty="0" smtClean="0"/>
              <a:t>E</a:t>
            </a:r>
            <a:r>
              <a:rPr lang="fr-FR" b="1" baseline="-25000" dirty="0" smtClean="0"/>
              <a:t>2</a:t>
            </a:r>
            <a:r>
              <a:rPr lang="fr-FR" dirty="0" smtClean="0"/>
              <a:t>, </a:t>
            </a:r>
            <a:r>
              <a:rPr lang="fr-FR" dirty="0" err="1" smtClean="0"/>
              <a:t>temos</a:t>
            </a:r>
            <a:r>
              <a:rPr lang="fr-FR" dirty="0" smtClean="0"/>
              <a:t> </a:t>
            </a:r>
            <a:r>
              <a:rPr lang="fr-FR" b="1" dirty="0" smtClean="0"/>
              <a:t>c</a:t>
            </a:r>
            <a:r>
              <a:rPr lang="fr-FR" b="1" baseline="-25000" dirty="0" smtClean="0">
                <a:solidFill>
                  <a:srgbClr val="FF0000"/>
                </a:solidFill>
              </a:rPr>
              <a:t>2</a:t>
            </a:r>
            <a:r>
              <a:rPr lang="fr-FR" b="1" baseline="-25000" dirty="0" smtClean="0"/>
              <a:t>1 </a:t>
            </a:r>
            <a:r>
              <a:rPr lang="fr-FR" b="1" dirty="0" smtClean="0"/>
              <a:t>= - c</a:t>
            </a:r>
            <a:r>
              <a:rPr lang="fr-FR" b="1" baseline="-25000" dirty="0" smtClean="0">
                <a:solidFill>
                  <a:srgbClr val="FF0000"/>
                </a:solidFill>
              </a:rPr>
              <a:t>2</a:t>
            </a:r>
            <a:r>
              <a:rPr lang="fr-FR" b="1" baseline="-25000" dirty="0" smtClean="0"/>
              <a:t>2</a:t>
            </a:r>
            <a:r>
              <a:rPr lang="fr-FR" b="1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coeficientes</a:t>
            </a:r>
            <a:r>
              <a:rPr lang="fr-FR" dirty="0" smtClean="0"/>
              <a:t> de </a:t>
            </a:r>
            <a:r>
              <a:rPr lang="fr-FR" b="1" dirty="0" smtClean="0">
                <a:latin typeface="Symbol" pitchFamily="18" charset="2"/>
              </a:rPr>
              <a:t>Y</a:t>
            </a:r>
            <a:r>
              <a:rPr lang="fr-FR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fr-FR" dirty="0" smtClean="0"/>
              <a:t>).</a:t>
            </a:r>
            <a:endParaRPr lang="fr-FR" b="1" baseline="-25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395536" y="4365104"/>
            <a:ext cx="580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 </a:t>
            </a:r>
            <a:r>
              <a:rPr lang="fr-FR" dirty="0" err="1" smtClean="0"/>
              <a:t>acordo</a:t>
            </a:r>
            <a:r>
              <a:rPr lang="fr-FR" dirty="0" smtClean="0"/>
              <a:t> </a:t>
            </a:r>
            <a:r>
              <a:rPr lang="fr-FR" dirty="0" err="1" smtClean="0"/>
              <a:t>com</a:t>
            </a:r>
            <a:r>
              <a:rPr lang="fr-FR" dirty="0" smtClean="0"/>
              <a:t> a </a:t>
            </a:r>
            <a:r>
              <a:rPr lang="fr-FR" dirty="0" err="1" smtClean="0"/>
              <a:t>condição</a:t>
            </a:r>
            <a:r>
              <a:rPr lang="fr-FR" dirty="0" smtClean="0"/>
              <a:t> de </a:t>
            </a:r>
            <a:r>
              <a:rPr lang="fr-FR" dirty="0" err="1" smtClean="0"/>
              <a:t>normalização</a:t>
            </a:r>
            <a:r>
              <a:rPr lang="fr-FR" dirty="0" smtClean="0"/>
              <a:t> dos OM, </a:t>
            </a:r>
            <a:r>
              <a:rPr lang="fr-FR" dirty="0" err="1" smtClean="0"/>
              <a:t>temos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626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361" y="1196752"/>
            <a:ext cx="3838575" cy="552450"/>
          </a:xfrm>
          <a:prstGeom prst="rect">
            <a:avLst/>
          </a:prstGeom>
          <a:noFill/>
        </p:spPr>
      </p:pic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6272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414" y="4941168"/>
            <a:ext cx="4438650" cy="304800"/>
          </a:xfrm>
          <a:prstGeom prst="rect">
            <a:avLst/>
          </a:prstGeom>
          <a:noFill/>
        </p:spPr>
      </p:pic>
      <p:pic>
        <p:nvPicPr>
          <p:cNvPr id="96271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619" y="5301208"/>
            <a:ext cx="2505075" cy="323850"/>
          </a:xfrm>
          <a:prstGeom prst="rect">
            <a:avLst/>
          </a:prstGeom>
          <a:noFill/>
        </p:spPr>
      </p:pic>
      <p:sp>
        <p:nvSpPr>
          <p:cNvPr id="9627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6274" name="Rectangle 18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75" name="Rectangle 19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6276" name="Picture 2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4869160"/>
            <a:ext cx="2809875" cy="666750"/>
          </a:xfrm>
          <a:prstGeom prst="rect">
            <a:avLst/>
          </a:prstGeom>
          <a:noFill/>
        </p:spPr>
      </p:pic>
      <p:sp>
        <p:nvSpPr>
          <p:cNvPr id="9627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6278" name="Picture 2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3407" y="5642570"/>
            <a:ext cx="2867025" cy="666750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323528" y="116632"/>
            <a:ext cx="6202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 smtClean="0"/>
              <a:t>Moléculas</a:t>
            </a:r>
            <a:r>
              <a:rPr lang="fr-FR" sz="2800" dirty="0" smtClean="0"/>
              <a:t> </a:t>
            </a:r>
            <a:r>
              <a:rPr lang="fr-FR" sz="2800" dirty="0" err="1"/>
              <a:t>M</a:t>
            </a:r>
            <a:r>
              <a:rPr lang="fr-FR" sz="2800" dirty="0" err="1" smtClean="0"/>
              <a:t>omonucleares</a:t>
            </a:r>
            <a:r>
              <a:rPr lang="fr-FR" sz="2800" dirty="0" smtClean="0"/>
              <a:t> </a:t>
            </a:r>
            <a:r>
              <a:rPr lang="fr-FR" sz="2800" dirty="0" err="1"/>
              <a:t>D</a:t>
            </a:r>
            <a:r>
              <a:rPr lang="fr-FR" sz="2800" dirty="0" err="1" smtClean="0"/>
              <a:t>iatômicas</a:t>
            </a:r>
            <a:r>
              <a:rPr lang="fr-FR" sz="2800" dirty="0" smtClean="0"/>
              <a:t> </a:t>
            </a:r>
            <a:r>
              <a:rPr lang="fr-FR" sz="2800" dirty="0" smtClean="0"/>
              <a:t>A</a:t>
            </a:r>
            <a:r>
              <a:rPr lang="fr-FR" sz="2800" baseline="-25000" dirty="0" smtClean="0"/>
              <a:t>2</a:t>
            </a:r>
            <a:endParaRPr lang="fr-FR" sz="28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9" grpId="0" animBg="1"/>
      <p:bldP spid="11" grpId="0" animBg="1"/>
      <p:bldP spid="9" grpId="0"/>
      <p:bldP spid="12" grpId="0"/>
      <p:bldP spid="96263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2241</Words>
  <Application>Microsoft Office PowerPoint</Application>
  <PresentationFormat>Affichage à l'écran (4:3)</PresentationFormat>
  <Paragraphs>234</Paragraphs>
  <Slides>28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Thème Office</vt:lpstr>
      <vt:lpstr>CS ChemDraw Drawing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Igor</dc:creator>
  <cp:lastModifiedBy>Igor</cp:lastModifiedBy>
  <cp:revision>2</cp:revision>
  <dcterms:created xsi:type="dcterms:W3CDTF">2018-06-25T20:33:02Z</dcterms:created>
  <dcterms:modified xsi:type="dcterms:W3CDTF">2018-06-25T21:05:52Z</dcterms:modified>
</cp:coreProperties>
</file>