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2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Jurberg" userId="15c90205aab73206" providerId="LiveId" clId="{41030D99-0E33-41E6-9B3E-EB2E613DDEE4}"/>
    <pc:docChg chg="modSld">
      <pc:chgData name="Igor Jurberg" userId="15c90205aab73206" providerId="LiveId" clId="{41030D99-0E33-41E6-9B3E-EB2E613DDEE4}" dt="2025-09-03T14:15:35.268" v="6" actId="20577"/>
      <pc:docMkLst>
        <pc:docMk/>
      </pc:docMkLst>
      <pc:sldChg chg="modSp mod">
        <pc:chgData name="Igor Jurberg" userId="15c90205aab73206" providerId="LiveId" clId="{41030D99-0E33-41E6-9B3E-EB2E613DDEE4}" dt="2025-09-03T14:15:35.268" v="6" actId="20577"/>
        <pc:sldMkLst>
          <pc:docMk/>
          <pc:sldMk cId="0" sldId="257"/>
        </pc:sldMkLst>
        <pc:spChg chg="mod">
          <ac:chgData name="Igor Jurberg" userId="15c90205aab73206" providerId="LiveId" clId="{41030D99-0E33-41E6-9B3E-EB2E613DDEE4}" dt="2025-09-03T14:15:35.268" v="6" actId="20577"/>
          <ac:spMkLst>
            <pc:docMk/>
            <pc:sldMk cId="0" sldId="257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F548-9F87-4AAB-B3E0-3CE3559AF23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8A3-018D-420B-8FDF-98CE61B25D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F548-9F87-4AAB-B3E0-3CE3559AF23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8A3-018D-420B-8FDF-98CE61B25D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F548-9F87-4AAB-B3E0-3CE3559AF23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8A3-018D-420B-8FDF-98CE61B25D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F548-9F87-4AAB-B3E0-3CE3559AF23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8A3-018D-420B-8FDF-98CE61B25D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F548-9F87-4AAB-B3E0-3CE3559AF23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8A3-018D-420B-8FDF-98CE61B25D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F548-9F87-4AAB-B3E0-3CE3559AF23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8A3-018D-420B-8FDF-98CE61B25D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F548-9F87-4AAB-B3E0-3CE3559AF23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8A3-018D-420B-8FDF-98CE61B25D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F548-9F87-4AAB-B3E0-3CE3559AF23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8A3-018D-420B-8FDF-98CE61B25D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F548-9F87-4AAB-B3E0-3CE3559AF23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8A3-018D-420B-8FDF-98CE61B25D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F548-9F87-4AAB-B3E0-3CE3559AF23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8A3-018D-420B-8FDF-98CE61B25D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F548-9F87-4AAB-B3E0-3CE3559AF23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238A3-018D-420B-8FDF-98CE61B25D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F548-9F87-4AAB-B3E0-3CE3559AF234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238A3-018D-420B-8FDF-98CE61B25D2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41.emf"/><Relationship Id="rId7" Type="http://schemas.openxmlformats.org/officeDocument/2006/relationships/image" Target="../media/image43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4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60.emf"/><Relationship Id="rId7" Type="http://schemas.openxmlformats.org/officeDocument/2006/relationships/image" Target="../media/image62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7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66.emf"/><Relationship Id="rId4" Type="http://schemas.openxmlformats.org/officeDocument/2006/relationships/oleObject" Target="../embeddings/oleObject5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6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70.emf"/><Relationship Id="rId7" Type="http://schemas.openxmlformats.org/officeDocument/2006/relationships/image" Target="../media/image72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7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6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emf"/><Relationship Id="rId4" Type="http://schemas.openxmlformats.org/officeDocument/2006/relationships/oleObject" Target="../embeddings/oleObject6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78.emf"/><Relationship Id="rId7" Type="http://schemas.openxmlformats.org/officeDocument/2006/relationships/image" Target="../media/image80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79.e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8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7" Type="http://schemas.openxmlformats.org/officeDocument/2006/relationships/image" Target="../media/image85.e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84.emf"/><Relationship Id="rId4" Type="http://schemas.openxmlformats.org/officeDocument/2006/relationships/oleObject" Target="../embeddings/oleObject7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emf"/><Relationship Id="rId4" Type="http://schemas.openxmlformats.org/officeDocument/2006/relationships/oleObject" Target="../embeddings/oleObject7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7" Type="http://schemas.openxmlformats.org/officeDocument/2006/relationships/image" Target="../media/image90.e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89.emf"/><Relationship Id="rId4" Type="http://schemas.openxmlformats.org/officeDocument/2006/relationships/oleObject" Target="../embeddings/oleObject8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7" Type="http://schemas.openxmlformats.org/officeDocument/2006/relationships/image" Target="../media/image93.e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5" Type="http://schemas.openxmlformats.org/officeDocument/2006/relationships/image" Target="../media/image92.emf"/><Relationship Id="rId4" Type="http://schemas.openxmlformats.org/officeDocument/2006/relationships/oleObject" Target="../embeddings/oleObject8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image" Target="../media/image94.emf"/><Relationship Id="rId7" Type="http://schemas.openxmlformats.org/officeDocument/2006/relationships/image" Target="../media/image96.e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95.e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9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image" Target="../media/image98.emf"/><Relationship Id="rId7" Type="http://schemas.openxmlformats.org/officeDocument/2006/relationships/image" Target="../media/image100.e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99.e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10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image" Target="../media/image102.emf"/><Relationship Id="rId7" Type="http://schemas.openxmlformats.org/officeDocument/2006/relationships/image" Target="../media/image104.wmf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06.emf"/><Relationship Id="rId5" Type="http://schemas.openxmlformats.org/officeDocument/2006/relationships/image" Target="../media/image103.e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05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emf"/><Relationship Id="rId4" Type="http://schemas.openxmlformats.org/officeDocument/2006/relationships/oleObject" Target="../embeddings/oleObject9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oleObject" Target="../embeddings/oleObject10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emf"/><Relationship Id="rId4" Type="http://schemas.openxmlformats.org/officeDocument/2006/relationships/oleObject" Target="../embeddings/oleObject10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oleObject" Target="../embeddings/oleObject102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oleObject" Target="../embeddings/oleObject10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emf"/><Relationship Id="rId4" Type="http://schemas.openxmlformats.org/officeDocument/2006/relationships/oleObject" Target="../embeddings/oleObject10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7" Type="http://schemas.openxmlformats.org/officeDocument/2006/relationships/image" Target="../media/image116.emf"/><Relationship Id="rId2" Type="http://schemas.openxmlformats.org/officeDocument/2006/relationships/oleObject" Target="../embeddings/oleObject10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15.emf"/><Relationship Id="rId4" Type="http://schemas.openxmlformats.org/officeDocument/2006/relationships/oleObject" Target="../embeddings/oleObject106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image" Target="../media/image117.emf"/><Relationship Id="rId7" Type="http://schemas.openxmlformats.org/officeDocument/2006/relationships/image" Target="../media/image119.emf"/><Relationship Id="rId2" Type="http://schemas.openxmlformats.org/officeDocument/2006/relationships/oleObject" Target="../embeddings/oleObject10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0.bin"/><Relationship Id="rId5" Type="http://schemas.openxmlformats.org/officeDocument/2006/relationships/image" Target="../media/image118.emf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2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oleObject" Target="../embeddings/oleObject112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7" Type="http://schemas.openxmlformats.org/officeDocument/2006/relationships/image" Target="../media/image124.emf"/><Relationship Id="rId2" Type="http://schemas.openxmlformats.org/officeDocument/2006/relationships/oleObject" Target="../embeddings/oleObject1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123.emf"/><Relationship Id="rId4" Type="http://schemas.openxmlformats.org/officeDocument/2006/relationships/oleObject" Target="../embeddings/oleObject1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12" Type="http://schemas.openxmlformats.org/officeDocument/2006/relationships/image" Target="../media/image11.jpe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7" Type="http://schemas.openxmlformats.org/officeDocument/2006/relationships/image" Target="../media/image127.emf"/><Relationship Id="rId2" Type="http://schemas.openxmlformats.org/officeDocument/2006/relationships/oleObject" Target="../embeddings/oleObject1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126.emf"/><Relationship Id="rId4" Type="http://schemas.openxmlformats.org/officeDocument/2006/relationships/oleObject" Target="../embeddings/oleObject11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emf"/><Relationship Id="rId4" Type="http://schemas.openxmlformats.org/officeDocument/2006/relationships/oleObject" Target="../embeddings/oleObject12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image" Target="../media/image130.emf"/><Relationship Id="rId7" Type="http://schemas.openxmlformats.org/officeDocument/2006/relationships/image" Target="../media/image132.emf"/><Relationship Id="rId2" Type="http://schemas.openxmlformats.org/officeDocument/2006/relationships/oleObject" Target="../embeddings/oleObject1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134.emf"/><Relationship Id="rId5" Type="http://schemas.openxmlformats.org/officeDocument/2006/relationships/image" Target="../media/image131.emf"/><Relationship Id="rId10" Type="http://schemas.openxmlformats.org/officeDocument/2006/relationships/oleObject" Target="../embeddings/oleObject125.bin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3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5.wmf"/><Relationship Id="rId2" Type="http://schemas.openxmlformats.org/officeDocument/2006/relationships/oleObject" Target="../embeddings/oleObject10.bin"/><Relationship Id="rId16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1.wmf"/><Relationship Id="rId5" Type="http://schemas.openxmlformats.org/officeDocument/2006/relationships/image" Target="../media/image18.e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6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3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6.emf"/><Relationship Id="rId7" Type="http://schemas.openxmlformats.org/officeDocument/2006/relationships/oleObject" Target="../embeddings/oleObject30.bin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0.e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5"/>
          <p:cNvSpPr txBox="1"/>
          <p:nvPr/>
        </p:nvSpPr>
        <p:spPr>
          <a:xfrm>
            <a:off x="179512" y="2033553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Parte 16</a:t>
            </a:r>
          </a:p>
          <a:p>
            <a:pPr algn="ctr"/>
            <a:r>
              <a:rPr lang="pt-BR" sz="3600" dirty="0"/>
              <a:t>A Química de Organosilanos (Si)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3631664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/>
              <a:t>A)</a:t>
            </a:r>
            <a:r>
              <a:rPr lang="fr-FR" sz="1400" i="1" dirty="0"/>
              <a:t> Bols, M.; </a:t>
            </a:r>
            <a:r>
              <a:rPr lang="fr-FR" sz="1400" i="1" dirty="0" err="1"/>
              <a:t>Skrydstrup</a:t>
            </a:r>
            <a:r>
              <a:rPr lang="fr-FR" sz="1400" i="1" dirty="0"/>
              <a:t>, T.; </a:t>
            </a:r>
            <a:r>
              <a:rPr lang="pt-BR" sz="1400" dirty="0"/>
              <a:t>“Silicon Tethered Reactions ” </a:t>
            </a:r>
            <a:r>
              <a:rPr lang="pt-BR" sz="1400" i="1" dirty="0"/>
              <a:t>Chem.Rev. </a:t>
            </a:r>
            <a:r>
              <a:rPr lang="pt-BR" sz="1400" b="1" dirty="0"/>
              <a:t>1995</a:t>
            </a:r>
            <a:r>
              <a:rPr lang="pt-BR" sz="1400" dirty="0"/>
              <a:t>, 95, 1253. </a:t>
            </a:r>
            <a:r>
              <a:rPr lang="pt-BR" sz="1400" b="1" dirty="0"/>
              <a:t>B)</a:t>
            </a:r>
            <a:r>
              <a:rPr lang="pt-BR" sz="1400" dirty="0"/>
              <a:t> Langkopft, E.; Schinzer, D.; “Uses of Silicon-Containing Compounds in the Synthesis of Natural Products” </a:t>
            </a:r>
            <a:r>
              <a:rPr lang="pt-BR" sz="1400" i="1" dirty="0"/>
              <a:t>Chem. Rev. </a:t>
            </a:r>
            <a:r>
              <a:rPr lang="pt-BR" sz="1400" b="1" dirty="0"/>
              <a:t>1995</a:t>
            </a:r>
            <a:r>
              <a:rPr lang="pt-BR" sz="1400" dirty="0"/>
              <a:t>, 95, 1375</a:t>
            </a:r>
            <a:r>
              <a:rPr lang="pt-BR" sz="1400" b="1" dirty="0"/>
              <a:t>. C) </a:t>
            </a:r>
            <a:r>
              <a:rPr lang="fr-FR" sz="1400" dirty="0" err="1"/>
              <a:t>Chatgilialoglu</a:t>
            </a:r>
            <a:r>
              <a:rPr lang="fr-FR" sz="1400" dirty="0"/>
              <a:t>, C.; </a:t>
            </a:r>
            <a:r>
              <a:rPr lang="pt-BR" sz="1400" dirty="0"/>
              <a:t>“</a:t>
            </a:r>
            <a:r>
              <a:rPr lang="fr-FR" sz="1400" dirty="0" err="1"/>
              <a:t>Organosilanes</a:t>
            </a:r>
            <a:r>
              <a:rPr lang="fr-FR" sz="1400" dirty="0"/>
              <a:t> as radical-</a:t>
            </a:r>
            <a:r>
              <a:rPr lang="fr-FR" sz="1400" dirty="0" err="1"/>
              <a:t>based</a:t>
            </a:r>
            <a:r>
              <a:rPr lang="fr-FR" sz="1400" dirty="0"/>
              <a:t> </a:t>
            </a:r>
            <a:r>
              <a:rPr lang="fr-FR" sz="1400" dirty="0" err="1"/>
              <a:t>reducing</a:t>
            </a:r>
            <a:r>
              <a:rPr lang="fr-FR" sz="1400" dirty="0"/>
              <a:t> agents in </a:t>
            </a:r>
            <a:r>
              <a:rPr lang="fr-FR" sz="1400" dirty="0" err="1"/>
              <a:t>synthesis</a:t>
            </a:r>
            <a:r>
              <a:rPr lang="pt-BR" sz="1400" dirty="0"/>
              <a:t>”</a:t>
            </a:r>
            <a:r>
              <a:rPr lang="fr-FR" sz="1400" i="1" dirty="0"/>
              <a:t> </a:t>
            </a:r>
            <a:r>
              <a:rPr lang="fr-FR" sz="1400" i="1" dirty="0" err="1"/>
              <a:t>Acc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Res</a:t>
            </a:r>
            <a:r>
              <a:rPr lang="fr-FR" sz="1400" i="1" dirty="0"/>
              <a:t>.</a:t>
            </a:r>
            <a:r>
              <a:rPr lang="fr-FR" sz="1400" dirty="0"/>
              <a:t>, </a:t>
            </a:r>
            <a:r>
              <a:rPr lang="fr-FR" sz="1400" b="1" dirty="0"/>
              <a:t>1992</a:t>
            </a:r>
            <a:r>
              <a:rPr lang="fr-FR" sz="1400" dirty="0"/>
              <a:t>, 25, 188. </a:t>
            </a:r>
            <a:r>
              <a:rPr lang="fr-FR" sz="1400" b="1" dirty="0"/>
              <a:t>D)</a:t>
            </a:r>
            <a:r>
              <a:rPr lang="fr-FR" sz="1400" dirty="0"/>
              <a:t> Fleming, I.; </a:t>
            </a:r>
            <a:r>
              <a:rPr lang="fr-FR" sz="1400" dirty="0" err="1"/>
              <a:t>Barbero</a:t>
            </a:r>
            <a:r>
              <a:rPr lang="fr-FR" sz="1400" dirty="0"/>
              <a:t>, A.; Walter, D. </a:t>
            </a:r>
            <a:r>
              <a:rPr lang="pt-BR" sz="1400" dirty="0"/>
              <a:t>“</a:t>
            </a:r>
            <a:r>
              <a:rPr lang="fr-FR" sz="1400" dirty="0" err="1"/>
              <a:t>Stereochemical</a:t>
            </a:r>
            <a:r>
              <a:rPr lang="fr-FR" sz="1400" dirty="0"/>
              <a:t> Control in </a:t>
            </a:r>
            <a:r>
              <a:rPr lang="fr-FR" sz="1400" dirty="0" err="1"/>
              <a:t>Organic</a:t>
            </a:r>
            <a:r>
              <a:rPr lang="fr-FR" sz="1400" dirty="0"/>
              <a:t> </a:t>
            </a:r>
            <a:r>
              <a:rPr lang="fr-FR" sz="1400" dirty="0" err="1"/>
              <a:t>Synthesis</a:t>
            </a:r>
            <a:r>
              <a:rPr lang="fr-FR" sz="1400" dirty="0"/>
              <a:t> </a:t>
            </a:r>
            <a:r>
              <a:rPr lang="en-US" sz="1400" dirty="0"/>
              <a:t>Using Silicon-Containing Compounds</a:t>
            </a:r>
            <a:r>
              <a:rPr lang="pt-BR" sz="1400" dirty="0"/>
              <a:t>”</a:t>
            </a:r>
            <a:r>
              <a:rPr lang="en-US" sz="1400" dirty="0"/>
              <a:t> </a:t>
            </a:r>
            <a:r>
              <a:rPr lang="en-US" sz="1400" i="1" dirty="0"/>
              <a:t>Chem. Rev.</a:t>
            </a:r>
            <a:r>
              <a:rPr lang="en-US" sz="1400" dirty="0"/>
              <a:t> </a:t>
            </a:r>
            <a:r>
              <a:rPr lang="en-US" sz="1400" b="1" dirty="0"/>
              <a:t>1997</a:t>
            </a:r>
            <a:r>
              <a:rPr lang="en-US" sz="1400" dirty="0"/>
              <a:t>, 97, 2063. </a:t>
            </a:r>
            <a:r>
              <a:rPr lang="en-US" sz="1400" b="1" dirty="0"/>
              <a:t>E) </a:t>
            </a:r>
            <a:r>
              <a:rPr lang="fr-FR" sz="1400" dirty="0" err="1"/>
              <a:t>Denmark</a:t>
            </a:r>
            <a:r>
              <a:rPr lang="fr-FR" sz="1400" dirty="0"/>
              <a:t>, S. E.; </a:t>
            </a:r>
            <a:r>
              <a:rPr lang="fr-FR" sz="1400" dirty="0" err="1"/>
              <a:t>Ober</a:t>
            </a:r>
            <a:r>
              <a:rPr lang="fr-FR" sz="1400" dirty="0"/>
              <a:t>, M. H.; "</a:t>
            </a:r>
            <a:r>
              <a:rPr lang="fr-FR" sz="1400" dirty="0" err="1"/>
              <a:t>Organosilicon</a:t>
            </a:r>
            <a:r>
              <a:rPr lang="fr-FR" sz="1400" dirty="0"/>
              <a:t> </a:t>
            </a:r>
            <a:r>
              <a:rPr lang="fr-FR" sz="1400" dirty="0" err="1"/>
              <a:t>Reagents</a:t>
            </a:r>
            <a:r>
              <a:rPr lang="fr-FR" sz="1400" dirty="0"/>
              <a:t>: </a:t>
            </a:r>
            <a:r>
              <a:rPr lang="fr-FR" sz="1400" dirty="0" err="1"/>
              <a:t>Synthesis</a:t>
            </a:r>
            <a:r>
              <a:rPr lang="fr-FR" sz="1400" dirty="0"/>
              <a:t> and Application to Palladium </a:t>
            </a:r>
            <a:r>
              <a:rPr lang="fr-FR" sz="1400" dirty="0" err="1"/>
              <a:t>Catalyzed</a:t>
            </a:r>
            <a:r>
              <a:rPr lang="fr-FR" sz="1400" dirty="0"/>
              <a:t> Cross-</a:t>
            </a:r>
            <a:r>
              <a:rPr lang="fr-FR" sz="1400" dirty="0" err="1"/>
              <a:t>Coupling</a:t>
            </a:r>
            <a:r>
              <a:rPr lang="fr-FR" sz="1400" dirty="0"/>
              <a:t> </a:t>
            </a:r>
            <a:r>
              <a:rPr lang="fr-FR" sz="1400" dirty="0" err="1"/>
              <a:t>Reactions</a:t>
            </a:r>
            <a:r>
              <a:rPr lang="fr-FR" sz="1400" dirty="0"/>
              <a:t>"  </a:t>
            </a:r>
            <a:r>
              <a:rPr lang="fr-FR" sz="1400" i="1" dirty="0"/>
              <a:t>Aldrich. Acta</a:t>
            </a:r>
            <a:r>
              <a:rPr lang="fr-FR" sz="1400" dirty="0"/>
              <a:t> </a:t>
            </a:r>
            <a:r>
              <a:rPr lang="fr-FR" sz="1400" b="1" dirty="0"/>
              <a:t>2003</a:t>
            </a:r>
            <a:r>
              <a:rPr lang="fr-FR" sz="1400" dirty="0"/>
              <a:t>,</a:t>
            </a:r>
            <a:r>
              <a:rPr lang="fr-FR" sz="1400" b="1" dirty="0"/>
              <a:t> </a:t>
            </a:r>
            <a:r>
              <a:rPr lang="fr-FR" sz="1400" i="1" dirty="0"/>
              <a:t>36, </a:t>
            </a:r>
            <a:r>
              <a:rPr lang="fr-FR" sz="1400" dirty="0"/>
              <a:t>75. F) </a:t>
            </a:r>
            <a:r>
              <a:rPr lang="fr-FR" sz="1400" dirty="0" err="1"/>
              <a:t>Denmark</a:t>
            </a:r>
            <a:r>
              <a:rPr lang="fr-FR" sz="1400" dirty="0"/>
              <a:t>, S. E.; Baird, J. D.; </a:t>
            </a:r>
            <a:r>
              <a:rPr lang="pt-BR" sz="1400" dirty="0"/>
              <a:t>“</a:t>
            </a:r>
            <a:r>
              <a:rPr lang="en-US" sz="1400" dirty="0"/>
              <a:t>Palladium-Catalyzed Cross-Coupling Reactions of </a:t>
            </a:r>
            <a:r>
              <a:rPr lang="en-US" sz="1400" dirty="0" err="1"/>
              <a:t>Silanolates</a:t>
            </a:r>
            <a:r>
              <a:rPr lang="en-US" sz="1400" dirty="0"/>
              <a:t>: A Paradigm Shift in Silicon-Based Cross-Coupling Reactions”</a:t>
            </a:r>
            <a:r>
              <a:rPr lang="en-US" sz="1400" i="1" dirty="0"/>
              <a:t> Chem. Eur. J.</a:t>
            </a:r>
            <a:r>
              <a:rPr lang="en-US" sz="1400" dirty="0"/>
              <a:t> </a:t>
            </a:r>
            <a:r>
              <a:rPr lang="en-US" sz="1400" b="1" dirty="0"/>
              <a:t>2006</a:t>
            </a:r>
            <a:r>
              <a:rPr lang="en-US" sz="1400" dirty="0"/>
              <a:t>, 12, 4954.</a:t>
            </a:r>
            <a:r>
              <a:rPr lang="en-US" sz="1400" b="1" dirty="0"/>
              <a:t> </a:t>
            </a:r>
            <a:r>
              <a:rPr lang="fr-FR" sz="1400" b="1" dirty="0"/>
              <a:t>G)</a:t>
            </a:r>
            <a:r>
              <a:rPr lang="fr-FR" sz="1400" dirty="0"/>
              <a:t> Lambert, J. A. </a:t>
            </a:r>
            <a:r>
              <a:rPr lang="fr-FR" sz="1400" i="1" dirty="0"/>
              <a:t>et al.</a:t>
            </a:r>
            <a:r>
              <a:rPr lang="fr-FR" sz="1400" dirty="0"/>
              <a:t>; </a:t>
            </a:r>
            <a:r>
              <a:rPr lang="pt-BR" sz="1400" dirty="0"/>
              <a:t>“</a:t>
            </a:r>
            <a:r>
              <a:rPr lang="en-US" sz="1400" dirty="0"/>
              <a:t>The β Effect of Silicon and Related Manifestations of σ Conjugation” </a:t>
            </a:r>
            <a:r>
              <a:rPr lang="en-US" sz="1400" i="1" dirty="0"/>
              <a:t>Acc. Chem. Res.</a:t>
            </a:r>
            <a:r>
              <a:rPr lang="en-US" sz="1400" dirty="0"/>
              <a:t> </a:t>
            </a:r>
            <a:r>
              <a:rPr lang="en-US" sz="1400" b="1" dirty="0"/>
              <a:t>1999</a:t>
            </a:r>
            <a:r>
              <a:rPr lang="en-US" sz="1400" dirty="0"/>
              <a:t>, 32, 183. </a:t>
            </a:r>
            <a:r>
              <a:rPr lang="en-US" sz="1400" b="1" dirty="0"/>
              <a:t>H)</a:t>
            </a:r>
            <a:r>
              <a:rPr lang="en-US" sz="1400" dirty="0"/>
              <a:t> </a:t>
            </a:r>
            <a:r>
              <a:rPr lang="en-US" sz="1400" dirty="0" err="1"/>
              <a:t>Gawronski</a:t>
            </a:r>
            <a:r>
              <a:rPr lang="en-US" sz="1400" dirty="0"/>
              <a:t>, J. </a:t>
            </a:r>
            <a:r>
              <a:rPr lang="en-US" sz="1400" i="1" dirty="0"/>
              <a:t>et al.</a:t>
            </a:r>
            <a:r>
              <a:rPr lang="en-US" sz="1400" dirty="0"/>
              <a:t>; “Recent Progress in Lewis Base Activation and Control of </a:t>
            </a:r>
            <a:r>
              <a:rPr lang="en-US" sz="1400" dirty="0" err="1"/>
              <a:t>Stereoselectivity</a:t>
            </a:r>
            <a:r>
              <a:rPr lang="en-US" sz="1400" dirty="0"/>
              <a:t> in the Additions of </a:t>
            </a:r>
            <a:r>
              <a:rPr lang="en-US" sz="1400" dirty="0" err="1"/>
              <a:t>Trimethylsilyl</a:t>
            </a:r>
            <a:r>
              <a:rPr lang="en-US" sz="1400" dirty="0"/>
              <a:t> </a:t>
            </a:r>
            <a:r>
              <a:rPr lang="en-US" sz="1400" dirty="0" err="1"/>
              <a:t>Nucleophiles</a:t>
            </a:r>
            <a:r>
              <a:rPr lang="en-US" sz="1400" dirty="0"/>
              <a:t>” </a:t>
            </a:r>
            <a:r>
              <a:rPr lang="en-US" sz="1400" i="1" dirty="0"/>
              <a:t>Chem. Rev.</a:t>
            </a:r>
            <a:r>
              <a:rPr lang="en-US" sz="1400" dirty="0"/>
              <a:t> </a:t>
            </a:r>
            <a:r>
              <a:rPr lang="en-US" sz="1400" b="1" dirty="0"/>
              <a:t>2008</a:t>
            </a:r>
            <a:r>
              <a:rPr lang="en-US" sz="1400" dirty="0"/>
              <a:t>, 108, 5227. </a:t>
            </a:r>
            <a:r>
              <a:rPr lang="en-US" sz="1400" b="1" dirty="0"/>
              <a:t>I) </a:t>
            </a:r>
            <a:r>
              <a:rPr lang="en-US" sz="1400" dirty="0" err="1"/>
              <a:t>Ottosson</a:t>
            </a:r>
            <a:r>
              <a:rPr lang="en-US" sz="1400" dirty="0"/>
              <a:t>, H.;  Steel, P. G.; “</a:t>
            </a:r>
            <a:r>
              <a:rPr lang="fr-FR" sz="1400" dirty="0" err="1"/>
              <a:t>Silylenes</a:t>
            </a:r>
            <a:r>
              <a:rPr lang="fr-FR" sz="1400" dirty="0"/>
              <a:t>, </a:t>
            </a:r>
            <a:r>
              <a:rPr lang="fr-FR" sz="1400" dirty="0" err="1"/>
              <a:t>Silenes</a:t>
            </a:r>
            <a:r>
              <a:rPr lang="fr-FR" sz="1400" dirty="0"/>
              <a:t>, and </a:t>
            </a:r>
            <a:r>
              <a:rPr lang="fr-FR" sz="1400" dirty="0" err="1"/>
              <a:t>Disilenes</a:t>
            </a:r>
            <a:r>
              <a:rPr lang="fr-FR" sz="1400" dirty="0"/>
              <a:t>: </a:t>
            </a:r>
            <a:r>
              <a:rPr lang="fr-FR" sz="1400" dirty="0" err="1"/>
              <a:t>Novel</a:t>
            </a:r>
            <a:r>
              <a:rPr lang="fr-FR" sz="1400" dirty="0"/>
              <a:t> </a:t>
            </a:r>
            <a:r>
              <a:rPr lang="fr-FR" sz="1400" dirty="0" err="1"/>
              <a:t>Silicon</a:t>
            </a:r>
            <a:r>
              <a:rPr lang="fr-FR" sz="1400" dirty="0"/>
              <a:t>-</a:t>
            </a:r>
            <a:r>
              <a:rPr lang="fr-FR" sz="1400" dirty="0" err="1"/>
              <a:t>Based</a:t>
            </a:r>
            <a:r>
              <a:rPr lang="fr-FR" sz="1400" dirty="0"/>
              <a:t> </a:t>
            </a:r>
            <a:r>
              <a:rPr lang="fr-FR" sz="1400" dirty="0" err="1"/>
              <a:t>Reagents</a:t>
            </a:r>
            <a:r>
              <a:rPr lang="fr-FR" sz="1400" dirty="0"/>
              <a:t> for </a:t>
            </a:r>
            <a:r>
              <a:rPr lang="fr-FR" sz="1400" dirty="0" err="1"/>
              <a:t>Organic</a:t>
            </a:r>
            <a:r>
              <a:rPr lang="fr-FR" sz="1400" dirty="0"/>
              <a:t> </a:t>
            </a:r>
            <a:r>
              <a:rPr lang="fr-FR" sz="1400" dirty="0" err="1"/>
              <a:t>Synthesis</a:t>
            </a:r>
            <a:r>
              <a:rPr lang="fr-FR" sz="1400" dirty="0"/>
              <a:t>?</a:t>
            </a:r>
            <a:r>
              <a:rPr lang="en-US" sz="1400" dirty="0"/>
              <a:t>”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Eur</a:t>
            </a:r>
            <a:r>
              <a:rPr lang="fr-FR" sz="1400" i="1" dirty="0"/>
              <a:t>. J. </a:t>
            </a:r>
            <a:r>
              <a:rPr lang="fr-FR" sz="1400" b="1" dirty="0"/>
              <a:t>2006</a:t>
            </a:r>
            <a:r>
              <a:rPr lang="fr-FR" sz="1400" dirty="0"/>
              <a:t>, 12, 1576.</a:t>
            </a:r>
            <a:endParaRPr lang="fr-FR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25460"/>
            <a:ext cx="4015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 </a:t>
            </a:r>
            <a:r>
              <a:rPr lang="fr-FR" sz="2800" dirty="0" err="1"/>
              <a:t>correlação</a:t>
            </a:r>
            <a:r>
              <a:rPr lang="fr-FR" sz="2800" dirty="0"/>
              <a:t> </a:t>
            </a:r>
            <a:r>
              <a:rPr lang="fr-FR" sz="2800" dirty="0" err="1"/>
              <a:t>Pr</a:t>
            </a:r>
            <a:r>
              <a:rPr lang="fr-FR" sz="2800" dirty="0" err="1">
                <a:latin typeface="Calibri"/>
              </a:rPr>
              <a:t>ó</a:t>
            </a:r>
            <a:r>
              <a:rPr lang="fr-FR" sz="2800" dirty="0" err="1"/>
              <a:t>ton</a:t>
            </a:r>
            <a:r>
              <a:rPr lang="fr-FR" sz="2800" dirty="0"/>
              <a:t>-</a:t>
            </a:r>
            <a:r>
              <a:rPr lang="fr-FR" sz="2800" dirty="0" err="1"/>
              <a:t>Sil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cio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20688"/>
            <a:ext cx="3701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2508FE"/>
                </a:solidFill>
              </a:rPr>
              <a:t>●</a:t>
            </a:r>
            <a:r>
              <a:rPr lang="fr-FR" sz="2000" dirty="0"/>
              <a:t> </a:t>
            </a:r>
            <a:r>
              <a:rPr lang="fr-FR" sz="2000" b="1" i="1" dirty="0" err="1">
                <a:solidFill>
                  <a:srgbClr val="2508FE"/>
                </a:solidFill>
              </a:rPr>
              <a:t>Rearranjos</a:t>
            </a:r>
            <a:r>
              <a:rPr lang="fr-FR" sz="2000" b="1" i="1" dirty="0">
                <a:solidFill>
                  <a:srgbClr val="2508FE"/>
                </a:solidFill>
              </a:rPr>
              <a:t> </a:t>
            </a:r>
            <a:r>
              <a:rPr lang="fr-FR" sz="2000" b="1" i="1" dirty="0" err="1">
                <a:solidFill>
                  <a:srgbClr val="2508FE"/>
                </a:solidFill>
              </a:rPr>
              <a:t>sigmatr</a:t>
            </a:r>
            <a:r>
              <a:rPr lang="fr-FR" sz="2000" b="1" i="1" dirty="0" err="1">
                <a:solidFill>
                  <a:srgbClr val="2508FE"/>
                </a:solidFill>
                <a:latin typeface="Calibri"/>
              </a:rPr>
              <a:t>ó</a:t>
            </a:r>
            <a:r>
              <a:rPr lang="fr-FR" sz="2000" b="1" i="1" dirty="0" err="1">
                <a:solidFill>
                  <a:srgbClr val="2508FE"/>
                </a:solidFill>
              </a:rPr>
              <a:t>picos</a:t>
            </a:r>
            <a:r>
              <a:rPr lang="fr-FR" sz="2000" b="1" i="1" dirty="0">
                <a:solidFill>
                  <a:srgbClr val="2508FE"/>
                </a:solidFill>
              </a:rPr>
              <a:t> [1,3]: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7584" y="1700808"/>
            <a:ext cx="7765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Enquanto</a:t>
            </a:r>
            <a:r>
              <a:rPr lang="fr-FR" sz="2000" dirty="0"/>
              <a:t> </a:t>
            </a:r>
            <a:r>
              <a:rPr lang="fr-FR" sz="2000" dirty="0" err="1"/>
              <a:t>rearranjos</a:t>
            </a:r>
            <a:r>
              <a:rPr lang="fr-FR" sz="2000" dirty="0"/>
              <a:t>  </a:t>
            </a:r>
            <a:r>
              <a:rPr lang="fr-FR" sz="2000" b="1" dirty="0"/>
              <a:t>[1,3]-C</a:t>
            </a:r>
            <a:r>
              <a:rPr lang="fr-FR" sz="2000" dirty="0"/>
              <a:t> e </a:t>
            </a:r>
            <a:r>
              <a:rPr lang="fr-FR" sz="2000" b="1" dirty="0"/>
              <a:t>[1,3]-H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permitidos</a:t>
            </a:r>
            <a:r>
              <a:rPr lang="fr-FR" sz="2000" dirty="0"/>
              <a:t> </a:t>
            </a:r>
            <a:r>
              <a:rPr lang="fr-FR" sz="2000" dirty="0" err="1"/>
              <a:t>termicamente</a:t>
            </a:r>
            <a:r>
              <a:rPr lang="fr-FR" sz="2000" dirty="0"/>
              <a:t>.</a:t>
            </a:r>
          </a:p>
        </p:txBody>
      </p:sp>
      <p:graphicFrame>
        <p:nvGraphicFramePr>
          <p:cNvPr id="2196482" name="Object 2"/>
          <p:cNvGraphicFramePr>
            <a:graphicFrameLocks noChangeAspect="1"/>
          </p:cNvGraphicFramePr>
          <p:nvPr/>
        </p:nvGraphicFramePr>
        <p:xfrm>
          <a:off x="3995936" y="620688"/>
          <a:ext cx="2952328" cy="1012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133223" imgH="731141" progId="ChemDraw.Document.6.0">
                  <p:embed/>
                </p:oleObj>
              </mc:Choice>
              <mc:Fallback>
                <p:oleObj name="CS ChemDraw Drawing" r:id="rId2" imgW="2133223" imgH="731141" progId="ChemDraw.Document.6.0">
                  <p:embed/>
                  <p:pic>
                    <p:nvPicPr>
                      <p:cNvPr id="2196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620688"/>
                        <a:ext cx="2952328" cy="1012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6483" name="Object 3"/>
          <p:cNvGraphicFramePr>
            <a:graphicFrameLocks noChangeAspect="1"/>
          </p:cNvGraphicFramePr>
          <p:nvPr/>
        </p:nvGraphicFramePr>
        <p:xfrm>
          <a:off x="247650" y="2301875"/>
          <a:ext cx="305117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544473" imgH="697806" progId="ChemDraw.Document.6.0">
                  <p:embed/>
                </p:oleObj>
              </mc:Choice>
              <mc:Fallback>
                <p:oleObj name="CS ChemDraw Drawing" r:id="rId4" imgW="2544473" imgH="697806" progId="ChemDraw.Document.6.0">
                  <p:embed/>
                  <p:pic>
                    <p:nvPicPr>
                      <p:cNvPr id="2196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2301875"/>
                        <a:ext cx="305117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79512" y="3717032"/>
            <a:ext cx="3162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Brook, A. G.; </a:t>
            </a:r>
            <a:r>
              <a:rPr lang="fr-FR" sz="1400" i="1" dirty="0" err="1"/>
              <a:t>Acc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Res</a:t>
            </a:r>
            <a:r>
              <a:rPr lang="fr-FR" sz="1400" i="1" dirty="0"/>
              <a:t>. </a:t>
            </a:r>
            <a:r>
              <a:rPr lang="fr-FR" sz="1400" b="1" dirty="0"/>
              <a:t>1974</a:t>
            </a:r>
            <a:r>
              <a:rPr lang="fr-FR" sz="1400" dirty="0"/>
              <a:t>, 7, 77.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2206" y="3140968"/>
            <a:ext cx="2721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</a:t>
            </a:r>
            <a:r>
              <a:rPr lang="fr-FR" baseline="-25000" dirty="0" err="1"/>
              <a:t>a</a:t>
            </a:r>
            <a:r>
              <a:rPr lang="fr-FR" dirty="0"/>
              <a:t> = 28 </a:t>
            </a:r>
            <a:r>
              <a:rPr lang="fr-FR" dirty="0" err="1"/>
              <a:t>kcal.mol</a:t>
            </a:r>
            <a:r>
              <a:rPr lang="fr-FR" baseline="30000" dirty="0"/>
              <a:t>-1</a:t>
            </a:r>
            <a:endParaRPr lang="fr-FR" dirty="0"/>
          </a:p>
          <a:p>
            <a:r>
              <a:rPr lang="fr-FR" b="1" dirty="0" err="1"/>
              <a:t>Retenção</a:t>
            </a:r>
            <a:r>
              <a:rPr lang="fr-FR" b="1" dirty="0"/>
              <a:t> de </a:t>
            </a:r>
            <a:r>
              <a:rPr lang="fr-FR" b="1" dirty="0" err="1"/>
              <a:t>configuração</a:t>
            </a:r>
            <a:endParaRPr lang="fr-FR" b="1" baseline="30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788024" y="256490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Caminho</a:t>
            </a:r>
            <a:r>
              <a:rPr lang="fr-FR" dirty="0"/>
              <a:t> </a:t>
            </a:r>
            <a:r>
              <a:rPr lang="fr-FR" dirty="0" err="1"/>
              <a:t>reacional</a:t>
            </a:r>
            <a:r>
              <a:rPr lang="fr-FR" dirty="0"/>
              <a:t> </a:t>
            </a:r>
            <a:r>
              <a:rPr lang="fr-FR" dirty="0" err="1"/>
              <a:t>especulado</a:t>
            </a:r>
            <a:r>
              <a:rPr lang="fr-FR" dirty="0"/>
              <a:t>:</a:t>
            </a:r>
          </a:p>
        </p:txBody>
      </p:sp>
      <p:graphicFrame>
        <p:nvGraphicFramePr>
          <p:cNvPr id="2196485" name="Object 5"/>
          <p:cNvGraphicFramePr>
            <a:graphicFrameLocks noChangeAspect="1"/>
          </p:cNvGraphicFramePr>
          <p:nvPr/>
        </p:nvGraphicFramePr>
        <p:xfrm>
          <a:off x="6802438" y="2566988"/>
          <a:ext cx="10001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831730" imgH="714464" progId="ChemDraw.Document.6.0">
                  <p:embed/>
                </p:oleObj>
              </mc:Choice>
              <mc:Fallback>
                <p:oleObj name="CS ChemDraw Drawing" r:id="rId6" imgW="831730" imgH="714464" progId="ChemDraw.Document.6.0">
                  <p:embed/>
                  <p:pic>
                    <p:nvPicPr>
                      <p:cNvPr id="2196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8" y="2566988"/>
                        <a:ext cx="10001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6486" name="Object 6"/>
          <p:cNvGraphicFramePr>
            <a:graphicFrameLocks noChangeAspect="1"/>
          </p:cNvGraphicFramePr>
          <p:nvPr/>
        </p:nvGraphicFramePr>
        <p:xfrm>
          <a:off x="247650" y="4462463"/>
          <a:ext cx="30559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544473" imgH="697806" progId="ChemDraw.Document.6.0">
                  <p:embed/>
                </p:oleObj>
              </mc:Choice>
              <mc:Fallback>
                <p:oleObj name="CS ChemDraw Drawing" r:id="rId8" imgW="2544473" imgH="697806" progId="ChemDraw.Document.6.0">
                  <p:embed/>
                  <p:pic>
                    <p:nvPicPr>
                      <p:cNvPr id="2196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4462463"/>
                        <a:ext cx="30559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467544" y="5230941"/>
            <a:ext cx="2565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</a:t>
            </a:r>
            <a:r>
              <a:rPr lang="fr-FR" baseline="-25000" dirty="0" err="1"/>
              <a:t>a</a:t>
            </a:r>
            <a:r>
              <a:rPr lang="fr-FR" dirty="0"/>
              <a:t> = 48 </a:t>
            </a:r>
            <a:r>
              <a:rPr lang="fr-FR" dirty="0" err="1"/>
              <a:t>kcal.mol</a:t>
            </a:r>
            <a:r>
              <a:rPr lang="fr-FR" baseline="30000" dirty="0"/>
              <a:t>-1</a:t>
            </a:r>
            <a:endParaRPr lang="fr-FR" dirty="0"/>
          </a:p>
          <a:p>
            <a:r>
              <a:rPr lang="fr-FR" b="1" dirty="0" err="1"/>
              <a:t>Inversão</a:t>
            </a:r>
            <a:r>
              <a:rPr lang="fr-FR" b="1" dirty="0"/>
              <a:t> de </a:t>
            </a:r>
            <a:r>
              <a:rPr lang="fr-FR" b="1" dirty="0" err="1"/>
              <a:t>configuração</a:t>
            </a:r>
            <a:endParaRPr lang="fr-FR" b="1" baseline="30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07504" y="5857527"/>
            <a:ext cx="377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Kwart</a:t>
            </a:r>
            <a:r>
              <a:rPr lang="fr-FR" sz="1400" dirty="0"/>
              <a:t>, H. </a:t>
            </a:r>
            <a:r>
              <a:rPr lang="fr-FR" sz="1400" i="1" dirty="0"/>
              <a:t>et al.</a:t>
            </a:r>
            <a:r>
              <a:rPr lang="fr-FR" sz="1400" dirty="0"/>
              <a:t>;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 </a:t>
            </a:r>
            <a:r>
              <a:rPr lang="fr-FR" sz="1400" b="1" dirty="0"/>
              <a:t>1973</a:t>
            </a:r>
            <a:r>
              <a:rPr lang="fr-FR" sz="1400" dirty="0"/>
              <a:t>, 95, 8678.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95936" y="3861048"/>
            <a:ext cx="5004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Cálculos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 err="1">
                <a:latin typeface="Calibri"/>
              </a:rPr>
              <a:t>ó</a:t>
            </a:r>
            <a:r>
              <a:rPr lang="en-US" dirty="0" err="1"/>
              <a:t>ricos</a:t>
            </a:r>
            <a:r>
              <a:rPr lang="en-US" dirty="0"/>
              <a:t> </a:t>
            </a:r>
            <a:r>
              <a:rPr lang="en-US" dirty="0" err="1"/>
              <a:t>indicam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rearranjos</a:t>
            </a:r>
            <a:r>
              <a:rPr lang="en-US" dirty="0"/>
              <a:t> </a:t>
            </a:r>
            <a:r>
              <a:rPr lang="en-US" dirty="0" err="1"/>
              <a:t>sigmatrópicos</a:t>
            </a:r>
            <a:r>
              <a:rPr lang="en-US" dirty="0"/>
              <a:t> [1,3]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procedem</a:t>
            </a:r>
            <a:r>
              <a:rPr lang="en-US" dirty="0"/>
              <a:t> com </a:t>
            </a:r>
            <a:r>
              <a:rPr lang="en-US" dirty="0" err="1"/>
              <a:t>retensão</a:t>
            </a:r>
            <a:r>
              <a:rPr lang="en-US" dirty="0"/>
              <a:t> de </a:t>
            </a:r>
            <a:r>
              <a:rPr lang="en-US" dirty="0" err="1"/>
              <a:t>configuração</a:t>
            </a:r>
            <a:r>
              <a:rPr lang="en-US" dirty="0"/>
              <a:t> no Si </a:t>
            </a:r>
            <a:r>
              <a:rPr lang="en-US" dirty="0" err="1"/>
              <a:t>representam</a:t>
            </a:r>
            <a:r>
              <a:rPr lang="en-US" dirty="0"/>
              <a:t> o </a:t>
            </a:r>
            <a:r>
              <a:rPr lang="en-US" dirty="0" err="1"/>
              <a:t>caminho</a:t>
            </a:r>
            <a:r>
              <a:rPr lang="en-US" dirty="0"/>
              <a:t> </a:t>
            </a:r>
            <a:r>
              <a:rPr lang="en-US" dirty="0" err="1"/>
              <a:t>reacional</a:t>
            </a:r>
            <a:r>
              <a:rPr lang="en-US" dirty="0"/>
              <a:t> 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baixo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. </a:t>
            </a:r>
          </a:p>
          <a:p>
            <a:pPr algn="just"/>
            <a:r>
              <a:rPr lang="fr-FR" sz="1400" dirty="0" err="1"/>
              <a:t>Yamabe</a:t>
            </a:r>
            <a:r>
              <a:rPr lang="fr-FR" sz="1400" dirty="0"/>
              <a:t>, </a:t>
            </a:r>
            <a:r>
              <a:rPr lang="fr-FR" sz="1400" i="1" dirty="0"/>
              <a:t>JACS </a:t>
            </a:r>
            <a:r>
              <a:rPr lang="fr-FR" sz="1400" b="1" dirty="0"/>
              <a:t>1997</a:t>
            </a:r>
            <a:r>
              <a:rPr lang="fr-FR" sz="1400" dirty="0"/>
              <a:t>, 119, 808</a:t>
            </a:r>
          </a:p>
          <a:p>
            <a:endParaRPr lang="en-US" dirty="0"/>
          </a:p>
          <a:p>
            <a:pPr algn="just"/>
            <a:r>
              <a:rPr lang="en-US" dirty="0"/>
              <a:t>- </a:t>
            </a:r>
            <a:r>
              <a:rPr lang="en-US" dirty="0" err="1"/>
              <a:t>Até</a:t>
            </a:r>
            <a:r>
              <a:rPr lang="en-US" dirty="0"/>
              <a:t> </a:t>
            </a:r>
            <a:r>
              <a:rPr lang="en-US" dirty="0" err="1"/>
              <a:t>hoje</a:t>
            </a:r>
            <a:r>
              <a:rPr lang="en-US" dirty="0"/>
              <a:t>, </a:t>
            </a:r>
            <a:r>
              <a:rPr lang="en-US" dirty="0" err="1"/>
              <a:t>esses</a:t>
            </a:r>
            <a:r>
              <a:rPr lang="en-US" dirty="0"/>
              <a:t> </a:t>
            </a:r>
            <a:r>
              <a:rPr lang="en-US" dirty="0" err="1"/>
              <a:t>rearranjos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estudados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11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308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O </a:t>
            </a:r>
            <a:r>
              <a:rPr lang="fr-FR" sz="2800" dirty="0" err="1"/>
              <a:t>Rearranjo</a:t>
            </a:r>
            <a:r>
              <a:rPr lang="fr-FR" sz="2800" dirty="0"/>
              <a:t> de Brook</a:t>
            </a:r>
          </a:p>
        </p:txBody>
      </p:sp>
      <p:graphicFrame>
        <p:nvGraphicFramePr>
          <p:cNvPr id="2195457" name="Object 1"/>
          <p:cNvGraphicFramePr>
            <a:graphicFrameLocks noChangeAspect="1"/>
          </p:cNvGraphicFramePr>
          <p:nvPr/>
        </p:nvGraphicFramePr>
        <p:xfrm>
          <a:off x="363538" y="1030288"/>
          <a:ext cx="3873500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225933" imgH="2130126" progId="ChemDraw.Document.6.0">
                  <p:embed/>
                </p:oleObj>
              </mc:Choice>
              <mc:Fallback>
                <p:oleObj name="CS ChemDraw Drawing" r:id="rId2" imgW="3225933" imgH="2130126" progId="ChemDraw.Document.6.0">
                  <p:embed/>
                  <p:pic>
                    <p:nvPicPr>
                      <p:cNvPr id="21954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1030288"/>
                        <a:ext cx="3873500" cy="255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23528" y="3697287"/>
            <a:ext cx="3162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Brook, A. G.; </a:t>
            </a:r>
            <a:r>
              <a:rPr lang="fr-FR" sz="1400" i="1" dirty="0" err="1"/>
              <a:t>Acc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i="1" dirty="0" err="1"/>
              <a:t>Res</a:t>
            </a:r>
            <a:r>
              <a:rPr lang="fr-FR" sz="1400" i="1" dirty="0"/>
              <a:t>. </a:t>
            </a:r>
            <a:r>
              <a:rPr lang="fr-FR" sz="1400" b="1" dirty="0"/>
              <a:t>1974</a:t>
            </a:r>
            <a:r>
              <a:rPr lang="fr-FR" sz="1400" dirty="0"/>
              <a:t>, 7, 77.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51920" y="836712"/>
            <a:ext cx="3287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- </a:t>
            </a:r>
            <a:r>
              <a:rPr lang="fr-FR" b="1" dirty="0" err="1"/>
              <a:t>Retenção</a:t>
            </a:r>
            <a:r>
              <a:rPr lang="fr-FR" b="1" dirty="0"/>
              <a:t> </a:t>
            </a:r>
            <a:r>
              <a:rPr lang="fr-FR" dirty="0"/>
              <a:t>de </a:t>
            </a:r>
            <a:r>
              <a:rPr lang="fr-FR" dirty="0" err="1"/>
              <a:t>configuração</a:t>
            </a:r>
            <a:r>
              <a:rPr lang="fr-FR" dirty="0"/>
              <a:t> no </a:t>
            </a:r>
            <a:r>
              <a:rPr lang="fr-FR" b="1" dirty="0"/>
              <a:t>Si</a:t>
            </a:r>
          </a:p>
          <a:p>
            <a:r>
              <a:rPr lang="fr-FR" b="1" dirty="0"/>
              <a:t>- </a:t>
            </a:r>
            <a:r>
              <a:rPr lang="fr-FR" b="1" dirty="0" err="1"/>
              <a:t>Inversão</a:t>
            </a:r>
            <a:r>
              <a:rPr lang="fr-FR" b="1" dirty="0"/>
              <a:t> </a:t>
            </a:r>
            <a:r>
              <a:rPr lang="fr-FR" dirty="0"/>
              <a:t>de </a:t>
            </a:r>
            <a:r>
              <a:rPr lang="fr-FR" dirty="0" err="1"/>
              <a:t>configuração</a:t>
            </a:r>
            <a:r>
              <a:rPr lang="fr-FR" dirty="0"/>
              <a:t> no </a:t>
            </a:r>
            <a:r>
              <a:rPr lang="fr-FR" b="1" dirty="0"/>
              <a:t>C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6237312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 </a:t>
            </a:r>
            <a:r>
              <a:rPr lang="en-US" sz="1600" dirty="0"/>
              <a:t>Moser, W. H.; </a:t>
            </a:r>
            <a:r>
              <a:rPr lang="de-DE" sz="1600" i="1" dirty="0" err="1"/>
              <a:t>Tetrahedron</a:t>
            </a:r>
            <a:r>
              <a:rPr lang="de-DE" sz="1600" i="1" dirty="0"/>
              <a:t> </a:t>
            </a:r>
            <a:r>
              <a:rPr lang="de-DE" sz="1600" b="1" dirty="0"/>
              <a:t>2001</a:t>
            </a:r>
            <a:r>
              <a:rPr lang="de-DE" sz="1600" dirty="0"/>
              <a:t>, 57, 2065. </a:t>
            </a:r>
            <a:r>
              <a:rPr lang="de-DE" sz="1600" b="1" dirty="0"/>
              <a:t>B) </a:t>
            </a:r>
            <a:r>
              <a:rPr lang="fr-FR" sz="1600" dirty="0"/>
              <a:t>Evans, D. A.; Andrews, G. C.; </a:t>
            </a:r>
            <a:r>
              <a:rPr lang="fr-FR" sz="1600" dirty="0" err="1"/>
              <a:t>Buckwalter</a:t>
            </a:r>
            <a:r>
              <a:rPr lang="fr-FR" sz="1600" dirty="0"/>
              <a:t>, B.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 </a:t>
            </a:r>
            <a:r>
              <a:rPr lang="fr-FR" sz="1600" b="1" dirty="0"/>
              <a:t>1974</a:t>
            </a:r>
            <a:r>
              <a:rPr lang="fr-FR" sz="1600" dirty="0"/>
              <a:t>, 96, 5560. </a:t>
            </a:r>
            <a:r>
              <a:rPr lang="fr-FR" sz="1600" b="1" dirty="0"/>
              <a:t>C) </a:t>
            </a:r>
            <a:r>
              <a:rPr lang="fr-FR" sz="1600" dirty="0" err="1"/>
              <a:t>Still</a:t>
            </a:r>
            <a:r>
              <a:rPr lang="fr-FR" sz="1600" dirty="0"/>
              <a:t>, W. C.; </a:t>
            </a:r>
            <a:r>
              <a:rPr lang="fr-FR" sz="1600" dirty="0" err="1"/>
              <a:t>MacDonald</a:t>
            </a:r>
            <a:r>
              <a:rPr lang="fr-FR" sz="1600" dirty="0"/>
              <a:t>, T. L.;</a:t>
            </a:r>
            <a:r>
              <a:rPr lang="fr-FR" sz="1600" b="1" dirty="0"/>
              <a:t>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 </a:t>
            </a:r>
            <a:r>
              <a:rPr lang="fr-FR" sz="1600" b="1" i="1" dirty="0"/>
              <a:t> </a:t>
            </a:r>
            <a:r>
              <a:rPr lang="fr-FR" sz="1600" b="1" dirty="0"/>
              <a:t>1974</a:t>
            </a:r>
            <a:r>
              <a:rPr lang="fr-FR" sz="1600" dirty="0"/>
              <a:t>, 96, 5561.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4748" y="4653136"/>
            <a:ext cx="226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Sequências</a:t>
            </a:r>
            <a:r>
              <a:rPr lang="fr-FR" sz="2000" i="1" dirty="0"/>
              <a:t> tandem:</a:t>
            </a:r>
          </a:p>
        </p:txBody>
      </p:sp>
      <p:graphicFrame>
        <p:nvGraphicFramePr>
          <p:cNvPr id="2195461" name="Object 5"/>
          <p:cNvGraphicFramePr>
            <a:graphicFrameLocks noChangeAspect="1"/>
          </p:cNvGraphicFramePr>
          <p:nvPr/>
        </p:nvGraphicFramePr>
        <p:xfrm>
          <a:off x="5076825" y="2060575"/>
          <a:ext cx="3190875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655939" imgH="1286035" progId="ChemDraw.Document.6.0">
                  <p:embed/>
                </p:oleObj>
              </mc:Choice>
              <mc:Fallback>
                <p:oleObj name="CS ChemDraw Drawing" r:id="rId4" imgW="2655939" imgH="1286035" progId="ChemDraw.Document.6.0">
                  <p:embed/>
                  <p:pic>
                    <p:nvPicPr>
                      <p:cNvPr id="2195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060575"/>
                        <a:ext cx="3190875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195077" y="3717032"/>
            <a:ext cx="4553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Reich, H. J.; Olson, R. E.; Clark, M. C.; </a:t>
            </a:r>
            <a:r>
              <a:rPr lang="en-US" sz="1400" i="1" dirty="0"/>
              <a:t>JACS </a:t>
            </a:r>
            <a:r>
              <a:rPr lang="en-US" sz="1400" b="1" dirty="0"/>
              <a:t>1980</a:t>
            </a:r>
            <a:r>
              <a:rPr lang="en-US" sz="1400" dirty="0"/>
              <a:t>, 102, 1423</a:t>
            </a:r>
            <a:r>
              <a:rPr lang="en-US" sz="1400" b="1" i="1" dirty="0"/>
              <a:t> </a:t>
            </a:r>
            <a:r>
              <a:rPr lang="en-US" sz="1400" i="1" dirty="0"/>
              <a:t>(cf. nota de </a:t>
            </a:r>
            <a:r>
              <a:rPr lang="en-US" sz="1400" i="1" dirty="0" err="1"/>
              <a:t>rodapé</a:t>
            </a:r>
            <a:r>
              <a:rPr lang="en-US" sz="1400" i="1" dirty="0"/>
              <a:t> 8 e ref. </a:t>
            </a:r>
            <a:r>
              <a:rPr lang="en-US" sz="1400" i="1" dirty="0" err="1"/>
              <a:t>correspondente</a:t>
            </a:r>
            <a:r>
              <a:rPr lang="en-US" sz="1400" i="1" dirty="0"/>
              <a:t>)</a:t>
            </a:r>
            <a:endParaRPr lang="fr-FR" sz="1400" dirty="0"/>
          </a:p>
        </p:txBody>
      </p:sp>
      <p:graphicFrame>
        <p:nvGraphicFramePr>
          <p:cNvPr id="2195462" name="Object 6"/>
          <p:cNvGraphicFramePr>
            <a:graphicFrameLocks noChangeAspect="1"/>
          </p:cNvGraphicFramePr>
          <p:nvPr/>
        </p:nvGraphicFramePr>
        <p:xfrm>
          <a:off x="3641725" y="4576763"/>
          <a:ext cx="497522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149195" imgH="1265947" progId="ChemDraw.Document.6.0">
                  <p:embed/>
                </p:oleObj>
              </mc:Choice>
              <mc:Fallback>
                <p:oleObj name="CS ChemDraw Drawing" r:id="rId6" imgW="4149195" imgH="1265947" progId="ChemDraw.Document.6.0">
                  <p:embed/>
                  <p:pic>
                    <p:nvPicPr>
                      <p:cNvPr id="2195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5" y="4576763"/>
                        <a:ext cx="4975225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5463" name="Object 7"/>
          <p:cNvGraphicFramePr>
            <a:graphicFrameLocks noChangeAspect="1"/>
          </p:cNvGraphicFramePr>
          <p:nvPr/>
        </p:nvGraphicFramePr>
        <p:xfrm>
          <a:off x="255588" y="5399088"/>
          <a:ext cx="28717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587479" imgH="424888" progId="ChemDraw.Document.6.0">
                  <p:embed/>
                </p:oleObj>
              </mc:Choice>
              <mc:Fallback>
                <p:oleObj name="CS ChemDraw Drawing" r:id="rId8" imgW="2587479" imgH="424888" progId="ChemDraw.Document.6.0">
                  <p:embed/>
                  <p:pic>
                    <p:nvPicPr>
                      <p:cNvPr id="2195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5399088"/>
                        <a:ext cx="2871787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308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O </a:t>
            </a:r>
            <a:r>
              <a:rPr lang="fr-FR" sz="2800" dirty="0" err="1"/>
              <a:t>Rearranjo</a:t>
            </a:r>
            <a:r>
              <a:rPr lang="fr-FR" sz="2800" dirty="0"/>
              <a:t> de Brook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548680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208769" name="Object 1"/>
          <p:cNvGraphicFramePr>
            <a:graphicFrameLocks noChangeAspect="1"/>
          </p:cNvGraphicFramePr>
          <p:nvPr/>
        </p:nvGraphicFramePr>
        <p:xfrm>
          <a:off x="231775" y="1255713"/>
          <a:ext cx="39116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05614" imgH="952113" progId="ChemDraw.Document.6.0">
                  <p:embed/>
                </p:oleObj>
              </mc:Choice>
              <mc:Fallback>
                <p:oleObj name="CS ChemDraw Drawing" r:id="rId2" imgW="3905614" imgH="952113" progId="ChemDraw.Document.6.0">
                  <p:embed/>
                  <p:pic>
                    <p:nvPicPr>
                      <p:cNvPr id="22087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255713"/>
                        <a:ext cx="391160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8770" name="Object 2"/>
          <p:cNvGraphicFramePr>
            <a:graphicFrameLocks noChangeAspect="1"/>
          </p:cNvGraphicFramePr>
          <p:nvPr/>
        </p:nvGraphicFramePr>
        <p:xfrm>
          <a:off x="285750" y="3590925"/>
          <a:ext cx="3281363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282290" imgH="1925831" progId="ChemDraw.Document.6.0">
                  <p:embed/>
                </p:oleObj>
              </mc:Choice>
              <mc:Fallback>
                <p:oleObj name="CS ChemDraw Drawing" r:id="rId4" imgW="3282290" imgH="1925831" progId="ChemDraw.Document.6.0">
                  <p:embed/>
                  <p:pic>
                    <p:nvPicPr>
                      <p:cNvPr id="2208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590925"/>
                        <a:ext cx="3281363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5496" y="2276872"/>
            <a:ext cx="4477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Reich, H. J.; Olson, R. E.; Clark, M. C.; </a:t>
            </a:r>
            <a:r>
              <a:rPr lang="en-US" sz="1400" i="1" dirty="0"/>
              <a:t>JACS </a:t>
            </a:r>
            <a:r>
              <a:rPr lang="en-US" sz="1400" b="1" dirty="0"/>
              <a:t>1980</a:t>
            </a:r>
            <a:r>
              <a:rPr lang="en-US" sz="1400" dirty="0"/>
              <a:t>, 102, 1423</a:t>
            </a:r>
            <a:r>
              <a:rPr lang="en-US" sz="1400" b="1" i="1" dirty="0"/>
              <a:t>.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496" y="578610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nn-NO" sz="1400" b="1" dirty="0"/>
              <a:t>A)</a:t>
            </a:r>
            <a:r>
              <a:rPr lang="nn-NO" sz="1400" dirty="0"/>
              <a:t> Takeda, K. </a:t>
            </a:r>
            <a:r>
              <a:rPr lang="nn-NO" sz="1400" i="1" dirty="0"/>
              <a:t>et. al.</a:t>
            </a:r>
            <a:r>
              <a:rPr lang="nn-NO" sz="1400" dirty="0"/>
              <a:t>; </a:t>
            </a:r>
            <a:r>
              <a:rPr lang="nn-NO" sz="1400" i="1" dirty="0"/>
              <a:t>JACS </a:t>
            </a:r>
            <a:r>
              <a:rPr lang="nn-NO" sz="1400" b="1" dirty="0"/>
              <a:t>1993</a:t>
            </a:r>
            <a:r>
              <a:rPr lang="nn-NO" sz="1400" dirty="0"/>
              <a:t>, 115, 9351. </a:t>
            </a:r>
            <a:r>
              <a:rPr lang="nn-NO" sz="1400" b="1" dirty="0"/>
              <a:t>B)</a:t>
            </a:r>
            <a:r>
              <a:rPr lang="nn-NO" sz="1400" i="1" dirty="0"/>
              <a:t> Synlett </a:t>
            </a:r>
            <a:r>
              <a:rPr lang="nn-NO" sz="1400" b="1" dirty="0"/>
              <a:t> 1994</a:t>
            </a:r>
            <a:r>
              <a:rPr lang="nn-NO" sz="1400" dirty="0"/>
              <a:t>, </a:t>
            </a:r>
          </a:p>
          <a:p>
            <a:pPr marL="342900" indent="-342900" algn="just"/>
            <a:r>
              <a:rPr lang="nn-NO" sz="1400" dirty="0"/>
              <a:t>178. </a:t>
            </a:r>
            <a:r>
              <a:rPr lang="nn-NO" sz="1400" b="1" dirty="0"/>
              <a:t>C)</a:t>
            </a:r>
            <a:r>
              <a:rPr lang="nn-NO" sz="1400" i="1" dirty="0"/>
              <a:t> Synlett </a:t>
            </a:r>
            <a:r>
              <a:rPr lang="nn-NO" sz="1400" b="1" dirty="0"/>
              <a:t>1997</a:t>
            </a:r>
            <a:r>
              <a:rPr lang="nn-NO" sz="1400" dirty="0"/>
              <a:t>, 255.</a:t>
            </a:r>
            <a:endParaRPr lang="fr-FR" sz="1400" dirty="0"/>
          </a:p>
        </p:txBody>
      </p:sp>
      <p:graphicFrame>
        <p:nvGraphicFramePr>
          <p:cNvPr id="2208772" name="Object 4"/>
          <p:cNvGraphicFramePr>
            <a:graphicFrameLocks noChangeAspect="1"/>
          </p:cNvGraphicFramePr>
          <p:nvPr/>
        </p:nvGraphicFramePr>
        <p:xfrm>
          <a:off x="4786313" y="549275"/>
          <a:ext cx="4084637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083914" imgH="2413698" progId="ChemDraw.Document.6.0">
                  <p:embed/>
                </p:oleObj>
              </mc:Choice>
              <mc:Fallback>
                <p:oleObj name="CS ChemDraw Drawing" r:id="rId6" imgW="4083914" imgH="2413698" progId="ChemDraw.Document.6.0">
                  <p:embed/>
                  <p:pic>
                    <p:nvPicPr>
                      <p:cNvPr id="2208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549275"/>
                        <a:ext cx="4084637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932040" y="2924945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Moser, W. H.; </a:t>
            </a:r>
            <a:r>
              <a:rPr lang="en-US" sz="1400" i="1" dirty="0"/>
              <a:t>Tetrahedron </a:t>
            </a:r>
            <a:r>
              <a:rPr lang="en-US" sz="1400" b="1" dirty="0"/>
              <a:t>2001</a:t>
            </a:r>
            <a:r>
              <a:rPr lang="en-US" sz="1400" dirty="0"/>
              <a:t>, 57, 2065. (e refs 16 no interior)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076056" y="6002124"/>
            <a:ext cx="352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400" dirty="0"/>
              <a:t>Takeda, M.; Nakane, D.; Takeda, M.; </a:t>
            </a:r>
            <a:r>
              <a:rPr lang="nn-NO" sz="1400" i="1" dirty="0"/>
              <a:t>Org. Lett. </a:t>
            </a:r>
            <a:r>
              <a:rPr lang="nn-NO" sz="1400" b="1" dirty="0"/>
              <a:t>2000</a:t>
            </a:r>
            <a:r>
              <a:rPr lang="nn-NO" sz="1400" dirty="0"/>
              <a:t>, 2, 1903.</a:t>
            </a:r>
            <a:endParaRPr lang="fr-FR" sz="1400" dirty="0"/>
          </a:p>
        </p:txBody>
      </p:sp>
      <p:graphicFrame>
        <p:nvGraphicFramePr>
          <p:cNvPr id="2208776" name="Object 8"/>
          <p:cNvGraphicFramePr>
            <a:graphicFrameLocks noChangeAspect="1"/>
          </p:cNvGraphicFramePr>
          <p:nvPr/>
        </p:nvGraphicFramePr>
        <p:xfrm>
          <a:off x="4743450" y="3570288"/>
          <a:ext cx="4244975" cy="238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245266" imgH="2385968" progId="ChemDraw.Document.6.0">
                  <p:embed/>
                </p:oleObj>
              </mc:Choice>
              <mc:Fallback>
                <p:oleObj name="CS ChemDraw Drawing" r:id="rId8" imgW="4245266" imgH="2385968" progId="ChemDraw.Document.6.0">
                  <p:embed/>
                  <p:pic>
                    <p:nvPicPr>
                      <p:cNvPr id="2208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3570288"/>
                        <a:ext cx="4244975" cy="238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0212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557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Olefinação</a:t>
            </a:r>
            <a:r>
              <a:rPr lang="fr-FR" sz="2800" dirty="0"/>
              <a:t> de Peterson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497" y="6054387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 </a:t>
            </a:r>
            <a:r>
              <a:rPr lang="fr-FR" sz="1600" dirty="0"/>
              <a:t>Peterson, D. J.; </a:t>
            </a:r>
            <a:r>
              <a:rPr lang="fr-FR" sz="1600" i="1" dirty="0"/>
              <a:t>J.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1968</a:t>
            </a:r>
            <a:r>
              <a:rPr lang="fr-FR" sz="1600" dirty="0"/>
              <a:t>, 33, 780.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Ager</a:t>
            </a:r>
            <a:r>
              <a:rPr lang="fr-FR" sz="1600" dirty="0"/>
              <a:t>, D. J.</a:t>
            </a:r>
            <a:r>
              <a:rPr lang="fr-FR" sz="1600" i="1" dirty="0"/>
              <a:t> et al.</a:t>
            </a:r>
            <a:r>
              <a:rPr lang="fr-FR" sz="1600" dirty="0"/>
              <a:t>; </a:t>
            </a:r>
            <a:r>
              <a:rPr lang="en-US" sz="1600" i="1" dirty="0"/>
              <a:t>Org. Reactions </a:t>
            </a:r>
            <a:r>
              <a:rPr lang="en-US" sz="1600" b="1" dirty="0"/>
              <a:t>1990</a:t>
            </a:r>
            <a:r>
              <a:rPr lang="en-US" sz="1600" dirty="0"/>
              <a:t>, 38, 1. </a:t>
            </a:r>
            <a:r>
              <a:rPr lang="en-US" sz="1600" b="1" dirty="0"/>
              <a:t>C)</a:t>
            </a:r>
            <a:r>
              <a:rPr lang="en-US" sz="1600" dirty="0"/>
              <a:t> </a:t>
            </a:r>
            <a:r>
              <a:rPr lang="da-DK" sz="1600" dirty="0"/>
              <a:t>Hudrlik, P. F.; Peterson, D.; </a:t>
            </a:r>
            <a:r>
              <a:rPr lang="da-DK" sz="1600" i="1" dirty="0"/>
              <a:t>JACS </a:t>
            </a:r>
            <a:r>
              <a:rPr lang="da-DK" sz="1600" b="1" dirty="0"/>
              <a:t>1975</a:t>
            </a:r>
            <a:r>
              <a:rPr lang="da-DK" sz="1600" dirty="0"/>
              <a:t>, 97, 1464. </a:t>
            </a:r>
            <a:r>
              <a:rPr lang="da-DK" sz="1600" b="1" dirty="0"/>
              <a:t>D)</a:t>
            </a:r>
            <a:r>
              <a:rPr lang="fr-FR" sz="1600" dirty="0"/>
              <a:t> van Staden, L. F.; </a:t>
            </a:r>
            <a:r>
              <a:rPr lang="fr-FR" sz="1600" dirty="0" err="1"/>
              <a:t>Gravestock</a:t>
            </a:r>
            <a:r>
              <a:rPr lang="fr-FR" sz="1600" dirty="0"/>
              <a:t>, D.; </a:t>
            </a:r>
            <a:r>
              <a:rPr lang="fr-FR" sz="1600" dirty="0" err="1"/>
              <a:t>Ager</a:t>
            </a:r>
            <a:r>
              <a:rPr lang="fr-FR" sz="1600" dirty="0"/>
              <a:t>, D. J.; </a:t>
            </a:r>
            <a:r>
              <a:rPr lang="da-DK" sz="1600" i="1" dirty="0"/>
              <a:t>Chem. Soc. Rev.</a:t>
            </a:r>
            <a:r>
              <a:rPr lang="da-DK" sz="1600" dirty="0"/>
              <a:t> </a:t>
            </a:r>
            <a:r>
              <a:rPr lang="da-DK" sz="1600" b="1" dirty="0"/>
              <a:t>2002</a:t>
            </a:r>
            <a:r>
              <a:rPr lang="da-DK" sz="1600" dirty="0"/>
              <a:t>, 195.</a:t>
            </a:r>
            <a:endParaRPr lang="fr-FR" sz="1600" dirty="0"/>
          </a:p>
        </p:txBody>
      </p:sp>
      <p:graphicFrame>
        <p:nvGraphicFramePr>
          <p:cNvPr id="2207746" name="Object 2"/>
          <p:cNvGraphicFramePr>
            <a:graphicFrameLocks noChangeAspect="1"/>
          </p:cNvGraphicFramePr>
          <p:nvPr/>
        </p:nvGraphicFramePr>
        <p:xfrm>
          <a:off x="1475656" y="692696"/>
          <a:ext cx="5585794" cy="79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96243" imgH="583321" progId="ChemDraw.Document.6.0">
                  <p:embed/>
                </p:oleObj>
              </mc:Choice>
              <mc:Fallback>
                <p:oleObj name="CS ChemDraw Drawing" r:id="rId2" imgW="4096243" imgH="583321" progId="ChemDraw.Document.6.0">
                  <p:embed/>
                  <p:pic>
                    <p:nvPicPr>
                      <p:cNvPr id="2207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692696"/>
                        <a:ext cx="5585794" cy="794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7747" name="Object 3"/>
          <p:cNvGraphicFramePr>
            <a:graphicFrameLocks noChangeAspect="1"/>
          </p:cNvGraphicFramePr>
          <p:nvPr/>
        </p:nvGraphicFramePr>
        <p:xfrm>
          <a:off x="1746250" y="1976438"/>
          <a:ext cx="4868863" cy="184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748648" imgH="1422863" progId="ChemDraw.Document.6.0">
                  <p:embed/>
                </p:oleObj>
              </mc:Choice>
              <mc:Fallback>
                <p:oleObj name="CS ChemDraw Drawing" r:id="rId4" imgW="3748648" imgH="1422863" progId="ChemDraw.Document.6.0">
                  <p:embed/>
                  <p:pic>
                    <p:nvPicPr>
                      <p:cNvPr id="2207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1976438"/>
                        <a:ext cx="4868863" cy="184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7748" name="Object 4"/>
          <p:cNvGraphicFramePr>
            <a:graphicFrameLocks noChangeAspect="1"/>
          </p:cNvGraphicFramePr>
          <p:nvPr/>
        </p:nvGraphicFramePr>
        <p:xfrm>
          <a:off x="593725" y="4413250"/>
          <a:ext cx="398145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061403" imgH="1176117" progId="ChemDraw.Document.6.0">
                  <p:embed/>
                </p:oleObj>
              </mc:Choice>
              <mc:Fallback>
                <p:oleObj name="CS ChemDraw Drawing" r:id="rId6" imgW="3061403" imgH="1176117" progId="ChemDraw.Document.6.0">
                  <p:embed/>
                  <p:pic>
                    <p:nvPicPr>
                      <p:cNvPr id="2207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413250"/>
                        <a:ext cx="3981450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94990" y="400629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ANTI: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081130" y="4005064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SIN:</a:t>
            </a:r>
          </a:p>
        </p:txBody>
      </p:sp>
      <p:graphicFrame>
        <p:nvGraphicFramePr>
          <p:cNvPr id="2207751" name="Object 7"/>
          <p:cNvGraphicFramePr>
            <a:graphicFrameLocks noChangeAspect="1"/>
          </p:cNvGraphicFramePr>
          <p:nvPr/>
        </p:nvGraphicFramePr>
        <p:xfrm>
          <a:off x="5676900" y="3944938"/>
          <a:ext cx="27749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130198" imgH="1462661" progId="ChemDraw.Document.6.0">
                  <p:embed/>
                </p:oleObj>
              </mc:Choice>
              <mc:Fallback>
                <p:oleObj name="CS ChemDraw Drawing" r:id="rId8" imgW="2130198" imgH="1462661" progId="ChemDraw.Document.6.0">
                  <p:embed/>
                  <p:pic>
                    <p:nvPicPr>
                      <p:cNvPr id="22077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944938"/>
                        <a:ext cx="277495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557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Olefinação</a:t>
            </a:r>
            <a:r>
              <a:rPr lang="fr-FR" sz="2800" dirty="0"/>
              <a:t> de Peterson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692696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2160" y="530120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Chan, T.-H.; Li, J.-S.; </a:t>
            </a:r>
            <a:r>
              <a:rPr lang="en-US" sz="1400" i="1" dirty="0"/>
              <a:t>J. Chem. Soc. Chem. </a:t>
            </a:r>
            <a:r>
              <a:rPr lang="en-US" sz="1400" i="1" dirty="0" err="1"/>
              <a:t>Commun</a:t>
            </a:r>
            <a:r>
              <a:rPr lang="en-US" sz="1400" i="1" dirty="0"/>
              <a:t> </a:t>
            </a:r>
            <a:r>
              <a:rPr lang="en-US" sz="1400" b="1" dirty="0"/>
              <a:t>1982</a:t>
            </a:r>
            <a:r>
              <a:rPr lang="en-US" sz="1400" dirty="0"/>
              <a:t>, 969.</a:t>
            </a: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6163334" y="3356992"/>
            <a:ext cx="2657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/>
              <a:t>Lau, P. W. K.; Chan, T.-H.; </a:t>
            </a:r>
            <a:r>
              <a:rPr lang="fr-FR" sz="1400" i="1" dirty="0" err="1"/>
              <a:t>Tetraedron</a:t>
            </a:r>
            <a:r>
              <a:rPr lang="fr-FR" sz="1400" i="1" dirty="0"/>
              <a:t> </a:t>
            </a:r>
            <a:r>
              <a:rPr lang="fr-FR" sz="1400" i="1" dirty="0" err="1"/>
              <a:t>Lett</a:t>
            </a:r>
            <a:r>
              <a:rPr lang="fr-FR" sz="1400" i="1" dirty="0"/>
              <a:t>. </a:t>
            </a:r>
            <a:r>
              <a:rPr lang="fr-FR" sz="1400" b="1" dirty="0"/>
              <a:t>1978</a:t>
            </a:r>
            <a:r>
              <a:rPr lang="fr-FR" sz="1400" dirty="0"/>
              <a:t>, 19,  2383</a:t>
            </a:r>
          </a:p>
        </p:txBody>
      </p:sp>
      <p:graphicFrame>
        <p:nvGraphicFramePr>
          <p:cNvPr id="2206727" name="Object 7"/>
          <p:cNvGraphicFramePr>
            <a:graphicFrameLocks noChangeAspect="1"/>
          </p:cNvGraphicFramePr>
          <p:nvPr/>
        </p:nvGraphicFramePr>
        <p:xfrm>
          <a:off x="1835150" y="1209675"/>
          <a:ext cx="3335338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779620" imgH="1075676" progId="ChemDraw.Document.6.0">
                  <p:embed/>
                </p:oleObj>
              </mc:Choice>
              <mc:Fallback>
                <p:oleObj name="CS ChemDraw Drawing" r:id="rId2" imgW="2779620" imgH="1075676" progId="ChemDraw.Document.6.0">
                  <p:embed/>
                  <p:pic>
                    <p:nvPicPr>
                      <p:cNvPr id="2206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209675"/>
                        <a:ext cx="3335338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436097" y="1628800"/>
            <a:ext cx="33843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err="1"/>
              <a:t>Shimoji</a:t>
            </a:r>
            <a:r>
              <a:rPr lang="fr-FR" sz="1400" dirty="0"/>
              <a:t>, K.; </a:t>
            </a:r>
            <a:r>
              <a:rPr lang="fr-FR" sz="1400" dirty="0" err="1"/>
              <a:t>Taguchi</a:t>
            </a:r>
            <a:r>
              <a:rPr lang="fr-FR" sz="1400" dirty="0"/>
              <a:t>, H.; </a:t>
            </a:r>
            <a:r>
              <a:rPr lang="fr-FR" sz="1400" dirty="0" err="1"/>
              <a:t>Oshima</a:t>
            </a:r>
            <a:r>
              <a:rPr lang="fr-FR" sz="1400" dirty="0"/>
              <a:t>, K.; Yamamoto, K.; </a:t>
            </a:r>
            <a:r>
              <a:rPr lang="pl-PL" sz="1400" dirty="0"/>
              <a:t>Nozaki, </a:t>
            </a:r>
            <a:r>
              <a:rPr lang="fr-FR" sz="1400" dirty="0"/>
              <a:t>H.; </a:t>
            </a:r>
            <a:r>
              <a:rPr lang="pl-PL" sz="1400" i="1" dirty="0"/>
              <a:t>JACS</a:t>
            </a:r>
            <a:r>
              <a:rPr lang="pl-PL" sz="1400" dirty="0"/>
              <a:t> </a:t>
            </a:r>
            <a:r>
              <a:rPr lang="pl-PL" sz="1400" b="1" dirty="0"/>
              <a:t>1974</a:t>
            </a:r>
            <a:r>
              <a:rPr lang="pl-PL" sz="1400" dirty="0"/>
              <a:t>, 96, 1620</a:t>
            </a:r>
            <a:r>
              <a:rPr lang="fr-FR" sz="1400" dirty="0"/>
              <a:t>.</a:t>
            </a:r>
          </a:p>
        </p:txBody>
      </p:sp>
      <p:graphicFrame>
        <p:nvGraphicFramePr>
          <p:cNvPr id="2206728" name="Object 8"/>
          <p:cNvGraphicFramePr>
            <a:graphicFrameLocks noChangeAspect="1"/>
          </p:cNvGraphicFramePr>
          <p:nvPr/>
        </p:nvGraphicFramePr>
        <p:xfrm>
          <a:off x="612775" y="2978150"/>
          <a:ext cx="5287963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402232" imgH="959694" progId="ChemDraw.Document.6.0">
                  <p:embed/>
                </p:oleObj>
              </mc:Choice>
              <mc:Fallback>
                <p:oleObj name="CS ChemDraw Drawing" r:id="rId4" imgW="4402232" imgH="959694" progId="ChemDraw.Document.6.0">
                  <p:embed/>
                  <p:pic>
                    <p:nvPicPr>
                      <p:cNvPr id="22067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978150"/>
                        <a:ext cx="5287963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6729" name="Object 9"/>
          <p:cNvGraphicFramePr>
            <a:graphicFrameLocks noChangeAspect="1"/>
          </p:cNvGraphicFramePr>
          <p:nvPr/>
        </p:nvGraphicFramePr>
        <p:xfrm>
          <a:off x="539750" y="4786313"/>
          <a:ext cx="5456238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541421" imgH="1145795" progId="ChemDraw.Document.6.0">
                  <p:embed/>
                </p:oleObj>
              </mc:Choice>
              <mc:Fallback>
                <p:oleObj name="CS ChemDraw Drawing" r:id="rId6" imgW="4541421" imgH="1145795" progId="ChemDraw.Document.6.0">
                  <p:embed/>
                  <p:pic>
                    <p:nvPicPr>
                      <p:cNvPr id="22067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786313"/>
                        <a:ext cx="5456238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771800" y="764704"/>
            <a:ext cx="3312368" cy="86409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5805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Estabilização</a:t>
            </a:r>
            <a:r>
              <a:rPr lang="fr-FR" sz="2800" dirty="0"/>
              <a:t> de </a:t>
            </a:r>
            <a:r>
              <a:rPr lang="fr-FR" sz="2800" dirty="0" err="1"/>
              <a:t>Carbânions</a:t>
            </a:r>
            <a:r>
              <a:rPr lang="fr-FR" sz="2800" dirty="0"/>
              <a:t> </a:t>
            </a:r>
            <a:r>
              <a:rPr lang="fr-FR" sz="2800" dirty="0" err="1"/>
              <a:t>em</a:t>
            </a:r>
            <a:r>
              <a:rPr lang="fr-FR" sz="2800" dirty="0"/>
              <a:t> </a:t>
            </a:r>
            <a:r>
              <a:rPr lang="fr-FR" sz="2800" dirty="0">
                <a:latin typeface="Symbol" pitchFamily="18" charset="2"/>
              </a:rPr>
              <a:t>a</a:t>
            </a:r>
            <a:r>
              <a:rPr lang="fr-FR" sz="2800" dirty="0"/>
              <a:t> do Si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79512" y="1844824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1) </a:t>
            </a:r>
            <a:r>
              <a:rPr lang="fr-FR" sz="2000" dirty="0"/>
              <a:t>OA 3d </a:t>
            </a:r>
            <a:r>
              <a:rPr lang="fr-FR" sz="2000" dirty="0" err="1"/>
              <a:t>vazio</a:t>
            </a:r>
            <a:r>
              <a:rPr lang="fr-FR" sz="2000" dirty="0"/>
              <a:t> do Si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receber</a:t>
            </a:r>
            <a:r>
              <a:rPr lang="fr-FR" sz="2000" dirty="0"/>
              <a:t> parte da </a:t>
            </a:r>
            <a:r>
              <a:rPr lang="fr-FR" sz="2000" dirty="0" err="1"/>
              <a:t>densidade</a:t>
            </a:r>
            <a:r>
              <a:rPr lang="fr-FR" sz="2000" dirty="0"/>
              <a:t> </a:t>
            </a:r>
            <a:r>
              <a:rPr lang="fr-FR" sz="2000" dirty="0" err="1"/>
              <a:t>eletrônica</a:t>
            </a:r>
            <a:r>
              <a:rPr lang="fr-FR" sz="2000" dirty="0"/>
              <a:t> do OA sp</a:t>
            </a:r>
            <a:r>
              <a:rPr lang="fr-FR" sz="2000" baseline="30000" dirty="0"/>
              <a:t>3</a:t>
            </a:r>
            <a:r>
              <a:rPr lang="fr-FR" sz="2000" dirty="0"/>
              <a:t> </a:t>
            </a:r>
            <a:r>
              <a:rPr lang="fr-FR" sz="2000" dirty="0" err="1"/>
              <a:t>cheio</a:t>
            </a:r>
            <a:r>
              <a:rPr lang="fr-FR" sz="2000" dirty="0"/>
              <a:t> do C </a:t>
            </a:r>
            <a:r>
              <a:rPr lang="fr-FR" sz="2000" dirty="0" err="1"/>
              <a:t>vizinho</a:t>
            </a:r>
            <a:endParaRPr lang="fr-FR" sz="2000" dirty="0"/>
          </a:p>
        </p:txBody>
      </p:sp>
      <p:graphicFrame>
        <p:nvGraphicFramePr>
          <p:cNvPr id="2306054" name="Object 6"/>
          <p:cNvGraphicFramePr>
            <a:graphicFrameLocks noChangeAspect="1"/>
          </p:cNvGraphicFramePr>
          <p:nvPr/>
        </p:nvGraphicFramePr>
        <p:xfrm>
          <a:off x="6838950" y="1863725"/>
          <a:ext cx="1116013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46250" imgH="429436" progId="ChemDraw.Document.6.0">
                  <p:embed/>
                </p:oleObj>
              </mc:Choice>
              <mc:Fallback>
                <p:oleObj name="CS ChemDraw Drawing" r:id="rId2" imgW="746250" imgH="429436" progId="ChemDraw.Document.6.0">
                  <p:embed/>
                  <p:pic>
                    <p:nvPicPr>
                      <p:cNvPr id="2306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0" y="1863725"/>
                        <a:ext cx="1116013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79512" y="3068960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2) </a:t>
            </a:r>
            <a:r>
              <a:rPr lang="fr-FR" sz="2000" dirty="0"/>
              <a:t>A </a:t>
            </a:r>
            <a:r>
              <a:rPr lang="fr-FR" sz="2000" dirty="0" err="1"/>
              <a:t>sobreposição</a:t>
            </a:r>
            <a:r>
              <a:rPr lang="fr-FR" sz="2000" dirty="0"/>
              <a:t> entre o orbital </a:t>
            </a:r>
            <a:r>
              <a:rPr lang="fr-FR" sz="2000" dirty="0" err="1">
                <a:latin typeface="Symbol" pitchFamily="18" charset="2"/>
              </a:rPr>
              <a:t>s</a:t>
            </a:r>
            <a:r>
              <a:rPr lang="fr-FR" sz="2000" baseline="-25000" dirty="0" err="1"/>
              <a:t>M</a:t>
            </a:r>
            <a:r>
              <a:rPr lang="fr-FR" sz="2000" baseline="-25000" dirty="0"/>
              <a:t>-C</a:t>
            </a:r>
            <a:r>
              <a:rPr lang="fr-FR" sz="2000" dirty="0"/>
              <a:t> </a:t>
            </a:r>
            <a:r>
              <a:rPr lang="fr-FR" sz="2000" dirty="0" err="1"/>
              <a:t>cheio</a:t>
            </a:r>
            <a:r>
              <a:rPr lang="fr-FR" sz="2000" dirty="0"/>
              <a:t> e o orbital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baseline="30000" dirty="0"/>
              <a:t>*</a:t>
            </a:r>
            <a:r>
              <a:rPr lang="fr-FR" sz="2000" baseline="-25000" dirty="0" err="1"/>
              <a:t>Si-C</a:t>
            </a:r>
            <a:r>
              <a:rPr lang="fr-FR" sz="2000" dirty="0"/>
              <a:t> </a:t>
            </a:r>
            <a:r>
              <a:rPr lang="fr-FR" sz="2000" dirty="0" err="1"/>
              <a:t>vazio</a:t>
            </a:r>
            <a:r>
              <a:rPr lang="fr-FR" sz="2000" dirty="0"/>
              <a:t> é </a:t>
            </a:r>
            <a:r>
              <a:rPr lang="fr-FR" sz="2000" dirty="0" err="1"/>
              <a:t>energeticamente</a:t>
            </a:r>
            <a:r>
              <a:rPr lang="fr-FR" sz="2000" dirty="0"/>
              <a:t> </a:t>
            </a:r>
            <a:r>
              <a:rPr lang="fr-FR" sz="2000" dirty="0" err="1"/>
              <a:t>favorável</a:t>
            </a:r>
            <a:r>
              <a:rPr lang="fr-FR" sz="2000" dirty="0"/>
              <a:t>. O </a:t>
            </a:r>
            <a:r>
              <a:rPr lang="fr-FR" sz="2000" dirty="0" err="1"/>
              <a:t>maior</a:t>
            </a:r>
            <a:r>
              <a:rPr lang="fr-FR" sz="2000" dirty="0"/>
              <a:t> </a:t>
            </a:r>
            <a:r>
              <a:rPr lang="fr-FR" sz="2000" dirty="0" err="1"/>
              <a:t>coeficiente</a:t>
            </a:r>
            <a:r>
              <a:rPr lang="fr-FR" sz="2000" dirty="0"/>
              <a:t> no Si no OA </a:t>
            </a:r>
            <a:r>
              <a:rPr lang="fr-FR" sz="2000" dirty="0">
                <a:latin typeface="Symbol" pitchFamily="18" charset="2"/>
              </a:rPr>
              <a:t>s</a:t>
            </a:r>
            <a:r>
              <a:rPr lang="fr-FR" sz="2000" baseline="30000" dirty="0"/>
              <a:t>*</a:t>
            </a:r>
            <a:r>
              <a:rPr lang="fr-FR" sz="2000" dirty="0"/>
              <a:t> </a:t>
            </a:r>
            <a:r>
              <a:rPr lang="fr-FR" sz="2000" dirty="0" err="1"/>
              <a:t>melhora</a:t>
            </a:r>
            <a:r>
              <a:rPr lang="fr-FR" sz="2000" dirty="0"/>
              <a:t> </a:t>
            </a:r>
            <a:r>
              <a:rPr lang="fr-FR" sz="2000" dirty="0" err="1"/>
              <a:t>ainda</a:t>
            </a:r>
            <a:r>
              <a:rPr lang="fr-FR" sz="2000" dirty="0"/>
              <a:t> mais esse </a:t>
            </a:r>
            <a:r>
              <a:rPr lang="fr-FR" sz="2000" dirty="0" err="1"/>
              <a:t>overlap</a:t>
            </a:r>
            <a:r>
              <a:rPr lang="fr-FR" sz="2000" dirty="0"/>
              <a:t>.</a:t>
            </a:r>
          </a:p>
        </p:txBody>
      </p:sp>
      <p:graphicFrame>
        <p:nvGraphicFramePr>
          <p:cNvPr id="2306055" name="Object 7"/>
          <p:cNvGraphicFramePr>
            <a:graphicFrameLocks noChangeAspect="1"/>
          </p:cNvGraphicFramePr>
          <p:nvPr/>
        </p:nvGraphicFramePr>
        <p:xfrm>
          <a:off x="6378575" y="3000375"/>
          <a:ext cx="1958975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308680" imgH="880477" progId="ChemDraw.Document.6.0">
                  <p:embed/>
                </p:oleObj>
              </mc:Choice>
              <mc:Fallback>
                <p:oleObj name="CS ChemDraw Drawing" r:id="rId4" imgW="1308680" imgH="880477" progId="ChemDraw.Document.6.0">
                  <p:embed/>
                  <p:pic>
                    <p:nvPicPr>
                      <p:cNvPr id="2306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575" y="3000375"/>
                        <a:ext cx="1958975" cy="131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79512" y="4725144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3) </a:t>
            </a:r>
            <a:r>
              <a:rPr lang="fr-FR" sz="2000" dirty="0"/>
              <a:t>O Si é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átomo</a:t>
            </a:r>
            <a:r>
              <a:rPr lang="fr-FR" sz="2000" dirty="0"/>
              <a:t> </a:t>
            </a:r>
            <a:r>
              <a:rPr lang="fr-FR" sz="2000" dirty="0" err="1"/>
              <a:t>relativamente</a:t>
            </a:r>
            <a:r>
              <a:rPr lang="fr-FR" sz="2000" dirty="0"/>
              <a:t> grande (</a:t>
            </a:r>
            <a:r>
              <a:rPr lang="fr-FR" sz="2000" dirty="0" err="1"/>
              <a:t>raio</a:t>
            </a:r>
            <a:r>
              <a:rPr lang="fr-FR" sz="2000" dirty="0"/>
              <a:t> de van der </a:t>
            </a:r>
            <a:r>
              <a:rPr lang="fr-FR" sz="2000" dirty="0" err="1"/>
              <a:t>Waals</a:t>
            </a:r>
            <a:r>
              <a:rPr lang="fr-FR" sz="2000" dirty="0"/>
              <a:t> ~ 2.1Å). </a:t>
            </a:r>
            <a:r>
              <a:rPr lang="fr-FR" sz="2000" dirty="0" err="1"/>
              <a:t>Portanto</a:t>
            </a:r>
            <a:r>
              <a:rPr lang="fr-FR" sz="2000" dirty="0"/>
              <a:t>, é </a:t>
            </a:r>
            <a:r>
              <a:rPr lang="fr-FR" sz="2000" dirty="0" err="1"/>
              <a:t>facilmente</a:t>
            </a:r>
            <a:r>
              <a:rPr lang="fr-FR" sz="2000" dirty="0"/>
              <a:t> </a:t>
            </a:r>
            <a:r>
              <a:rPr lang="fr-FR" sz="2000" dirty="0" err="1"/>
              <a:t>polarizável</a:t>
            </a:r>
            <a:r>
              <a:rPr lang="fr-FR" sz="2000" dirty="0"/>
              <a:t>. </a:t>
            </a:r>
            <a:r>
              <a:rPr lang="fr-FR" sz="2000" dirty="0" err="1"/>
              <a:t>Dipolos</a:t>
            </a:r>
            <a:r>
              <a:rPr lang="fr-FR" sz="2000" dirty="0"/>
              <a:t> </a:t>
            </a:r>
            <a:r>
              <a:rPr lang="fr-FR" sz="2000" dirty="0" err="1"/>
              <a:t>induzidos</a:t>
            </a:r>
            <a:r>
              <a:rPr lang="fr-FR" sz="2000" dirty="0"/>
              <a:t> </a:t>
            </a:r>
            <a:r>
              <a:rPr lang="fr-FR" sz="2000" dirty="0" err="1"/>
              <a:t>vão</a:t>
            </a:r>
            <a:r>
              <a:rPr lang="fr-FR" sz="2000" dirty="0"/>
              <a:t> </a:t>
            </a:r>
            <a:r>
              <a:rPr lang="fr-FR" sz="2000" dirty="0" err="1"/>
              <a:t>igualmente</a:t>
            </a:r>
            <a:r>
              <a:rPr lang="fr-FR" sz="2000" dirty="0"/>
              <a:t> </a:t>
            </a:r>
            <a:r>
              <a:rPr lang="fr-FR" sz="2000" dirty="0" err="1"/>
              <a:t>estabilizar</a:t>
            </a:r>
            <a:r>
              <a:rPr lang="fr-FR" sz="2000" dirty="0"/>
              <a:t> a </a:t>
            </a:r>
            <a:r>
              <a:rPr lang="fr-FR" sz="2000" dirty="0" err="1"/>
              <a:t>carga</a:t>
            </a:r>
            <a:r>
              <a:rPr lang="fr-FR" sz="2000" dirty="0"/>
              <a:t> </a:t>
            </a:r>
            <a:r>
              <a:rPr lang="fr-FR" sz="2000" dirty="0" err="1"/>
              <a:t>negativa</a:t>
            </a:r>
            <a:r>
              <a:rPr lang="fr-FR" sz="2000" dirty="0"/>
              <a:t> </a:t>
            </a:r>
            <a:r>
              <a:rPr lang="fr-FR" sz="2000" dirty="0" err="1"/>
              <a:t>vizinha</a:t>
            </a:r>
            <a:r>
              <a:rPr lang="fr-FR" sz="2000" dirty="0"/>
              <a:t> (esse </a:t>
            </a:r>
            <a:r>
              <a:rPr lang="fr-FR" sz="2000" dirty="0" err="1"/>
              <a:t>efeito</a:t>
            </a:r>
            <a:r>
              <a:rPr lang="fr-FR" sz="2000" dirty="0"/>
              <a:t> é </a:t>
            </a:r>
            <a:r>
              <a:rPr lang="fr-FR" sz="2000" dirty="0" err="1"/>
              <a:t>provavelmente</a:t>
            </a:r>
            <a:r>
              <a:rPr lang="fr-FR" sz="2000" dirty="0"/>
              <a:t> o mais importante na </a:t>
            </a:r>
            <a:r>
              <a:rPr lang="fr-FR" sz="2000" dirty="0" err="1"/>
              <a:t>estabilização</a:t>
            </a:r>
            <a:r>
              <a:rPr lang="fr-FR" sz="2000" dirty="0"/>
              <a:t> do </a:t>
            </a:r>
            <a:r>
              <a:rPr lang="fr-FR" sz="2000" dirty="0" err="1"/>
              <a:t>carbânion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a</a:t>
            </a:r>
            <a:r>
              <a:rPr lang="fr-FR" sz="2000" dirty="0"/>
              <a:t>).</a:t>
            </a:r>
          </a:p>
        </p:txBody>
      </p:sp>
      <p:graphicFrame>
        <p:nvGraphicFramePr>
          <p:cNvPr id="2306057" name="Object 9"/>
          <p:cNvGraphicFramePr>
            <a:graphicFrameLocks noChangeAspect="1"/>
          </p:cNvGraphicFramePr>
          <p:nvPr/>
        </p:nvGraphicFramePr>
        <p:xfrm>
          <a:off x="2841625" y="876300"/>
          <a:ext cx="31765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022023" imgH="400630" progId="ChemDraw.Document.6.0">
                  <p:embed/>
                </p:oleObj>
              </mc:Choice>
              <mc:Fallback>
                <p:oleObj name="CS ChemDraw Drawing" r:id="rId6" imgW="2022023" imgH="400630" progId="ChemDraw.Document.6.0">
                  <p:embed/>
                  <p:pic>
                    <p:nvPicPr>
                      <p:cNvPr id="2306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876300"/>
                        <a:ext cx="317658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6058" name="Object 10"/>
          <p:cNvGraphicFramePr>
            <a:graphicFrameLocks noChangeAspect="1"/>
          </p:cNvGraphicFramePr>
          <p:nvPr/>
        </p:nvGraphicFramePr>
        <p:xfrm>
          <a:off x="7019925" y="4811713"/>
          <a:ext cx="136525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909268" imgH="775108" progId="ChemDraw.Document.6.0">
                  <p:embed/>
                </p:oleObj>
              </mc:Choice>
              <mc:Fallback>
                <p:oleObj name="CS ChemDraw Drawing" r:id="rId8" imgW="909268" imgH="775108" progId="ChemDraw.Document.6.0">
                  <p:embed/>
                  <p:pic>
                    <p:nvPicPr>
                      <p:cNvPr id="2306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811713"/>
                        <a:ext cx="1365250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16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557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Olefinação</a:t>
            </a:r>
            <a:r>
              <a:rPr lang="fr-FR" sz="2800" dirty="0"/>
              <a:t> de Peterson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19922" y="796642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496" y="6474822"/>
            <a:ext cx="8629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Bell, D.; </a:t>
            </a:r>
            <a:r>
              <a:rPr lang="fr-FR" sz="1600" dirty="0" err="1"/>
              <a:t>Crowe</a:t>
            </a:r>
            <a:r>
              <a:rPr lang="fr-FR" sz="1600" dirty="0"/>
              <a:t>, E. A.; </a:t>
            </a:r>
            <a:r>
              <a:rPr lang="fr-FR" sz="1600" dirty="0" err="1"/>
              <a:t>Dixon,N</a:t>
            </a:r>
            <a:r>
              <a:rPr lang="fr-FR" sz="1600" dirty="0"/>
              <a:t>. J.; </a:t>
            </a:r>
            <a:r>
              <a:rPr lang="fr-FR" sz="1600" dirty="0" err="1"/>
              <a:t>Geen</a:t>
            </a:r>
            <a:r>
              <a:rPr lang="fr-FR" sz="1600" dirty="0"/>
              <a:t>, G. R.; </a:t>
            </a:r>
            <a:r>
              <a:rPr lang="fr-FR" sz="1600" dirty="0" err="1"/>
              <a:t>Mann,I</a:t>
            </a:r>
            <a:r>
              <a:rPr lang="fr-FR" sz="1600" dirty="0"/>
              <a:t>. S.; </a:t>
            </a:r>
            <a:r>
              <a:rPr lang="fr-FR" sz="1600" dirty="0" err="1"/>
              <a:t>Shipton</a:t>
            </a:r>
            <a:r>
              <a:rPr lang="fr-FR" sz="1600" dirty="0"/>
              <a:t>, M. R.; </a:t>
            </a:r>
            <a:r>
              <a:rPr lang="fr-FR" sz="1600" i="1" dirty="0" err="1"/>
              <a:t>Tetrahedron</a:t>
            </a:r>
            <a:r>
              <a:rPr lang="fr-FR" sz="1600" i="1" dirty="0"/>
              <a:t> </a:t>
            </a:r>
            <a:r>
              <a:rPr lang="fr-FR" sz="1600" b="1" dirty="0"/>
              <a:t>1994</a:t>
            </a:r>
            <a:r>
              <a:rPr lang="fr-FR" sz="1600" dirty="0"/>
              <a:t>, 50, 6643.</a:t>
            </a:r>
          </a:p>
        </p:txBody>
      </p:sp>
      <p:graphicFrame>
        <p:nvGraphicFramePr>
          <p:cNvPr id="2204675" name="Object 3"/>
          <p:cNvGraphicFramePr>
            <a:graphicFrameLocks noChangeAspect="1"/>
          </p:cNvGraphicFramePr>
          <p:nvPr/>
        </p:nvGraphicFramePr>
        <p:xfrm>
          <a:off x="1770063" y="1157288"/>
          <a:ext cx="5889625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224181" imgH="3492531" progId="ChemDraw.Document.6.0">
                  <p:embed/>
                </p:oleObj>
              </mc:Choice>
              <mc:Fallback>
                <p:oleObj name="CS ChemDraw Drawing" r:id="rId2" imgW="4224181" imgH="3492531" progId="ChemDraw.Document.6.0">
                  <p:embed/>
                  <p:pic>
                    <p:nvPicPr>
                      <p:cNvPr id="2204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1157288"/>
                        <a:ext cx="5889625" cy="487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64088" y="4365104"/>
            <a:ext cx="2952328" cy="72008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17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0212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Silanos</a:t>
            </a:r>
            <a:r>
              <a:rPr lang="fr-FR" sz="2800" dirty="0"/>
              <a:t> de </a:t>
            </a:r>
            <a:r>
              <a:rPr lang="fr-FR" sz="2800" dirty="0" err="1"/>
              <a:t>Alila</a:t>
            </a:r>
            <a:r>
              <a:rPr lang="fr-FR" sz="2800" dirty="0"/>
              <a:t> e </a:t>
            </a:r>
            <a:r>
              <a:rPr lang="fr-FR" sz="2800" dirty="0" err="1"/>
              <a:t>Vinila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021288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</a:t>
            </a:r>
            <a:r>
              <a:rPr lang="fr-FR" sz="1600" dirty="0"/>
              <a:t> Lambert, J. B.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 err="1"/>
              <a:t>Acc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i="1" dirty="0" err="1"/>
              <a:t>Res</a:t>
            </a:r>
            <a:r>
              <a:rPr lang="fr-FR" sz="1600" i="1" dirty="0"/>
              <a:t>. </a:t>
            </a:r>
            <a:r>
              <a:rPr lang="fr-FR" sz="1600" b="1" dirty="0"/>
              <a:t>1999</a:t>
            </a:r>
            <a:r>
              <a:rPr lang="fr-FR" sz="1600" dirty="0"/>
              <a:t>, 32, 183. </a:t>
            </a:r>
            <a:r>
              <a:rPr lang="fr-FR" sz="1600" b="1" dirty="0"/>
              <a:t>B)</a:t>
            </a:r>
            <a:r>
              <a:rPr lang="fr-FR" sz="1600" dirty="0"/>
              <a:t> Lambert, J. B.; </a:t>
            </a:r>
            <a:r>
              <a:rPr lang="fr-FR" sz="1600" dirty="0" err="1"/>
              <a:t>Chelius</a:t>
            </a:r>
            <a:r>
              <a:rPr lang="fr-FR" sz="1600" dirty="0"/>
              <a:t>, E. C.; </a:t>
            </a:r>
            <a:r>
              <a:rPr lang="fr-FR" sz="1600" i="1" dirty="0"/>
              <a:t>JACS </a:t>
            </a:r>
            <a:r>
              <a:rPr lang="fr-FR" sz="1600" b="1" dirty="0"/>
              <a:t>1990</a:t>
            </a:r>
            <a:r>
              <a:rPr lang="fr-FR" sz="1600" dirty="0"/>
              <a:t>, 112, 8120. </a:t>
            </a:r>
            <a:r>
              <a:rPr lang="fr-FR" sz="1600" b="1" dirty="0"/>
              <a:t>C)</a:t>
            </a:r>
            <a:r>
              <a:rPr lang="fr-FR" sz="1600" dirty="0"/>
              <a:t> Lambert, J. B.; Zhao, Y.; </a:t>
            </a:r>
            <a:r>
              <a:rPr lang="fr-FR" sz="1600" i="1" dirty="0"/>
              <a:t>JACS</a:t>
            </a:r>
            <a:r>
              <a:rPr lang="fr-FR" sz="1600" b="1" i="1" dirty="0"/>
              <a:t> </a:t>
            </a:r>
            <a:r>
              <a:rPr lang="fr-FR" sz="1600" b="1" dirty="0"/>
              <a:t>1996</a:t>
            </a:r>
            <a:r>
              <a:rPr lang="fr-FR" sz="1600" dirty="0"/>
              <a:t>, 118, 7867.</a:t>
            </a:r>
            <a:r>
              <a:rPr lang="fr-FR" sz="1600" b="1" dirty="0"/>
              <a:t> D)</a:t>
            </a:r>
            <a:r>
              <a:rPr lang="fr-FR" sz="1600" dirty="0"/>
              <a:t> </a:t>
            </a:r>
            <a:r>
              <a:rPr lang="en-US" sz="1600" dirty="0"/>
              <a:t>Fleming, </a:t>
            </a:r>
            <a:r>
              <a:rPr lang="en-US" sz="1600" i="1" dirty="0"/>
              <a:t>Organic Reactions</a:t>
            </a:r>
            <a:r>
              <a:rPr lang="en-US" sz="1600" dirty="0"/>
              <a:t> </a:t>
            </a:r>
            <a:r>
              <a:rPr lang="en-US" sz="1600" b="1" dirty="0"/>
              <a:t>1989</a:t>
            </a:r>
            <a:r>
              <a:rPr lang="en-US" sz="1600" dirty="0"/>
              <a:t>, 37, 54. </a:t>
            </a:r>
            <a:r>
              <a:rPr lang="en-US" sz="1600" b="1" dirty="0"/>
              <a:t>E)</a:t>
            </a:r>
            <a:r>
              <a:rPr lang="en-US" sz="1600" dirty="0"/>
              <a:t> Fleming, I; </a:t>
            </a:r>
            <a:r>
              <a:rPr lang="en-US" sz="1600" dirty="0" err="1"/>
              <a:t>Barbero</a:t>
            </a:r>
            <a:r>
              <a:rPr lang="en-US" sz="1600" dirty="0"/>
              <a:t>, A.; Walter, D.; </a:t>
            </a:r>
            <a:r>
              <a:rPr lang="en-US" sz="1600" i="1" dirty="0"/>
              <a:t>Chem. Rev. </a:t>
            </a:r>
            <a:r>
              <a:rPr lang="en-US" sz="1600" b="1" dirty="0"/>
              <a:t>1997</a:t>
            </a:r>
            <a:r>
              <a:rPr lang="en-US" sz="1600" dirty="0"/>
              <a:t>, 2063.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536" y="5373216"/>
            <a:ext cx="5640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Wierschke</a:t>
            </a:r>
            <a:r>
              <a:rPr lang="fr-FR" sz="1400" dirty="0"/>
              <a:t>, S. G.; Chandrasekhar, J.; Jorgensen, W. L.;  </a:t>
            </a:r>
            <a:r>
              <a:rPr lang="fr-FR" sz="1400" i="1" dirty="0"/>
              <a:t>JACS </a:t>
            </a:r>
            <a:r>
              <a:rPr lang="fr-FR" sz="1400" b="1" dirty="0"/>
              <a:t>1985</a:t>
            </a:r>
            <a:r>
              <a:rPr lang="fr-FR" sz="1400" dirty="0"/>
              <a:t>, 107, 1496.</a:t>
            </a:r>
          </a:p>
        </p:txBody>
      </p:sp>
      <p:graphicFrame>
        <p:nvGraphicFramePr>
          <p:cNvPr id="2240523" name="Object 11"/>
          <p:cNvGraphicFramePr>
            <a:graphicFrameLocks noChangeAspect="1"/>
          </p:cNvGraphicFramePr>
          <p:nvPr/>
        </p:nvGraphicFramePr>
        <p:xfrm>
          <a:off x="501650" y="4219575"/>
          <a:ext cx="45593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91661" imgH="703472" progId="ChemDraw.Document.6.0">
                  <p:embed/>
                </p:oleObj>
              </mc:Choice>
              <mc:Fallback>
                <p:oleObj name="CS ChemDraw Drawing" r:id="rId2" imgW="3091661" imgH="703472" progId="ChemDraw.Document.6.0">
                  <p:embed/>
                  <p:pic>
                    <p:nvPicPr>
                      <p:cNvPr id="22405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4219575"/>
                        <a:ext cx="455930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0524" name="Object 12"/>
          <p:cNvGraphicFramePr>
            <a:graphicFrameLocks noChangeAspect="1"/>
          </p:cNvGraphicFramePr>
          <p:nvPr/>
        </p:nvGraphicFramePr>
        <p:xfrm>
          <a:off x="1157288" y="1106488"/>
          <a:ext cx="64389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300109" imgH="505621" progId="ChemDraw.Document.6.0">
                  <p:embed/>
                </p:oleObj>
              </mc:Choice>
              <mc:Fallback>
                <p:oleObj name="CS ChemDraw Drawing" r:id="rId4" imgW="4300109" imgH="505621" progId="ChemDraw.Document.6.0">
                  <p:embed/>
                  <p:pic>
                    <p:nvPicPr>
                      <p:cNvPr id="22405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1106488"/>
                        <a:ext cx="64389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0525" name="Object 13"/>
          <p:cNvGraphicFramePr>
            <a:graphicFrameLocks noChangeAspect="1"/>
          </p:cNvGraphicFramePr>
          <p:nvPr/>
        </p:nvGraphicFramePr>
        <p:xfrm>
          <a:off x="1425575" y="2636838"/>
          <a:ext cx="602456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018327" imgH="455210" progId="ChemDraw.Document.6.0">
                  <p:embed/>
                </p:oleObj>
              </mc:Choice>
              <mc:Fallback>
                <p:oleObj name="CS ChemDraw Drawing" r:id="rId6" imgW="4018327" imgH="455210" progId="ChemDraw.Document.6.0">
                  <p:embed/>
                  <p:pic>
                    <p:nvPicPr>
                      <p:cNvPr id="22405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2636838"/>
                        <a:ext cx="602456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5292080" y="4377298"/>
            <a:ext cx="307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/>
              <a:t>Efeito</a:t>
            </a:r>
            <a:r>
              <a:rPr lang="fr-FR" sz="2000" b="1" dirty="0"/>
              <a:t> de </a:t>
            </a:r>
            <a:r>
              <a:rPr lang="fr-FR" sz="2000" b="1" dirty="0" err="1"/>
              <a:t>estabilização</a:t>
            </a:r>
            <a:r>
              <a:rPr lang="fr-FR" sz="2000" b="1" dirty="0"/>
              <a:t> do </a:t>
            </a:r>
            <a:r>
              <a:rPr lang="fr-FR" sz="2000" b="1" dirty="0" err="1"/>
              <a:t>carbocátion</a:t>
            </a:r>
            <a:r>
              <a:rPr lang="fr-FR" sz="2000" b="1" dirty="0"/>
              <a:t> </a:t>
            </a:r>
            <a:r>
              <a:rPr lang="fr-FR" sz="2000" b="1" dirty="0" err="1"/>
              <a:t>em</a:t>
            </a:r>
            <a:r>
              <a:rPr lang="fr-FR" sz="2000" b="1" dirty="0"/>
              <a:t> </a:t>
            </a:r>
            <a:r>
              <a:rPr lang="fr-FR" sz="2000" b="1" dirty="0">
                <a:latin typeface="Symbol" pitchFamily="18" charset="2"/>
              </a:rPr>
              <a:t>b</a:t>
            </a:r>
            <a:r>
              <a:rPr lang="fr-FR" sz="2000" b="1" dirty="0"/>
              <a:t> do Si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51720" y="692696"/>
            <a:ext cx="4608512" cy="122413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79512" y="4697849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maior</a:t>
            </a:r>
            <a:r>
              <a:rPr lang="fr-FR" sz="2000" dirty="0"/>
              <a:t> </a:t>
            </a:r>
            <a:r>
              <a:rPr lang="fr-FR" sz="2000" dirty="0" err="1"/>
              <a:t>energia</a:t>
            </a:r>
            <a:r>
              <a:rPr lang="fr-FR" sz="2000" dirty="0"/>
              <a:t> de </a:t>
            </a:r>
            <a:r>
              <a:rPr lang="fr-FR" sz="2000" dirty="0" err="1">
                <a:latin typeface="Symbol" pitchFamily="18" charset="2"/>
              </a:rPr>
              <a:t>s</a:t>
            </a:r>
            <a:r>
              <a:rPr lang="fr-FR" sz="2000" baseline="-25000" dirty="0" err="1"/>
              <a:t>Si</a:t>
            </a:r>
            <a:r>
              <a:rPr lang="fr-FR" sz="2000" baseline="-25000" dirty="0"/>
              <a:t>-C</a:t>
            </a:r>
            <a:r>
              <a:rPr lang="fr-FR" sz="2000" dirty="0"/>
              <a:t> (do que </a:t>
            </a:r>
            <a:r>
              <a:rPr lang="fr-FR" sz="2000" dirty="0">
                <a:latin typeface="Symbol" pitchFamily="18" charset="2"/>
              </a:rPr>
              <a:t> </a:t>
            </a:r>
            <a:r>
              <a:rPr lang="fr-FR" sz="2000" dirty="0" err="1">
                <a:latin typeface="Symbol" pitchFamily="18" charset="2"/>
              </a:rPr>
              <a:t>s</a:t>
            </a:r>
            <a:r>
              <a:rPr lang="fr-FR" sz="2000" baseline="-25000" dirty="0" err="1"/>
              <a:t>c</a:t>
            </a:r>
            <a:r>
              <a:rPr lang="fr-FR" sz="2000" baseline="-25000" dirty="0"/>
              <a:t>-c</a:t>
            </a:r>
            <a:r>
              <a:rPr lang="fr-FR" sz="2000" dirty="0"/>
              <a:t>) e o </a:t>
            </a:r>
            <a:r>
              <a:rPr lang="fr-FR" sz="2000" dirty="0" err="1"/>
              <a:t>maior</a:t>
            </a:r>
            <a:r>
              <a:rPr lang="fr-FR" sz="2000" dirty="0"/>
              <a:t> </a:t>
            </a:r>
            <a:r>
              <a:rPr lang="fr-FR" sz="2000" dirty="0" err="1"/>
              <a:t>coeficiente</a:t>
            </a:r>
            <a:r>
              <a:rPr lang="fr-FR" sz="2000" dirty="0"/>
              <a:t> no </a:t>
            </a:r>
            <a:r>
              <a:rPr lang="fr-FR" sz="2000" dirty="0" err="1"/>
              <a:t>carbono</a:t>
            </a:r>
            <a:r>
              <a:rPr lang="fr-FR" sz="2000" dirty="0"/>
              <a:t> </a:t>
            </a:r>
            <a:r>
              <a:rPr lang="fr-FR" sz="2000" dirty="0" err="1"/>
              <a:t>nesse</a:t>
            </a:r>
            <a:r>
              <a:rPr lang="fr-FR" sz="2000" dirty="0"/>
              <a:t> OM (</a:t>
            </a:r>
            <a:r>
              <a:rPr lang="fr-FR" sz="2000" dirty="0" err="1"/>
              <a:t>devido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fato</a:t>
            </a:r>
            <a:r>
              <a:rPr lang="fr-FR" sz="2000" dirty="0"/>
              <a:t> do Si </a:t>
            </a:r>
            <a:r>
              <a:rPr lang="fr-FR" sz="2000" dirty="0" err="1"/>
              <a:t>ser</a:t>
            </a:r>
            <a:r>
              <a:rPr lang="fr-FR" sz="2000" dirty="0"/>
              <a:t> mais </a:t>
            </a:r>
            <a:r>
              <a:rPr lang="fr-FR" sz="2000" dirty="0" err="1"/>
              <a:t>eletropositivo</a:t>
            </a:r>
            <a:r>
              <a:rPr lang="fr-FR" sz="2000" dirty="0"/>
              <a:t>) leva a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sobreposição</a:t>
            </a:r>
            <a:r>
              <a:rPr lang="fr-FR" sz="2000" dirty="0"/>
              <a:t> </a:t>
            </a:r>
            <a:r>
              <a:rPr lang="fr-FR" sz="2000" dirty="0" err="1"/>
              <a:t>orbitalar</a:t>
            </a:r>
            <a:r>
              <a:rPr lang="fr-FR" sz="2000" dirty="0"/>
              <a:t> mais </a:t>
            </a:r>
            <a:r>
              <a:rPr lang="fr-FR" sz="2000" dirty="0" err="1"/>
              <a:t>eficiente</a:t>
            </a:r>
            <a:r>
              <a:rPr lang="fr-FR" sz="2000" dirty="0"/>
              <a:t> entre o orbital </a:t>
            </a:r>
            <a:r>
              <a:rPr lang="fr-FR" sz="2000" dirty="0" err="1"/>
              <a:t>cheio</a:t>
            </a:r>
            <a:r>
              <a:rPr lang="fr-FR" sz="2000" dirty="0"/>
              <a:t> </a:t>
            </a:r>
            <a:r>
              <a:rPr lang="fr-FR" sz="2000" dirty="0" err="1">
                <a:latin typeface="Symbol" pitchFamily="18" charset="2"/>
              </a:rPr>
              <a:t>s</a:t>
            </a:r>
            <a:r>
              <a:rPr lang="fr-FR" sz="2000" baseline="-25000" dirty="0" err="1"/>
              <a:t>Si</a:t>
            </a:r>
            <a:r>
              <a:rPr lang="fr-FR" sz="2000" baseline="-25000" dirty="0"/>
              <a:t>-C</a:t>
            </a:r>
            <a:r>
              <a:rPr lang="fr-FR" sz="2000" dirty="0"/>
              <a:t> e p</a:t>
            </a:r>
            <a:r>
              <a:rPr lang="fr-FR" sz="2000" baseline="-25000" dirty="0"/>
              <a:t>z</a:t>
            </a:r>
            <a:r>
              <a:rPr lang="fr-FR" sz="2000" dirty="0"/>
              <a:t> </a:t>
            </a:r>
            <a:r>
              <a:rPr lang="fr-FR" sz="2000" dirty="0" err="1"/>
              <a:t>vazio</a:t>
            </a:r>
            <a:r>
              <a:rPr lang="fr-FR" sz="2000" dirty="0"/>
              <a:t>, e </a:t>
            </a:r>
            <a:r>
              <a:rPr lang="fr-FR" sz="2000" dirty="0" err="1"/>
              <a:t>portanto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maior</a:t>
            </a:r>
            <a:r>
              <a:rPr lang="fr-FR" sz="2000" dirty="0"/>
              <a:t> </a:t>
            </a:r>
            <a:r>
              <a:rPr lang="fr-FR" sz="2000" dirty="0" err="1"/>
              <a:t>estabilidade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relação</a:t>
            </a:r>
            <a:r>
              <a:rPr lang="fr-FR" sz="2000" dirty="0"/>
              <a:t> a </a:t>
            </a:r>
            <a:r>
              <a:rPr lang="fr-FR" sz="2000" dirty="0" err="1"/>
              <a:t>sobreposição</a:t>
            </a:r>
            <a:r>
              <a:rPr lang="fr-FR" sz="2000" dirty="0"/>
              <a:t> </a:t>
            </a:r>
            <a:r>
              <a:rPr lang="fr-FR" sz="2000" dirty="0" err="1">
                <a:latin typeface="Symbol" pitchFamily="18" charset="2"/>
              </a:rPr>
              <a:t>s</a:t>
            </a:r>
            <a:r>
              <a:rPr lang="fr-FR" sz="2000" baseline="-25000" dirty="0" err="1"/>
              <a:t>C</a:t>
            </a:r>
            <a:r>
              <a:rPr lang="fr-FR" sz="2000" baseline="-25000" dirty="0"/>
              <a:t>-C</a:t>
            </a:r>
            <a:r>
              <a:rPr lang="fr-FR" sz="2000" dirty="0"/>
              <a:t> e p</a:t>
            </a:r>
            <a:r>
              <a:rPr lang="fr-FR" sz="2000" baseline="-25000" dirty="0"/>
              <a:t>z</a:t>
            </a:r>
            <a:r>
              <a:rPr lang="fr-FR" sz="2000" dirty="0"/>
              <a:t> .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79512" y="44624"/>
            <a:ext cx="7495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Efeito</a:t>
            </a:r>
            <a:r>
              <a:rPr lang="fr-FR" sz="2800" dirty="0"/>
              <a:t> de </a:t>
            </a:r>
            <a:r>
              <a:rPr lang="fr-FR" sz="2800" dirty="0" err="1"/>
              <a:t>Estabilização</a:t>
            </a:r>
            <a:r>
              <a:rPr lang="fr-FR" sz="2800" dirty="0"/>
              <a:t> de </a:t>
            </a:r>
            <a:r>
              <a:rPr lang="fr-FR" sz="2800" dirty="0" err="1"/>
              <a:t>Carbocátions</a:t>
            </a:r>
            <a:r>
              <a:rPr lang="fr-FR" sz="2800" dirty="0"/>
              <a:t> </a:t>
            </a:r>
            <a:r>
              <a:rPr lang="fr-FR" sz="2800" dirty="0" err="1"/>
              <a:t>em</a:t>
            </a:r>
            <a:r>
              <a:rPr lang="fr-FR" sz="2800" dirty="0"/>
              <a:t> </a:t>
            </a:r>
            <a:r>
              <a:rPr lang="fr-FR" sz="2800" dirty="0">
                <a:latin typeface="Symbol" pitchFamily="18" charset="2"/>
              </a:rPr>
              <a:t>b </a:t>
            </a:r>
            <a:r>
              <a:rPr lang="fr-FR" sz="2800" dirty="0"/>
              <a:t>do Si</a:t>
            </a:r>
          </a:p>
        </p:txBody>
      </p:sp>
      <p:graphicFrame>
        <p:nvGraphicFramePr>
          <p:cNvPr id="2291715" name="Object 3"/>
          <p:cNvGraphicFramePr>
            <a:graphicFrameLocks noChangeAspect="1"/>
          </p:cNvGraphicFramePr>
          <p:nvPr/>
        </p:nvGraphicFramePr>
        <p:xfrm>
          <a:off x="2066925" y="814388"/>
          <a:ext cx="45593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91661" imgH="703472" progId="ChemDraw.Document.6.0">
                  <p:embed/>
                </p:oleObj>
              </mc:Choice>
              <mc:Fallback>
                <p:oleObj name="CS ChemDraw Drawing" r:id="rId2" imgW="3091661" imgH="703472" progId="ChemDraw.Document.6.0">
                  <p:embed/>
                  <p:pic>
                    <p:nvPicPr>
                      <p:cNvPr id="22917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814388"/>
                        <a:ext cx="4559300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1716" name="Object 4"/>
          <p:cNvGraphicFramePr>
            <a:graphicFrameLocks noChangeAspect="1"/>
          </p:cNvGraphicFramePr>
          <p:nvPr/>
        </p:nvGraphicFramePr>
        <p:xfrm>
          <a:off x="257175" y="2366963"/>
          <a:ext cx="8485188" cy="190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303221" imgH="1414146" progId="ChemDraw.Document.6.0">
                  <p:embed/>
                </p:oleObj>
              </mc:Choice>
              <mc:Fallback>
                <p:oleObj name="CS ChemDraw Drawing" r:id="rId4" imgW="6303221" imgH="1414146" progId="ChemDraw.Document.6.0">
                  <p:embed/>
                  <p:pic>
                    <p:nvPicPr>
                      <p:cNvPr id="22917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2366963"/>
                        <a:ext cx="8485188" cy="190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3851920" y="4489375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HOMO  é  mais  </a:t>
            </a:r>
            <a:r>
              <a:rPr lang="fr-FR" sz="2000" dirty="0" err="1"/>
              <a:t>alta</a:t>
            </a:r>
            <a:r>
              <a:rPr lang="fr-FR" sz="2000" dirty="0"/>
              <a:t>  </a:t>
            </a:r>
            <a:r>
              <a:rPr lang="fr-FR" sz="2000" dirty="0" err="1"/>
              <a:t>em</a:t>
            </a:r>
            <a:r>
              <a:rPr lang="fr-FR" sz="2000" dirty="0"/>
              <a:t>  </a:t>
            </a:r>
            <a:r>
              <a:rPr lang="fr-FR" sz="2000" dirty="0" err="1"/>
              <a:t>energia</a:t>
            </a:r>
            <a:r>
              <a:rPr lang="fr-FR" sz="2000" dirty="0"/>
              <a:t> </a:t>
            </a:r>
            <a:r>
              <a:rPr lang="fr-FR" sz="2000" dirty="0" err="1"/>
              <a:t>devido</a:t>
            </a:r>
            <a:r>
              <a:rPr lang="fr-FR" sz="2000" dirty="0"/>
              <a:t> a </a:t>
            </a:r>
            <a:r>
              <a:rPr lang="fr-FR" sz="2000" dirty="0" err="1"/>
              <a:t>hiperconjugação</a:t>
            </a:r>
            <a:r>
              <a:rPr lang="fr-FR" sz="2000" dirty="0"/>
              <a:t> </a:t>
            </a:r>
            <a:r>
              <a:rPr lang="fr-FR" sz="2000" dirty="0" err="1"/>
              <a:t>negativa</a:t>
            </a:r>
            <a:r>
              <a:rPr lang="fr-FR" sz="2000" dirty="0"/>
              <a:t>         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Silanos</a:t>
            </a:r>
            <a:r>
              <a:rPr lang="fr-FR" sz="2800" dirty="0"/>
              <a:t> de </a:t>
            </a:r>
            <a:r>
              <a:rPr lang="fr-FR" sz="2800" dirty="0" err="1"/>
              <a:t>Alila</a:t>
            </a:r>
            <a:endParaRPr lang="fr-FR" sz="2800" dirty="0"/>
          </a:p>
        </p:txBody>
      </p:sp>
      <p:graphicFrame>
        <p:nvGraphicFramePr>
          <p:cNvPr id="2241539" name="Object 3"/>
          <p:cNvGraphicFramePr>
            <a:graphicFrameLocks noChangeAspect="1"/>
          </p:cNvGraphicFramePr>
          <p:nvPr/>
        </p:nvGraphicFramePr>
        <p:xfrm>
          <a:off x="892175" y="909638"/>
          <a:ext cx="6783388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775546" imgH="881993" progId="ChemDraw.Document.6.0">
                  <p:embed/>
                </p:oleObj>
              </mc:Choice>
              <mc:Fallback>
                <p:oleObj name="CS ChemDraw Drawing" r:id="rId2" imgW="4775546" imgH="881993" progId="ChemDraw.Document.6.0">
                  <p:embed/>
                  <p:pic>
                    <p:nvPicPr>
                      <p:cNvPr id="22415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909638"/>
                        <a:ext cx="6783388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58591" y="2276872"/>
            <a:ext cx="7741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pt-BR" sz="2000" dirty="0"/>
              <a:t>mesma mistura de produtos é obtida em ambos os casos.</a:t>
            </a:r>
          </a:p>
          <a:p>
            <a:pPr algn="just"/>
            <a:r>
              <a:rPr lang="pt-BR" sz="2000" dirty="0"/>
              <a:t>         a reação procede via um mesmo intermediário,  o cátion X</a:t>
            </a:r>
            <a:endParaRPr lang="fr-FR" sz="2000" dirty="0"/>
          </a:p>
        </p:txBody>
      </p:sp>
      <p:graphicFrame>
        <p:nvGraphicFramePr>
          <p:cNvPr id="2241541" name="Object 5"/>
          <p:cNvGraphicFramePr>
            <a:graphicFrameLocks noChangeAspect="1"/>
          </p:cNvGraphicFramePr>
          <p:nvPr/>
        </p:nvGraphicFramePr>
        <p:xfrm>
          <a:off x="513650" y="2666174"/>
          <a:ext cx="416619" cy="25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55960" imgH="158040" progId="ChemDraw.Document.6.0">
                  <p:embed/>
                </p:oleObj>
              </mc:Choice>
              <mc:Fallback>
                <p:oleObj name="CS ChemDraw Drawing" r:id="rId4" imgW="255960" imgH="158040" progId="ChemDraw.Document.6.0">
                  <p:embed/>
                  <p:pic>
                    <p:nvPicPr>
                      <p:cNvPr id="22415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650" y="2666174"/>
                        <a:ext cx="416619" cy="258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39552" y="3501008"/>
            <a:ext cx="5789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Silanos</a:t>
            </a:r>
            <a:r>
              <a:rPr lang="fr-FR" sz="2000" b="1" dirty="0">
                <a:solidFill>
                  <a:srgbClr val="2508FE"/>
                </a:solidFill>
              </a:rPr>
              <a:t> de </a:t>
            </a:r>
            <a:r>
              <a:rPr lang="fr-FR" sz="2000" b="1" dirty="0" err="1">
                <a:solidFill>
                  <a:srgbClr val="2508FE"/>
                </a:solidFill>
              </a:rPr>
              <a:t>alila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são</a:t>
            </a:r>
            <a:r>
              <a:rPr lang="fr-FR" sz="2000" b="1" dirty="0">
                <a:solidFill>
                  <a:srgbClr val="2508FE"/>
                </a:solidFill>
              </a:rPr>
              <a:t> mais </a:t>
            </a:r>
            <a:r>
              <a:rPr lang="fr-FR" sz="2000" b="1" dirty="0" err="1">
                <a:solidFill>
                  <a:srgbClr val="2508FE"/>
                </a:solidFill>
              </a:rPr>
              <a:t>nucleof</a:t>
            </a:r>
            <a:r>
              <a:rPr lang="fr-FR" sz="2000" b="1" dirty="0" err="1">
                <a:solidFill>
                  <a:srgbClr val="2508FE"/>
                </a:solidFill>
                <a:latin typeface="Calibri"/>
              </a:rPr>
              <a:t>í</a:t>
            </a:r>
            <a:r>
              <a:rPr lang="fr-FR" sz="2000" b="1" dirty="0" err="1">
                <a:solidFill>
                  <a:srgbClr val="2508FE"/>
                </a:solidFill>
              </a:rPr>
              <a:t>licos</a:t>
            </a:r>
            <a:r>
              <a:rPr lang="fr-FR" sz="2000" b="1" dirty="0">
                <a:solidFill>
                  <a:srgbClr val="2508FE"/>
                </a:solidFill>
              </a:rPr>
              <a:t> do que </a:t>
            </a:r>
            <a:r>
              <a:rPr lang="fr-FR" sz="2000" b="1" dirty="0" err="1">
                <a:solidFill>
                  <a:srgbClr val="2508FE"/>
                </a:solidFill>
              </a:rPr>
              <a:t>alcenos</a:t>
            </a:r>
            <a:endParaRPr lang="fr-FR" sz="2000" b="1" dirty="0">
              <a:solidFill>
                <a:srgbClr val="2508F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660232" y="4777407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Symbol" pitchFamily="18" charset="2"/>
              </a:rPr>
              <a:t>p (p</a:t>
            </a:r>
            <a:r>
              <a:rPr lang="fr-FR" sz="2000" baseline="30000" dirty="0">
                <a:latin typeface="Symbol" pitchFamily="18" charset="2"/>
              </a:rPr>
              <a:t>*</a:t>
            </a:r>
            <a:r>
              <a:rPr lang="fr-FR" sz="2000" dirty="0">
                <a:latin typeface="Symbol" pitchFamily="18" charset="2"/>
              </a:rPr>
              <a:t>)         </a:t>
            </a:r>
            <a:r>
              <a:rPr lang="fr-FR" sz="2000" dirty="0" err="1">
                <a:latin typeface="Symbol" pitchFamily="18" charset="2"/>
              </a:rPr>
              <a:t>s</a:t>
            </a:r>
            <a:r>
              <a:rPr lang="fr-FR" sz="1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fr-FR" sz="1000" dirty="0">
                <a:latin typeface="Arial" pitchFamily="34" charset="0"/>
                <a:cs typeface="Arial" pitchFamily="34" charset="0"/>
              </a:rPr>
              <a:t>-Si</a:t>
            </a:r>
          </a:p>
        </p:txBody>
      </p:sp>
      <p:graphicFrame>
        <p:nvGraphicFramePr>
          <p:cNvPr id="2241543" name="Object 7"/>
          <p:cNvGraphicFramePr>
            <a:graphicFrameLocks noChangeAspect="1"/>
          </p:cNvGraphicFramePr>
          <p:nvPr/>
        </p:nvGraphicFramePr>
        <p:xfrm>
          <a:off x="7382099" y="4921423"/>
          <a:ext cx="574277" cy="17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45240" imgH="108000" progId="ChemDraw.Document.6.0">
                  <p:embed/>
                </p:oleObj>
              </mc:Choice>
              <mc:Fallback>
                <p:oleObj name="CS ChemDraw Drawing" r:id="rId6" imgW="345240" imgH="108000" progId="ChemDraw.Document.6.0">
                  <p:embed/>
                  <p:pic>
                    <p:nvPicPr>
                      <p:cNvPr id="22415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2099" y="4921423"/>
                        <a:ext cx="574277" cy="179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3851920" y="5497487"/>
            <a:ext cx="5157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Paddon</a:t>
            </a:r>
            <a:r>
              <a:rPr lang="en-US" sz="1400" dirty="0"/>
              <a:t>-Row, M. N.; </a:t>
            </a:r>
            <a:r>
              <a:rPr lang="en-US" sz="1400" dirty="0" err="1"/>
              <a:t>Rondan</a:t>
            </a:r>
            <a:r>
              <a:rPr lang="en-US" sz="1400" dirty="0"/>
              <a:t>, N. G.; </a:t>
            </a:r>
            <a:r>
              <a:rPr lang="en-US" sz="1400" dirty="0" err="1"/>
              <a:t>Houk</a:t>
            </a:r>
            <a:r>
              <a:rPr lang="en-US" sz="1400" dirty="0"/>
              <a:t>, K.N.; </a:t>
            </a:r>
            <a:r>
              <a:rPr lang="en-US" sz="1400" i="1" dirty="0"/>
              <a:t>JACS </a:t>
            </a:r>
            <a:r>
              <a:rPr lang="en-US" sz="1400" b="1" dirty="0"/>
              <a:t>1982</a:t>
            </a:r>
            <a:r>
              <a:rPr lang="en-US" sz="1400" dirty="0"/>
              <a:t>, 104, 7162.</a:t>
            </a:r>
            <a:endParaRPr lang="fr-FR" sz="1400" dirty="0"/>
          </a:p>
        </p:txBody>
      </p:sp>
      <p:graphicFrame>
        <p:nvGraphicFramePr>
          <p:cNvPr id="2241548" name="Object 12"/>
          <p:cNvGraphicFramePr>
            <a:graphicFrameLocks noChangeAspect="1"/>
          </p:cNvGraphicFramePr>
          <p:nvPr/>
        </p:nvGraphicFramePr>
        <p:xfrm>
          <a:off x="496888" y="3995738"/>
          <a:ext cx="306070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088970" imgH="1342131" progId="ChemDraw.Document.6.0">
                  <p:embed/>
                </p:oleObj>
              </mc:Choice>
              <mc:Fallback>
                <p:oleObj name="CS ChemDraw Drawing" r:id="rId8" imgW="2088970" imgH="1342131" progId="ChemDraw.Document.6.0">
                  <p:embed/>
                  <p:pic>
                    <p:nvPicPr>
                      <p:cNvPr id="22415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3995738"/>
                        <a:ext cx="306070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14864" y="6381328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2454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Fatos sobre o Si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836712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>
                <a:latin typeface="Calibri"/>
              </a:rPr>
              <a:t> É o </a:t>
            </a:r>
            <a:r>
              <a:rPr lang="fr-FR" sz="2000" dirty="0" err="1">
                <a:latin typeface="Calibri"/>
              </a:rPr>
              <a:t>elemento</a:t>
            </a:r>
            <a:r>
              <a:rPr lang="fr-FR" sz="2000" dirty="0">
                <a:latin typeface="Calibri"/>
              </a:rPr>
              <a:t> mais </a:t>
            </a:r>
            <a:r>
              <a:rPr lang="fr-FR" sz="2000" dirty="0" err="1">
                <a:latin typeface="Calibri"/>
              </a:rPr>
              <a:t>abundante</a:t>
            </a:r>
            <a:r>
              <a:rPr lang="fr-FR" sz="2000" dirty="0">
                <a:latin typeface="Calibri"/>
              </a:rPr>
              <a:t> da </a:t>
            </a:r>
            <a:r>
              <a:rPr lang="fr-FR" sz="2000" dirty="0" err="1">
                <a:latin typeface="Calibri"/>
              </a:rPr>
              <a:t>crosta</a:t>
            </a:r>
            <a:r>
              <a:rPr lang="fr-FR" sz="2000" dirty="0">
                <a:latin typeface="Calibri"/>
              </a:rPr>
              <a:t> terrestre (~ 26% sobre a forma de </a:t>
            </a:r>
            <a:r>
              <a:rPr lang="fr-FR" sz="2000" dirty="0" err="1">
                <a:latin typeface="Calibri"/>
              </a:rPr>
              <a:t>areia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cujo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componente</a:t>
            </a:r>
            <a:r>
              <a:rPr lang="fr-FR" sz="2000" dirty="0">
                <a:latin typeface="Calibri"/>
              </a:rPr>
              <a:t> principal é o SiO</a:t>
            </a:r>
            <a:r>
              <a:rPr lang="fr-FR" sz="2000" baseline="-25000" dirty="0">
                <a:latin typeface="Calibri"/>
              </a:rPr>
              <a:t>2</a:t>
            </a:r>
            <a:r>
              <a:rPr lang="fr-FR" sz="2000" dirty="0">
                <a:latin typeface="Calibri"/>
              </a:rPr>
              <a:t>)</a:t>
            </a:r>
          </a:p>
          <a:p>
            <a:pPr algn="just"/>
            <a:endParaRPr lang="fr-FR" sz="2000" dirty="0">
              <a:latin typeface="Calibri"/>
            </a:endParaRPr>
          </a:p>
          <a:p>
            <a:pPr algn="just"/>
            <a:endParaRPr lang="fr-FR" sz="2000" dirty="0">
              <a:latin typeface="Calibri"/>
            </a:endParaRPr>
          </a:p>
          <a:p>
            <a:pPr algn="just">
              <a:buFontTx/>
              <a:buChar char="-"/>
            </a:pP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Muitos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compostos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silício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tipicamente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empregados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diariamente</a:t>
            </a:r>
            <a:r>
              <a:rPr lang="fr-FR" sz="2000" dirty="0">
                <a:latin typeface="Calibri"/>
              </a:rPr>
              <a:t>: TMS (</a:t>
            </a:r>
            <a:r>
              <a:rPr lang="fr-FR" sz="2000" dirty="0" err="1">
                <a:latin typeface="Calibri"/>
              </a:rPr>
              <a:t>tetrametilsilano</a:t>
            </a:r>
            <a:r>
              <a:rPr lang="fr-FR" sz="2000" dirty="0">
                <a:latin typeface="Calibri"/>
              </a:rPr>
              <a:t>) </a:t>
            </a:r>
            <a:r>
              <a:rPr lang="fr-FR" sz="2000" dirty="0" err="1">
                <a:latin typeface="Calibri"/>
              </a:rPr>
              <a:t>como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referência</a:t>
            </a:r>
            <a:r>
              <a:rPr lang="fr-FR" sz="2000" dirty="0">
                <a:latin typeface="Calibri"/>
              </a:rPr>
              <a:t> interna de RMN; </a:t>
            </a:r>
            <a:r>
              <a:rPr lang="fr-FR" sz="2000" dirty="0" err="1">
                <a:latin typeface="Calibri"/>
              </a:rPr>
              <a:t>SiC</a:t>
            </a:r>
            <a:r>
              <a:rPr lang="fr-FR" sz="2000" dirty="0">
                <a:latin typeface="Calibri"/>
              </a:rPr>
              <a:t> (carborundum, ou </a:t>
            </a:r>
            <a:r>
              <a:rPr lang="fr-FR" sz="2000" dirty="0" err="1">
                <a:latin typeface="Calibri"/>
              </a:rPr>
              <a:t>carbeto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silicio</a:t>
            </a:r>
            <a:r>
              <a:rPr lang="fr-FR" sz="2000" dirty="0">
                <a:latin typeface="Calibri"/>
              </a:rPr>
              <a:t>)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empregados</a:t>
            </a:r>
            <a:r>
              <a:rPr lang="fr-FR" sz="2000" dirty="0">
                <a:latin typeface="Calibri"/>
              </a:rPr>
              <a:t> na </a:t>
            </a:r>
            <a:r>
              <a:rPr lang="fr-FR" sz="2000" dirty="0" err="1">
                <a:latin typeface="Calibri"/>
              </a:rPr>
              <a:t>preparação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cerâmicas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como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abrasivos</a:t>
            </a:r>
            <a:r>
              <a:rPr lang="fr-FR" sz="2000" dirty="0">
                <a:latin typeface="Calibri"/>
              </a:rPr>
              <a:t>, na </a:t>
            </a:r>
            <a:r>
              <a:rPr lang="fr-FR" sz="2000" dirty="0" err="1">
                <a:latin typeface="Calibri"/>
              </a:rPr>
              <a:t>fabricação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freios</a:t>
            </a:r>
            <a:r>
              <a:rPr lang="fr-FR" sz="2000" dirty="0">
                <a:latin typeface="Calibri"/>
              </a:rPr>
              <a:t> para </a:t>
            </a:r>
            <a:r>
              <a:rPr lang="fr-FR" sz="2000" dirty="0" err="1">
                <a:latin typeface="Calibri"/>
              </a:rPr>
              <a:t>carros</a:t>
            </a:r>
            <a:r>
              <a:rPr lang="fr-FR" sz="2000" dirty="0">
                <a:latin typeface="Calibri"/>
              </a:rPr>
              <a:t>,  vestes ante-balas e na </a:t>
            </a:r>
            <a:r>
              <a:rPr lang="fr-FR" sz="2000" dirty="0" err="1">
                <a:latin typeface="Calibri"/>
              </a:rPr>
              <a:t>fabricação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LEDs</a:t>
            </a:r>
            <a:r>
              <a:rPr lang="fr-FR" sz="2000" dirty="0">
                <a:latin typeface="Calibri"/>
              </a:rPr>
              <a:t>; o SiO</a:t>
            </a:r>
            <a:r>
              <a:rPr lang="fr-FR" sz="2000" baseline="-25000" dirty="0">
                <a:latin typeface="Calibri"/>
              </a:rPr>
              <a:t>2</a:t>
            </a:r>
            <a:r>
              <a:rPr lang="fr-FR" sz="2000" dirty="0">
                <a:latin typeface="Calibri"/>
              </a:rPr>
              <a:t> é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dos </a:t>
            </a:r>
            <a:r>
              <a:rPr lang="fr-FR" sz="2000" dirty="0" err="1">
                <a:latin typeface="Calibri"/>
              </a:rPr>
              <a:t>principais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contituintes</a:t>
            </a:r>
            <a:r>
              <a:rPr lang="fr-FR" sz="2000" dirty="0">
                <a:latin typeface="Calibri"/>
              </a:rPr>
              <a:t> da </a:t>
            </a:r>
            <a:r>
              <a:rPr lang="fr-FR" sz="2000" dirty="0" err="1">
                <a:latin typeface="Calibri"/>
              </a:rPr>
              <a:t>maior</a:t>
            </a:r>
            <a:r>
              <a:rPr lang="fr-FR" sz="2000" dirty="0">
                <a:latin typeface="Calibri"/>
              </a:rPr>
              <a:t> parte de </a:t>
            </a:r>
            <a:r>
              <a:rPr lang="fr-FR" sz="2000" dirty="0" err="1">
                <a:latin typeface="Calibri"/>
              </a:rPr>
              <a:t>vidros</a:t>
            </a:r>
            <a:r>
              <a:rPr lang="fr-FR" sz="2000" dirty="0">
                <a:latin typeface="Calibri"/>
              </a:rPr>
              <a:t>; </a:t>
            </a:r>
            <a:r>
              <a:rPr lang="fr-FR" sz="2000" dirty="0" err="1">
                <a:latin typeface="Calibri"/>
              </a:rPr>
              <a:t>etc</a:t>
            </a:r>
            <a:r>
              <a:rPr lang="fr-FR" sz="2000" dirty="0">
                <a:latin typeface="Calibri"/>
              </a:rPr>
              <a:t>… </a:t>
            </a:r>
          </a:p>
          <a:p>
            <a:pPr algn="just">
              <a:buFontTx/>
              <a:buChar char="-"/>
            </a:pPr>
            <a:endParaRPr lang="fr-FR" sz="2000" dirty="0">
              <a:latin typeface="Calibri"/>
            </a:endParaRPr>
          </a:p>
        </p:txBody>
      </p:sp>
      <p:pic>
        <p:nvPicPr>
          <p:cNvPr id="1816581" name="Picture 5" descr="Si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537" y="4300585"/>
            <a:ext cx="2482975" cy="1648696"/>
          </a:xfrm>
          <a:prstGeom prst="rect">
            <a:avLst/>
          </a:prstGeom>
          <a:noFill/>
        </p:spPr>
      </p:pic>
      <p:sp>
        <p:nvSpPr>
          <p:cNvPr id="1816583" name="AutoShape 7" descr="data:image/jpeg;base64,/9j/4AAQSkZJRgABAQAAAQABAAD/2wCEAAkGBwgHBgkIBwgKCgkLDRYPDQwMDRsUFRAWIB0iIiAdHx8kKDQsJCYxJx8fLT0tMTU3Ojo6Iys/RD84QzQ5OjcBCgoKDQwNGg8PGjclHyU3Nzc3Nzc3Nzc3Nzc3Nzc3Nzc3Nzc3Nzc3Nzc3Nzc3Nzc3Nzc3Nzc3Nzc3Nzc3Nzc3N//AABEIAKAAoAMBIgACEQEDEQH/xAAbAAACAwEBAQAAAAAAAAAAAAAABQMEBgECB//EADgQAAEDAwMCBAQFAwMFAQAAAAECAxEABCEFEjETQSJRYXEGFIGRIzJCobEVUvBiweEkcoKS0Qf/xAAYAQEBAQEBAAAAAAAAAAAAAAAAAQIDBP/EAB8RAQEAAwEAAgMBAAAAAAAAAAABAhEhMRNBElFhIv/aAAwDAQACEQMRAD8A+G0UUUBRRRQFFFe2kFxxKE/mUQB70HWGVPvNtIjctQSJMCTTi3+G7t15pvqMq6i+nDbgUoK8tvMzArQaB8LLsnGL/wDqCPmG1uJUx0CoEbYlKuFTu5iPWmDr1k9eMJsm1fNXVo4Q8tOzpLgwJjITziZkHyozvumKc0K8b1A2ai3uBMOBXgMCefXH3pUUqBIIII5B7V9F1bTXrdi/bTbqU+wVpLgEpcCVJCVCTwQB7YFeWtNtP+jRqTbLqthaDS/DCyZWcCeYg8ZNTbX1t89UhSMKEcH75Fea3nxj8K3W1N+0WQgMyplCsIQnwyDOB4eOwisrp2i3N+H+mNhYSlSwvBhXB9uPuKHN8LYMTXK09n8MO3Hw/dXRYeTdNPpaQJEEkgQU8jzn19KT6tpi9MdQ2taXNwnqNmUK9jVFCiiigKKKKAooooCiiigKKKKDoBPArS/AljeXGv2z9o00oW6wXOoramDIgnMTnMGKW/Dj7Ftq9s7dz8ukq6nqCk4jy/5yOa+u/CrOn2VheMNWNulACB1A0pS3VZCUqTk9x4hic0301y1YDthe6s2y80VW1uhSui5KkJ2nYAnA3CcmJ4HqKV3dvZs6y4/dt9R8PkG4Q2PDzEgnEnA7kCORTi+UjedtsXekuG1bkmICYMTGd3rJNZVq8uNQuSgqddZF4pDgaSQkDGzA7yCZ559TUyrOE+lx1np6XqZYW4biFMApzucLgImfy4CRPmPWvOmWjK9BWjUtz10hl19biXiOusEw3PIIg/XHcVfuNFutOun29RbQhlSlLLW5MkqAISYPmkQM8GrVm41/WApdqlG3rAWN2kQD4sYxmePNIzxOcW8tzjJXTbCry2VuuLlSG0tKtpJ6aYBUlXOTnORkn1qUaIkONutp8DKA4tXPVG4RPfhJA9AT6Vcf0gv37z91ettqdu9rLKdsjarIPGYITx+1XHnVqcUS70+mrqXG9cAM4EIkCU+Aif8AViO6nnjPtPm3sEdNTgDzqnXkE7gts7iCTAzkDHasj8RstM6glDOEdNJ27920+X2j+e9b7V9e05WmpcbZAYeUpBQGglaEhMKTziZA4xPJPGaGlru3vn3h1WWvEELVAXOQCYESBzA49RSXXrVm/GUu2Tb3LrJUFbFEbk8H1FQ07+JtIudPvOs83+C+AtC0jwyRMfzSStsCiiigKKKKAooooCugTXK9JoGFvYXjL9sssKSlZSptZHhM8eIf/a+nMI019RbulBLTtqEFZUdvThKiIwciRiII70s+D27vUrKysX1pWgoBbRtVAhRI3QcxA4yJHlVsafe2AvdMuLdxxVpbrcYcSgL3mSpX0IMH645rlcuusw/yvM6oNCTp7DbaH2yHFsvF6UtoKeSoT5tyAIkYoaacc0XUBpCUHdZB0uMAErWPzjmQccif0+tLL7VheMtM6taXYsW0797bEFtvuE48QkAEqOZwBwYLC91CwtLy0tdPcQ7crDBKVCVKUcj/ALQE/SPKl6xMdSGWr6fqBtls3oeZubZpK1MruQAsEeIAAQTBPfgHju/srpCrVHzLzLrYQUttIeWnYCBxGYUokjn24jH6cm9RcFa1uLfuEFpYclxSCQIURORkZzzU3w9fOtNXdsS6nqlS3wBvSWx2SSST6g9wR6VbYureVVuWXF6a626HGSy4S02p2RJUBu2/+Q58/tJo+mrvA9dagsqWytPTbDsDak7tonuJOMec5NMNV01Tiw+ElNwGz8xvKS26UpBUZT+w7yKivr35TQegtLttfXDyQtgtbvBBkkj82R25nB71ne25NUpv2tOc0izRpybW4ubjepQaHTU2nw7Ume/hzwMmBS1WrXTGks6e4sOfLglttKTDUgcjkzJPucVYe035WxbvbUtNrICm2XV+JJgcTyPfOD5ZZPMN2VwsIT8yi6CQshO5WAcKTPYEfbnmtUk6rfErOr6npds1Z2iRaJQ2l1DawT1UDPJkgbv4r5/X03S/6fZWKW7h1SL59p1fWUsIU0CPAhU57qBg47zxWQ+K026XLVNqhLYQ0G1I/VKe59+2TiD3rUv052fZBRRRWmRRRRQFFFFAV7QJn2rxXpNB9R+GbVVrq1km9StNk3aQ662vp7kqbBHf09zk001DVbBLz2m/NqLbzjJQtk7y3IG5JWYkQqPoJrO/Cy7lelWzdq+ttlxwJuCZIKI8RIzEEHPerDmj6cp1V4+49bpQVbre1V4nZhQWjEE+I/auNenG+NFq9iwi9skvO3Drz1o4hUOKGVKQhskRBSD2Pp9avxDcIY1l3oP/AI7TSQ0y7MuvBRC0hP8AbKpmf095Bqu1eWlzfpura0dXb7gWZUd5IiZ7c7Yjy7Uusrht7VQXXnHHeu42VqnctKhASFe+4cxiZ85jeLlO6ht8HfFDDarlV/YOfLOsmOm3u6XMnPZMY8s1m3ry807r3bTobQpHTt18K2KgSkHKcJwfMUaZc2umPG311q4LL6lON9CNwKhO0jIHPbzNabVbC1KLS/fZSi3LmwWijIIglEq7gGeDJ88RTSa3P6WaZqiC2tm5Si5uXHkrQ2434ymIKVxyOTVC+u3tS1FlV24W21OYSBslJJE+ZziT5elXltKOoXo+ceYtmkrbufxAemlOwIg9h2iclPlNLviBhpetJ+XVvs20AN7CFFRMxjyJCuOI8zWtudw5tJdWVwh2zLYbWbN4IOxMyNw3bgrgzBzyPKK9WocAvUt7G029s609duBSfEscD1kRIH6s1Habm7lT1rtdtksBS0pKkgJ8H6sQcgeWeKtOXAff1O0BZatS4WwlaZ3uHYBJSQIHn5edS3rf43hNdtG/aev3ErUtak+BkBAM8KE9o3+2JPNKdR01xaFXTl2yQSuEbipQgxJxwQDnvFafUH3kO3q3Fww4j5ZhcA9JKSAs8eaR9DSXUEpNvssbMIU6hUlAlMAmFZGDtiYMcx5DUqZRlyK5VrULJ+wulW9wmHExP1E1Vro4CiiigKKKKArorlFB9F+CtYD/AMNr0hLYRdW7pdt3wdsTnxHz5im+nILGm2lytbaizfOzb9QjYFyU+sQqM/3HOazX/wCcW4uHLxoupQHW9oiNxIgwB3nPGYBq18UWD7jrDNmYcTsbCW8ltYG0gnkEgTHqPOudm6645WQ+fU2l63VcpQ8pTKnQ0VFIjcNw2jttIVGMD7Z3U30f1F/5MpS0hAcRuZAJTO2czzMwScHmreusvN3WnIsX/wAVDKlNPFUb153QSf8AVHJ5rP7Xn7Zla3UC2b2pdWE5/vkj37+1SYzyOluVa34bTbi1c1S5QHWHrhlDXVA2yXNpMAYIMEeXtVvVdaVrnxKm0Wu2RaWko+XfcAW6sqAM5wfrwBWStHbrr2zLqVFaHEKUhuCQZnITgYJg1eeeauNdstReZ3luN6EEgJSlBiTzOJyT5GrZxmdu2u0pV26dVbVp+903BZQhDu9KkJI3blfb3/nH/FGlrsF/MI3pdMSpQkpc3SracyZHc4HbufTWpPafcWdztVbXSCXU/jFQyDOBAgzMeflkV4uL4XLVrc3ySh9+T8w8mUkQSYnHbPv6VJNN5XlVdTQpu4tXkuFIUEANrMhcRuBOcnHMVaNzcaYm5BsrZprqlKUpytXigqJmeAMD0PnEepKe1IMa6XQ44/cy6kpEIVBKfpAGPT606cvLRthkXbbO4q6gVsSVrVJmFbYIPYSeeauu6Yx3lN1k9cuX27e2tmXHOipvqLCBCVFZkgen8cVB13blNsy+14G2SFDsEkQDHnicU51W3NobB11Kri2Tbw7tUYG7BM/pmZEeXAmkdiHg+u6cMMtLRucVu8IMAHGeJrU8ZvKi+J3mHNRi2SoJS2kSsAKIgRIGJjy86TVNcqC3lKSISfyp8h5VDWnO+iiiiiCiiigKKKKBx8M3TttqTBacCCF7kz3VBAz25r6Sw08W7DUXV72yrq9dBCUpO6SmDnHH0MV8p0wuC+t+iopc6idqhyM19K09PVceadWA21uKbcpPiBTI7mP1JyDxU1t1wm5pSTq1rqGqqOp2yWLe3UppCkIMpEGZk/mwM8d+1Qpsy88izQ2802pEKBcBCCODuGDAHIGY7RUeoWlrpOsrUpRWdnUS2mAtEzIUQI780WD91YOPXFwvayGeoyFK3D+0A94Eqx5+XFZ0643XKvsW4t4tbRbSVqIS6U+EtLDcCeTt5gDz9KltbBVwFfIEOm5eIX1iYWPAk/m89vPqe1Ube1dULP5l9xxTaUqc8e0QsnjGRgk4qxrepXFhp7YsLksOOfiIAQBGJiSMQNvE5HI4q5dTkxpJrc22pqaf2+BakltKpQlU7SnviPsYNSPvNWNtdkOlSHNzSGXUFaUJgKwDOCcTj+aqWqkai/YWZadX8w4Uv7sSocwftV68s7T+nvNtN3QeUgJSeUhe4ymMR4eO+TU1tjC7l07pzlizqLOm3DyUMOJlxaR4So8kZBJkYr1qdpsvHmHwp4srAXvbG1KEmSUkDkgRMfavV3bWy7laLppuOs0EpiMT44J44POKaW9m89pLi2HPzqWEhbpDi0TJAnJMTH0861MetY3fKRao+3YMoSF9RGxG5lSTtWrEkntyRGPy+1K7NwKeKCtYElJCvCNuw8mR9qlfbStloLDDLiSQ6TMqie3aNpPbJntUSSCOo64H0NoLbWeMcx3HpNRjK92SXKkrfWtCdqFElKfIdqir04NqyDBjuODXmtOQooooCiiigKKKKB58JXrVlqSi/apuEusraCSY2kxkeuP3rU2iVW2qM3Li0dJCUBwbiQtsDw54JBn19prH/DikJ1NsuAYSYJJEe0cnmtZZupcsNrD8KAJbWEyHNuQI7zBMd/2rNbwRM2y7t3Ubu3dYV03n2ylaZDjR8QKQc8JxxECvWoXVs9bXVvZMqtroANho4lIMqAme08kZnHlfdsbd26V1rXa919yQXAlKFBICvDiSIxHPHqV1qhF9qLCU2iVLuSUMPJeVuSQpRIUk94P0it8kasMfh78K0vA+2bZltwvlpuEThJjiZ8vSfOah1d5B0LohJ2hKyC8QpS54WPb+QO9e7nTmzqTltZ7nWB4biQZAlAJJJyZJMecVS1VT+pOm5ehCFoWm04EhK9u0CQMiP5rOz6VbVl+2tkXFv8slwPKSVqUQXCBg5gHKue1XbO8v77ZaulCUN7nUqS34jAIJ3fVX2qrprOy7tDeI6iQ6oAOTCYHMEiCSO/15qO01G5fDqFP7dziwtz9ISJUcd+VZxSVJ5pK3apu9TtpcQhtA3KddWRKSDlRzjj/Di1rd2m0tEi0UAEMLSFN5SdxBJQqOJBgjzpO7cO3SFLZWoKWN7oQYMc7fM8D/AAVZSjeLVpp8B8N/kGQpzeZTJwT3jyPGKsp6VK0+/dlJZU2og4UYlO319B+1QIZcfRcPuEEBsuFZM5BAAOeSYpmXwrrJach1pCUoMAblEgK2iP8AURtntNJr1BQlxKVbm0q/tA8wPbjiozfFFeDXmumuVWRRRRQFFFFAUUUUE9mdty0TxvE49a2VwVFDtwi2WoNrREfoJOSQO+B/7ViW1lC0qHIM1t7l9P4TFuPwVna4tcQEkg+ECDgz9xWcmsamaStttWpW7rhcbnoDuypRTkz9Bnn2mpBqjbNhp1swyhDzVwpx4bB+KtSoJBGAIiRPYRFX9ethZtttsBSgfzOqmcAYPnyP85T6paO2xaKHnLthohTDpTKHMkeEdhPI8oqdXcVNVcRcW6Cym3t05fLoJKiVYTPtmD6ipNTWoWTC0QibdKTtX4UCUxAmUmf9jU6GbJKWGLpEJgBx1rG2DgGTB7AjnPrmX4kZQzd/J27iVBptLoIEJUdxBSE9xuST/k0W0k+a6q2XnWS+6hKwvZ+swZBgc8H2FMtF0pu8s1p3oaLbbilKIIzDaYBEyPHx5q9TVV8LZeS5eb0IQkJccbIO0kY2xxJCicd4p9YtFnRytCnEtPo3720ghJMbVcyOJ75AqyOdpVfstaZpLoSrctSEJZSRkLwCQRzlJInGDziq/wASWtyhSLi4uIdW2VKIMbjiAADjH8eoq9qIF1f2rbjqXlt73H2+nsDSUr5zBJImR/qqhr5W42gvnpstN7G2mzP4hkHdMyRH7jOZpFuUQN2Tztu243bQpCxK0IyQcA+sx9KWXYDlupzasqn8RWI3k5/z1FN/mVK0VtDru+4QsIQooCikK8SiTzjAj3pSm2uLltwMDGZSlXMCeParE2WK5rldUIrlUFFFFAUUUUBRRRQdrZ6S4sajYFkA3DbiFIKwAkQdxyO2cnsPesXT24vkBi3FuMdMB1Kju7DHtI/2qUrefEabs6khZ2KT1i6tSABCsRIyBO3zz6RSNGo3XzDLC3Ei3tkKKEtp6kJJEq3CYyB/GKsBCrrT2rk3r9reKYAWIIRxE/UKOfaqLTr2nqukNPFxLQ6RlknOYAIOYJ54IzHaonHNRupaWY2LLKx0WfzIH6d3hGAAZ75FLlXC7i53le1aylJCDtIn1IwISnPtVt+669o8uXQpuB1ikeJxXJwIOARieZ7YW7ybdL6lOoWDClfpInIkce3pV0bXLK3aRcINxdNFKkb+FfikjIAyZyRMYOaaN3DqLtPyhSTs2gJ3Q3uxsieIEGPU1QstVOkaom+aaZfhsrb3KCsmMmfIcSKFXq7SwSXHW3S8raUzC0hKpUYHExifM1D1UUpTtwLxDSEutCCEyN7h4gR5GI9Ce9QX1y6u6adfYUvoDYsrJIIByJ4Gd31ruj3KLRTjq2kuFslTbZd2jccSPuOK8tm7FmvpLd4hUNmDJMyTjuriqGEm4s7VCdiS8oKShOVk5EEn3Oe+B7L7i5uLQLcSUtLUVNFAAhKcGM8ZptYsLZYdv71SGlOXCVsgyFLVMKjyiSTPpSPWbpN2lt7a4Fq3FRWqQTMSMcY/Y1QqNcrprlFFFFFAUUUUBRRRQFMmi25b5WJDeUkxBGMevH3PNLa6DQalNz1+get1VbdoQsRAMHaPSTx+/FNLq0Xc6Re3Cbd5xlLjaFvEGAqdqpMAFQlJnjNJtHWl21KbhLjkNwFDIbEEJIPaPWeKvHUd2nXNsxcqQy8gLVajKVnsY5GST9qjNLr14m1S2FFe1IJUlMdsfUR9q9OXLrlupLYAQlPUCQpW0KJ8RIPf29KqlbjjzVuApCMLkHPBkmI/4FQJZeUEq2lSoO1KRJPqaoks0oCXOsCFIBMJBO3jJ4xmoXLg9Vbqdq9xIXON85P1zTq20t9pQ2vNwUJB6mMmMp79oz/vUCdEfWtThfYKcxg7Tk5J7CQftW/jyvdM/JhPtRtibtQaWwlSG9zg2AJVyJAPtxV5svJuLdxSz03gsonlUAkcHElMT70XWmm2s3Su5b39LATj9Xl7H0r2zati+SlL6QhpkTJBTMxIziZn3zT485dWEzxs3Fq/buA2ha21JY2hxULThRiYI/7h7Y9ii1p2yd6KbFLqQ2nYoOAe8yO8k/tTvV+o4hxf9RT00IUUs7/7SABzntPqKWq0hq42Fm9bEmD1SB+gKnHvH0q/Fl4TOekddj1py3oMpJVeW4O0EAGa8HR0trZS5eMHqOdMlCp2qIkH24k0+LL9NfniUUU5GkMfPoYF0lTSkbwsR4siB9iCfrXFaGemtabtghOSJzG0KP7H9qnx5fo/PF/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16585" name="AutoShape 9" descr="data:image/jpeg;base64,/9j/4AAQSkZJRgABAQAAAQABAAD/2wCEAAkGBwgHBgkIBwgKCgkLDRYPDQwMDRsUFRAWIB0iIiAdHx8kKDQsJCYxJx8fLT0tMTU3Ojo6Iys/RD84QzQ5OjcBCgoKDQwNGg8PGjclHyU3Nzc3Nzc3Nzc3Nzc3Nzc3Nzc3Nzc3Nzc3Nzc3Nzc3Nzc3Nzc3Nzc3Nzc3Nzc3Nzc3N//AABEIAKAAoAMBIgACEQEDEQH/xAAbAAACAwEBAQAAAAAAAAAAAAAABQMEBgECB//EADgQAAEDAwMCBAQFAwMFAQAAAAECAxEABCEFEjETQSJRYXEGFIGRIzJCobEVUvBiweEkcoKS0Qf/xAAYAQEBAQEBAAAAAAAAAAAAAAAAAQIDBP/EAB8RAQEAAwEAAgMBAAAAAAAAAAABAhEhMRNBElFhIv/aAAwDAQACEQMRAD8A+G0UUUBRRRQFFFe2kFxxKE/mUQB70HWGVPvNtIjctQSJMCTTi3+G7t15pvqMq6i+nDbgUoK8tvMzArQaB8LLsnGL/wDqCPmG1uJUx0CoEbYlKuFTu5iPWmDr1k9eMJsm1fNXVo4Q8tOzpLgwJjITziZkHyozvumKc0K8b1A2ai3uBMOBXgMCefXH3pUUqBIIII5B7V9F1bTXrdi/bTbqU+wVpLgEpcCVJCVCTwQB7YFeWtNtP+jRqTbLqthaDS/DCyZWcCeYg8ZNTbX1t89UhSMKEcH75Fea3nxj8K3W1N+0WQgMyplCsIQnwyDOB4eOwisrp2i3N+H+mNhYSlSwvBhXB9uPuKHN8LYMTXK09n8MO3Hw/dXRYeTdNPpaQJEEkgQU8jzn19KT6tpi9MdQ2taXNwnqNmUK9jVFCiiigKKKKAooooCiiigKKKKDoBPArS/AljeXGv2z9o00oW6wXOoramDIgnMTnMGKW/Dj7Ftq9s7dz8ukq6nqCk4jy/5yOa+u/CrOn2VheMNWNulACB1A0pS3VZCUqTk9x4hic0301y1YDthe6s2y80VW1uhSui5KkJ2nYAnA3CcmJ4HqKV3dvZs6y4/dt9R8PkG4Q2PDzEgnEnA7kCORTi+UjedtsXekuG1bkmICYMTGd3rJNZVq8uNQuSgqddZF4pDgaSQkDGzA7yCZ559TUyrOE+lx1np6XqZYW4biFMApzucLgImfy4CRPmPWvOmWjK9BWjUtz10hl19biXiOusEw3PIIg/XHcVfuNFutOun29RbQhlSlLLW5MkqAISYPmkQM8GrVm41/WApdqlG3rAWN2kQD4sYxmePNIzxOcW8tzjJXTbCry2VuuLlSG0tKtpJ6aYBUlXOTnORkn1qUaIkONutp8DKA4tXPVG4RPfhJA9AT6Vcf0gv37z91ettqdu9rLKdsjarIPGYITx+1XHnVqcUS70+mrqXG9cAM4EIkCU+Aif8AViO6nnjPtPm3sEdNTgDzqnXkE7gts7iCTAzkDHasj8RstM6glDOEdNJ27920+X2j+e9b7V9e05WmpcbZAYeUpBQGglaEhMKTziZA4xPJPGaGlru3vn3h1WWvEELVAXOQCYESBzA49RSXXrVm/GUu2Tb3LrJUFbFEbk8H1FQ07+JtIudPvOs83+C+AtC0jwyRMfzSStsCiiigKKKKAooooCugTXK9JoGFvYXjL9sssKSlZSptZHhM8eIf/a+nMI019RbulBLTtqEFZUdvThKiIwciRiII70s+D27vUrKysX1pWgoBbRtVAhRI3QcxA4yJHlVsafe2AvdMuLdxxVpbrcYcSgL3mSpX0IMH645rlcuusw/yvM6oNCTp7DbaH2yHFsvF6UtoKeSoT5tyAIkYoaacc0XUBpCUHdZB0uMAErWPzjmQccif0+tLL7VheMtM6taXYsW0797bEFtvuE48QkAEqOZwBwYLC91CwtLy0tdPcQ7crDBKVCVKUcj/ALQE/SPKl6xMdSGWr6fqBtls3oeZubZpK1MruQAsEeIAAQTBPfgHju/srpCrVHzLzLrYQUttIeWnYCBxGYUokjn24jH6cm9RcFa1uLfuEFpYclxSCQIURORkZzzU3w9fOtNXdsS6nqlS3wBvSWx2SSST6g9wR6VbYureVVuWXF6a626HGSy4S02p2RJUBu2/+Q58/tJo+mrvA9dagsqWytPTbDsDak7tonuJOMec5NMNV01Tiw+ElNwGz8xvKS26UpBUZT+w7yKivr35TQegtLttfXDyQtgtbvBBkkj82R25nB71ne25NUpv2tOc0izRpybW4ubjepQaHTU2nw7Ume/hzwMmBS1WrXTGks6e4sOfLglttKTDUgcjkzJPucVYe035WxbvbUtNrICm2XV+JJgcTyPfOD5ZZPMN2VwsIT8yi6CQshO5WAcKTPYEfbnmtUk6rfErOr6npds1Z2iRaJQ2l1DawT1UDPJkgbv4r5/X03S/6fZWKW7h1SL59p1fWUsIU0CPAhU57qBg47zxWQ+K026XLVNqhLYQ0G1I/VKe59+2TiD3rUv052fZBRRRWmRRRRQFFFFAV7QJn2rxXpNB9R+GbVVrq1km9StNk3aQ662vp7kqbBHf09zk001DVbBLz2m/NqLbzjJQtk7y3IG5JWYkQqPoJrO/Cy7lelWzdq+ttlxwJuCZIKI8RIzEEHPerDmj6cp1V4+49bpQVbre1V4nZhQWjEE+I/auNenG+NFq9iwi9skvO3Drz1o4hUOKGVKQhskRBSD2Pp9avxDcIY1l3oP/AI7TSQ0y7MuvBRC0hP8AbKpmf095Bqu1eWlzfpura0dXb7gWZUd5IiZ7c7Yjy7Uusrht7VQXXnHHeu42VqnctKhASFe+4cxiZ85jeLlO6ht8HfFDDarlV/YOfLOsmOm3u6XMnPZMY8s1m3ry807r3bTobQpHTt18K2KgSkHKcJwfMUaZc2umPG311q4LL6lON9CNwKhO0jIHPbzNabVbC1KLS/fZSi3LmwWijIIglEq7gGeDJ88RTSa3P6WaZqiC2tm5Si5uXHkrQ2434ymIKVxyOTVC+u3tS1FlV24W21OYSBslJJE+ZziT5elXltKOoXo+ceYtmkrbufxAemlOwIg9h2iclPlNLviBhpetJ+XVvs20AN7CFFRMxjyJCuOI8zWtudw5tJdWVwh2zLYbWbN4IOxMyNw3bgrgzBzyPKK9WocAvUt7G029s609duBSfEscD1kRIH6s1Habm7lT1rtdtksBS0pKkgJ8H6sQcgeWeKtOXAff1O0BZatS4WwlaZ3uHYBJSQIHn5edS3rf43hNdtG/aev3ErUtak+BkBAM8KE9o3+2JPNKdR01xaFXTl2yQSuEbipQgxJxwQDnvFafUH3kO3q3Fww4j5ZhcA9JKSAs8eaR9DSXUEpNvssbMIU6hUlAlMAmFZGDtiYMcx5DUqZRlyK5VrULJ+wulW9wmHExP1E1Vro4CiiigKKKKArorlFB9F+CtYD/AMNr0hLYRdW7pdt3wdsTnxHz5im+nILGm2lytbaizfOzb9QjYFyU+sQqM/3HOazX/wCcW4uHLxoupQHW9oiNxIgwB3nPGYBq18UWD7jrDNmYcTsbCW8ltYG0gnkEgTHqPOudm6645WQ+fU2l63VcpQ8pTKnQ0VFIjcNw2jttIVGMD7Z3U30f1F/5MpS0hAcRuZAJTO2czzMwScHmreusvN3WnIsX/wAVDKlNPFUb153QSf8AVHJ5rP7Xn7Zla3UC2b2pdWE5/vkj37+1SYzyOluVa34bTbi1c1S5QHWHrhlDXVA2yXNpMAYIMEeXtVvVdaVrnxKm0Wu2RaWko+XfcAW6sqAM5wfrwBWStHbrr2zLqVFaHEKUhuCQZnITgYJg1eeeauNdstReZ3luN6EEgJSlBiTzOJyT5GrZxmdu2u0pV26dVbVp+903BZQhDu9KkJI3blfb3/nH/FGlrsF/MI3pdMSpQkpc3SracyZHc4HbufTWpPafcWdztVbXSCXU/jFQyDOBAgzMeflkV4uL4XLVrc3ySh9+T8w8mUkQSYnHbPv6VJNN5XlVdTQpu4tXkuFIUEANrMhcRuBOcnHMVaNzcaYm5BsrZprqlKUpytXigqJmeAMD0PnEepKe1IMa6XQ44/cy6kpEIVBKfpAGPT606cvLRthkXbbO4q6gVsSVrVJmFbYIPYSeeauu6Yx3lN1k9cuX27e2tmXHOipvqLCBCVFZkgen8cVB13blNsy+14G2SFDsEkQDHnicU51W3NobB11Kri2Tbw7tUYG7BM/pmZEeXAmkdiHg+u6cMMtLRucVu8IMAHGeJrU8ZvKi+J3mHNRi2SoJS2kSsAKIgRIGJjy86TVNcqC3lKSISfyp8h5VDWnO+iiiiiCiiigKKKKBx8M3TttqTBacCCF7kz3VBAz25r6Sw08W7DUXV72yrq9dBCUpO6SmDnHH0MV8p0wuC+t+iopc6idqhyM19K09PVceadWA21uKbcpPiBTI7mP1JyDxU1t1wm5pSTq1rqGqqOp2yWLe3UppCkIMpEGZk/mwM8d+1Qpsy88izQ2802pEKBcBCCODuGDAHIGY7RUeoWlrpOsrUpRWdnUS2mAtEzIUQI780WD91YOPXFwvayGeoyFK3D+0A94Eqx5+XFZ0643XKvsW4t4tbRbSVqIS6U+EtLDcCeTt5gDz9KltbBVwFfIEOm5eIX1iYWPAk/m89vPqe1Ube1dULP5l9xxTaUqc8e0QsnjGRgk4qxrepXFhp7YsLksOOfiIAQBGJiSMQNvE5HI4q5dTkxpJrc22pqaf2+BakltKpQlU7SnviPsYNSPvNWNtdkOlSHNzSGXUFaUJgKwDOCcTj+aqWqkai/YWZadX8w4Uv7sSocwftV68s7T+nvNtN3QeUgJSeUhe4ymMR4eO+TU1tjC7l07pzlizqLOm3DyUMOJlxaR4So8kZBJkYr1qdpsvHmHwp4srAXvbG1KEmSUkDkgRMfavV3bWy7laLppuOs0EpiMT44J44POKaW9m89pLi2HPzqWEhbpDi0TJAnJMTH0861MetY3fKRao+3YMoSF9RGxG5lSTtWrEkntyRGPy+1K7NwKeKCtYElJCvCNuw8mR9qlfbStloLDDLiSQ6TMqie3aNpPbJntUSSCOo64H0NoLbWeMcx3HpNRjK92SXKkrfWtCdqFElKfIdqir04NqyDBjuODXmtOQooooCiiigKKKKB58JXrVlqSi/apuEusraCSY2kxkeuP3rU2iVW2qM3Li0dJCUBwbiQtsDw54JBn19prH/DikJ1NsuAYSYJJEe0cnmtZZupcsNrD8KAJbWEyHNuQI7zBMd/2rNbwRM2y7t3Ubu3dYV03n2ylaZDjR8QKQc8JxxECvWoXVs9bXVvZMqtroANho4lIMqAme08kZnHlfdsbd26V1rXa919yQXAlKFBICvDiSIxHPHqV1qhF9qLCU2iVLuSUMPJeVuSQpRIUk94P0it8kasMfh78K0vA+2bZltwvlpuEThJjiZ8vSfOah1d5B0LohJ2hKyC8QpS54WPb+QO9e7nTmzqTltZ7nWB4biQZAlAJJJyZJMecVS1VT+pOm5ehCFoWm04EhK9u0CQMiP5rOz6VbVl+2tkXFv8slwPKSVqUQXCBg5gHKue1XbO8v77ZaulCUN7nUqS34jAIJ3fVX2qrprOy7tDeI6iQ6oAOTCYHMEiCSO/15qO01G5fDqFP7dziwtz9ISJUcd+VZxSVJ5pK3apu9TtpcQhtA3KddWRKSDlRzjj/Di1rd2m0tEi0UAEMLSFN5SdxBJQqOJBgjzpO7cO3SFLZWoKWN7oQYMc7fM8D/AAVZSjeLVpp8B8N/kGQpzeZTJwT3jyPGKsp6VK0+/dlJZU2og4UYlO319B+1QIZcfRcPuEEBsuFZM5BAAOeSYpmXwrrJach1pCUoMAblEgK2iP8AURtntNJr1BQlxKVbm0q/tA8wPbjiozfFFeDXmumuVWRRRRQFFFFAUUUUE9mdty0TxvE49a2VwVFDtwi2WoNrREfoJOSQO+B/7ViW1lC0qHIM1t7l9P4TFuPwVna4tcQEkg+ECDgz9xWcmsamaStttWpW7rhcbnoDuypRTkz9Bnn2mpBqjbNhp1swyhDzVwpx4bB+KtSoJBGAIiRPYRFX9ethZtttsBSgfzOqmcAYPnyP85T6paO2xaKHnLthohTDpTKHMkeEdhPI8oqdXcVNVcRcW6Cym3t05fLoJKiVYTPtmD6ipNTWoWTC0QibdKTtX4UCUxAmUmf9jU6GbJKWGLpEJgBx1rG2DgGTB7AjnPrmX4kZQzd/J27iVBptLoIEJUdxBSE9xuST/k0W0k+a6q2XnWS+6hKwvZ+swZBgc8H2FMtF0pu8s1p3oaLbbilKIIzDaYBEyPHx5q9TVV8LZeS5eb0IQkJccbIO0kY2xxJCicd4p9YtFnRytCnEtPo3720ghJMbVcyOJ75AqyOdpVfstaZpLoSrctSEJZSRkLwCQRzlJInGDziq/wASWtyhSLi4uIdW2VKIMbjiAADjH8eoq9qIF1f2rbjqXlt73H2+nsDSUr5zBJImR/qqhr5W42gvnpstN7G2mzP4hkHdMyRH7jOZpFuUQN2Tztu243bQpCxK0IyQcA+sx9KWXYDlupzasqn8RWI3k5/z1FN/mVK0VtDru+4QsIQooCikK8SiTzjAj3pSm2uLltwMDGZSlXMCeParE2WK5rldUIrlUFFFFAUUUUBRRRQdrZ6S4sajYFkA3DbiFIKwAkQdxyO2cnsPesXT24vkBi3FuMdMB1Kju7DHtI/2qUrefEabs6khZ2KT1i6tSABCsRIyBO3zz6RSNGo3XzDLC3Ei3tkKKEtp6kJJEq3CYyB/GKsBCrrT2rk3r9reKYAWIIRxE/UKOfaqLTr2nqukNPFxLQ6RlknOYAIOYJ54IzHaonHNRupaWY2LLKx0WfzIH6d3hGAAZ75FLlXC7i53le1aylJCDtIn1IwISnPtVt+669o8uXQpuB1ikeJxXJwIOARieZ7YW7ybdL6lOoWDClfpInIkce3pV0bXLK3aRcINxdNFKkb+FfikjIAyZyRMYOaaN3DqLtPyhSTs2gJ3Q3uxsieIEGPU1QstVOkaom+aaZfhsrb3KCsmMmfIcSKFXq7SwSXHW3S8raUzC0hKpUYHExifM1D1UUpTtwLxDSEutCCEyN7h4gR5GI9Ce9QX1y6u6adfYUvoDYsrJIIByJ4Gd31ruj3KLRTjq2kuFslTbZd2jccSPuOK8tm7FmvpLd4hUNmDJMyTjuriqGEm4s7VCdiS8oKShOVk5EEn3Oe+B7L7i5uLQLcSUtLUVNFAAhKcGM8ZptYsLZYdv71SGlOXCVsgyFLVMKjyiSTPpSPWbpN2lt7a4Fq3FRWqQTMSMcY/Y1QqNcrprlFFFFFAUUUUBRRRQFMmi25b5WJDeUkxBGMevH3PNLa6DQalNz1+get1VbdoQsRAMHaPSTx+/FNLq0Xc6Re3Cbd5xlLjaFvEGAqdqpMAFQlJnjNJtHWl21KbhLjkNwFDIbEEJIPaPWeKvHUd2nXNsxcqQy8gLVajKVnsY5GST9qjNLr14m1S2FFe1IJUlMdsfUR9q9OXLrlupLYAQlPUCQpW0KJ8RIPf29KqlbjjzVuApCMLkHPBkmI/4FQJZeUEq2lSoO1KRJPqaoks0oCXOsCFIBMJBO3jJ4xmoXLg9Vbqdq9xIXON85P1zTq20t9pQ2vNwUJB6mMmMp79oz/vUCdEfWtThfYKcxg7Tk5J7CQftW/jyvdM/JhPtRtibtQaWwlSG9zg2AJVyJAPtxV5svJuLdxSz03gsonlUAkcHElMT70XWmm2s3Su5b39LATj9Xl7H0r2zati+SlL6QhpkTJBTMxIziZn3zT485dWEzxs3Fq/buA2ha21JY2hxULThRiYI/7h7Y9ii1p2yd6KbFLqQ2nYoOAe8yO8k/tTvV+o4hxf9RT00IUUs7/7SABzntPqKWq0hq42Fm9bEmD1SB+gKnHvH0q/Fl4TOekddj1py3oMpJVeW4O0EAGa8HR0trZS5eMHqOdMlCp2qIkH24k0+LL9NfniUUU5GkMfPoYF0lTSkbwsR4siB9iCfrXFaGemtabtghOSJzG0KP7H9qnx5fo/PF/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16587" name="AutoShape 11" descr="data:image/jpeg;base64,/9j/4AAQSkZJRgABAQAAAQABAAD/2wCEAAkGBwgHBgkIBwgKCgkLDRYPDQwMDRsUFRAWIB0iIiAdHx8kKDQsJCYxJx8fLT0tMTU3Ojo6Iys/RD84QzQ5OjcBCgoKDQwNGg8PGjclHyU3Nzc3Nzc3Nzc3Nzc3Nzc3Nzc3Nzc3Nzc3Nzc3Nzc3Nzc3Nzc3Nzc3Nzc3Nzc3Nzc3N//AABEIAKAAoAMBIgACEQEDEQH/xAAbAAACAwEBAQAAAAAAAAAAAAAABQMEBgECB//EADgQAAEDAwMCBAQFAwMFAQAAAAECAxEABCEFEjETQSJRYXEGFIGRIzJCobEVUvBiweEkcoKS0Qf/xAAYAQEBAQEBAAAAAAAAAAAAAAAAAQIDBP/EAB8RAQEAAwEAAgMBAAAAAAAAAAABAhEhMRNBElFhIv/aAAwDAQACEQMRAD8A+G0UUUBRRRQFFFe2kFxxKE/mUQB70HWGVPvNtIjctQSJMCTTi3+G7t15pvqMq6i+nDbgUoK8tvMzArQaB8LLsnGL/wDqCPmG1uJUx0CoEbYlKuFTu5iPWmDr1k9eMJsm1fNXVo4Q8tOzpLgwJjITziZkHyozvumKc0K8b1A2ai3uBMOBXgMCefXH3pUUqBIIII5B7V9F1bTXrdi/bTbqU+wVpLgEpcCVJCVCTwQB7YFeWtNtP+jRqTbLqthaDS/DCyZWcCeYg8ZNTbX1t89UhSMKEcH75Fea3nxj8K3W1N+0WQgMyplCsIQnwyDOB4eOwisrp2i3N+H+mNhYSlSwvBhXB9uPuKHN8LYMTXK09n8MO3Hw/dXRYeTdNPpaQJEEkgQU8jzn19KT6tpi9MdQ2taXNwnqNmUK9jVFCiiigKKKKAooooCiiigKKKKDoBPArS/AljeXGv2z9o00oW6wXOoramDIgnMTnMGKW/Dj7Ftq9s7dz8ukq6nqCk4jy/5yOa+u/CrOn2VheMNWNulACB1A0pS3VZCUqTk9x4hic0301y1YDthe6s2y80VW1uhSui5KkJ2nYAnA3CcmJ4HqKV3dvZs6y4/dt9R8PkG4Q2PDzEgnEnA7kCORTi+UjedtsXekuG1bkmICYMTGd3rJNZVq8uNQuSgqddZF4pDgaSQkDGzA7yCZ559TUyrOE+lx1np6XqZYW4biFMApzucLgImfy4CRPmPWvOmWjK9BWjUtz10hl19biXiOusEw3PIIg/XHcVfuNFutOun29RbQhlSlLLW5MkqAISYPmkQM8GrVm41/WApdqlG3rAWN2kQD4sYxmePNIzxOcW8tzjJXTbCry2VuuLlSG0tKtpJ6aYBUlXOTnORkn1qUaIkONutp8DKA4tXPVG4RPfhJA9AT6Vcf0gv37z91ettqdu9rLKdsjarIPGYITx+1XHnVqcUS70+mrqXG9cAM4EIkCU+Aif8AViO6nnjPtPm3sEdNTgDzqnXkE7gts7iCTAzkDHasj8RstM6glDOEdNJ27920+X2j+e9b7V9e05WmpcbZAYeUpBQGglaEhMKTziZA4xPJPGaGlru3vn3h1WWvEELVAXOQCYESBzA49RSXXrVm/GUu2Tb3LrJUFbFEbk8H1FQ07+JtIudPvOs83+C+AtC0jwyRMfzSStsCiiigKKKKAooooCugTXK9JoGFvYXjL9sssKSlZSptZHhM8eIf/a+nMI019RbulBLTtqEFZUdvThKiIwciRiII70s+D27vUrKysX1pWgoBbRtVAhRI3QcxA4yJHlVsafe2AvdMuLdxxVpbrcYcSgL3mSpX0IMH645rlcuusw/yvM6oNCTp7DbaH2yHFsvF6UtoKeSoT5tyAIkYoaacc0XUBpCUHdZB0uMAErWPzjmQccif0+tLL7VheMtM6taXYsW0797bEFtvuE48QkAEqOZwBwYLC91CwtLy0tdPcQ7crDBKVCVKUcj/ALQE/SPKl6xMdSGWr6fqBtls3oeZubZpK1MruQAsEeIAAQTBPfgHju/srpCrVHzLzLrYQUttIeWnYCBxGYUokjn24jH6cm9RcFa1uLfuEFpYclxSCQIURORkZzzU3w9fOtNXdsS6nqlS3wBvSWx2SSST6g9wR6VbYureVVuWXF6a626HGSy4S02p2RJUBu2/+Q58/tJo+mrvA9dagsqWytPTbDsDak7tonuJOMec5NMNV01Tiw+ElNwGz8xvKS26UpBUZT+w7yKivr35TQegtLttfXDyQtgtbvBBkkj82R25nB71ne25NUpv2tOc0izRpybW4ubjepQaHTU2nw7Ume/hzwMmBS1WrXTGks6e4sOfLglttKTDUgcjkzJPucVYe035WxbvbUtNrICm2XV+JJgcTyPfOD5ZZPMN2VwsIT8yi6CQshO5WAcKTPYEfbnmtUk6rfErOr6npds1Z2iRaJQ2l1DawT1UDPJkgbv4r5/X03S/6fZWKW7h1SL59p1fWUsIU0CPAhU57qBg47zxWQ+K026XLVNqhLYQ0G1I/VKe59+2TiD3rUv052fZBRRRWmRRRRQFFFFAV7QJn2rxXpNB9R+GbVVrq1km9StNk3aQ662vp7kqbBHf09zk001DVbBLz2m/NqLbzjJQtk7y3IG5JWYkQqPoJrO/Cy7lelWzdq+ttlxwJuCZIKI8RIzEEHPerDmj6cp1V4+49bpQVbre1V4nZhQWjEE+I/auNenG+NFq9iwi9skvO3Drz1o4hUOKGVKQhskRBSD2Pp9avxDcIY1l3oP/AI7TSQ0y7MuvBRC0hP8AbKpmf095Bqu1eWlzfpura0dXb7gWZUd5IiZ7c7Yjy7Uusrht7VQXXnHHeu42VqnctKhASFe+4cxiZ85jeLlO6ht8HfFDDarlV/YOfLOsmOm3u6XMnPZMY8s1m3ry807r3bTobQpHTt18K2KgSkHKcJwfMUaZc2umPG311q4LL6lON9CNwKhO0jIHPbzNabVbC1KLS/fZSi3LmwWijIIglEq7gGeDJ88RTSa3P6WaZqiC2tm5Si5uXHkrQ2434ymIKVxyOTVC+u3tS1FlV24W21OYSBslJJE+ZziT5elXltKOoXo+ceYtmkrbufxAemlOwIg9h2iclPlNLviBhpetJ+XVvs20AN7CFFRMxjyJCuOI8zWtudw5tJdWVwh2zLYbWbN4IOxMyNw3bgrgzBzyPKK9WocAvUt7G029s609duBSfEscD1kRIH6s1Habm7lT1rtdtksBS0pKkgJ8H6sQcgeWeKtOXAff1O0BZatS4WwlaZ3uHYBJSQIHn5edS3rf43hNdtG/aev3ErUtak+BkBAM8KE9o3+2JPNKdR01xaFXTl2yQSuEbipQgxJxwQDnvFafUH3kO3q3Fww4j5ZhcA9JKSAs8eaR9DSXUEpNvssbMIU6hUlAlMAmFZGDtiYMcx5DUqZRlyK5VrULJ+wulW9wmHExP1E1Vro4CiiigKKKKArorlFB9F+CtYD/AMNr0hLYRdW7pdt3wdsTnxHz5im+nILGm2lytbaizfOzb9QjYFyU+sQqM/3HOazX/wCcW4uHLxoupQHW9oiNxIgwB3nPGYBq18UWD7jrDNmYcTsbCW8ltYG0gnkEgTHqPOudm6645WQ+fU2l63VcpQ8pTKnQ0VFIjcNw2jttIVGMD7Z3U30f1F/5MpS0hAcRuZAJTO2czzMwScHmreusvN3WnIsX/wAVDKlNPFUb153QSf8AVHJ5rP7Xn7Zla3UC2b2pdWE5/vkj37+1SYzyOluVa34bTbi1c1S5QHWHrhlDXVA2yXNpMAYIMEeXtVvVdaVrnxKm0Wu2RaWko+XfcAW6sqAM5wfrwBWStHbrr2zLqVFaHEKUhuCQZnITgYJg1eeeauNdstReZ3luN6EEgJSlBiTzOJyT5GrZxmdu2u0pV26dVbVp+903BZQhDu9KkJI3blfb3/nH/FGlrsF/MI3pdMSpQkpc3SracyZHc4HbufTWpPafcWdztVbXSCXU/jFQyDOBAgzMeflkV4uL4XLVrc3ySh9+T8w8mUkQSYnHbPv6VJNN5XlVdTQpu4tXkuFIUEANrMhcRuBOcnHMVaNzcaYm5BsrZprqlKUpytXigqJmeAMD0PnEepKe1IMa6XQ44/cy6kpEIVBKfpAGPT606cvLRthkXbbO4q6gVsSVrVJmFbYIPYSeeauu6Yx3lN1k9cuX27e2tmXHOipvqLCBCVFZkgen8cVB13blNsy+14G2SFDsEkQDHnicU51W3NobB11Kri2Tbw7tUYG7BM/pmZEeXAmkdiHg+u6cMMtLRucVu8IMAHGeJrU8ZvKi+J3mHNRi2SoJS2kSsAKIgRIGJjy86TVNcqC3lKSISfyp8h5VDWnO+iiiiiCiiigKKKKBx8M3TttqTBacCCF7kz3VBAz25r6Sw08W7DUXV72yrq9dBCUpO6SmDnHH0MV8p0wuC+t+iopc6idqhyM19K09PVceadWA21uKbcpPiBTI7mP1JyDxU1t1wm5pSTq1rqGqqOp2yWLe3UppCkIMpEGZk/mwM8d+1Qpsy88izQ2802pEKBcBCCODuGDAHIGY7RUeoWlrpOsrUpRWdnUS2mAtEzIUQI780WD91YOPXFwvayGeoyFK3D+0A94Eqx5+XFZ0643XKvsW4t4tbRbSVqIS6U+EtLDcCeTt5gDz9KltbBVwFfIEOm5eIX1iYWPAk/m89vPqe1Ube1dULP5l9xxTaUqc8e0QsnjGRgk4qxrepXFhp7YsLksOOfiIAQBGJiSMQNvE5HI4q5dTkxpJrc22pqaf2+BakltKpQlU7SnviPsYNSPvNWNtdkOlSHNzSGXUFaUJgKwDOCcTj+aqWqkai/YWZadX8w4Uv7sSocwftV68s7T+nvNtN3QeUgJSeUhe4ymMR4eO+TU1tjC7l07pzlizqLOm3DyUMOJlxaR4So8kZBJkYr1qdpsvHmHwp4srAXvbG1KEmSUkDkgRMfavV3bWy7laLppuOs0EpiMT44J44POKaW9m89pLi2HPzqWEhbpDi0TJAnJMTH0861MetY3fKRao+3YMoSF9RGxG5lSTtWrEkntyRGPy+1K7NwKeKCtYElJCvCNuw8mR9qlfbStloLDDLiSQ6TMqie3aNpPbJntUSSCOo64H0NoLbWeMcx3HpNRjK92SXKkrfWtCdqFElKfIdqir04NqyDBjuODXmtOQooooCiiigKKKKB58JXrVlqSi/apuEusraCSY2kxkeuP3rU2iVW2qM3Li0dJCUBwbiQtsDw54JBn19prH/DikJ1NsuAYSYJJEe0cnmtZZupcsNrD8KAJbWEyHNuQI7zBMd/2rNbwRM2y7t3Ubu3dYV03n2ylaZDjR8QKQc8JxxECvWoXVs9bXVvZMqtroANho4lIMqAme08kZnHlfdsbd26V1rXa919yQXAlKFBICvDiSIxHPHqV1qhF9qLCU2iVLuSUMPJeVuSQpRIUk94P0it8kasMfh78K0vA+2bZltwvlpuEThJjiZ8vSfOah1d5B0LohJ2hKyC8QpS54WPb+QO9e7nTmzqTltZ7nWB4biQZAlAJJJyZJMecVS1VT+pOm5ehCFoWm04EhK9u0CQMiP5rOz6VbVl+2tkXFv8slwPKSVqUQXCBg5gHKue1XbO8v77ZaulCUN7nUqS34jAIJ3fVX2qrprOy7tDeI6iQ6oAOTCYHMEiCSO/15qO01G5fDqFP7dziwtz9ISJUcd+VZxSVJ5pK3apu9TtpcQhtA3KddWRKSDlRzjj/Di1rd2m0tEi0UAEMLSFN5SdxBJQqOJBgjzpO7cO3SFLZWoKWN7oQYMc7fM8D/AAVZSjeLVpp8B8N/kGQpzeZTJwT3jyPGKsp6VK0+/dlJZU2og4UYlO319B+1QIZcfRcPuEEBsuFZM5BAAOeSYpmXwrrJach1pCUoMAblEgK2iP8AURtntNJr1BQlxKVbm0q/tA8wPbjiozfFFeDXmumuVWRRRRQFFFFAUUUUE9mdty0TxvE49a2VwVFDtwi2WoNrREfoJOSQO+B/7ViW1lC0qHIM1t7l9P4TFuPwVna4tcQEkg+ECDgz9xWcmsamaStttWpW7rhcbnoDuypRTkz9Bnn2mpBqjbNhp1swyhDzVwpx4bB+KtSoJBGAIiRPYRFX9ethZtttsBSgfzOqmcAYPnyP85T6paO2xaKHnLthohTDpTKHMkeEdhPI8oqdXcVNVcRcW6Cym3t05fLoJKiVYTPtmD6ipNTWoWTC0QibdKTtX4UCUxAmUmf9jU6GbJKWGLpEJgBx1rG2DgGTB7AjnPrmX4kZQzd/J27iVBptLoIEJUdxBSE9xuST/k0W0k+a6q2XnWS+6hKwvZ+swZBgc8H2FMtF0pu8s1p3oaLbbilKIIzDaYBEyPHx5q9TVV8LZeS5eb0IQkJccbIO0kY2xxJCicd4p9YtFnRytCnEtPo3720ghJMbVcyOJ75AqyOdpVfstaZpLoSrctSEJZSRkLwCQRzlJInGDziq/wASWtyhSLi4uIdW2VKIMbjiAADjH8eoq9qIF1f2rbjqXlt73H2+nsDSUr5zBJImR/qqhr5W42gvnpstN7G2mzP4hkHdMyRH7jOZpFuUQN2Tztu243bQpCxK0IyQcA+sx9KWXYDlupzasqn8RWI3k5/z1FN/mVK0VtDru+4QsIQooCikK8SiTzjAj3pSm2uLltwMDGZSlXMCeParE2WK5rldUIrlUFFFFAUUUUBRRRQdrZ6S4sajYFkA3DbiFIKwAkQdxyO2cnsPesXT24vkBi3FuMdMB1Kju7DHtI/2qUrefEabs6khZ2KT1i6tSABCsRIyBO3zz6RSNGo3XzDLC3Ei3tkKKEtp6kJJEq3CYyB/GKsBCrrT2rk3r9reKYAWIIRxE/UKOfaqLTr2nqukNPFxLQ6RlknOYAIOYJ54IzHaonHNRupaWY2LLKx0WfzIH6d3hGAAZ75FLlXC7i53le1aylJCDtIn1IwISnPtVt+669o8uXQpuB1ikeJxXJwIOARieZ7YW7ybdL6lOoWDClfpInIkce3pV0bXLK3aRcINxdNFKkb+FfikjIAyZyRMYOaaN3DqLtPyhSTs2gJ3Q3uxsieIEGPU1QstVOkaom+aaZfhsrb3KCsmMmfIcSKFXq7SwSXHW3S8raUzC0hKpUYHExifM1D1UUpTtwLxDSEutCCEyN7h4gR5GI9Ce9QX1y6u6adfYUvoDYsrJIIByJ4Gd31ruj3KLRTjq2kuFslTbZd2jccSPuOK8tm7FmvpLd4hUNmDJMyTjuriqGEm4s7VCdiS8oKShOVk5EEn3Oe+B7L7i5uLQLcSUtLUVNFAAhKcGM8ZptYsLZYdv71SGlOXCVsgyFLVMKjyiSTPpSPWbpN2lt7a4Fq3FRWqQTMSMcY/Y1QqNcrprlFFFFFAUUUUBRRRQFMmi25b5WJDeUkxBGMevH3PNLa6DQalNz1+get1VbdoQsRAMHaPSTx+/FNLq0Xc6Re3Cbd5xlLjaFvEGAqdqpMAFQlJnjNJtHWl21KbhLjkNwFDIbEEJIPaPWeKvHUd2nXNsxcqQy8gLVajKVnsY5GST9qjNLr14m1S2FFe1IJUlMdsfUR9q9OXLrlupLYAQlPUCQpW0KJ8RIPf29KqlbjjzVuApCMLkHPBkmI/4FQJZeUEq2lSoO1KRJPqaoks0oCXOsCFIBMJBO3jJ4xmoXLg9Vbqdq9xIXON85P1zTq20t9pQ2vNwUJB6mMmMp79oz/vUCdEfWtThfYKcxg7Tk5J7CQftW/jyvdM/JhPtRtibtQaWwlSG9zg2AJVyJAPtxV5svJuLdxSz03gsonlUAkcHElMT70XWmm2s3Su5b39LATj9Xl7H0r2zati+SlL6QhpkTJBTMxIziZn3zT485dWEzxs3Fq/buA2ha21JY2hxULThRiYI/7h7Y9ii1p2yd6KbFLqQ2nYoOAe8yO8k/tTvV+o4hxf9RT00IUUs7/7SABzntPqKWq0hq42Fm9bEmD1SB+gKnHvH0q/Fl4TOekddj1py3oMpJVeW4O0EAGa8HR0trZS5eMHqOdMlCp2qIkH24k0+LL9NfniUUU5GkMfPoYF0lTSkbwsR4siB9iCfrXFaGemtabtghOSJzG0KP7H9qnx5fo/PF//2Q=="/>
          <p:cNvSpPr>
            <a:spLocks noChangeAspect="1" noChangeArrowheads="1"/>
          </p:cNvSpPr>
          <p:nvPr/>
        </p:nvSpPr>
        <p:spPr bwMode="auto">
          <a:xfrm>
            <a:off x="155575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1659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7413" y="4293098"/>
            <a:ext cx="132494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659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8897" y="4293096"/>
            <a:ext cx="1584176" cy="165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796136" y="3789040"/>
            <a:ext cx="3168352" cy="151216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2951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735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Considerações</a:t>
            </a:r>
            <a:r>
              <a:rPr lang="fr-FR" sz="2800" dirty="0"/>
              <a:t> </a:t>
            </a:r>
            <a:r>
              <a:rPr lang="fr-FR" sz="2800" dirty="0" err="1"/>
              <a:t>Estereoeletrônicas</a:t>
            </a:r>
            <a:r>
              <a:rPr lang="fr-FR" sz="2800" dirty="0"/>
              <a:t>: </a:t>
            </a:r>
            <a:r>
              <a:rPr lang="fr-FR" sz="2800" dirty="0" err="1"/>
              <a:t>Silanos</a:t>
            </a:r>
            <a:r>
              <a:rPr lang="fr-FR" sz="2800" dirty="0"/>
              <a:t> de </a:t>
            </a:r>
            <a:r>
              <a:rPr lang="fr-FR" sz="2800" dirty="0" err="1"/>
              <a:t>Alila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5868144" y="3789040"/>
            <a:ext cx="31318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err="1"/>
              <a:t>Consequências</a:t>
            </a:r>
            <a:r>
              <a:rPr lang="fr-FR" sz="2000" b="1" i="1" dirty="0"/>
              <a:t>:</a:t>
            </a:r>
          </a:p>
          <a:p>
            <a:pPr algn="just">
              <a:buFontTx/>
              <a:buChar char="-"/>
            </a:pPr>
            <a:r>
              <a:rPr lang="fr-FR" dirty="0"/>
              <a:t> </a:t>
            </a:r>
            <a:r>
              <a:rPr lang="fr-FR" dirty="0" err="1"/>
              <a:t>Adição</a:t>
            </a:r>
            <a:r>
              <a:rPr lang="fr-FR" dirty="0"/>
              <a:t> anti do E   </a:t>
            </a:r>
            <a:r>
              <a:rPr lang="fr-FR" dirty="0" err="1"/>
              <a:t>com</a:t>
            </a:r>
            <a:r>
              <a:rPr lang="fr-FR" dirty="0"/>
              <a:t> </a:t>
            </a:r>
            <a:r>
              <a:rPr lang="fr-FR" dirty="0" err="1"/>
              <a:t>relação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grupo</a:t>
            </a:r>
            <a:r>
              <a:rPr lang="fr-FR" dirty="0"/>
              <a:t> SiR</a:t>
            </a:r>
            <a:r>
              <a:rPr lang="fr-FR" baseline="-25000" dirty="0"/>
              <a:t>3</a:t>
            </a:r>
            <a:r>
              <a:rPr lang="fr-FR" dirty="0"/>
              <a:t> é </a:t>
            </a:r>
            <a:r>
              <a:rPr lang="fr-FR" dirty="0" err="1"/>
              <a:t>observada</a:t>
            </a:r>
            <a:r>
              <a:rPr lang="fr-FR" dirty="0"/>
              <a:t>.</a:t>
            </a:r>
          </a:p>
          <a:p>
            <a:pPr algn="just">
              <a:buFontTx/>
              <a:buChar char="-"/>
            </a:pPr>
            <a:r>
              <a:rPr lang="fr-FR" dirty="0"/>
              <a:t> </a:t>
            </a:r>
            <a:r>
              <a:rPr lang="fr-FR" dirty="0" err="1"/>
              <a:t>Alceno</a:t>
            </a:r>
            <a:r>
              <a:rPr lang="fr-FR" dirty="0"/>
              <a:t> </a:t>
            </a:r>
            <a:r>
              <a:rPr lang="fr-FR" i="1" dirty="0" err="1"/>
              <a:t>trans</a:t>
            </a:r>
            <a:r>
              <a:rPr lang="fr-FR" dirty="0"/>
              <a:t> é </a:t>
            </a:r>
            <a:r>
              <a:rPr lang="fr-FR" dirty="0" err="1"/>
              <a:t>obtido</a:t>
            </a:r>
            <a:r>
              <a:rPr lang="fr-FR" dirty="0"/>
              <a:t> </a:t>
            </a:r>
            <a:r>
              <a:rPr lang="fr-FR" dirty="0" err="1"/>
              <a:t>preferencialmente</a:t>
            </a:r>
            <a:r>
              <a:rPr lang="fr-FR" dirty="0"/>
              <a:t>.</a:t>
            </a:r>
          </a:p>
        </p:txBody>
      </p:sp>
      <p:graphicFrame>
        <p:nvGraphicFramePr>
          <p:cNvPr id="2247685" name="Object 5"/>
          <p:cNvGraphicFramePr>
            <a:graphicFrameLocks noChangeAspect="1"/>
          </p:cNvGraphicFramePr>
          <p:nvPr/>
        </p:nvGraphicFramePr>
        <p:xfrm>
          <a:off x="7524328" y="4077072"/>
          <a:ext cx="288032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66320" imgH="166320" progId="ChemDraw.Document.6.0">
                  <p:embed/>
                </p:oleObj>
              </mc:Choice>
              <mc:Fallback>
                <p:oleObj name="CS ChemDraw Drawing" r:id="rId2" imgW="166320" imgH="166320" progId="ChemDraw.Document.6.0">
                  <p:embed/>
                  <p:pic>
                    <p:nvPicPr>
                      <p:cNvPr id="22476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4077072"/>
                        <a:ext cx="288032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4" name="Object 4"/>
          <p:cNvGraphicFramePr>
            <a:graphicFrameLocks noChangeAspect="1"/>
          </p:cNvGraphicFramePr>
          <p:nvPr/>
        </p:nvGraphicFramePr>
        <p:xfrm>
          <a:off x="611188" y="836613"/>
          <a:ext cx="5368925" cy="413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130881" imgH="3184656" progId="ChemDraw.Document.6.0">
                  <p:embed/>
                </p:oleObj>
              </mc:Choice>
              <mc:Fallback>
                <p:oleObj name="CS ChemDraw Drawing" r:id="rId4" imgW="4130881" imgH="3184656" progId="ChemDraw.Document.6.0">
                  <p:embed/>
                  <p:pic>
                    <p:nvPicPr>
                      <p:cNvPr id="194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36613"/>
                        <a:ext cx="5368925" cy="413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735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Considerações</a:t>
            </a:r>
            <a:r>
              <a:rPr lang="fr-FR" sz="2800" dirty="0"/>
              <a:t> </a:t>
            </a:r>
            <a:r>
              <a:rPr lang="fr-FR" sz="2800" dirty="0" err="1"/>
              <a:t>Estereoeletrônicas</a:t>
            </a:r>
            <a:r>
              <a:rPr lang="fr-FR" sz="2800" dirty="0"/>
              <a:t>: </a:t>
            </a:r>
            <a:r>
              <a:rPr lang="fr-FR" sz="2800" dirty="0" err="1"/>
              <a:t>Silanos</a:t>
            </a:r>
            <a:r>
              <a:rPr lang="fr-FR" sz="2800" dirty="0"/>
              <a:t> de </a:t>
            </a:r>
            <a:r>
              <a:rPr lang="fr-FR" sz="2800" dirty="0" err="1"/>
              <a:t>Alila</a:t>
            </a:r>
            <a:endParaRPr lang="fr-FR" sz="2800" dirty="0"/>
          </a:p>
        </p:txBody>
      </p:sp>
      <p:graphicFrame>
        <p:nvGraphicFramePr>
          <p:cNvPr id="2246657" name="Object 1"/>
          <p:cNvGraphicFramePr>
            <a:graphicFrameLocks noChangeAspect="1"/>
          </p:cNvGraphicFramePr>
          <p:nvPr/>
        </p:nvGraphicFramePr>
        <p:xfrm>
          <a:off x="1835696" y="1982788"/>
          <a:ext cx="49260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276238" imgH="526846" progId="ChemDraw.Document.6.0">
                  <p:embed/>
                </p:oleObj>
              </mc:Choice>
              <mc:Fallback>
                <p:oleObj name="CS ChemDraw Drawing" r:id="rId2" imgW="3276238" imgH="526846" progId="ChemDraw.Document.6.0">
                  <p:embed/>
                  <p:pic>
                    <p:nvPicPr>
                      <p:cNvPr id="22466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982788"/>
                        <a:ext cx="4926012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269007" y="2905199"/>
            <a:ext cx="4975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Hayashi</a:t>
            </a:r>
            <a:r>
              <a:rPr lang="fr-FR" sz="1400" dirty="0"/>
              <a:t>, T.; </a:t>
            </a:r>
            <a:r>
              <a:rPr lang="fr-FR" sz="1400" dirty="0" err="1"/>
              <a:t>Konishi</a:t>
            </a:r>
            <a:r>
              <a:rPr lang="fr-FR" sz="1400" dirty="0"/>
              <a:t>, M.; </a:t>
            </a:r>
            <a:r>
              <a:rPr lang="fr-FR" sz="1400" dirty="0" err="1"/>
              <a:t>Ito</a:t>
            </a:r>
            <a:r>
              <a:rPr lang="fr-FR" sz="1400" dirty="0"/>
              <a:t>, H.; </a:t>
            </a:r>
            <a:r>
              <a:rPr lang="fr-FR" sz="1400" dirty="0" err="1"/>
              <a:t>Kumada</a:t>
            </a:r>
            <a:r>
              <a:rPr lang="fr-FR" sz="1400" dirty="0"/>
              <a:t>, M.; </a:t>
            </a:r>
            <a:r>
              <a:rPr lang="fr-FR" sz="1400" i="1" dirty="0"/>
              <a:t>JACS </a:t>
            </a:r>
            <a:r>
              <a:rPr lang="fr-FR" sz="1400" b="1" dirty="0"/>
              <a:t>1982</a:t>
            </a:r>
            <a:r>
              <a:rPr lang="fr-FR" sz="1400" dirty="0"/>
              <a:t>, 104, 4962.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9752" y="5209455"/>
            <a:ext cx="6189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Jenkins, P. R.; Gut, R.; Wetter, H.; Eschenmoser, A.; </a:t>
            </a:r>
            <a:r>
              <a:rPr lang="pt-BR" sz="1400" i="1" dirty="0"/>
              <a:t>Helv. Chim. Acta </a:t>
            </a:r>
            <a:r>
              <a:rPr lang="pt-BR" sz="1400" b="1" dirty="0"/>
              <a:t>1979</a:t>
            </a:r>
            <a:r>
              <a:rPr lang="pt-BR" sz="1400" dirty="0"/>
              <a:t>, 62, 1922.</a:t>
            </a:r>
            <a:endParaRPr lang="fr-FR" sz="1400" dirty="0"/>
          </a:p>
        </p:txBody>
      </p:sp>
      <p:graphicFrame>
        <p:nvGraphicFramePr>
          <p:cNvPr id="2246659" name="Object 3"/>
          <p:cNvGraphicFramePr>
            <a:graphicFrameLocks noChangeAspect="1"/>
          </p:cNvGraphicFramePr>
          <p:nvPr/>
        </p:nvGraphicFramePr>
        <p:xfrm>
          <a:off x="1475656" y="4143375"/>
          <a:ext cx="5810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867791" imgH="592417" progId="ChemDraw.Document.6.0">
                  <p:embed/>
                </p:oleObj>
              </mc:Choice>
              <mc:Fallback>
                <p:oleObj name="CS ChemDraw Drawing" r:id="rId4" imgW="3867791" imgH="592417" progId="ChemDraw.Document.6.0">
                  <p:embed/>
                  <p:pic>
                    <p:nvPicPr>
                      <p:cNvPr id="22466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143375"/>
                        <a:ext cx="581025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47914" y="868650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>
                <a:solidFill>
                  <a:srgbClr val="2508FE"/>
                </a:solidFill>
              </a:rPr>
              <a:t>Exemplos</a:t>
            </a:r>
            <a:r>
              <a:rPr lang="fr-FR" sz="2000" b="1" i="1" dirty="0">
                <a:solidFill>
                  <a:srgbClr val="2508FE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66114" name="Object 2"/>
          <p:cNvGraphicFramePr>
            <a:graphicFrameLocks noChangeAspect="1"/>
          </p:cNvGraphicFramePr>
          <p:nvPr/>
        </p:nvGraphicFramePr>
        <p:xfrm>
          <a:off x="468313" y="981075"/>
          <a:ext cx="54673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205930" imgH="607579" progId="ChemDraw.Document.6.0">
                  <p:embed/>
                </p:oleObj>
              </mc:Choice>
              <mc:Fallback>
                <p:oleObj name="CS ChemDraw Drawing" r:id="rId2" imgW="4205930" imgH="607579" progId="ChemDraw.Document.6.0">
                  <p:embed/>
                  <p:pic>
                    <p:nvPicPr>
                      <p:cNvPr id="22661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81075"/>
                        <a:ext cx="546735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6115" name="Object 3"/>
          <p:cNvGraphicFramePr>
            <a:graphicFrameLocks noChangeAspect="1"/>
          </p:cNvGraphicFramePr>
          <p:nvPr/>
        </p:nvGraphicFramePr>
        <p:xfrm>
          <a:off x="682625" y="2278063"/>
          <a:ext cx="547528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278928" imgH="453694" progId="ChemDraw.Document.6.0">
                  <p:embed/>
                </p:oleObj>
              </mc:Choice>
              <mc:Fallback>
                <p:oleObj name="CS ChemDraw Drawing" r:id="rId4" imgW="4278928" imgH="453694" progId="ChemDraw.Document.6.0">
                  <p:embed/>
                  <p:pic>
                    <p:nvPicPr>
                      <p:cNvPr id="22661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2278063"/>
                        <a:ext cx="5475288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516216" y="1268760"/>
            <a:ext cx="229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>
                <a:solidFill>
                  <a:srgbClr val="2508FE"/>
                </a:solidFill>
              </a:rPr>
              <a:t>Inversão</a:t>
            </a:r>
            <a:r>
              <a:rPr lang="fr-FR" sz="2000" b="1" i="1" dirty="0">
                <a:solidFill>
                  <a:srgbClr val="2508FE"/>
                </a:solidFill>
              </a:rPr>
              <a:t> </a:t>
            </a:r>
            <a:r>
              <a:rPr lang="fr-FR" sz="2000" b="1" i="1" dirty="0" err="1">
                <a:solidFill>
                  <a:srgbClr val="2508FE"/>
                </a:solidFill>
              </a:rPr>
              <a:t>al</a:t>
            </a:r>
            <a:r>
              <a:rPr lang="fr-FR" sz="2000" b="1" i="1" dirty="0" err="1">
                <a:solidFill>
                  <a:srgbClr val="2508FE"/>
                </a:solidFill>
                <a:latin typeface="Calibri"/>
              </a:rPr>
              <a:t>í</a:t>
            </a:r>
            <a:r>
              <a:rPr lang="fr-FR" sz="2000" b="1" i="1" dirty="0" err="1">
                <a:solidFill>
                  <a:srgbClr val="2508FE"/>
                </a:solidFill>
              </a:rPr>
              <a:t>lica</a:t>
            </a:r>
            <a:r>
              <a:rPr lang="fr-FR" sz="2000" b="1" i="1" dirty="0">
                <a:solidFill>
                  <a:srgbClr val="2508FE"/>
                </a:solidFill>
              </a:rPr>
              <a:t> (S</a:t>
            </a:r>
            <a:r>
              <a:rPr lang="fr-FR" sz="2000" b="1" i="1" baseline="-25000" dirty="0">
                <a:solidFill>
                  <a:srgbClr val="2508FE"/>
                </a:solidFill>
              </a:rPr>
              <a:t>E’</a:t>
            </a:r>
            <a:r>
              <a:rPr lang="fr-FR" sz="2000" b="1" i="1" dirty="0">
                <a:solidFill>
                  <a:srgbClr val="2508FE"/>
                </a:solidFill>
              </a:rPr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3501008"/>
            <a:ext cx="454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Acetais</a:t>
            </a:r>
            <a:r>
              <a:rPr lang="fr-FR" sz="2000" b="1" dirty="0"/>
              <a:t> </a:t>
            </a:r>
            <a:r>
              <a:rPr lang="fr-FR" sz="2000" b="1" dirty="0" err="1"/>
              <a:t>também</a:t>
            </a:r>
            <a:r>
              <a:rPr lang="fr-FR" sz="2000" b="1" dirty="0"/>
              <a:t> </a:t>
            </a:r>
            <a:r>
              <a:rPr lang="fr-FR" sz="2000" b="1" dirty="0" err="1"/>
              <a:t>podem</a:t>
            </a:r>
            <a:r>
              <a:rPr lang="fr-FR" sz="2000" b="1" dirty="0"/>
              <a:t> </a:t>
            </a:r>
            <a:r>
              <a:rPr lang="fr-FR" sz="2000" b="1" dirty="0" err="1"/>
              <a:t>ser</a:t>
            </a:r>
            <a:r>
              <a:rPr lang="fr-FR" sz="2000" b="1" dirty="0"/>
              <a:t> </a:t>
            </a:r>
            <a:r>
              <a:rPr lang="fr-FR" sz="2000" b="1" dirty="0" err="1"/>
              <a:t>empregados</a:t>
            </a:r>
            <a:r>
              <a:rPr lang="fr-FR" sz="2000" b="1" dirty="0"/>
              <a:t>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516216" y="170080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Diastereosseletividade</a:t>
            </a:r>
            <a:r>
              <a:rPr lang="fr-FR" dirty="0"/>
              <a:t> </a:t>
            </a:r>
            <a:r>
              <a:rPr lang="fr-FR" dirty="0" err="1"/>
              <a:t>observada</a:t>
            </a:r>
            <a:r>
              <a:rPr lang="fr-FR" dirty="0"/>
              <a:t> </a:t>
            </a:r>
            <a:r>
              <a:rPr lang="fr-FR" dirty="0" err="1"/>
              <a:t>segue</a:t>
            </a:r>
            <a:r>
              <a:rPr lang="fr-FR" dirty="0"/>
              <a:t> o </a:t>
            </a:r>
            <a:r>
              <a:rPr lang="fr-FR" dirty="0" err="1"/>
              <a:t>modelo</a:t>
            </a:r>
            <a:r>
              <a:rPr lang="fr-FR" dirty="0"/>
              <a:t> de </a:t>
            </a:r>
            <a:r>
              <a:rPr lang="fr-FR" dirty="0" err="1"/>
              <a:t>Felkin</a:t>
            </a:r>
            <a:r>
              <a:rPr lang="fr-FR" dirty="0"/>
              <a:t>-</a:t>
            </a:r>
            <a:r>
              <a:rPr lang="fr-FR" dirty="0" err="1"/>
              <a:t>Ahn</a:t>
            </a:r>
            <a:endParaRPr lang="fr-FR" dirty="0"/>
          </a:p>
        </p:txBody>
      </p:sp>
      <p:graphicFrame>
        <p:nvGraphicFramePr>
          <p:cNvPr id="2266117" name="Object 5"/>
          <p:cNvGraphicFramePr>
            <a:graphicFrameLocks noChangeAspect="1"/>
          </p:cNvGraphicFramePr>
          <p:nvPr/>
        </p:nvGraphicFramePr>
        <p:xfrm>
          <a:off x="1190625" y="4076700"/>
          <a:ext cx="54340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181345" imgH="603030" progId="ChemDraw.Document.6.0">
                  <p:embed/>
                </p:oleObj>
              </mc:Choice>
              <mc:Fallback>
                <p:oleObj name="CS ChemDraw Drawing" r:id="rId6" imgW="4181345" imgH="603030" progId="ChemDraw.Document.6.0">
                  <p:embed/>
                  <p:pic>
                    <p:nvPicPr>
                      <p:cNvPr id="22661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4076700"/>
                        <a:ext cx="5434013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6118" name="Object 6"/>
          <p:cNvGraphicFramePr>
            <a:graphicFrameLocks noChangeAspect="1"/>
          </p:cNvGraphicFramePr>
          <p:nvPr/>
        </p:nvGraphicFramePr>
        <p:xfrm>
          <a:off x="1355948" y="5302721"/>
          <a:ext cx="54483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190422" imgH="607579" progId="ChemDraw.Document.6.0">
                  <p:embed/>
                </p:oleObj>
              </mc:Choice>
              <mc:Fallback>
                <p:oleObj name="CS ChemDraw Drawing" r:id="rId8" imgW="4190422" imgH="607579" progId="ChemDraw.Document.6.0">
                  <p:embed/>
                  <p:pic>
                    <p:nvPicPr>
                      <p:cNvPr id="22661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948" y="5302721"/>
                        <a:ext cx="54483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07504" y="44624"/>
            <a:ext cx="8929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Alilações</a:t>
            </a:r>
            <a:r>
              <a:rPr lang="fr-FR" sz="2800" dirty="0"/>
              <a:t> de </a:t>
            </a:r>
            <a:r>
              <a:rPr lang="fr-FR" sz="2800" dirty="0" err="1"/>
              <a:t>Alde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dos</a:t>
            </a:r>
            <a:r>
              <a:rPr lang="fr-FR" sz="2800" dirty="0"/>
              <a:t> e </a:t>
            </a:r>
            <a:r>
              <a:rPr lang="fr-FR" sz="2800" dirty="0" err="1"/>
              <a:t>Cetonas</a:t>
            </a:r>
            <a:r>
              <a:rPr lang="fr-FR" sz="2800" dirty="0"/>
              <a:t> (</a:t>
            </a:r>
            <a:r>
              <a:rPr lang="fr-FR" sz="2800" dirty="0" err="1"/>
              <a:t>Reação</a:t>
            </a:r>
            <a:r>
              <a:rPr lang="fr-FR" sz="2800" dirty="0"/>
              <a:t> de </a:t>
            </a:r>
            <a:r>
              <a:rPr lang="fr-FR" sz="2800" dirty="0" err="1"/>
              <a:t>Hosomi</a:t>
            </a:r>
            <a:r>
              <a:rPr lang="fr-FR" sz="2800" dirty="0"/>
              <a:t>-</a:t>
            </a:r>
            <a:r>
              <a:rPr lang="fr-FR" sz="2800" dirty="0" err="1"/>
              <a:t>Sakurai</a:t>
            </a:r>
            <a:r>
              <a:rPr lang="fr-FR" sz="2800" dirty="0"/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23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8929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Alilações</a:t>
            </a:r>
            <a:r>
              <a:rPr lang="fr-FR" sz="2800" dirty="0"/>
              <a:t> de </a:t>
            </a:r>
            <a:r>
              <a:rPr lang="fr-FR" sz="2800" dirty="0" err="1"/>
              <a:t>Alde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dos</a:t>
            </a:r>
            <a:r>
              <a:rPr lang="fr-FR" sz="2800" dirty="0"/>
              <a:t> e </a:t>
            </a:r>
            <a:r>
              <a:rPr lang="fr-FR" sz="2800" dirty="0" err="1"/>
              <a:t>Cetonas</a:t>
            </a:r>
            <a:r>
              <a:rPr lang="fr-FR" sz="2800" dirty="0"/>
              <a:t> (</a:t>
            </a:r>
            <a:r>
              <a:rPr lang="fr-FR" sz="2800" dirty="0" err="1"/>
              <a:t>Reação</a:t>
            </a:r>
            <a:r>
              <a:rPr lang="fr-FR" sz="2800" dirty="0"/>
              <a:t> de </a:t>
            </a:r>
            <a:r>
              <a:rPr lang="fr-FR" sz="2800" dirty="0" err="1"/>
              <a:t>Hosomi</a:t>
            </a:r>
            <a:r>
              <a:rPr lang="fr-FR" sz="2800" dirty="0"/>
              <a:t>-</a:t>
            </a:r>
            <a:r>
              <a:rPr lang="fr-FR" sz="2800" dirty="0" err="1"/>
              <a:t>Sakurai</a:t>
            </a:r>
            <a:r>
              <a:rPr lang="fr-FR" sz="2800" dirty="0"/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528" y="836712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TMS do </a:t>
            </a:r>
            <a:r>
              <a:rPr lang="fr-FR" sz="2000" dirty="0" err="1"/>
              <a:t>composto</a:t>
            </a:r>
            <a:r>
              <a:rPr lang="fr-FR" sz="2000" dirty="0"/>
              <a:t> </a:t>
            </a:r>
            <a:r>
              <a:rPr lang="fr-FR" sz="2000" dirty="0" err="1"/>
              <a:t>alil</a:t>
            </a:r>
            <a:r>
              <a:rPr lang="fr-FR" sz="2000" dirty="0"/>
              <a:t>-SiMe</a:t>
            </a:r>
            <a:r>
              <a:rPr lang="fr-FR" sz="2000" baseline="-25000" dirty="0"/>
              <a:t>3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é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ácido</a:t>
            </a:r>
            <a:r>
              <a:rPr lang="fr-FR" sz="2000" dirty="0"/>
              <a:t> de Lewis forte o bastante para </a:t>
            </a:r>
            <a:r>
              <a:rPr lang="fr-FR" sz="2000" dirty="0" err="1"/>
              <a:t>ativar</a:t>
            </a:r>
            <a:r>
              <a:rPr lang="fr-FR" sz="2000" dirty="0"/>
              <a:t> a C=O  =&gt;  ET é </a:t>
            </a:r>
            <a:r>
              <a:rPr lang="fr-FR" sz="2000" dirty="0" err="1"/>
              <a:t>aberto</a:t>
            </a:r>
            <a:r>
              <a:rPr lang="fr-FR" sz="2000" dirty="0"/>
              <a:t>.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(</a:t>
            </a:r>
            <a:r>
              <a:rPr lang="fr-FR" sz="2000" dirty="0" err="1"/>
              <a:t>Entretanto</a:t>
            </a:r>
            <a:r>
              <a:rPr lang="fr-FR" sz="2000" dirty="0"/>
              <a:t>, para </a:t>
            </a:r>
            <a:r>
              <a:rPr lang="fr-FR" sz="2000" dirty="0" err="1"/>
              <a:t>outros</a:t>
            </a:r>
            <a:r>
              <a:rPr lang="fr-FR" sz="2000" dirty="0"/>
              <a:t> </a:t>
            </a:r>
            <a:r>
              <a:rPr lang="fr-FR" sz="2000" dirty="0" err="1"/>
              <a:t>grupos</a:t>
            </a:r>
            <a:r>
              <a:rPr lang="fr-FR" sz="2000" dirty="0"/>
              <a:t> </a:t>
            </a:r>
            <a:r>
              <a:rPr lang="fr-FR" sz="2000" dirty="0" err="1"/>
              <a:t>sililados</a:t>
            </a:r>
            <a:r>
              <a:rPr lang="fr-FR" sz="2000" dirty="0"/>
              <a:t>, esse </a:t>
            </a:r>
            <a:r>
              <a:rPr lang="fr-FR" sz="2000" dirty="0" err="1"/>
              <a:t>não</a:t>
            </a:r>
            <a:r>
              <a:rPr lang="fr-FR" sz="2000" dirty="0"/>
              <a:t> é </a:t>
            </a:r>
            <a:r>
              <a:rPr lang="fr-FR" sz="2000" dirty="0" err="1"/>
              <a:t>necessariamente</a:t>
            </a:r>
            <a:r>
              <a:rPr lang="fr-FR" sz="2000" dirty="0"/>
              <a:t> o </a:t>
            </a:r>
            <a:r>
              <a:rPr lang="fr-FR" sz="2000" dirty="0" err="1"/>
              <a:t>caso</a:t>
            </a:r>
            <a:r>
              <a:rPr lang="fr-FR" sz="2000" dirty="0"/>
              <a:t>, </a:t>
            </a:r>
            <a:r>
              <a:rPr lang="fr-FR" sz="2000" i="1" dirty="0" err="1"/>
              <a:t>e.g</a:t>
            </a:r>
            <a:r>
              <a:rPr lang="fr-FR" sz="2000" i="1" dirty="0"/>
              <a:t>.</a:t>
            </a:r>
            <a:r>
              <a:rPr lang="fr-FR" sz="2000" dirty="0"/>
              <a:t> (OR)</a:t>
            </a:r>
            <a:r>
              <a:rPr lang="fr-FR" sz="2000" baseline="-25000" dirty="0"/>
              <a:t>2</a:t>
            </a:r>
            <a:r>
              <a:rPr lang="fr-FR" sz="2000" dirty="0"/>
              <a:t>MeSi é forte o bastante, e </a:t>
            </a:r>
            <a:r>
              <a:rPr lang="fr-FR" sz="2000" dirty="0" err="1"/>
              <a:t>promove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ET </a:t>
            </a:r>
            <a:r>
              <a:rPr lang="fr-FR" sz="2000" dirty="0" err="1"/>
              <a:t>fechado</a:t>
            </a:r>
            <a:r>
              <a:rPr lang="fr-FR" sz="2000" dirty="0"/>
              <a:t> a 6 </a:t>
            </a:r>
            <a:r>
              <a:rPr lang="fr-FR" sz="2000" dirty="0" err="1"/>
              <a:t>membros</a:t>
            </a:r>
            <a:r>
              <a:rPr lang="fr-FR" sz="2000" dirty="0"/>
              <a:t>, do </a:t>
            </a:r>
            <a:r>
              <a:rPr lang="fr-FR" sz="2000" dirty="0" err="1"/>
              <a:t>tipo</a:t>
            </a:r>
            <a:r>
              <a:rPr lang="fr-FR" sz="2000" dirty="0"/>
              <a:t> </a:t>
            </a:r>
            <a:r>
              <a:rPr lang="fr-FR" sz="2000" i="1" dirty="0"/>
              <a:t>Zimmerman-</a:t>
            </a:r>
            <a:r>
              <a:rPr lang="fr-FR" sz="2000" i="1" dirty="0" err="1"/>
              <a:t>Traxler</a:t>
            </a:r>
            <a:r>
              <a:rPr lang="fr-FR" sz="2000" dirty="0"/>
              <a:t>.)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501317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Cálculos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Houk</a:t>
            </a:r>
            <a:r>
              <a:rPr lang="en-US" sz="2000" dirty="0"/>
              <a:t> </a:t>
            </a:r>
            <a:r>
              <a:rPr lang="en-US" sz="2000" i="1" dirty="0"/>
              <a:t>et al.</a:t>
            </a:r>
            <a:r>
              <a:rPr lang="en-US" sz="2000" dirty="0"/>
              <a:t> </a:t>
            </a:r>
            <a:r>
              <a:rPr lang="en-US" sz="2000" dirty="0" err="1"/>
              <a:t>mostraram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a </a:t>
            </a:r>
            <a:r>
              <a:rPr lang="en-US" sz="2000" dirty="0" err="1"/>
              <a:t>diferença</a:t>
            </a:r>
            <a:r>
              <a:rPr lang="en-US" sz="2000" dirty="0"/>
              <a:t> de </a:t>
            </a:r>
            <a:r>
              <a:rPr lang="en-US" sz="2000" dirty="0" err="1"/>
              <a:t>energia</a:t>
            </a:r>
            <a:r>
              <a:rPr lang="en-US" sz="2000" dirty="0"/>
              <a:t> </a:t>
            </a:r>
            <a:r>
              <a:rPr lang="en-US" sz="2000" dirty="0" err="1"/>
              <a:t>relativa</a:t>
            </a:r>
            <a:r>
              <a:rPr lang="en-US" sz="2000" dirty="0"/>
              <a:t> entre </a:t>
            </a:r>
            <a:r>
              <a:rPr lang="en-US" sz="2000" dirty="0" err="1"/>
              <a:t>os</a:t>
            </a:r>
            <a:r>
              <a:rPr lang="en-US" sz="2000" dirty="0"/>
              <a:t> ET </a:t>
            </a:r>
            <a:r>
              <a:rPr lang="en-US" sz="2000" dirty="0" err="1"/>
              <a:t>antiperiplanar</a:t>
            </a:r>
            <a:r>
              <a:rPr lang="en-US" sz="2000" dirty="0"/>
              <a:t> e </a:t>
            </a:r>
            <a:r>
              <a:rPr lang="en-US" sz="2000" dirty="0" err="1"/>
              <a:t>sinclinal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negligenciáveis</a:t>
            </a:r>
            <a:r>
              <a:rPr lang="en-US" sz="2000" dirty="0"/>
              <a:t>.  </a:t>
            </a:r>
            <a:r>
              <a:rPr lang="en-US" sz="2000" b="1" dirty="0"/>
              <a:t>Ambos </a:t>
            </a:r>
            <a:r>
              <a:rPr lang="en-US" sz="2000" b="1" dirty="0" err="1"/>
              <a:t>os</a:t>
            </a:r>
            <a:r>
              <a:rPr lang="en-US" sz="2000" b="1" dirty="0"/>
              <a:t> ET </a:t>
            </a:r>
            <a:r>
              <a:rPr lang="en-US" sz="2000" b="1" dirty="0" err="1"/>
              <a:t>prevêem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seletividade</a:t>
            </a:r>
            <a:r>
              <a:rPr lang="en-US" sz="2000" b="1" dirty="0"/>
              <a:t> </a:t>
            </a:r>
            <a:r>
              <a:rPr lang="en-US" sz="2000" b="1" dirty="0" err="1"/>
              <a:t>majoritariamente</a:t>
            </a:r>
            <a:r>
              <a:rPr lang="en-US" sz="2000" b="1" dirty="0"/>
              <a:t> </a:t>
            </a:r>
            <a:r>
              <a:rPr lang="en-US" sz="2000" b="1" i="1" dirty="0"/>
              <a:t>SIN</a:t>
            </a:r>
            <a:r>
              <a:rPr lang="en-US" sz="2000" b="1" dirty="0"/>
              <a:t> </a:t>
            </a:r>
            <a:r>
              <a:rPr lang="en-US" sz="2000" b="1" dirty="0" err="1"/>
              <a:t>para</a:t>
            </a:r>
            <a:r>
              <a:rPr lang="en-US" sz="2000" b="1" dirty="0"/>
              <a:t> </a:t>
            </a:r>
            <a:r>
              <a:rPr lang="en-US" sz="2000" b="1" dirty="0" err="1"/>
              <a:t>os</a:t>
            </a:r>
            <a:r>
              <a:rPr lang="en-US" sz="2000" b="1" dirty="0"/>
              <a:t> </a:t>
            </a:r>
            <a:r>
              <a:rPr lang="en-US" sz="2000" b="1" dirty="0" err="1"/>
              <a:t>novos</a:t>
            </a:r>
            <a:r>
              <a:rPr lang="en-US" sz="2000" b="1" dirty="0"/>
              <a:t> </a:t>
            </a:r>
            <a:r>
              <a:rPr lang="en-US" sz="2000" b="1" dirty="0" err="1"/>
              <a:t>centros</a:t>
            </a:r>
            <a:r>
              <a:rPr lang="en-US" sz="2000" b="1" dirty="0"/>
              <a:t> </a:t>
            </a:r>
            <a:r>
              <a:rPr lang="en-US" sz="2000" b="1" dirty="0" err="1"/>
              <a:t>estereogênicos</a:t>
            </a:r>
            <a:r>
              <a:rPr lang="en-US" sz="2000" b="1" dirty="0"/>
              <a:t> </a:t>
            </a:r>
            <a:r>
              <a:rPr lang="en-US" sz="2000" b="1" dirty="0" err="1"/>
              <a:t>formados</a:t>
            </a:r>
            <a:r>
              <a:rPr lang="en-US" sz="2000" b="1" dirty="0"/>
              <a:t>.</a:t>
            </a:r>
            <a:endParaRPr lang="fr-FR" sz="2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6488668"/>
            <a:ext cx="4434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Denmark</a:t>
            </a:r>
            <a:r>
              <a:rPr lang="fr-FR" sz="1600" dirty="0"/>
              <a:t>, S.; </a:t>
            </a:r>
            <a:r>
              <a:rPr lang="fr-FR" sz="1600" dirty="0" err="1"/>
              <a:t>Jiping</a:t>
            </a:r>
            <a:r>
              <a:rPr lang="fr-FR" sz="1600" dirty="0"/>
              <a:t>, F.;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i="1" dirty="0" err="1"/>
              <a:t>Rev</a:t>
            </a:r>
            <a:r>
              <a:rPr lang="fr-FR" sz="1600" i="1" dirty="0"/>
              <a:t>. </a:t>
            </a:r>
            <a:r>
              <a:rPr lang="fr-FR" sz="1600" b="1" dirty="0"/>
              <a:t>2003</a:t>
            </a:r>
            <a:r>
              <a:rPr lang="fr-FR" sz="1600" dirty="0"/>
              <a:t>, 103, 2763.</a:t>
            </a:r>
          </a:p>
        </p:txBody>
      </p:sp>
      <p:graphicFrame>
        <p:nvGraphicFramePr>
          <p:cNvPr id="2289670" name="Object 6"/>
          <p:cNvGraphicFramePr>
            <a:graphicFrameLocks noChangeAspect="1"/>
          </p:cNvGraphicFramePr>
          <p:nvPr/>
        </p:nvGraphicFramePr>
        <p:xfrm>
          <a:off x="2555875" y="3006725"/>
          <a:ext cx="4284663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863209" imgH="1051039" progId="ChemDraw.Document.6.0">
                  <p:embed/>
                </p:oleObj>
              </mc:Choice>
              <mc:Fallback>
                <p:oleObj name="CS ChemDraw Drawing" r:id="rId2" imgW="2863209" imgH="1051039" progId="ChemDraw.Document.6.0">
                  <p:embed/>
                  <p:pic>
                    <p:nvPicPr>
                      <p:cNvPr id="22896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006725"/>
                        <a:ext cx="4284663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0694" name="Object 6"/>
          <p:cNvGraphicFramePr>
            <a:graphicFrameLocks noChangeAspect="1"/>
          </p:cNvGraphicFramePr>
          <p:nvPr/>
        </p:nvGraphicFramePr>
        <p:xfrm>
          <a:off x="1247775" y="4886325"/>
          <a:ext cx="752157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66155" imgH="1322421" progId="ChemDraw.Document.6.0">
                  <p:embed/>
                </p:oleObj>
              </mc:Choice>
              <mc:Fallback>
                <p:oleObj name="CS ChemDraw Drawing" r:id="rId2" imgW="6266155" imgH="1322421" progId="ChemDraw.Document.6.0">
                  <p:embed/>
                  <p:pic>
                    <p:nvPicPr>
                      <p:cNvPr id="22906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4886325"/>
                        <a:ext cx="7521575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617245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5795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Adições</a:t>
            </a:r>
            <a:r>
              <a:rPr lang="fr-FR" sz="2800" dirty="0"/>
              <a:t> </a:t>
            </a:r>
            <a:r>
              <a:rPr lang="fr-FR" sz="2800" dirty="0" err="1"/>
              <a:t>Conjugadas</a:t>
            </a:r>
            <a:r>
              <a:rPr lang="fr-FR" sz="2800" dirty="0"/>
              <a:t> de </a:t>
            </a:r>
            <a:r>
              <a:rPr lang="fr-FR" sz="2800" dirty="0" err="1"/>
              <a:t>Silanos</a:t>
            </a:r>
            <a:r>
              <a:rPr lang="fr-FR" sz="2800" dirty="0"/>
              <a:t> de </a:t>
            </a:r>
            <a:r>
              <a:rPr lang="fr-FR" sz="2800" dirty="0" err="1"/>
              <a:t>Alila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1979712" y="2492896"/>
            <a:ext cx="36097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Fleming, I. </a:t>
            </a:r>
            <a:r>
              <a:rPr lang="en-US" sz="1400" i="1" dirty="0"/>
              <a:t>et al.</a:t>
            </a:r>
            <a:r>
              <a:rPr lang="en-US" sz="1400" dirty="0"/>
              <a:t>; </a:t>
            </a:r>
            <a:r>
              <a:rPr lang="en-US" sz="1400" i="1" dirty="0"/>
              <a:t>Org. Reactions</a:t>
            </a:r>
            <a:r>
              <a:rPr lang="en-US" sz="1400" b="1" dirty="0"/>
              <a:t> 1989</a:t>
            </a:r>
            <a:r>
              <a:rPr lang="en-US" sz="1400" dirty="0"/>
              <a:t>, 37, 127.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5364088" y="3611166"/>
            <a:ext cx="3774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Majetich</a:t>
            </a:r>
            <a:r>
              <a:rPr lang="en-US" sz="1400" dirty="0"/>
              <a:t>, G.; Hull, K.; </a:t>
            </a:r>
            <a:r>
              <a:rPr lang="en-US" sz="1400" i="1" dirty="0"/>
              <a:t>Tetrahedron </a:t>
            </a:r>
            <a:r>
              <a:rPr lang="en-US" sz="1400" b="1" dirty="0"/>
              <a:t>1987</a:t>
            </a:r>
            <a:r>
              <a:rPr lang="en-US" sz="1400" dirty="0"/>
              <a:t>, 43, 5621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6289575"/>
            <a:ext cx="5536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Groaning, M. D.; </a:t>
            </a:r>
            <a:r>
              <a:rPr lang="en-US" sz="1400" dirty="0" err="1"/>
              <a:t>Brengel</a:t>
            </a:r>
            <a:r>
              <a:rPr lang="en-US" sz="1400" dirty="0"/>
              <a:t>, G. P.; Meyers, A. I.; </a:t>
            </a:r>
            <a:r>
              <a:rPr lang="en-US" sz="1400" i="1" dirty="0"/>
              <a:t>J. Org. Chem. </a:t>
            </a:r>
            <a:r>
              <a:rPr lang="en-US" sz="1400" b="1" dirty="0"/>
              <a:t>1998</a:t>
            </a:r>
            <a:r>
              <a:rPr lang="en-US" sz="1400" dirty="0"/>
              <a:t>, 63, 5517.</a:t>
            </a:r>
            <a:endParaRPr lang="fr-FR" sz="1400" dirty="0"/>
          </a:p>
        </p:txBody>
      </p:sp>
      <p:graphicFrame>
        <p:nvGraphicFramePr>
          <p:cNvPr id="2290693" name="Object 5"/>
          <p:cNvGraphicFramePr>
            <a:graphicFrameLocks noChangeAspect="1"/>
          </p:cNvGraphicFramePr>
          <p:nvPr/>
        </p:nvGraphicFramePr>
        <p:xfrm>
          <a:off x="825500" y="3317875"/>
          <a:ext cx="43434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617781" imgH="817938" progId="ChemDraw.Document.6.0">
                  <p:embed/>
                </p:oleObj>
              </mc:Choice>
              <mc:Fallback>
                <p:oleObj name="CS ChemDraw Drawing" r:id="rId4" imgW="3617781" imgH="817938" progId="ChemDraw.Document.6.0">
                  <p:embed/>
                  <p:pic>
                    <p:nvPicPr>
                      <p:cNvPr id="22906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317875"/>
                        <a:ext cx="434340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251520" y="458112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err="1"/>
              <a:t>Migrações</a:t>
            </a:r>
            <a:r>
              <a:rPr lang="fr-FR" b="1" dirty="0"/>
              <a:t> [1,2]-Si </a:t>
            </a:r>
            <a:r>
              <a:rPr lang="fr-FR" b="1" dirty="0" err="1"/>
              <a:t>são</a:t>
            </a:r>
            <a:r>
              <a:rPr lang="fr-FR" b="1" dirty="0"/>
              <a:t> </a:t>
            </a:r>
            <a:r>
              <a:rPr lang="fr-FR" b="1" dirty="0" err="1"/>
              <a:t>geralmente</a:t>
            </a:r>
            <a:r>
              <a:rPr lang="fr-FR" b="1" dirty="0"/>
              <a:t> </a:t>
            </a:r>
            <a:r>
              <a:rPr lang="fr-FR" b="1" dirty="0" err="1"/>
              <a:t>promovidas</a:t>
            </a:r>
            <a:r>
              <a:rPr lang="fr-FR" b="1" dirty="0"/>
              <a:t> </a:t>
            </a:r>
            <a:r>
              <a:rPr lang="fr-FR" b="1" dirty="0" err="1"/>
              <a:t>por</a:t>
            </a:r>
            <a:r>
              <a:rPr lang="fr-FR" b="1" dirty="0"/>
              <a:t> </a:t>
            </a:r>
            <a:r>
              <a:rPr lang="fr-FR" b="1" dirty="0" err="1"/>
              <a:t>grupos</a:t>
            </a:r>
            <a:r>
              <a:rPr lang="fr-FR" b="1" dirty="0"/>
              <a:t> </a:t>
            </a:r>
            <a:r>
              <a:rPr lang="fr-FR" b="1" dirty="0" err="1"/>
              <a:t>sililados</a:t>
            </a:r>
            <a:r>
              <a:rPr lang="fr-FR" b="1" dirty="0"/>
              <a:t> </a:t>
            </a:r>
            <a:r>
              <a:rPr lang="fr-FR" b="1" dirty="0" err="1"/>
              <a:t>volumosos</a:t>
            </a:r>
            <a:r>
              <a:rPr lang="fr-FR" b="1" dirty="0"/>
              <a:t>:</a:t>
            </a:r>
          </a:p>
        </p:txBody>
      </p:sp>
      <p:graphicFrame>
        <p:nvGraphicFramePr>
          <p:cNvPr id="2290695" name="Object 7"/>
          <p:cNvGraphicFramePr>
            <a:graphicFrameLocks noChangeAspect="1"/>
          </p:cNvGraphicFramePr>
          <p:nvPr/>
        </p:nvGraphicFramePr>
        <p:xfrm>
          <a:off x="2679700" y="762000"/>
          <a:ext cx="5348288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457075" imgH="1797720" progId="ChemDraw.Document.6.0">
                  <p:embed/>
                </p:oleObj>
              </mc:Choice>
              <mc:Fallback>
                <p:oleObj name="CS ChemDraw Drawing" r:id="rId6" imgW="4457075" imgH="1797720" progId="ChemDraw.Document.6.0">
                  <p:embed/>
                  <p:pic>
                    <p:nvPicPr>
                      <p:cNvPr id="22906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762000"/>
                        <a:ext cx="5348288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539552" y="764704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Silanos</a:t>
            </a:r>
            <a:r>
              <a:rPr lang="fr-FR" sz="2800" dirty="0"/>
              <a:t> de </a:t>
            </a:r>
            <a:r>
              <a:rPr lang="fr-FR" sz="2800" dirty="0" err="1"/>
              <a:t>Vinila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750183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err="1"/>
              <a:t>Silanos</a:t>
            </a:r>
            <a:r>
              <a:rPr lang="fr-FR" sz="2000" b="1" dirty="0"/>
              <a:t> de </a:t>
            </a:r>
            <a:r>
              <a:rPr lang="fr-FR" sz="2000" b="1" dirty="0" err="1"/>
              <a:t>vinila</a:t>
            </a:r>
            <a:r>
              <a:rPr lang="fr-FR" sz="2000" b="1" dirty="0"/>
              <a:t> </a:t>
            </a:r>
            <a:r>
              <a:rPr lang="fr-FR" sz="2000" b="1" dirty="0" err="1"/>
              <a:t>são</a:t>
            </a:r>
            <a:r>
              <a:rPr lang="fr-FR" sz="2000" b="1" dirty="0"/>
              <a:t> </a:t>
            </a:r>
            <a:r>
              <a:rPr lang="fr-FR" sz="2000" b="1" dirty="0" err="1"/>
              <a:t>menos</a:t>
            </a:r>
            <a:r>
              <a:rPr lang="fr-FR" sz="2000" b="1" dirty="0"/>
              <a:t> </a:t>
            </a:r>
            <a:r>
              <a:rPr lang="fr-FR" sz="2000" b="1" dirty="0" err="1"/>
              <a:t>nucleof</a:t>
            </a:r>
            <a:r>
              <a:rPr lang="fr-FR" sz="2000" b="1" dirty="0" err="1">
                <a:latin typeface="Calibri"/>
              </a:rPr>
              <a:t>í</a:t>
            </a:r>
            <a:r>
              <a:rPr lang="fr-FR" sz="2000" b="1" dirty="0" err="1"/>
              <a:t>licos</a:t>
            </a:r>
            <a:r>
              <a:rPr lang="fr-FR" sz="2000" b="1" dirty="0"/>
              <a:t> do que </a:t>
            </a:r>
            <a:r>
              <a:rPr lang="fr-FR" sz="2000" b="1" dirty="0" err="1"/>
              <a:t>silanos</a:t>
            </a:r>
            <a:r>
              <a:rPr lang="fr-FR" sz="2000" b="1" dirty="0"/>
              <a:t> de </a:t>
            </a:r>
            <a:r>
              <a:rPr lang="fr-FR" sz="2000" b="1" dirty="0" err="1"/>
              <a:t>alila</a:t>
            </a:r>
            <a:r>
              <a:rPr lang="fr-FR" sz="2000" b="1" dirty="0"/>
              <a:t> 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silano</a:t>
            </a:r>
            <a:r>
              <a:rPr lang="fr-FR" sz="2000" dirty="0"/>
              <a:t> de </a:t>
            </a:r>
            <a:r>
              <a:rPr lang="fr-FR" sz="2000" dirty="0" err="1"/>
              <a:t>alila</a:t>
            </a:r>
            <a:r>
              <a:rPr lang="fr-FR" sz="2000" dirty="0"/>
              <a:t>, a </a:t>
            </a:r>
            <a:r>
              <a:rPr lang="fr-FR" sz="2000" dirty="0" err="1"/>
              <a:t>ligação</a:t>
            </a:r>
            <a:r>
              <a:rPr lang="fr-FR" sz="2000" dirty="0"/>
              <a:t> C-Si </a:t>
            </a:r>
            <a:r>
              <a:rPr lang="fr-FR" sz="2000" dirty="0" err="1"/>
              <a:t>pode</a:t>
            </a:r>
            <a:r>
              <a:rPr lang="fr-FR" sz="2000" dirty="0"/>
              <a:t> se </a:t>
            </a:r>
            <a:r>
              <a:rPr lang="fr-FR" sz="2000" dirty="0" err="1"/>
              <a:t>alinhar</a:t>
            </a:r>
            <a:r>
              <a:rPr lang="fr-FR" sz="2000" dirty="0"/>
              <a:t> </a:t>
            </a:r>
            <a:r>
              <a:rPr lang="fr-FR" sz="2000" dirty="0" err="1"/>
              <a:t>imediatamente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a </a:t>
            </a:r>
            <a:r>
              <a:rPr lang="fr-FR" sz="2000" dirty="0" err="1"/>
              <a:t>carga</a:t>
            </a:r>
            <a:r>
              <a:rPr lang="fr-FR" sz="2000" dirty="0"/>
              <a:t> positiva que se </a:t>
            </a:r>
            <a:r>
              <a:rPr lang="fr-FR" sz="2000" dirty="0" err="1"/>
              <a:t>desenvolve</a:t>
            </a:r>
            <a:r>
              <a:rPr lang="fr-FR" sz="2000" dirty="0"/>
              <a:t> </a:t>
            </a:r>
            <a:r>
              <a:rPr lang="fr-FR" sz="2000" dirty="0" err="1"/>
              <a:t>ap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s</a:t>
            </a:r>
            <a:r>
              <a:rPr lang="fr-FR" sz="2000" dirty="0"/>
              <a:t> o </a:t>
            </a:r>
            <a:r>
              <a:rPr lang="fr-FR" sz="2000" dirty="0" err="1"/>
              <a:t>ataque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eletrofilo</a:t>
            </a:r>
            <a:r>
              <a:rPr lang="fr-FR" sz="2000" dirty="0"/>
              <a:t> E .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silano</a:t>
            </a:r>
            <a:r>
              <a:rPr lang="fr-FR" sz="2000" dirty="0"/>
              <a:t> de </a:t>
            </a:r>
            <a:r>
              <a:rPr lang="fr-FR" sz="2000" dirty="0" err="1"/>
              <a:t>vinila</a:t>
            </a:r>
            <a:r>
              <a:rPr lang="fr-FR" sz="2000" dirty="0"/>
              <a:t>, a </a:t>
            </a:r>
            <a:r>
              <a:rPr lang="fr-FR" sz="2000" dirty="0" err="1"/>
              <a:t>ligação</a:t>
            </a:r>
            <a:r>
              <a:rPr lang="fr-FR" sz="2000" dirty="0"/>
              <a:t> C-Si é </a:t>
            </a:r>
            <a:r>
              <a:rPr lang="fr-FR" sz="2000" dirty="0" err="1"/>
              <a:t>inicialmente</a:t>
            </a:r>
            <a:r>
              <a:rPr lang="fr-FR" sz="2000" dirty="0"/>
              <a:t> </a:t>
            </a:r>
            <a:r>
              <a:rPr lang="fr-FR" sz="2000" dirty="0" err="1"/>
              <a:t>ortogonal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orbital p </a:t>
            </a:r>
            <a:r>
              <a:rPr lang="fr-FR" sz="2000" dirty="0" err="1"/>
              <a:t>vazio</a:t>
            </a:r>
            <a:r>
              <a:rPr lang="fr-FR" sz="2000" dirty="0"/>
              <a:t>. </a:t>
            </a:r>
            <a:r>
              <a:rPr lang="fr-FR" sz="2000" dirty="0" err="1"/>
              <a:t>Assim</a:t>
            </a:r>
            <a:r>
              <a:rPr lang="fr-FR" sz="2000" dirty="0"/>
              <a:t>, a </a:t>
            </a:r>
            <a:r>
              <a:rPr lang="fr-FR" sz="2000" dirty="0" err="1"/>
              <a:t>ligação</a:t>
            </a:r>
            <a:r>
              <a:rPr lang="fr-FR" sz="2000" dirty="0"/>
              <a:t> C-Si </a:t>
            </a:r>
            <a:r>
              <a:rPr lang="fr-FR" sz="2000" dirty="0" err="1"/>
              <a:t>precisa</a:t>
            </a:r>
            <a:r>
              <a:rPr lang="fr-FR" sz="2000" dirty="0"/>
              <a:t> </a:t>
            </a:r>
            <a:r>
              <a:rPr lang="fr-FR" sz="2000" dirty="0" err="1"/>
              <a:t>girar</a:t>
            </a:r>
            <a:r>
              <a:rPr lang="fr-FR" sz="2000" dirty="0"/>
              <a:t> de 60° para </a:t>
            </a:r>
            <a:r>
              <a:rPr lang="fr-FR" sz="2000" dirty="0" err="1"/>
              <a:t>poder</a:t>
            </a:r>
            <a:r>
              <a:rPr lang="fr-FR" sz="2000" dirty="0"/>
              <a:t> </a:t>
            </a:r>
            <a:r>
              <a:rPr lang="fr-FR" sz="2000" dirty="0" err="1"/>
              <a:t>produzir</a:t>
            </a:r>
            <a:r>
              <a:rPr lang="fr-FR" sz="2000" dirty="0"/>
              <a:t> o </a:t>
            </a:r>
            <a:r>
              <a:rPr lang="fr-FR" sz="2000" dirty="0" err="1"/>
              <a:t>overlap</a:t>
            </a:r>
            <a:r>
              <a:rPr lang="fr-FR" sz="2000" dirty="0"/>
              <a:t> </a:t>
            </a:r>
            <a:r>
              <a:rPr lang="fr-FR" sz="2000" dirty="0" err="1"/>
              <a:t>estabilizante</a:t>
            </a:r>
            <a:r>
              <a:rPr lang="fr-FR" sz="2000" dirty="0"/>
              <a:t> </a:t>
            </a:r>
            <a:r>
              <a:rPr lang="fr-FR" sz="2000" dirty="0" err="1"/>
              <a:t>necessário</a:t>
            </a:r>
            <a:r>
              <a:rPr lang="fr-FR" sz="2000" dirty="0"/>
              <a:t> à </a:t>
            </a:r>
            <a:r>
              <a:rPr lang="fr-FR" sz="2000" dirty="0" err="1"/>
              <a:t>carga</a:t>
            </a:r>
            <a:r>
              <a:rPr lang="fr-FR" sz="2000" dirty="0"/>
              <a:t> positiva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>
                <a:latin typeface="Symbol" pitchFamily="18" charset="2"/>
              </a:rPr>
              <a:t>b</a:t>
            </a:r>
            <a:r>
              <a:rPr lang="fr-FR" sz="2000" dirty="0"/>
              <a:t>, o que o </a:t>
            </a:r>
            <a:r>
              <a:rPr lang="fr-FR" sz="2000" dirty="0" err="1"/>
              <a:t>torna</a:t>
            </a:r>
            <a:r>
              <a:rPr lang="fr-FR" sz="2000" dirty="0"/>
              <a:t> </a:t>
            </a:r>
            <a:r>
              <a:rPr lang="fr-FR" sz="2000" dirty="0" err="1"/>
              <a:t>menos</a:t>
            </a:r>
            <a:r>
              <a:rPr lang="fr-FR" sz="2000" dirty="0"/>
              <a:t> </a:t>
            </a:r>
            <a:r>
              <a:rPr lang="fr-FR" sz="2000" dirty="0" err="1"/>
              <a:t>reativo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relação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derivado</a:t>
            </a:r>
            <a:r>
              <a:rPr lang="fr-FR" sz="2000" dirty="0"/>
              <a:t> de </a:t>
            </a:r>
            <a:r>
              <a:rPr lang="fr-FR" sz="2000" dirty="0" err="1"/>
              <a:t>alila</a:t>
            </a:r>
            <a:r>
              <a:rPr lang="fr-FR" sz="2000" dirty="0"/>
              <a:t>.</a:t>
            </a:r>
          </a:p>
        </p:txBody>
      </p:sp>
      <p:graphicFrame>
        <p:nvGraphicFramePr>
          <p:cNvPr id="2292740" name="Object 4"/>
          <p:cNvGraphicFramePr>
            <a:graphicFrameLocks noChangeAspect="1"/>
          </p:cNvGraphicFramePr>
          <p:nvPr/>
        </p:nvGraphicFramePr>
        <p:xfrm>
          <a:off x="6156176" y="1686287"/>
          <a:ext cx="228153" cy="228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66320" imgH="166320" progId="ChemDraw.Document.6.0">
                  <p:embed/>
                </p:oleObj>
              </mc:Choice>
              <mc:Fallback>
                <p:oleObj name="CS ChemDraw Drawing" r:id="rId2" imgW="166320" imgH="166320" progId="ChemDraw.Document.6.0">
                  <p:embed/>
                  <p:pic>
                    <p:nvPicPr>
                      <p:cNvPr id="22927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686287"/>
                        <a:ext cx="228153" cy="228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2743" name="Object 7"/>
          <p:cNvGraphicFramePr>
            <a:graphicFrameLocks noChangeAspect="1"/>
          </p:cNvGraphicFramePr>
          <p:nvPr/>
        </p:nvGraphicFramePr>
        <p:xfrm>
          <a:off x="414338" y="3905250"/>
          <a:ext cx="796925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578909" imgH="1249269" progId="ChemDraw.Document.6.0">
                  <p:embed/>
                </p:oleObj>
              </mc:Choice>
              <mc:Fallback>
                <p:oleObj name="CS ChemDraw Drawing" r:id="rId4" imgW="5578909" imgH="1249269" progId="ChemDraw.Document.6.0">
                  <p:embed/>
                  <p:pic>
                    <p:nvPicPr>
                      <p:cNvPr id="22927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3905250"/>
                        <a:ext cx="7969250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020272" y="1916832"/>
            <a:ext cx="1944216" cy="72008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26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Silanos</a:t>
            </a:r>
            <a:r>
              <a:rPr lang="fr-FR" sz="2800" dirty="0"/>
              <a:t> de </a:t>
            </a:r>
            <a:r>
              <a:rPr lang="fr-FR" sz="2800" dirty="0" err="1"/>
              <a:t>Vinila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23528" y="3244914"/>
            <a:ext cx="1169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298887" name="Object 7"/>
          <p:cNvGraphicFramePr>
            <a:graphicFrameLocks noChangeAspect="1"/>
          </p:cNvGraphicFramePr>
          <p:nvPr/>
        </p:nvGraphicFramePr>
        <p:xfrm>
          <a:off x="1130300" y="3498850"/>
          <a:ext cx="7323138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05260" imgH="2262785" progId="ChemDraw.Document.6.0">
                  <p:embed/>
                </p:oleObj>
              </mc:Choice>
              <mc:Fallback>
                <p:oleObj name="CS ChemDraw Drawing" r:id="rId2" imgW="6205260" imgH="2262785" progId="ChemDraw.Document.6.0">
                  <p:embed/>
                  <p:pic>
                    <p:nvPicPr>
                      <p:cNvPr id="22988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498850"/>
                        <a:ext cx="7323138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7020272" y="1918573"/>
            <a:ext cx="1987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</a:t>
            </a:r>
            <a:r>
              <a:rPr lang="fr-FR" dirty="0" err="1">
                <a:latin typeface="Calibri"/>
              </a:rPr>
              <a:t>í</a:t>
            </a:r>
            <a:r>
              <a:rPr lang="fr-FR" dirty="0" err="1"/>
              <a:t>ntese</a:t>
            </a:r>
            <a:r>
              <a:rPr lang="fr-FR" dirty="0"/>
              <a:t> de </a:t>
            </a:r>
            <a:r>
              <a:rPr lang="fr-FR" dirty="0" err="1"/>
              <a:t>olefinas</a:t>
            </a:r>
            <a:r>
              <a:rPr lang="fr-FR" dirty="0"/>
              <a:t> </a:t>
            </a:r>
          </a:p>
          <a:p>
            <a:pPr algn="just"/>
            <a:r>
              <a:rPr lang="fr-FR" dirty="0" err="1"/>
              <a:t>estereoespec</a:t>
            </a:r>
            <a:r>
              <a:rPr lang="fr-FR" dirty="0" err="1">
                <a:latin typeface="Calibri"/>
              </a:rPr>
              <a:t>í</a:t>
            </a:r>
            <a:r>
              <a:rPr lang="fr-FR" dirty="0" err="1"/>
              <a:t>fica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07504" y="6309320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A) </a:t>
            </a:r>
            <a:r>
              <a:rPr lang="nn-NO" sz="1600" dirty="0"/>
              <a:t>Hine, J.; </a:t>
            </a:r>
            <a:r>
              <a:rPr lang="nn-NO" sz="1600" i="1" dirty="0"/>
              <a:t>Adv. Phys. Org. Chem.</a:t>
            </a:r>
            <a:r>
              <a:rPr lang="nn-NO" sz="1600" dirty="0"/>
              <a:t> </a:t>
            </a:r>
            <a:r>
              <a:rPr lang="nn-NO" sz="1600" b="1" dirty="0"/>
              <a:t>1977</a:t>
            </a:r>
            <a:r>
              <a:rPr lang="nn-NO" sz="1600" dirty="0"/>
              <a:t>, 15, 1. </a:t>
            </a:r>
            <a:r>
              <a:rPr lang="nn-NO" sz="1600" b="1" dirty="0"/>
              <a:t>B)</a:t>
            </a:r>
            <a:r>
              <a:rPr lang="nn-NO" sz="1600" dirty="0"/>
              <a:t> </a:t>
            </a:r>
            <a:r>
              <a:rPr lang="en-US" sz="1600" dirty="0" err="1"/>
              <a:t>Arefelov</a:t>
            </a:r>
            <a:r>
              <a:rPr lang="en-US" sz="1600" dirty="0"/>
              <a:t>, A. </a:t>
            </a:r>
            <a:r>
              <a:rPr lang="en-US" sz="1600" i="1" dirty="0"/>
              <a:t>et al.; J. Am. Chem. Soc.</a:t>
            </a:r>
            <a:r>
              <a:rPr lang="en-US" sz="1600" b="1" dirty="0"/>
              <a:t> 2005</a:t>
            </a:r>
            <a:r>
              <a:rPr lang="en-US" sz="1600" dirty="0"/>
              <a:t>, 127, 5596. </a:t>
            </a:r>
            <a:r>
              <a:rPr lang="en-US" sz="1600" dirty="0" err="1"/>
              <a:t>Veja</a:t>
            </a:r>
            <a:r>
              <a:rPr lang="en-US" sz="1600" dirty="0"/>
              <a:t> </a:t>
            </a:r>
            <a:r>
              <a:rPr lang="en-US" sz="1600" dirty="0" err="1"/>
              <a:t>também</a:t>
            </a:r>
            <a:r>
              <a:rPr lang="en-US" sz="1600" dirty="0"/>
              <a:t>: </a:t>
            </a:r>
            <a:r>
              <a:rPr lang="en-US" sz="1600" b="1" dirty="0"/>
              <a:t>C)</a:t>
            </a:r>
            <a:r>
              <a:rPr lang="en-US" sz="1600" b="1" i="1" dirty="0"/>
              <a:t> </a:t>
            </a:r>
            <a:r>
              <a:rPr lang="en-US" sz="1600" dirty="0" err="1"/>
              <a:t>Ilardi</a:t>
            </a:r>
            <a:r>
              <a:rPr lang="en-US" sz="1600" dirty="0"/>
              <a:t>, E. A. </a:t>
            </a:r>
            <a:r>
              <a:rPr lang="en-US" sz="1600" i="1" dirty="0"/>
              <a:t>et al.; </a:t>
            </a:r>
            <a:r>
              <a:rPr lang="nn-NO" sz="1600" i="1" dirty="0"/>
              <a:t>Org. Lett. </a:t>
            </a:r>
            <a:r>
              <a:rPr lang="nn-NO" sz="1600" b="1" dirty="0"/>
              <a:t>2008</a:t>
            </a:r>
            <a:r>
              <a:rPr lang="nn-NO" sz="1600" i="1" dirty="0"/>
              <a:t>, </a:t>
            </a:r>
            <a:r>
              <a:rPr lang="nn-NO" sz="1600" dirty="0"/>
              <a:t>10, 1727. 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027331" y="836712"/>
            <a:ext cx="1937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/>
              <a:t>Cf.</a:t>
            </a:r>
            <a:r>
              <a:rPr lang="fr-FR" sz="1600" dirty="0"/>
              <a:t> </a:t>
            </a:r>
            <a:r>
              <a:rPr lang="fr-FR" sz="1600" dirty="0" err="1"/>
              <a:t>princ</a:t>
            </a:r>
            <a:r>
              <a:rPr lang="fr-FR" sz="1600" dirty="0" err="1">
                <a:latin typeface="Calibri"/>
              </a:rPr>
              <a:t>í</a:t>
            </a:r>
            <a:r>
              <a:rPr lang="fr-FR" sz="1600" dirty="0" err="1"/>
              <a:t>pio</a:t>
            </a:r>
            <a:r>
              <a:rPr lang="fr-FR" sz="1600" dirty="0"/>
              <a:t> de </a:t>
            </a:r>
            <a:r>
              <a:rPr lang="fr-FR" sz="1600" dirty="0" err="1"/>
              <a:t>menor</a:t>
            </a:r>
            <a:r>
              <a:rPr lang="fr-FR" sz="1600" dirty="0"/>
              <a:t> </a:t>
            </a:r>
            <a:r>
              <a:rPr lang="fr-FR" sz="1600" dirty="0" err="1"/>
              <a:t>movimento</a:t>
            </a:r>
            <a:r>
              <a:rPr lang="fr-FR" sz="1600" dirty="0"/>
              <a:t> de </a:t>
            </a:r>
            <a:r>
              <a:rPr lang="fr-FR" sz="1600" dirty="0" err="1"/>
              <a:t>Hine</a:t>
            </a:r>
            <a:r>
              <a:rPr lang="fr-FR" sz="1600" dirty="0"/>
              <a:t>.</a:t>
            </a:r>
          </a:p>
        </p:txBody>
      </p:sp>
      <p:graphicFrame>
        <p:nvGraphicFramePr>
          <p:cNvPr id="2298892" name="Object 12"/>
          <p:cNvGraphicFramePr>
            <a:graphicFrameLocks noChangeAspect="1"/>
          </p:cNvGraphicFramePr>
          <p:nvPr/>
        </p:nvGraphicFramePr>
        <p:xfrm>
          <a:off x="471488" y="2065338"/>
          <a:ext cx="58261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478635" imgH="817938" progId="ChemDraw.Document.6.0">
                  <p:embed/>
                </p:oleObj>
              </mc:Choice>
              <mc:Fallback>
                <p:oleObj name="CS ChemDraw Drawing" r:id="rId4" imgW="4478635" imgH="817938" progId="ChemDraw.Document.6.0">
                  <p:embed/>
                  <p:pic>
                    <p:nvPicPr>
                      <p:cNvPr id="22988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2065338"/>
                        <a:ext cx="5826125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8894" name="Object 14"/>
          <p:cNvGraphicFramePr>
            <a:graphicFrameLocks noChangeAspect="1"/>
          </p:cNvGraphicFramePr>
          <p:nvPr/>
        </p:nvGraphicFramePr>
        <p:xfrm>
          <a:off x="493713" y="769938"/>
          <a:ext cx="5732462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405258" imgH="818317" progId="ChemDraw.Document.6.0">
                  <p:embed/>
                </p:oleObj>
              </mc:Choice>
              <mc:Fallback>
                <p:oleObj name="CS ChemDraw Drawing" r:id="rId6" imgW="4405258" imgH="818317" progId="ChemDraw.Document.6.0">
                  <p:embed/>
                  <p:pic>
                    <p:nvPicPr>
                      <p:cNvPr id="22988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3" y="769938"/>
                        <a:ext cx="5732462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06835" y="44624"/>
            <a:ext cx="4718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Preparação</a:t>
            </a:r>
            <a:r>
              <a:rPr lang="fr-FR" sz="2800" dirty="0"/>
              <a:t> de </a:t>
            </a:r>
            <a:r>
              <a:rPr lang="fr-FR" sz="2800" dirty="0" err="1"/>
              <a:t>Silanos</a:t>
            </a:r>
            <a:r>
              <a:rPr lang="fr-FR" sz="2800" dirty="0"/>
              <a:t> de </a:t>
            </a:r>
            <a:r>
              <a:rPr lang="fr-FR" sz="2800" dirty="0" err="1"/>
              <a:t>Vinila</a:t>
            </a:r>
            <a:endParaRPr lang="fr-FR" sz="2800" dirty="0"/>
          </a:p>
        </p:txBody>
      </p:sp>
      <p:graphicFrame>
        <p:nvGraphicFramePr>
          <p:cNvPr id="2305027" name="Object 3"/>
          <p:cNvGraphicFramePr>
            <a:graphicFrameLocks noChangeAspect="1"/>
          </p:cNvGraphicFramePr>
          <p:nvPr/>
        </p:nvGraphicFramePr>
        <p:xfrm>
          <a:off x="2419350" y="1308100"/>
          <a:ext cx="46037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544404" imgH="321035" progId="ChemDraw.Document.6.0">
                  <p:embed/>
                </p:oleObj>
              </mc:Choice>
              <mc:Fallback>
                <p:oleObj name="CS ChemDraw Drawing" r:id="rId2" imgW="3544404" imgH="321035" progId="ChemDraw.Document.6.0">
                  <p:embed/>
                  <p:pic>
                    <p:nvPicPr>
                      <p:cNvPr id="2305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1308100"/>
                        <a:ext cx="46037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23528" y="836712"/>
            <a:ext cx="3303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Troca</a:t>
            </a:r>
            <a:r>
              <a:rPr lang="fr-FR" sz="2000" b="1" dirty="0"/>
              <a:t> </a:t>
            </a:r>
            <a:r>
              <a:rPr lang="fr-FR" sz="2000" b="1" dirty="0" err="1"/>
              <a:t>halogênio</a:t>
            </a:r>
            <a:r>
              <a:rPr lang="fr-FR" sz="2000" b="1" dirty="0"/>
              <a:t>-</a:t>
            </a:r>
            <a:r>
              <a:rPr lang="fr-FR" sz="2000" b="1" dirty="0" err="1"/>
              <a:t>metal</a:t>
            </a:r>
            <a:r>
              <a:rPr lang="fr-FR" sz="2000" b="1" dirty="0"/>
              <a:t>-</a:t>
            </a:r>
            <a:r>
              <a:rPr lang="fr-FR" sz="2000" b="1" dirty="0" err="1"/>
              <a:t>sil</a:t>
            </a:r>
            <a:r>
              <a:rPr lang="fr-FR" sz="2000" b="1" dirty="0" err="1">
                <a:latin typeface="Calibri"/>
              </a:rPr>
              <a:t>í</a:t>
            </a:r>
            <a:r>
              <a:rPr lang="fr-FR" sz="2000" b="1" dirty="0" err="1"/>
              <a:t>cio</a:t>
            </a:r>
            <a:r>
              <a:rPr lang="fr-FR" sz="2000" b="1" dirty="0"/>
              <a:t>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3528" y="2348880"/>
            <a:ext cx="3974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Hidrogenação</a:t>
            </a:r>
            <a:r>
              <a:rPr lang="fr-FR" sz="2000" b="1" dirty="0"/>
              <a:t> de </a:t>
            </a:r>
            <a:r>
              <a:rPr lang="fr-FR" sz="2000" b="1" dirty="0" err="1"/>
              <a:t>silanos</a:t>
            </a:r>
            <a:r>
              <a:rPr lang="fr-FR" sz="2000" b="1" dirty="0"/>
              <a:t> de </a:t>
            </a:r>
            <a:r>
              <a:rPr lang="fr-FR" sz="2000" b="1" dirty="0" err="1"/>
              <a:t>alcinila</a:t>
            </a:r>
            <a:r>
              <a:rPr lang="fr-FR" sz="2000" b="1" dirty="0"/>
              <a:t>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3528" y="4613066"/>
            <a:ext cx="4131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Hidrosililação</a:t>
            </a:r>
            <a:r>
              <a:rPr lang="fr-FR" sz="2000" b="1" dirty="0"/>
              <a:t> de </a:t>
            </a:r>
            <a:r>
              <a:rPr lang="fr-FR" sz="2000" b="1" dirty="0" err="1"/>
              <a:t>alcinos</a:t>
            </a:r>
            <a:r>
              <a:rPr lang="fr-FR" sz="2000" b="1" dirty="0"/>
              <a:t> (HSiR</a:t>
            </a:r>
            <a:r>
              <a:rPr lang="fr-FR" sz="2000" b="1" baseline="-25000" dirty="0"/>
              <a:t>3</a:t>
            </a:r>
            <a:r>
              <a:rPr lang="fr-FR" sz="2000" b="1" dirty="0"/>
              <a:t>/ </a:t>
            </a:r>
            <a:r>
              <a:rPr lang="fr-FR" sz="2000" b="1" dirty="0" err="1"/>
              <a:t>ML</a:t>
            </a:r>
            <a:r>
              <a:rPr lang="fr-FR" sz="2000" b="1" baseline="-25000" dirty="0" err="1"/>
              <a:t>n</a:t>
            </a:r>
            <a:r>
              <a:rPr lang="fr-FR" sz="2000" b="1" dirty="0"/>
              <a:t>)</a:t>
            </a:r>
          </a:p>
        </p:txBody>
      </p:sp>
      <p:graphicFrame>
        <p:nvGraphicFramePr>
          <p:cNvPr id="2305030" name="Object 6"/>
          <p:cNvGraphicFramePr>
            <a:graphicFrameLocks noChangeAspect="1"/>
          </p:cNvGraphicFramePr>
          <p:nvPr/>
        </p:nvGraphicFramePr>
        <p:xfrm>
          <a:off x="2274888" y="5072063"/>
          <a:ext cx="50990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922257" imgH="711432" progId="ChemDraw.Document.6.0">
                  <p:embed/>
                </p:oleObj>
              </mc:Choice>
              <mc:Fallback>
                <p:oleObj name="CS ChemDraw Drawing" r:id="rId4" imgW="3922257" imgH="711432" progId="ChemDraw.Document.6.0">
                  <p:embed/>
                  <p:pic>
                    <p:nvPicPr>
                      <p:cNvPr id="2305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5072063"/>
                        <a:ext cx="50990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5031" name="Object 7"/>
          <p:cNvGraphicFramePr>
            <a:graphicFrameLocks noChangeAspect="1"/>
          </p:cNvGraphicFramePr>
          <p:nvPr/>
        </p:nvGraphicFramePr>
        <p:xfrm>
          <a:off x="2117725" y="2840038"/>
          <a:ext cx="502761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868926" imgH="778519" progId="ChemDraw.Document.6.0">
                  <p:embed/>
                </p:oleObj>
              </mc:Choice>
              <mc:Fallback>
                <p:oleObj name="CS ChemDraw Drawing" r:id="rId6" imgW="3868926" imgH="778519" progId="ChemDraw.Document.6.0">
                  <p:embed/>
                  <p:pic>
                    <p:nvPicPr>
                      <p:cNvPr id="2305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2840038"/>
                        <a:ext cx="5027613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2051720" y="6021288"/>
            <a:ext cx="5912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Benkeser</a:t>
            </a:r>
            <a:r>
              <a:rPr lang="fr-FR" sz="1400" dirty="0"/>
              <a:t>, R. A.; Burrows, M. L.; Nelson, L. E.; </a:t>
            </a:r>
            <a:r>
              <a:rPr lang="fr-FR" sz="1400" dirty="0" err="1"/>
              <a:t>Swisher</a:t>
            </a:r>
            <a:r>
              <a:rPr lang="fr-FR" sz="1400" dirty="0"/>
              <a:t>, J. V.; </a:t>
            </a:r>
            <a:r>
              <a:rPr lang="fr-FR" sz="1400" i="1" dirty="0"/>
              <a:t>JACS</a:t>
            </a:r>
            <a:r>
              <a:rPr lang="fr-FR" sz="1400" dirty="0"/>
              <a:t> </a:t>
            </a:r>
            <a:r>
              <a:rPr lang="fr-FR" sz="1400" b="1" dirty="0"/>
              <a:t>1961</a:t>
            </a:r>
            <a:r>
              <a:rPr lang="fr-FR" sz="1400" dirty="0"/>
              <a:t>, 83, 4385.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908720"/>
            <a:ext cx="3960440" cy="108012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28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194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Silanos</a:t>
            </a:r>
            <a:r>
              <a:rPr lang="fr-FR" sz="2800" dirty="0"/>
              <a:t> de </a:t>
            </a:r>
            <a:r>
              <a:rPr lang="fr-FR" sz="2800" dirty="0" err="1"/>
              <a:t>Arila</a:t>
            </a:r>
            <a:r>
              <a:rPr lang="fr-FR" sz="2800" dirty="0"/>
              <a:t>: </a:t>
            </a:r>
            <a:r>
              <a:rPr lang="fr-FR" sz="2800" dirty="0" err="1"/>
              <a:t>S</a:t>
            </a:r>
            <a:r>
              <a:rPr lang="fr-FR" sz="2800" baseline="-25000" dirty="0" err="1"/>
              <a:t>E</a:t>
            </a:r>
            <a:r>
              <a:rPr lang="fr-FR" sz="2800" dirty="0" err="1"/>
              <a:t>Ar</a:t>
            </a:r>
            <a:endParaRPr lang="fr-FR" sz="2800" dirty="0"/>
          </a:p>
        </p:txBody>
      </p:sp>
      <p:graphicFrame>
        <p:nvGraphicFramePr>
          <p:cNvPr id="2297858" name="Object 2"/>
          <p:cNvGraphicFramePr>
            <a:graphicFrameLocks noChangeAspect="1"/>
          </p:cNvGraphicFramePr>
          <p:nvPr/>
        </p:nvGraphicFramePr>
        <p:xfrm>
          <a:off x="2411413" y="982663"/>
          <a:ext cx="37576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882877" imgH="708399" progId="ChemDraw.Document.6.0">
                  <p:embed/>
                </p:oleObj>
              </mc:Choice>
              <mc:Fallback>
                <p:oleObj name="CS ChemDraw Drawing" r:id="rId2" imgW="2882877" imgH="708399" progId="ChemDraw.Document.6.0">
                  <p:embed/>
                  <p:pic>
                    <p:nvPicPr>
                      <p:cNvPr id="22978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982663"/>
                        <a:ext cx="37576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971600" y="2204864"/>
            <a:ext cx="2229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Substituição</a:t>
            </a:r>
            <a:r>
              <a:rPr lang="fr-FR" sz="2000" b="1" dirty="0">
                <a:solidFill>
                  <a:srgbClr val="2508FE"/>
                </a:solidFill>
              </a:rPr>
              <a:t> META: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71600" y="4221088"/>
            <a:ext cx="2118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Substituição</a:t>
            </a:r>
            <a:r>
              <a:rPr lang="fr-FR" sz="2000" b="1" dirty="0">
                <a:solidFill>
                  <a:srgbClr val="2508FE"/>
                </a:solidFill>
              </a:rPr>
              <a:t> IPSO:</a:t>
            </a:r>
          </a:p>
        </p:txBody>
      </p:sp>
      <p:graphicFrame>
        <p:nvGraphicFramePr>
          <p:cNvPr id="2297862" name="Object 6"/>
          <p:cNvGraphicFramePr>
            <a:graphicFrameLocks noChangeAspect="1"/>
          </p:cNvGraphicFramePr>
          <p:nvPr/>
        </p:nvGraphicFramePr>
        <p:xfrm>
          <a:off x="1000125" y="2616200"/>
          <a:ext cx="7351713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637156" imgH="869864" progId="ChemDraw.Document.6.0">
                  <p:embed/>
                </p:oleObj>
              </mc:Choice>
              <mc:Fallback>
                <p:oleObj name="CS ChemDraw Drawing" r:id="rId4" imgW="5637156" imgH="869864" progId="ChemDraw.Document.6.0">
                  <p:embed/>
                  <p:pic>
                    <p:nvPicPr>
                      <p:cNvPr id="22978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616200"/>
                        <a:ext cx="7351713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7863" name="Object 7"/>
          <p:cNvGraphicFramePr>
            <a:graphicFrameLocks noChangeAspect="1"/>
          </p:cNvGraphicFramePr>
          <p:nvPr/>
        </p:nvGraphicFramePr>
        <p:xfrm>
          <a:off x="1335088" y="4638675"/>
          <a:ext cx="683736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5259043" imgH="756964" progId="ChemDraw.Document.6.0">
                  <p:embed/>
                </p:oleObj>
              </mc:Choice>
              <mc:Fallback>
                <p:oleObj name="CS ChemDraw Drawing" r:id="rId6" imgW="5259043" imgH="756964" progId="ChemDraw.Document.6.0">
                  <p:embed/>
                  <p:pic>
                    <p:nvPicPr>
                      <p:cNvPr id="22978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4638675"/>
                        <a:ext cx="6837362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7867" name="Object 11"/>
          <p:cNvGraphicFramePr>
            <a:graphicFrameLocks noChangeAspect="1"/>
          </p:cNvGraphicFramePr>
          <p:nvPr/>
        </p:nvGraphicFramePr>
        <p:xfrm>
          <a:off x="2051720" y="4371975"/>
          <a:ext cx="2412901" cy="184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744402" imgH="1330002" progId="ChemDraw.Document.6.0">
                  <p:embed/>
                </p:oleObj>
              </mc:Choice>
              <mc:Fallback>
                <p:oleObj name="CS ChemDraw Drawing" r:id="rId8" imgW="1744402" imgH="1330002" progId="ChemDraw.Document.6.0">
                  <p:embed/>
                  <p:pic>
                    <p:nvPicPr>
                      <p:cNvPr id="22978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371975"/>
                        <a:ext cx="2412901" cy="1841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194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Silanos</a:t>
            </a:r>
            <a:r>
              <a:rPr lang="fr-FR" sz="2800" dirty="0"/>
              <a:t> de </a:t>
            </a:r>
            <a:r>
              <a:rPr lang="fr-FR" sz="2800" dirty="0" err="1"/>
              <a:t>Arila</a:t>
            </a:r>
            <a:r>
              <a:rPr lang="fr-FR" sz="2800" dirty="0"/>
              <a:t>: </a:t>
            </a:r>
            <a:r>
              <a:rPr lang="fr-FR" sz="2800" dirty="0" err="1"/>
              <a:t>S</a:t>
            </a:r>
            <a:r>
              <a:rPr lang="fr-FR" sz="2800" baseline="-25000" dirty="0" err="1"/>
              <a:t>E</a:t>
            </a:r>
            <a:r>
              <a:rPr lang="fr-FR" sz="2800" dirty="0" err="1"/>
              <a:t>Ar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47914" y="692696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979712" y="3769295"/>
            <a:ext cx="4894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Effenberger</a:t>
            </a:r>
            <a:r>
              <a:rPr lang="fr-FR" sz="1400" dirty="0"/>
              <a:t>, F.; </a:t>
            </a:r>
            <a:r>
              <a:rPr lang="fr-FR" sz="1400" dirty="0" err="1"/>
              <a:t>Spiegler</a:t>
            </a:r>
            <a:r>
              <a:rPr lang="fr-FR" sz="1400" dirty="0"/>
              <a:t>, W.; </a:t>
            </a:r>
            <a:r>
              <a:rPr lang="fr-FR" sz="1400" i="1" dirty="0" err="1"/>
              <a:t>Angew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Int. Ed.</a:t>
            </a:r>
            <a:r>
              <a:rPr lang="fr-FR" sz="1400" dirty="0"/>
              <a:t> </a:t>
            </a:r>
            <a:r>
              <a:rPr lang="fr-FR" sz="1400" b="1" dirty="0"/>
              <a:t>1981</a:t>
            </a:r>
            <a:r>
              <a:rPr lang="fr-FR" sz="1400" dirty="0"/>
              <a:t>, 20, 265.</a:t>
            </a:r>
          </a:p>
        </p:txBody>
      </p:sp>
      <p:graphicFrame>
        <p:nvGraphicFramePr>
          <p:cNvPr id="2296837" name="Object 5"/>
          <p:cNvGraphicFramePr>
            <a:graphicFrameLocks noChangeAspect="1"/>
          </p:cNvGraphicFramePr>
          <p:nvPr/>
        </p:nvGraphicFramePr>
        <p:xfrm>
          <a:off x="2198688" y="836613"/>
          <a:ext cx="60944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734697" imgH="726593" progId="ChemDraw.Document.6.0">
                  <p:embed/>
                </p:oleObj>
              </mc:Choice>
              <mc:Fallback>
                <p:oleObj name="CS ChemDraw Drawing" r:id="rId2" imgW="4734697" imgH="726593" progId="ChemDraw.Document.6.0">
                  <p:embed/>
                  <p:pic>
                    <p:nvPicPr>
                      <p:cNvPr id="22968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836613"/>
                        <a:ext cx="60944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464115" y="1825079"/>
            <a:ext cx="5175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Felix</a:t>
            </a:r>
            <a:r>
              <a:rPr lang="fr-FR" sz="1400" dirty="0"/>
              <a:t>, G.; </a:t>
            </a:r>
            <a:r>
              <a:rPr lang="fr-FR" sz="1400" dirty="0" err="1"/>
              <a:t>Dunoguès</a:t>
            </a:r>
            <a:r>
              <a:rPr lang="fr-FR" sz="1400" dirty="0"/>
              <a:t>, J.; Calas, R.; </a:t>
            </a:r>
            <a:r>
              <a:rPr lang="fr-FR" sz="1400" i="1" dirty="0" err="1"/>
              <a:t>Angew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Int. Ed. </a:t>
            </a:r>
            <a:r>
              <a:rPr lang="fr-FR" sz="1400" b="1" dirty="0"/>
              <a:t>1979</a:t>
            </a:r>
            <a:r>
              <a:rPr lang="fr-FR" sz="1400" dirty="0"/>
              <a:t>, 18, 402.</a:t>
            </a:r>
          </a:p>
        </p:txBody>
      </p:sp>
      <p:graphicFrame>
        <p:nvGraphicFramePr>
          <p:cNvPr id="2296839" name="Object 7"/>
          <p:cNvGraphicFramePr>
            <a:graphicFrameLocks noChangeAspect="1"/>
          </p:cNvGraphicFramePr>
          <p:nvPr/>
        </p:nvGraphicFramePr>
        <p:xfrm>
          <a:off x="1687513" y="2536825"/>
          <a:ext cx="5356225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114776" imgH="924823" progId="ChemDraw.Document.6.0">
                  <p:embed/>
                </p:oleObj>
              </mc:Choice>
              <mc:Fallback>
                <p:oleObj name="CS ChemDraw Drawing" r:id="rId4" imgW="4114776" imgH="924823" progId="ChemDraw.Document.6.0">
                  <p:embed/>
                  <p:pic>
                    <p:nvPicPr>
                      <p:cNvPr id="22968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2536825"/>
                        <a:ext cx="5356225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340220" y="4541058"/>
            <a:ext cx="344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>
                <a:solidFill>
                  <a:srgbClr val="2508FE"/>
                </a:solidFill>
              </a:rPr>
              <a:t>Preparação</a:t>
            </a:r>
            <a:r>
              <a:rPr lang="fr-FR" sz="2000" b="1" i="1" dirty="0">
                <a:solidFill>
                  <a:srgbClr val="2508FE"/>
                </a:solidFill>
              </a:rPr>
              <a:t> de </a:t>
            </a:r>
            <a:r>
              <a:rPr lang="fr-FR" sz="2000" b="1" i="1" dirty="0" err="1">
                <a:solidFill>
                  <a:srgbClr val="2508FE"/>
                </a:solidFill>
              </a:rPr>
              <a:t>silanos</a:t>
            </a:r>
            <a:r>
              <a:rPr lang="fr-FR" sz="2000" b="1" i="1" dirty="0">
                <a:solidFill>
                  <a:srgbClr val="2508FE"/>
                </a:solidFill>
              </a:rPr>
              <a:t> de </a:t>
            </a:r>
            <a:r>
              <a:rPr lang="fr-FR" sz="2000" b="1" i="1" dirty="0" err="1">
                <a:solidFill>
                  <a:srgbClr val="2508FE"/>
                </a:solidFill>
              </a:rPr>
              <a:t>arila</a:t>
            </a:r>
            <a:r>
              <a:rPr lang="fr-FR" sz="2000" b="1" i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296840" name="Object 8"/>
          <p:cNvGraphicFramePr>
            <a:graphicFrameLocks noChangeAspect="1"/>
          </p:cNvGraphicFramePr>
          <p:nvPr/>
        </p:nvGraphicFramePr>
        <p:xfrm>
          <a:off x="395288" y="5572125"/>
          <a:ext cx="30702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366214" imgH="476436" progId="ChemDraw.Document.6.0">
                  <p:embed/>
                </p:oleObj>
              </mc:Choice>
              <mc:Fallback>
                <p:oleObj name="CS ChemDraw Drawing" r:id="rId6" imgW="2366214" imgH="476436" progId="ChemDraw.Document.6.0">
                  <p:embed/>
                  <p:pic>
                    <p:nvPicPr>
                      <p:cNvPr id="22968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572125"/>
                        <a:ext cx="30702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6841" name="Object 9"/>
          <p:cNvGraphicFramePr>
            <a:graphicFrameLocks noChangeAspect="1"/>
          </p:cNvGraphicFramePr>
          <p:nvPr/>
        </p:nvGraphicFramePr>
        <p:xfrm>
          <a:off x="5251450" y="5387975"/>
          <a:ext cx="30638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364701" imgH="665569" progId="ChemDraw.Document.6.0">
                  <p:embed/>
                </p:oleObj>
              </mc:Choice>
              <mc:Fallback>
                <p:oleObj name="CS ChemDraw Drawing" r:id="rId8" imgW="2364701" imgH="665569" progId="ChemDraw.Document.6.0">
                  <p:embed/>
                  <p:pic>
                    <p:nvPicPr>
                      <p:cNvPr id="22968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50" y="5387975"/>
                        <a:ext cx="306387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369982" y="4941168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Troca</a:t>
            </a:r>
            <a:r>
              <a:rPr lang="fr-FR" b="1" dirty="0"/>
              <a:t> </a:t>
            </a:r>
            <a:r>
              <a:rPr lang="fr-FR" b="1" dirty="0" err="1"/>
              <a:t>metal</a:t>
            </a:r>
            <a:r>
              <a:rPr lang="fr-FR" b="1" dirty="0"/>
              <a:t>-</a:t>
            </a:r>
            <a:r>
              <a:rPr lang="fr-FR" b="1" dirty="0" err="1"/>
              <a:t>silício</a:t>
            </a:r>
            <a:r>
              <a:rPr lang="fr-FR" b="1" dirty="0"/>
              <a:t>: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292080" y="4941168"/>
            <a:ext cx="145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Orto</a:t>
            </a:r>
            <a:r>
              <a:rPr lang="fr-FR" b="1" dirty="0"/>
              <a:t>-</a:t>
            </a:r>
            <a:r>
              <a:rPr lang="fr-FR" b="1" dirty="0" err="1"/>
              <a:t>litiação</a:t>
            </a:r>
            <a:r>
              <a:rPr lang="fr-FR" b="1" dirty="0"/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86872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4000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Fatos sobre </a:t>
            </a:r>
            <a:r>
              <a:rPr lang="fr-FR" sz="2800" dirty="0" err="1"/>
              <a:t>Organosilanos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92091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- </a:t>
            </a:r>
            <a:r>
              <a:rPr lang="fr-FR" sz="2000" dirty="0" err="1"/>
              <a:t>Organosilanos</a:t>
            </a:r>
            <a:r>
              <a:rPr lang="fr-FR" sz="2000" dirty="0"/>
              <a:t>  </a:t>
            </a:r>
            <a:r>
              <a:rPr lang="fr-FR" sz="2000" dirty="0" err="1"/>
              <a:t>são</a:t>
            </a:r>
            <a:r>
              <a:rPr lang="fr-FR" sz="2000" dirty="0"/>
              <a:t> mais </a:t>
            </a:r>
            <a:r>
              <a:rPr lang="fr-FR" sz="2000" dirty="0" err="1"/>
              <a:t>estáveis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ar</a:t>
            </a:r>
            <a:r>
              <a:rPr lang="fr-FR" sz="2000" dirty="0"/>
              <a:t> e </a:t>
            </a:r>
            <a:r>
              <a:rPr lang="fr-FR" sz="2000" dirty="0" err="1"/>
              <a:t>umidade</a:t>
            </a:r>
            <a:r>
              <a:rPr lang="fr-FR" sz="2000" dirty="0"/>
              <a:t>, do que </a:t>
            </a:r>
            <a:r>
              <a:rPr lang="fr-FR" sz="2000" dirty="0" err="1"/>
              <a:t>muito</a:t>
            </a:r>
            <a:r>
              <a:rPr lang="fr-FR" sz="2000" dirty="0"/>
              <a:t> </a:t>
            </a:r>
            <a:r>
              <a:rPr lang="fr-FR" sz="2000" dirty="0" err="1"/>
              <a:t>compostos</a:t>
            </a:r>
            <a:r>
              <a:rPr lang="fr-FR" sz="2000" dirty="0"/>
              <a:t> </a:t>
            </a:r>
            <a:r>
              <a:rPr lang="fr-FR" sz="2000" dirty="0" err="1"/>
              <a:t>organometálicos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1916832"/>
            <a:ext cx="6813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- São </a:t>
            </a:r>
            <a:r>
              <a:rPr lang="fr-FR" sz="2000" dirty="0" err="1"/>
              <a:t>facilmente</a:t>
            </a:r>
            <a:r>
              <a:rPr lang="fr-FR" sz="2000" dirty="0"/>
              <a:t> </a:t>
            </a:r>
            <a:r>
              <a:rPr lang="fr-FR" sz="2000" dirty="0" err="1"/>
              <a:t>preparados</a:t>
            </a:r>
            <a:r>
              <a:rPr lang="fr-FR" sz="2000" dirty="0"/>
              <a:t> a partir de </a:t>
            </a:r>
            <a:r>
              <a:rPr lang="fr-FR" sz="2000" dirty="0" err="1"/>
              <a:t>matérias</a:t>
            </a:r>
            <a:r>
              <a:rPr lang="fr-FR" sz="2000" dirty="0"/>
              <a:t> primas baratas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9512" y="2708920"/>
            <a:ext cx="3327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- </a:t>
            </a:r>
            <a:r>
              <a:rPr lang="fr-FR" sz="2000" dirty="0" err="1"/>
              <a:t>Apresentam</a:t>
            </a:r>
            <a:r>
              <a:rPr lang="fr-FR" sz="2000" dirty="0"/>
              <a:t> </a:t>
            </a:r>
            <a:r>
              <a:rPr lang="fr-FR" sz="2000" dirty="0" err="1"/>
              <a:t>baixa</a:t>
            </a:r>
            <a:r>
              <a:rPr lang="fr-FR" sz="2000" dirty="0"/>
              <a:t> </a:t>
            </a:r>
            <a:r>
              <a:rPr lang="fr-FR" sz="2000" dirty="0" err="1"/>
              <a:t>toxicidade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35010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- </a:t>
            </a:r>
            <a:r>
              <a:rPr lang="fr-FR" sz="2000" dirty="0" err="1"/>
              <a:t>Apresentam</a:t>
            </a:r>
            <a:r>
              <a:rPr lang="fr-FR" sz="2000" dirty="0"/>
              <a:t>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qu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mica</a:t>
            </a:r>
            <a:r>
              <a:rPr lang="fr-FR" sz="2000" dirty="0"/>
              <a:t> </a:t>
            </a:r>
            <a:r>
              <a:rPr lang="fr-FR" sz="2000" dirty="0" err="1"/>
              <a:t>rica</a:t>
            </a:r>
            <a:r>
              <a:rPr lang="fr-FR" sz="2000" dirty="0"/>
              <a:t> que </a:t>
            </a:r>
            <a:r>
              <a:rPr lang="fr-FR" sz="2000" dirty="0" err="1"/>
              <a:t>pode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facilmente</a:t>
            </a:r>
            <a:r>
              <a:rPr lang="fr-FR" sz="2000" dirty="0"/>
              <a:t> </a:t>
            </a:r>
            <a:r>
              <a:rPr lang="fr-FR" sz="2000" dirty="0" err="1"/>
              <a:t>compreendida</a:t>
            </a:r>
            <a:r>
              <a:rPr lang="fr-FR" sz="2000" dirty="0"/>
              <a:t> a partir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número</a:t>
            </a:r>
            <a:r>
              <a:rPr lang="fr-FR" sz="2000" dirty="0"/>
              <a:t> </a:t>
            </a:r>
            <a:r>
              <a:rPr lang="fr-FR" sz="2000" dirty="0" err="1"/>
              <a:t>relativamente</a:t>
            </a:r>
            <a:r>
              <a:rPr lang="fr-FR" sz="2000" dirty="0"/>
              <a:t> </a:t>
            </a:r>
            <a:r>
              <a:rPr lang="fr-FR" sz="2000" dirty="0" err="1"/>
              <a:t>pequeno</a:t>
            </a:r>
            <a:r>
              <a:rPr lang="fr-FR" sz="2000" dirty="0"/>
              <a:t> de </a:t>
            </a:r>
            <a:r>
              <a:rPr lang="fr-FR" sz="2000" dirty="0" err="1"/>
              <a:t>propriedades</a:t>
            </a:r>
            <a:r>
              <a:rPr lang="fr-FR" sz="2000" dirty="0"/>
              <a:t> </a:t>
            </a:r>
            <a:r>
              <a:rPr lang="fr-FR" sz="2000" dirty="0" err="1"/>
              <a:t>fundamentais</a:t>
            </a:r>
            <a:r>
              <a:rPr lang="fr-FR" sz="2000" dirty="0"/>
              <a:t> do </a:t>
            </a:r>
            <a:r>
              <a:rPr lang="fr-FR" sz="2000" dirty="0" err="1"/>
              <a:t>sil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cio</a:t>
            </a:r>
            <a:r>
              <a:rPr lang="fr-FR" sz="2000" dirty="0"/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99592" y="5157192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>
                <a:solidFill>
                  <a:srgbClr val="2508FE"/>
                </a:solidFill>
              </a:rPr>
              <a:t>Nomenclarura</a:t>
            </a:r>
            <a:r>
              <a:rPr lang="fr-FR" sz="2000" b="1" i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293763" name="Object 3"/>
          <p:cNvGraphicFramePr>
            <a:graphicFrameLocks noChangeAspect="1"/>
          </p:cNvGraphicFramePr>
          <p:nvPr/>
        </p:nvGraphicFramePr>
        <p:xfrm>
          <a:off x="2770188" y="5078413"/>
          <a:ext cx="357981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756548" imgH="775487" progId="ChemDraw.Document.6.0">
                  <p:embed/>
                </p:oleObj>
              </mc:Choice>
              <mc:Fallback>
                <p:oleObj name="CS ChemDraw Drawing" r:id="rId2" imgW="2756548" imgH="775487" progId="ChemDraw.Document.6.0">
                  <p:embed/>
                  <p:pic>
                    <p:nvPicPr>
                      <p:cNvPr id="22937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5078413"/>
                        <a:ext cx="3579812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71800" y="2276872"/>
            <a:ext cx="3528392" cy="79208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30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-27384"/>
            <a:ext cx="4396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Oxidação</a:t>
            </a:r>
            <a:r>
              <a:rPr lang="fr-FR" sz="2800" dirty="0"/>
              <a:t> de Fleming-</a:t>
            </a:r>
            <a:r>
              <a:rPr lang="fr-FR" sz="2800" dirty="0" err="1"/>
              <a:t>Tamao</a:t>
            </a:r>
            <a:endParaRPr lang="fr-FR" sz="2800" dirty="0"/>
          </a:p>
        </p:txBody>
      </p:sp>
      <p:graphicFrame>
        <p:nvGraphicFramePr>
          <p:cNvPr id="2329603" name="Object 3"/>
          <p:cNvGraphicFramePr>
            <a:graphicFrameLocks noChangeAspect="1"/>
          </p:cNvGraphicFramePr>
          <p:nvPr/>
        </p:nvGraphicFramePr>
        <p:xfrm>
          <a:off x="495300" y="639763"/>
          <a:ext cx="816768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95279" imgH="1051418" progId="ChemDraw.Document.6.0">
                  <p:embed/>
                </p:oleObj>
              </mc:Choice>
              <mc:Fallback>
                <p:oleObj name="CS ChemDraw Drawing" r:id="rId2" imgW="6295279" imgH="1051418" progId="ChemDraw.Document.6.0">
                  <p:embed/>
                  <p:pic>
                    <p:nvPicPr>
                      <p:cNvPr id="2329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639763"/>
                        <a:ext cx="8167688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51520" y="3429000"/>
            <a:ext cx="1491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Mecanismo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7504" y="6453336"/>
            <a:ext cx="836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Kürti</a:t>
            </a:r>
            <a:r>
              <a:rPr lang="fr-FR" sz="1600" dirty="0"/>
              <a:t>, L.; </a:t>
            </a:r>
            <a:r>
              <a:rPr lang="fr-FR" sz="1600" dirty="0" err="1"/>
              <a:t>Czak</a:t>
            </a:r>
            <a:r>
              <a:rPr lang="fr-FR" sz="1600" dirty="0" err="1">
                <a:latin typeface="Calibri"/>
              </a:rPr>
              <a:t>ó</a:t>
            </a:r>
            <a:r>
              <a:rPr lang="fr-FR" sz="1600" dirty="0"/>
              <a:t>, B.; </a:t>
            </a:r>
            <a:r>
              <a:rPr lang="fr-FR" sz="1600" i="1" dirty="0" err="1"/>
              <a:t>Strategic</a:t>
            </a:r>
            <a:r>
              <a:rPr lang="fr-FR" sz="1600" i="1" dirty="0"/>
              <a:t> Applications of </a:t>
            </a:r>
            <a:r>
              <a:rPr lang="fr-FR" sz="1600" i="1" dirty="0" err="1"/>
              <a:t>Named</a:t>
            </a:r>
            <a:r>
              <a:rPr lang="fr-FR" sz="1600" i="1" dirty="0"/>
              <a:t> </a:t>
            </a:r>
            <a:r>
              <a:rPr lang="fr-FR" sz="1600" i="1" dirty="0" err="1"/>
              <a:t>Reactions</a:t>
            </a:r>
            <a:r>
              <a:rPr lang="fr-FR" sz="1600" i="1" dirty="0"/>
              <a:t> in </a:t>
            </a:r>
            <a:r>
              <a:rPr lang="fr-FR" sz="1600" i="1" dirty="0" err="1"/>
              <a:t>Organic</a:t>
            </a:r>
            <a:r>
              <a:rPr lang="fr-FR" sz="1600" i="1" dirty="0"/>
              <a:t> </a:t>
            </a:r>
            <a:r>
              <a:rPr lang="fr-FR" sz="1600" i="1" dirty="0" err="1"/>
              <a:t>Synthesis</a:t>
            </a:r>
            <a:r>
              <a:rPr lang="fr-FR" sz="1600" dirty="0"/>
              <a:t>. Elsevier: </a:t>
            </a:r>
            <a:r>
              <a:rPr lang="fr-FR" sz="1600" b="1" dirty="0"/>
              <a:t>2005</a:t>
            </a:r>
            <a:r>
              <a:rPr lang="fr-FR" sz="1600" dirty="0"/>
              <a:t>.</a:t>
            </a:r>
          </a:p>
        </p:txBody>
      </p:sp>
      <p:graphicFrame>
        <p:nvGraphicFramePr>
          <p:cNvPr id="2329606" name="Object 6"/>
          <p:cNvGraphicFramePr>
            <a:graphicFrameLocks noChangeAspect="1"/>
          </p:cNvGraphicFramePr>
          <p:nvPr/>
        </p:nvGraphicFramePr>
        <p:xfrm>
          <a:off x="2922588" y="2406650"/>
          <a:ext cx="32131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475901" imgH="461654" progId="ChemDraw.Document.6.0">
                  <p:embed/>
                </p:oleObj>
              </mc:Choice>
              <mc:Fallback>
                <p:oleObj name="CS ChemDraw Drawing" r:id="rId4" imgW="2475901" imgH="461654" progId="ChemDraw.Document.6.0">
                  <p:embed/>
                  <p:pic>
                    <p:nvPicPr>
                      <p:cNvPr id="2329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2406650"/>
                        <a:ext cx="321310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9609" name="Object 9"/>
          <p:cNvGraphicFramePr>
            <a:graphicFrameLocks noChangeAspect="1"/>
          </p:cNvGraphicFramePr>
          <p:nvPr/>
        </p:nvGraphicFramePr>
        <p:xfrm>
          <a:off x="251520" y="3971864"/>
          <a:ext cx="360040" cy="32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64960" imgH="236880" progId="ChemDraw.Document.6.0">
                  <p:embed/>
                </p:oleObj>
              </mc:Choice>
              <mc:Fallback>
                <p:oleObj name="CS ChemDraw Drawing" r:id="rId6" imgW="264960" imgH="236880" progId="ChemDraw.Document.6.0">
                  <p:embed/>
                  <p:pic>
                    <p:nvPicPr>
                      <p:cNvPr id="23296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971864"/>
                        <a:ext cx="360040" cy="321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79512" y="429309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há</a:t>
            </a:r>
            <a:r>
              <a:rPr lang="fr-FR" dirty="0"/>
              <a:t> </a:t>
            </a:r>
            <a:r>
              <a:rPr lang="fr-FR" dirty="0" err="1"/>
              <a:t>preferência</a:t>
            </a:r>
            <a:r>
              <a:rPr lang="fr-FR" dirty="0"/>
              <a:t> no shift [1,2]-Si, </a:t>
            </a:r>
            <a:r>
              <a:rPr lang="fr-FR" dirty="0" err="1"/>
              <a:t>portanto</a:t>
            </a:r>
            <a:r>
              <a:rPr lang="fr-FR" dirty="0"/>
              <a:t> </a:t>
            </a:r>
            <a:r>
              <a:rPr lang="fr-FR" dirty="0" err="1"/>
              <a:t>deve</a:t>
            </a:r>
            <a:r>
              <a:rPr lang="fr-FR" dirty="0"/>
              <a:t>-se </a:t>
            </a:r>
            <a:r>
              <a:rPr lang="fr-FR" dirty="0" err="1"/>
              <a:t>oxidar</a:t>
            </a:r>
            <a:r>
              <a:rPr lang="fr-FR" dirty="0"/>
              <a:t> </a:t>
            </a:r>
            <a:r>
              <a:rPr lang="fr-FR" dirty="0" err="1"/>
              <a:t>todos</a:t>
            </a:r>
            <a:r>
              <a:rPr lang="fr-FR" dirty="0"/>
              <a:t> os </a:t>
            </a:r>
            <a:r>
              <a:rPr lang="fr-FR" dirty="0" err="1"/>
              <a:t>grupos</a:t>
            </a:r>
            <a:r>
              <a:rPr lang="fr-FR" dirty="0"/>
              <a:t> </a:t>
            </a:r>
            <a:r>
              <a:rPr lang="fr-FR" dirty="0" err="1"/>
              <a:t>ligados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Si</a:t>
            </a:r>
          </a:p>
          <a:p>
            <a:pPr algn="just"/>
            <a:r>
              <a:rPr lang="fr-FR" dirty="0"/>
              <a:t>         </a:t>
            </a:r>
            <a:r>
              <a:rPr lang="fr-FR" dirty="0" err="1"/>
              <a:t>excesso</a:t>
            </a:r>
            <a:r>
              <a:rPr lang="fr-FR" dirty="0"/>
              <a:t> de </a:t>
            </a:r>
            <a:r>
              <a:rPr lang="fr-FR" dirty="0" err="1"/>
              <a:t>oxidante</a:t>
            </a:r>
            <a:r>
              <a:rPr lang="fr-FR" dirty="0"/>
              <a:t>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08392" y="393305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329610" name="Object 10"/>
          <p:cNvGraphicFramePr>
            <a:graphicFrameLocks noChangeAspect="1"/>
          </p:cNvGraphicFramePr>
          <p:nvPr/>
        </p:nvGraphicFramePr>
        <p:xfrm>
          <a:off x="251520" y="5805264"/>
          <a:ext cx="29368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94120" imgH="158040" progId="ChemDraw.Document.6.0">
                  <p:embed/>
                </p:oleObj>
              </mc:Choice>
              <mc:Fallback>
                <p:oleObj name="CS ChemDraw Drawing" r:id="rId8" imgW="294120" imgH="158040" progId="ChemDraw.Document.6.0">
                  <p:embed/>
                  <p:pic>
                    <p:nvPicPr>
                      <p:cNvPr id="23296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805264"/>
                        <a:ext cx="29368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9611" name="Object 11"/>
          <p:cNvGraphicFramePr>
            <a:graphicFrameLocks noChangeAspect="1"/>
          </p:cNvGraphicFramePr>
          <p:nvPr/>
        </p:nvGraphicFramePr>
        <p:xfrm>
          <a:off x="2579688" y="3443288"/>
          <a:ext cx="6215062" cy="28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5389793" imgH="2431830" progId="ChemDraw.Document.6.0">
                  <p:embed/>
                </p:oleObj>
              </mc:Choice>
              <mc:Fallback>
                <p:oleObj name="CS ChemDraw Drawing" r:id="rId10" imgW="5389793" imgH="2431830" progId="ChemDraw.Document.6.0">
                  <p:embed/>
                  <p:pic>
                    <p:nvPicPr>
                      <p:cNvPr id="23296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3443288"/>
                        <a:ext cx="6215062" cy="280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831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-27384"/>
            <a:ext cx="4396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Oxidação</a:t>
            </a:r>
            <a:r>
              <a:rPr lang="fr-FR" sz="2800" dirty="0"/>
              <a:t> de Fleming-</a:t>
            </a:r>
            <a:r>
              <a:rPr lang="fr-FR" sz="2800" dirty="0" err="1"/>
              <a:t>Tamao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1" y="523121"/>
            <a:ext cx="864096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u="sng" dirty="0"/>
              <a:t>Pontos importantes:</a:t>
            </a:r>
          </a:p>
          <a:p>
            <a:pPr algn="just"/>
            <a:r>
              <a:rPr lang="fr-FR" sz="1700" dirty="0"/>
              <a:t>1) Fenil </a:t>
            </a:r>
            <a:r>
              <a:rPr lang="fr-FR" sz="1700" dirty="0" err="1"/>
              <a:t>silanos</a:t>
            </a:r>
            <a:r>
              <a:rPr lang="fr-FR" sz="1700" dirty="0"/>
              <a:t> </a:t>
            </a:r>
            <a:r>
              <a:rPr lang="fr-FR" sz="1700" dirty="0" err="1"/>
              <a:t>são</a:t>
            </a:r>
            <a:r>
              <a:rPr lang="fr-FR" sz="1700" dirty="0"/>
              <a:t> mais </a:t>
            </a:r>
            <a:r>
              <a:rPr lang="fr-FR" sz="1700" dirty="0" err="1"/>
              <a:t>robustos</a:t>
            </a:r>
            <a:r>
              <a:rPr lang="fr-FR" sz="1700" dirty="0"/>
              <a:t> que </a:t>
            </a:r>
            <a:r>
              <a:rPr lang="fr-FR" sz="1700" dirty="0" err="1"/>
              <a:t>alcoxi</a:t>
            </a:r>
            <a:r>
              <a:rPr lang="fr-FR" sz="1700" dirty="0"/>
              <a:t> </a:t>
            </a:r>
            <a:r>
              <a:rPr lang="fr-FR" sz="1700" dirty="0" err="1"/>
              <a:t>silanos</a:t>
            </a:r>
            <a:r>
              <a:rPr lang="fr-FR" sz="1700" dirty="0"/>
              <a:t>, </a:t>
            </a:r>
            <a:r>
              <a:rPr lang="fr-FR" sz="1700" dirty="0" err="1"/>
              <a:t>assim</a:t>
            </a:r>
            <a:r>
              <a:rPr lang="fr-FR" sz="1700" dirty="0"/>
              <a:t> </a:t>
            </a:r>
            <a:r>
              <a:rPr lang="fr-FR" sz="1700" dirty="0" err="1"/>
              <a:t>podem</a:t>
            </a:r>
            <a:r>
              <a:rPr lang="fr-FR" sz="1700" dirty="0"/>
              <a:t> </a:t>
            </a:r>
            <a:r>
              <a:rPr lang="fr-FR" sz="1700" dirty="0" err="1"/>
              <a:t>ser</a:t>
            </a:r>
            <a:r>
              <a:rPr lang="fr-FR" sz="1700" dirty="0"/>
              <a:t> </a:t>
            </a:r>
            <a:r>
              <a:rPr lang="fr-FR" sz="1700" dirty="0" err="1"/>
              <a:t>removidos</a:t>
            </a:r>
            <a:r>
              <a:rPr lang="fr-FR" sz="1700" dirty="0"/>
              <a:t> </a:t>
            </a:r>
            <a:r>
              <a:rPr lang="fr-FR" sz="1700" dirty="0" err="1"/>
              <a:t>ao</a:t>
            </a:r>
            <a:r>
              <a:rPr lang="fr-FR" sz="1700" dirty="0"/>
              <a:t> </a:t>
            </a:r>
            <a:r>
              <a:rPr lang="fr-FR" sz="1700" dirty="0" err="1"/>
              <a:t>fim</a:t>
            </a:r>
            <a:r>
              <a:rPr lang="fr-FR" sz="1700" dirty="0"/>
              <a:t> de </a:t>
            </a:r>
            <a:r>
              <a:rPr lang="fr-FR" sz="1700" dirty="0" err="1"/>
              <a:t>uma</a:t>
            </a:r>
            <a:r>
              <a:rPr lang="fr-FR" sz="1700" dirty="0"/>
              <a:t> </a:t>
            </a:r>
            <a:r>
              <a:rPr lang="fr-FR" sz="1700" dirty="0" err="1"/>
              <a:t>longa</a:t>
            </a:r>
            <a:r>
              <a:rPr lang="fr-FR" sz="1700" dirty="0"/>
              <a:t> </a:t>
            </a:r>
            <a:r>
              <a:rPr lang="fr-FR" sz="1700" dirty="0" err="1"/>
              <a:t>sequência</a:t>
            </a:r>
            <a:r>
              <a:rPr lang="fr-FR" sz="1700" dirty="0"/>
              <a:t> </a:t>
            </a:r>
            <a:r>
              <a:rPr lang="fr-FR" sz="1700" dirty="0" err="1"/>
              <a:t>reacional</a:t>
            </a:r>
            <a:r>
              <a:rPr lang="fr-FR" sz="1700" dirty="0"/>
              <a:t>.</a:t>
            </a:r>
          </a:p>
          <a:p>
            <a:pPr algn="just"/>
            <a:r>
              <a:rPr lang="fr-FR" sz="1700" dirty="0"/>
              <a:t>2) </a:t>
            </a:r>
            <a:r>
              <a:rPr lang="fr-FR" sz="1700" dirty="0" err="1"/>
              <a:t>Substituintes</a:t>
            </a:r>
            <a:r>
              <a:rPr lang="fr-FR" sz="1700" dirty="0"/>
              <a:t> </a:t>
            </a:r>
            <a:r>
              <a:rPr lang="fr-FR" sz="1700" dirty="0" err="1"/>
              <a:t>arila</a:t>
            </a:r>
            <a:r>
              <a:rPr lang="fr-FR" sz="1700" dirty="0"/>
              <a:t>, </a:t>
            </a:r>
            <a:r>
              <a:rPr lang="fr-FR" sz="1700" dirty="0" err="1"/>
              <a:t>heteroarila</a:t>
            </a:r>
            <a:r>
              <a:rPr lang="fr-FR" sz="1700" dirty="0"/>
              <a:t> e </a:t>
            </a:r>
            <a:r>
              <a:rPr lang="fr-FR" sz="1700" dirty="0" err="1"/>
              <a:t>alila</a:t>
            </a:r>
            <a:r>
              <a:rPr lang="fr-FR" sz="1700" dirty="0"/>
              <a:t> no </a:t>
            </a:r>
            <a:r>
              <a:rPr lang="fr-FR" sz="1700" dirty="0" err="1"/>
              <a:t>silicio</a:t>
            </a:r>
            <a:r>
              <a:rPr lang="fr-FR" sz="1700" dirty="0"/>
              <a:t> se </a:t>
            </a:r>
            <a:r>
              <a:rPr lang="fr-FR" sz="1700" dirty="0" err="1"/>
              <a:t>comportam</a:t>
            </a:r>
            <a:r>
              <a:rPr lang="fr-FR" sz="1700" dirty="0"/>
              <a:t> de </a:t>
            </a:r>
            <a:r>
              <a:rPr lang="fr-FR" sz="1700" dirty="0" err="1"/>
              <a:t>maneira</a:t>
            </a:r>
            <a:r>
              <a:rPr lang="fr-FR" sz="1700" dirty="0"/>
              <a:t> </a:t>
            </a:r>
            <a:r>
              <a:rPr lang="fr-FR" sz="1700" dirty="0" err="1"/>
              <a:t>semelhante</a:t>
            </a:r>
            <a:r>
              <a:rPr lang="fr-FR" sz="1700" dirty="0"/>
              <a:t>.</a:t>
            </a:r>
          </a:p>
          <a:p>
            <a:pPr algn="just"/>
            <a:r>
              <a:rPr lang="fr-FR" sz="1700" dirty="0"/>
              <a:t>3) Na </a:t>
            </a:r>
            <a:r>
              <a:rPr lang="fr-FR" sz="1700" dirty="0" err="1"/>
              <a:t>segunda</a:t>
            </a:r>
            <a:r>
              <a:rPr lang="fr-FR" sz="1700" dirty="0"/>
              <a:t> </a:t>
            </a:r>
            <a:r>
              <a:rPr lang="fr-FR" sz="1700" dirty="0" err="1"/>
              <a:t>etapa</a:t>
            </a:r>
            <a:r>
              <a:rPr lang="fr-FR" sz="1700" dirty="0"/>
              <a:t>, </a:t>
            </a:r>
            <a:r>
              <a:rPr lang="fr-FR" sz="1700" dirty="0" err="1"/>
              <a:t>fluoretos</a:t>
            </a:r>
            <a:r>
              <a:rPr lang="fr-FR" sz="1700" dirty="0"/>
              <a:t> </a:t>
            </a:r>
            <a:r>
              <a:rPr lang="fr-FR" sz="1700" dirty="0" err="1"/>
              <a:t>são</a:t>
            </a:r>
            <a:r>
              <a:rPr lang="fr-FR" sz="1700" dirty="0"/>
              <a:t> </a:t>
            </a:r>
            <a:r>
              <a:rPr lang="fr-FR" sz="1700" dirty="0" err="1"/>
              <a:t>frequentemente</a:t>
            </a:r>
            <a:r>
              <a:rPr lang="fr-FR" sz="1700" dirty="0"/>
              <a:t> </a:t>
            </a:r>
            <a:r>
              <a:rPr lang="fr-FR" sz="1700" dirty="0" err="1"/>
              <a:t>necessários</a:t>
            </a:r>
            <a:r>
              <a:rPr lang="fr-FR" sz="1700" dirty="0"/>
              <a:t> </a:t>
            </a:r>
            <a:r>
              <a:rPr lang="fr-FR" sz="1700" dirty="0" err="1"/>
              <a:t>como</a:t>
            </a:r>
            <a:r>
              <a:rPr lang="fr-FR" sz="1700" dirty="0"/>
              <a:t> </a:t>
            </a:r>
            <a:r>
              <a:rPr lang="fr-FR" sz="1700" dirty="0" err="1"/>
              <a:t>aditivos</a:t>
            </a:r>
            <a:r>
              <a:rPr lang="fr-FR" sz="1700" dirty="0"/>
              <a:t> </a:t>
            </a:r>
            <a:r>
              <a:rPr lang="fr-FR" sz="1700" dirty="0" err="1"/>
              <a:t>além</a:t>
            </a:r>
            <a:r>
              <a:rPr lang="fr-FR" sz="1700" dirty="0"/>
              <a:t> do agente </a:t>
            </a:r>
            <a:r>
              <a:rPr lang="fr-FR" sz="1700" dirty="0" err="1"/>
              <a:t>oxidante</a:t>
            </a:r>
            <a:r>
              <a:rPr lang="fr-FR" sz="1700" dirty="0"/>
              <a:t>.</a:t>
            </a:r>
          </a:p>
          <a:p>
            <a:pPr algn="just"/>
            <a:r>
              <a:rPr lang="fr-FR" sz="1700" dirty="0"/>
              <a:t>4) </a:t>
            </a:r>
            <a:r>
              <a:rPr lang="fr-FR" sz="1700" dirty="0" err="1"/>
              <a:t>Normalmente</a:t>
            </a:r>
            <a:r>
              <a:rPr lang="fr-FR" sz="1700" dirty="0"/>
              <a:t>, mais do que </a:t>
            </a:r>
            <a:r>
              <a:rPr lang="fr-FR" sz="1700" dirty="0" err="1"/>
              <a:t>um</a:t>
            </a:r>
            <a:r>
              <a:rPr lang="fr-FR" sz="1700" dirty="0"/>
              <a:t> </a:t>
            </a:r>
            <a:r>
              <a:rPr lang="fr-FR" sz="1700" dirty="0" err="1"/>
              <a:t>equivalente</a:t>
            </a:r>
            <a:r>
              <a:rPr lang="fr-FR" sz="1700" dirty="0"/>
              <a:t>  de agente </a:t>
            </a:r>
            <a:r>
              <a:rPr lang="fr-FR" sz="1700" dirty="0" err="1"/>
              <a:t>oxidante</a:t>
            </a:r>
            <a:r>
              <a:rPr lang="fr-FR" sz="1700" dirty="0"/>
              <a:t> é </a:t>
            </a:r>
            <a:r>
              <a:rPr lang="fr-FR" sz="1700" dirty="0" err="1"/>
              <a:t>necessário</a:t>
            </a:r>
            <a:r>
              <a:rPr lang="fr-FR" sz="1700" dirty="0"/>
              <a:t> </a:t>
            </a:r>
            <a:r>
              <a:rPr lang="fr-FR" sz="1700" dirty="0" err="1"/>
              <a:t>por</a:t>
            </a:r>
            <a:r>
              <a:rPr lang="fr-FR" sz="1700" dirty="0"/>
              <a:t> </a:t>
            </a:r>
            <a:r>
              <a:rPr lang="fr-FR" sz="1700" dirty="0" err="1"/>
              <a:t>cada</a:t>
            </a:r>
            <a:r>
              <a:rPr lang="fr-FR" sz="1700" dirty="0"/>
              <a:t> </a:t>
            </a:r>
            <a:r>
              <a:rPr lang="fr-FR" sz="1700" dirty="0" err="1"/>
              <a:t>ligação</a:t>
            </a:r>
            <a:r>
              <a:rPr lang="fr-FR" sz="1700" dirty="0"/>
              <a:t> </a:t>
            </a:r>
            <a:r>
              <a:rPr lang="fr-FR" sz="1700" dirty="0" err="1"/>
              <a:t>Si-C</a:t>
            </a:r>
            <a:r>
              <a:rPr lang="fr-FR" sz="1700" dirty="0"/>
              <a:t>.</a:t>
            </a:r>
          </a:p>
          <a:p>
            <a:pPr algn="just"/>
            <a:endParaRPr lang="fr-FR" sz="1500" dirty="0"/>
          </a:p>
          <a:p>
            <a:pPr algn="just"/>
            <a:r>
              <a:rPr lang="fr-FR" sz="1700" b="1" u="sng" dirty="0" err="1"/>
              <a:t>Vantagens</a:t>
            </a:r>
            <a:r>
              <a:rPr lang="fr-FR" sz="1700" b="1" u="sng" dirty="0"/>
              <a:t>:</a:t>
            </a:r>
          </a:p>
          <a:p>
            <a:pPr marL="457200" indent="-457200" algn="just"/>
            <a:r>
              <a:rPr lang="fr-FR" sz="1700" dirty="0"/>
              <a:t>1) </a:t>
            </a:r>
            <a:r>
              <a:rPr lang="fr-FR" sz="1700" dirty="0" err="1"/>
              <a:t>Ligações</a:t>
            </a:r>
            <a:r>
              <a:rPr lang="fr-FR" sz="1700" dirty="0"/>
              <a:t> C-Si  </a:t>
            </a:r>
            <a:r>
              <a:rPr lang="fr-FR" sz="1700" dirty="0" err="1"/>
              <a:t>podem</a:t>
            </a:r>
            <a:r>
              <a:rPr lang="fr-FR" sz="1700" dirty="0"/>
              <a:t> </a:t>
            </a:r>
            <a:r>
              <a:rPr lang="fr-FR" sz="1700" dirty="0" err="1"/>
              <a:t>ser</a:t>
            </a:r>
            <a:r>
              <a:rPr lang="fr-FR" sz="1700" dirty="0"/>
              <a:t> </a:t>
            </a:r>
            <a:r>
              <a:rPr lang="fr-FR" sz="1700" dirty="0" err="1"/>
              <a:t>introduzidas</a:t>
            </a:r>
            <a:r>
              <a:rPr lang="fr-FR" sz="1700" dirty="0"/>
              <a:t> </a:t>
            </a:r>
            <a:r>
              <a:rPr lang="fr-FR" sz="1700" dirty="0" err="1"/>
              <a:t>estereoespecificamente</a:t>
            </a:r>
            <a:r>
              <a:rPr lang="fr-FR" sz="1700" dirty="0"/>
              <a:t>.</a:t>
            </a:r>
          </a:p>
          <a:p>
            <a:pPr marL="457200" indent="-457200" algn="just"/>
            <a:r>
              <a:rPr lang="fr-FR" sz="1700" dirty="0"/>
              <a:t>2) </a:t>
            </a:r>
            <a:r>
              <a:rPr lang="fr-FR" sz="1700" dirty="0" err="1"/>
              <a:t>Escolhendo</a:t>
            </a:r>
            <a:r>
              <a:rPr lang="fr-FR" sz="1700" dirty="0"/>
              <a:t>  </a:t>
            </a:r>
            <a:r>
              <a:rPr lang="fr-FR" sz="1700" dirty="0" err="1"/>
              <a:t>cuidadosamente</a:t>
            </a:r>
            <a:r>
              <a:rPr lang="fr-FR" sz="1700" dirty="0"/>
              <a:t>  os  </a:t>
            </a:r>
            <a:r>
              <a:rPr lang="fr-FR" sz="1700" dirty="0" err="1"/>
              <a:t>ligantes</a:t>
            </a:r>
            <a:r>
              <a:rPr lang="fr-FR" sz="1700" dirty="0"/>
              <a:t>  sobre  o  </a:t>
            </a:r>
            <a:r>
              <a:rPr lang="fr-FR" sz="1700" dirty="0" err="1"/>
              <a:t>silicio</a:t>
            </a:r>
            <a:r>
              <a:rPr lang="fr-FR" sz="1700" dirty="0"/>
              <a:t>,  é </a:t>
            </a:r>
            <a:r>
              <a:rPr lang="fr-FR" sz="1700" dirty="0" err="1"/>
              <a:t>possivel</a:t>
            </a:r>
            <a:r>
              <a:rPr lang="fr-FR" sz="1700" dirty="0"/>
              <a:t> </a:t>
            </a:r>
            <a:r>
              <a:rPr lang="fr-FR" sz="1700" dirty="0" err="1"/>
              <a:t>oxidar</a:t>
            </a:r>
            <a:r>
              <a:rPr lang="fr-FR" sz="1700" dirty="0"/>
              <a:t> </a:t>
            </a:r>
            <a:r>
              <a:rPr lang="fr-FR" sz="1700" dirty="0" err="1"/>
              <a:t>um</a:t>
            </a:r>
            <a:r>
              <a:rPr lang="fr-FR" sz="1700" dirty="0"/>
              <a:t> </a:t>
            </a:r>
          </a:p>
          <a:p>
            <a:pPr marL="457200" indent="-457200" algn="just"/>
            <a:r>
              <a:rPr lang="fr-FR" sz="1700" dirty="0" err="1"/>
              <a:t>grupo</a:t>
            </a:r>
            <a:r>
              <a:rPr lang="fr-FR" sz="1700" dirty="0"/>
              <a:t> </a:t>
            </a:r>
            <a:r>
              <a:rPr lang="fr-FR" sz="1700" dirty="0" err="1"/>
              <a:t>frente</a:t>
            </a:r>
            <a:r>
              <a:rPr lang="fr-FR" sz="1700" dirty="0"/>
              <a:t> a </a:t>
            </a:r>
            <a:r>
              <a:rPr lang="fr-FR" sz="1700" dirty="0" err="1"/>
              <a:t>outros</a:t>
            </a:r>
            <a:r>
              <a:rPr lang="fr-FR" sz="1700" dirty="0"/>
              <a:t> </a:t>
            </a:r>
            <a:r>
              <a:rPr lang="fr-FR" sz="1700" dirty="0" err="1"/>
              <a:t>grupos</a:t>
            </a:r>
            <a:r>
              <a:rPr lang="fr-FR" sz="1700" dirty="0"/>
              <a:t> </a:t>
            </a:r>
            <a:r>
              <a:rPr lang="fr-FR" sz="1700" dirty="0" err="1"/>
              <a:t>sililados</a:t>
            </a:r>
            <a:r>
              <a:rPr lang="fr-FR" sz="1700" dirty="0"/>
              <a:t>.</a:t>
            </a:r>
          </a:p>
          <a:p>
            <a:pPr marL="457200" indent="-457200" algn="just"/>
            <a:r>
              <a:rPr lang="fr-FR" sz="1700" dirty="0"/>
              <a:t>3) </a:t>
            </a:r>
            <a:r>
              <a:rPr lang="fr-FR" sz="1700" dirty="0" err="1"/>
              <a:t>Diferente</a:t>
            </a:r>
            <a:r>
              <a:rPr lang="fr-FR" sz="1700" dirty="0"/>
              <a:t>  do  O,  o Si  </a:t>
            </a:r>
            <a:r>
              <a:rPr lang="fr-FR" sz="1700" dirty="0" err="1"/>
              <a:t>não</a:t>
            </a:r>
            <a:r>
              <a:rPr lang="fr-FR" sz="1700" dirty="0"/>
              <a:t>  </a:t>
            </a:r>
            <a:r>
              <a:rPr lang="fr-FR" sz="1700" dirty="0" err="1"/>
              <a:t>possui</a:t>
            </a:r>
            <a:r>
              <a:rPr lang="fr-FR" sz="1700" dirty="0"/>
              <a:t>  pares  de  </a:t>
            </a:r>
            <a:r>
              <a:rPr lang="fr-FR" sz="1700" dirty="0" err="1"/>
              <a:t>elétrons</a:t>
            </a:r>
            <a:r>
              <a:rPr lang="fr-FR" sz="1700" dirty="0"/>
              <a:t> livres. </a:t>
            </a:r>
            <a:r>
              <a:rPr lang="fr-FR" sz="1700" dirty="0" err="1"/>
              <a:t>Assim</a:t>
            </a:r>
            <a:r>
              <a:rPr lang="fr-FR" sz="1700" dirty="0"/>
              <a:t>,  </a:t>
            </a:r>
            <a:r>
              <a:rPr lang="fr-FR" sz="1700" dirty="0" err="1"/>
              <a:t>ele</a:t>
            </a:r>
            <a:r>
              <a:rPr lang="fr-FR" sz="1700" dirty="0"/>
              <a:t>  </a:t>
            </a:r>
            <a:r>
              <a:rPr lang="fr-FR" sz="1700" dirty="0" err="1"/>
              <a:t>não</a:t>
            </a:r>
            <a:r>
              <a:rPr lang="fr-FR" sz="1700" dirty="0"/>
              <a:t>   se</a:t>
            </a:r>
          </a:p>
          <a:p>
            <a:pPr marL="457200" indent="-457200" algn="just"/>
            <a:r>
              <a:rPr lang="fr-FR" sz="1700" dirty="0" err="1"/>
              <a:t>coordena</a:t>
            </a:r>
            <a:r>
              <a:rPr lang="fr-FR" sz="1700" dirty="0"/>
              <a:t> </a:t>
            </a:r>
            <a:r>
              <a:rPr lang="fr-FR" sz="1700" dirty="0" err="1"/>
              <a:t>com</a:t>
            </a:r>
            <a:r>
              <a:rPr lang="fr-FR" sz="1700" dirty="0"/>
              <a:t> </a:t>
            </a:r>
            <a:r>
              <a:rPr lang="fr-FR" sz="1700" dirty="0" err="1"/>
              <a:t>eletrofilos</a:t>
            </a:r>
            <a:r>
              <a:rPr lang="fr-FR" sz="1700" dirty="0"/>
              <a:t> ou </a:t>
            </a:r>
            <a:r>
              <a:rPr lang="fr-FR" sz="1700" dirty="0" err="1"/>
              <a:t>acidos</a:t>
            </a:r>
            <a:r>
              <a:rPr lang="fr-FR" sz="1700" dirty="0"/>
              <a:t> de Lewis.</a:t>
            </a:r>
          </a:p>
          <a:p>
            <a:pPr marL="457200" indent="-457200" algn="just"/>
            <a:r>
              <a:rPr lang="fr-FR" sz="1700" dirty="0"/>
              <a:t>4) No </a:t>
            </a:r>
            <a:r>
              <a:rPr lang="fr-FR" sz="1700" dirty="0" err="1"/>
              <a:t>caso</a:t>
            </a:r>
            <a:r>
              <a:rPr lang="fr-FR" sz="1700" dirty="0"/>
              <a:t> de </a:t>
            </a:r>
            <a:r>
              <a:rPr lang="fr-FR" sz="1700" dirty="0" err="1"/>
              <a:t>substratos</a:t>
            </a:r>
            <a:r>
              <a:rPr lang="fr-FR" sz="1700" dirty="0"/>
              <a:t> </a:t>
            </a:r>
            <a:r>
              <a:rPr lang="fr-FR" sz="1700" dirty="0" err="1"/>
              <a:t>enantioenriquecidos</a:t>
            </a:r>
            <a:r>
              <a:rPr lang="fr-FR" sz="1700" dirty="0"/>
              <a:t>, </a:t>
            </a:r>
            <a:r>
              <a:rPr lang="fr-FR" sz="1700" dirty="0" err="1"/>
              <a:t>oxidação</a:t>
            </a:r>
            <a:r>
              <a:rPr lang="fr-FR" sz="1700" dirty="0"/>
              <a:t> é </a:t>
            </a:r>
            <a:r>
              <a:rPr lang="fr-FR" sz="1700" dirty="0" err="1"/>
              <a:t>estereoespec</a:t>
            </a:r>
            <a:r>
              <a:rPr lang="fr-FR" sz="1700" dirty="0" err="1">
                <a:latin typeface="Calibri"/>
              </a:rPr>
              <a:t>í</a:t>
            </a:r>
            <a:r>
              <a:rPr lang="fr-FR" sz="1700" dirty="0" err="1"/>
              <a:t>fica</a:t>
            </a:r>
            <a:endParaRPr lang="fr-FR" sz="1700" dirty="0"/>
          </a:p>
          <a:p>
            <a:pPr marL="457200" indent="-457200" algn="just"/>
            <a:r>
              <a:rPr lang="fr-FR" sz="1700" dirty="0"/>
              <a:t>5) As </a:t>
            </a:r>
            <a:r>
              <a:rPr lang="fr-FR" sz="1700" dirty="0" err="1"/>
              <a:t>condições</a:t>
            </a:r>
            <a:r>
              <a:rPr lang="fr-FR" sz="1700" dirty="0"/>
              <a:t> </a:t>
            </a:r>
            <a:r>
              <a:rPr lang="fr-FR" sz="1700" dirty="0" err="1"/>
              <a:t>reacionais</a:t>
            </a:r>
            <a:r>
              <a:rPr lang="fr-FR" sz="1700" dirty="0"/>
              <a:t> </a:t>
            </a:r>
            <a:r>
              <a:rPr lang="fr-FR" sz="1700" dirty="0" err="1"/>
              <a:t>são</a:t>
            </a:r>
            <a:r>
              <a:rPr lang="fr-FR" sz="1700" dirty="0"/>
              <a:t> </a:t>
            </a:r>
            <a:r>
              <a:rPr lang="fr-FR" sz="1700" dirty="0" err="1"/>
              <a:t>doces</a:t>
            </a:r>
            <a:r>
              <a:rPr lang="fr-FR" sz="1700" dirty="0"/>
              <a:t> e </a:t>
            </a:r>
            <a:r>
              <a:rPr lang="fr-FR" sz="1700" dirty="0" err="1"/>
              <a:t>toleram</a:t>
            </a:r>
            <a:r>
              <a:rPr lang="fr-FR" sz="1700" dirty="0"/>
              <a:t> </a:t>
            </a:r>
            <a:r>
              <a:rPr lang="fr-FR" sz="1700" dirty="0" err="1"/>
              <a:t>diversos</a:t>
            </a:r>
            <a:r>
              <a:rPr lang="fr-FR" sz="1700" dirty="0"/>
              <a:t> </a:t>
            </a:r>
            <a:r>
              <a:rPr lang="fr-FR" sz="1700" dirty="0" err="1"/>
              <a:t>grupos</a:t>
            </a:r>
            <a:r>
              <a:rPr lang="fr-FR" sz="1700" dirty="0"/>
              <a:t> </a:t>
            </a:r>
            <a:r>
              <a:rPr lang="fr-FR" sz="1700" dirty="0" err="1"/>
              <a:t>funcionais</a:t>
            </a:r>
            <a:endParaRPr lang="fr-FR" sz="1700" dirty="0"/>
          </a:p>
          <a:p>
            <a:pPr marL="457200" indent="-457200" algn="just"/>
            <a:r>
              <a:rPr lang="fr-FR" sz="1700" dirty="0"/>
              <a:t>6) As  </a:t>
            </a:r>
            <a:r>
              <a:rPr lang="fr-FR" sz="1700" dirty="0" err="1"/>
              <a:t>duas</a:t>
            </a:r>
            <a:r>
              <a:rPr lang="fr-FR" sz="1700" dirty="0"/>
              <a:t>  </a:t>
            </a:r>
            <a:r>
              <a:rPr lang="fr-FR" sz="1700" dirty="0" err="1"/>
              <a:t>etapas</a:t>
            </a:r>
            <a:r>
              <a:rPr lang="fr-FR" sz="1700" dirty="0"/>
              <a:t>  </a:t>
            </a:r>
            <a:r>
              <a:rPr lang="fr-FR" sz="1700" dirty="0" err="1"/>
              <a:t>podem</a:t>
            </a:r>
            <a:r>
              <a:rPr lang="fr-FR" sz="1700" dirty="0"/>
              <a:t>  </a:t>
            </a:r>
            <a:r>
              <a:rPr lang="fr-FR" sz="1700" dirty="0" err="1"/>
              <a:t>ser</a:t>
            </a:r>
            <a:r>
              <a:rPr lang="fr-FR" sz="1700" dirty="0"/>
              <a:t>  </a:t>
            </a:r>
            <a:r>
              <a:rPr lang="fr-FR" sz="1700" dirty="0" err="1"/>
              <a:t>realizadas</a:t>
            </a:r>
            <a:r>
              <a:rPr lang="fr-FR" sz="1700" dirty="0"/>
              <a:t>  one-pot  </a:t>
            </a:r>
            <a:r>
              <a:rPr lang="fr-FR" sz="1700" dirty="0" err="1"/>
              <a:t>utilizando</a:t>
            </a:r>
            <a:r>
              <a:rPr lang="fr-FR" sz="1700" dirty="0"/>
              <a:t>   Hg</a:t>
            </a:r>
            <a:r>
              <a:rPr lang="fr-FR" sz="1700" baseline="30000" dirty="0"/>
              <a:t>2+  </a:t>
            </a:r>
            <a:r>
              <a:rPr lang="fr-FR" sz="1700" dirty="0"/>
              <a:t> e   </a:t>
            </a:r>
            <a:r>
              <a:rPr lang="fr-FR" sz="1700" dirty="0" err="1"/>
              <a:t>Br</a:t>
            </a:r>
            <a:r>
              <a:rPr lang="fr-FR" sz="1700" baseline="30000" dirty="0"/>
              <a:t>+</a:t>
            </a:r>
            <a:r>
              <a:rPr lang="fr-FR" sz="1700" dirty="0"/>
              <a:t>  </a:t>
            </a:r>
            <a:r>
              <a:rPr lang="fr-FR" sz="1700" dirty="0" err="1"/>
              <a:t>como</a:t>
            </a:r>
            <a:r>
              <a:rPr lang="fr-FR" sz="1700" dirty="0"/>
              <a:t> </a:t>
            </a:r>
            <a:r>
              <a:rPr lang="fr-FR" sz="1700" dirty="0" err="1"/>
              <a:t>eletr</a:t>
            </a:r>
            <a:r>
              <a:rPr lang="fr-FR" sz="1700" dirty="0" err="1">
                <a:latin typeface="Calibri"/>
              </a:rPr>
              <a:t>ó</a:t>
            </a:r>
            <a:r>
              <a:rPr lang="fr-FR" sz="1700" dirty="0" err="1"/>
              <a:t>filos</a:t>
            </a:r>
            <a:r>
              <a:rPr lang="fr-FR" sz="1700" dirty="0"/>
              <a:t>.</a:t>
            </a:r>
          </a:p>
          <a:p>
            <a:pPr marL="457200" indent="-457200" algn="just"/>
            <a:endParaRPr lang="fr-FR" sz="1500" dirty="0"/>
          </a:p>
          <a:p>
            <a:pPr marL="457200" indent="-457200" algn="just"/>
            <a:r>
              <a:rPr lang="fr-FR" sz="1700" b="1" u="sng" dirty="0" err="1"/>
              <a:t>Desvantagens</a:t>
            </a:r>
            <a:r>
              <a:rPr lang="fr-FR" sz="1700" b="1" u="sng" dirty="0"/>
              <a:t>:</a:t>
            </a:r>
          </a:p>
          <a:p>
            <a:pPr marL="457200" indent="-457200" algn="just"/>
            <a:r>
              <a:rPr lang="fr-FR" sz="1700" dirty="0"/>
              <a:t>1) A </a:t>
            </a:r>
            <a:r>
              <a:rPr lang="fr-FR" sz="1700" dirty="0" err="1"/>
              <a:t>oxidação</a:t>
            </a:r>
            <a:r>
              <a:rPr lang="fr-FR" sz="1700" dirty="0"/>
              <a:t> de </a:t>
            </a:r>
            <a:r>
              <a:rPr lang="fr-FR" sz="1700" dirty="0" err="1"/>
              <a:t>grupos</a:t>
            </a:r>
            <a:r>
              <a:rPr lang="fr-FR" sz="1700" dirty="0"/>
              <a:t> </a:t>
            </a:r>
            <a:r>
              <a:rPr lang="fr-FR" sz="1700" dirty="0" err="1"/>
              <a:t>sililados</a:t>
            </a:r>
            <a:r>
              <a:rPr lang="fr-FR" sz="1700" dirty="0"/>
              <a:t> </a:t>
            </a:r>
            <a:r>
              <a:rPr lang="fr-FR" sz="1700" dirty="0" err="1"/>
              <a:t>ligados</a:t>
            </a:r>
            <a:r>
              <a:rPr lang="fr-FR" sz="1700" dirty="0"/>
              <a:t> a </a:t>
            </a:r>
            <a:r>
              <a:rPr lang="fr-FR" sz="1700" dirty="0" err="1"/>
              <a:t>carbonos</a:t>
            </a:r>
            <a:r>
              <a:rPr lang="fr-FR" sz="1700" dirty="0"/>
              <a:t> </a:t>
            </a:r>
            <a:r>
              <a:rPr lang="fr-FR" sz="1700" dirty="0" err="1"/>
              <a:t>terciarios</a:t>
            </a:r>
            <a:r>
              <a:rPr lang="fr-FR" sz="1700" dirty="0"/>
              <a:t> </a:t>
            </a:r>
            <a:r>
              <a:rPr lang="fr-FR" sz="1700" dirty="0" err="1"/>
              <a:t>c</a:t>
            </a:r>
            <a:r>
              <a:rPr lang="fr-FR" sz="1700" dirty="0" err="1">
                <a:latin typeface="Calibri"/>
              </a:rPr>
              <a:t>í</a:t>
            </a:r>
            <a:r>
              <a:rPr lang="fr-FR" sz="1700" dirty="0" err="1"/>
              <a:t>clicos</a:t>
            </a:r>
            <a:r>
              <a:rPr lang="fr-FR" sz="1700" dirty="0"/>
              <a:t> </a:t>
            </a:r>
            <a:r>
              <a:rPr lang="fr-FR" sz="1700" dirty="0" err="1"/>
              <a:t>não</a:t>
            </a:r>
            <a:r>
              <a:rPr lang="fr-FR" sz="1700" dirty="0"/>
              <a:t> é </a:t>
            </a:r>
            <a:r>
              <a:rPr lang="fr-FR" sz="1700" dirty="0" err="1"/>
              <a:t>facil</a:t>
            </a:r>
            <a:endParaRPr lang="fr-FR" sz="1700" dirty="0"/>
          </a:p>
          <a:p>
            <a:pPr marL="457200" indent="-457200" algn="just"/>
            <a:r>
              <a:rPr lang="fr-FR" sz="1700" dirty="0"/>
              <a:t>2) Na </a:t>
            </a:r>
            <a:r>
              <a:rPr lang="fr-FR" sz="1700" dirty="0" err="1"/>
              <a:t>presença</a:t>
            </a:r>
            <a:r>
              <a:rPr lang="fr-FR" sz="1700" dirty="0"/>
              <a:t> de </a:t>
            </a:r>
            <a:r>
              <a:rPr lang="fr-FR" sz="1700" dirty="0" err="1"/>
              <a:t>aminas</a:t>
            </a:r>
            <a:r>
              <a:rPr lang="fr-FR" sz="1700" dirty="0"/>
              <a:t> </a:t>
            </a:r>
            <a:r>
              <a:rPr lang="fr-FR" sz="1700" dirty="0" err="1"/>
              <a:t>terciarias</a:t>
            </a:r>
            <a:r>
              <a:rPr lang="fr-FR" sz="1700" dirty="0"/>
              <a:t>, </a:t>
            </a:r>
            <a:r>
              <a:rPr lang="fr-FR" sz="1700" dirty="0" err="1"/>
              <a:t>condições</a:t>
            </a:r>
            <a:r>
              <a:rPr lang="fr-FR" sz="1700" dirty="0"/>
              <a:t> </a:t>
            </a:r>
            <a:r>
              <a:rPr lang="fr-FR" sz="1700" dirty="0" err="1"/>
              <a:t>especiais</a:t>
            </a:r>
            <a:r>
              <a:rPr lang="fr-FR" sz="1700" dirty="0"/>
              <a:t> </a:t>
            </a:r>
            <a:r>
              <a:rPr lang="fr-FR" sz="1700" dirty="0" err="1"/>
              <a:t>são</a:t>
            </a:r>
            <a:r>
              <a:rPr lang="fr-FR" sz="1700" dirty="0"/>
              <a:t> </a:t>
            </a:r>
            <a:r>
              <a:rPr lang="fr-FR" sz="1700" dirty="0" err="1"/>
              <a:t>necessárias</a:t>
            </a:r>
            <a:r>
              <a:rPr lang="fr-FR" sz="1700" dirty="0"/>
              <a:t> para </a:t>
            </a:r>
            <a:r>
              <a:rPr lang="fr-FR" sz="1700" dirty="0" err="1"/>
              <a:t>evitar</a:t>
            </a:r>
            <a:r>
              <a:rPr lang="fr-FR" sz="1700" dirty="0"/>
              <a:t> N-</a:t>
            </a:r>
            <a:r>
              <a:rPr lang="fr-FR" sz="1700" dirty="0" err="1">
                <a:latin typeface="Calibri"/>
              </a:rPr>
              <a:t>ó</a:t>
            </a:r>
            <a:r>
              <a:rPr lang="fr-FR" sz="1700" dirty="0" err="1"/>
              <a:t>xidos</a:t>
            </a:r>
            <a:endParaRPr lang="fr-FR" sz="17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2951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97468"/>
            <a:ext cx="4396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Oxidação</a:t>
            </a:r>
            <a:r>
              <a:rPr lang="fr-FR" sz="2800" dirty="0"/>
              <a:t> de Fleming-</a:t>
            </a:r>
            <a:r>
              <a:rPr lang="fr-FR" sz="2800" dirty="0" err="1"/>
              <a:t>Tamao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692696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851969" name="Object 1"/>
          <p:cNvGraphicFramePr>
            <a:graphicFrameLocks noChangeAspect="1"/>
          </p:cNvGraphicFramePr>
          <p:nvPr/>
        </p:nvGraphicFramePr>
        <p:xfrm>
          <a:off x="222250" y="1531938"/>
          <a:ext cx="8577263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841066" imgH="1194311" progId="ChemDraw.Document.6.0">
                  <p:embed/>
                </p:oleObj>
              </mc:Choice>
              <mc:Fallback>
                <p:oleObj name="CS ChemDraw Drawing" r:id="rId2" imgW="6841066" imgH="1194311" progId="ChemDraw.Document.6.0">
                  <p:embed/>
                  <p:pic>
                    <p:nvPicPr>
                      <p:cNvPr id="85196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1531938"/>
                        <a:ext cx="8577263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1970" name="Object 2"/>
          <p:cNvGraphicFramePr>
            <a:graphicFrameLocks noChangeAspect="1"/>
          </p:cNvGraphicFramePr>
          <p:nvPr/>
        </p:nvGraphicFramePr>
        <p:xfrm>
          <a:off x="61913" y="3932238"/>
          <a:ext cx="8961437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584290" imgH="1404670" progId="ChemDraw.Document.6.0">
                  <p:embed/>
                </p:oleObj>
              </mc:Choice>
              <mc:Fallback>
                <p:oleObj name="CS ChemDraw Drawing" r:id="rId4" imgW="7584290" imgH="1404670" progId="ChemDraw.Document.6.0">
                  <p:embed/>
                  <p:pic>
                    <p:nvPicPr>
                      <p:cNvPr id="8519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3932238"/>
                        <a:ext cx="8961437" cy="165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246618" y="2708920"/>
            <a:ext cx="433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Denmark</a:t>
            </a:r>
            <a:r>
              <a:rPr lang="fr-FR" sz="1400" dirty="0"/>
              <a:t>, S.E.; </a:t>
            </a:r>
            <a:r>
              <a:rPr lang="fr-FR" sz="1400" dirty="0" err="1"/>
              <a:t>Hurd</a:t>
            </a:r>
            <a:r>
              <a:rPr lang="fr-FR" sz="1400" dirty="0"/>
              <a:t>, A. R.;</a:t>
            </a:r>
            <a:r>
              <a:rPr lang="fr-FR" sz="1400" i="1" dirty="0"/>
              <a:t> J. </a:t>
            </a:r>
            <a:r>
              <a:rPr lang="fr-FR" sz="1400" i="1" dirty="0" err="1"/>
              <a:t>Org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b="1" dirty="0"/>
              <a:t>2000</a:t>
            </a:r>
            <a:r>
              <a:rPr lang="fr-FR" sz="1400" dirty="0"/>
              <a:t>, 65, 2875.</a:t>
            </a:r>
            <a:r>
              <a:rPr lang="fr-FR" dirty="0"/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95097" y="5661248"/>
            <a:ext cx="4573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Sun, P.; Sun, C.; </a:t>
            </a:r>
            <a:r>
              <a:rPr lang="fr-FR" sz="1400" dirty="0" err="1"/>
              <a:t>Weinreb</a:t>
            </a:r>
            <a:r>
              <a:rPr lang="fr-FR" sz="1400" dirty="0"/>
              <a:t>, S. M.; </a:t>
            </a:r>
            <a:r>
              <a:rPr lang="fr-FR" sz="1400" i="1" dirty="0"/>
              <a:t>J. </a:t>
            </a:r>
            <a:r>
              <a:rPr lang="fr-FR" sz="1400" i="1" dirty="0" err="1"/>
              <a:t>Org</a:t>
            </a:r>
            <a:r>
              <a:rPr lang="fr-FR" sz="1400" i="1" dirty="0"/>
              <a:t>. </a:t>
            </a:r>
            <a:r>
              <a:rPr lang="fr-FR" sz="1400" i="1" dirty="0" err="1"/>
              <a:t>Chem</a:t>
            </a:r>
            <a:r>
              <a:rPr lang="fr-FR" sz="1400" i="1" dirty="0"/>
              <a:t>. </a:t>
            </a:r>
            <a:r>
              <a:rPr lang="fr-FR" sz="1400" b="1" dirty="0"/>
              <a:t>2002</a:t>
            </a:r>
            <a:r>
              <a:rPr lang="fr-FR" sz="1400" dirty="0"/>
              <a:t>, 67, 4337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9512" y="692696"/>
            <a:ext cx="4896544" cy="1296144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33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0212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498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Acoplamento</a:t>
            </a:r>
            <a:r>
              <a:rPr lang="fr-FR" sz="2800" dirty="0"/>
              <a:t> Cruzado de </a:t>
            </a:r>
            <a:r>
              <a:rPr lang="fr-FR" sz="2800" dirty="0" err="1"/>
              <a:t>Hiyama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5496" y="6054387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</a:t>
            </a:r>
            <a:r>
              <a:rPr lang="fr-FR" sz="1600" dirty="0"/>
              <a:t> </a:t>
            </a:r>
            <a:r>
              <a:rPr lang="fr-FR" sz="1600" dirty="0" err="1"/>
              <a:t>Hiyama</a:t>
            </a:r>
            <a:r>
              <a:rPr lang="fr-FR" sz="1600" dirty="0"/>
              <a:t>, T.; </a:t>
            </a:r>
            <a:r>
              <a:rPr lang="fr-FR" sz="1600" dirty="0" err="1"/>
              <a:t>Hatanaka</a:t>
            </a:r>
            <a:r>
              <a:rPr lang="fr-FR" sz="1600" dirty="0"/>
              <a:t>, Y.; </a:t>
            </a:r>
            <a:r>
              <a:rPr lang="fr-FR" sz="1600" i="1" dirty="0"/>
              <a:t>Pure </a:t>
            </a:r>
            <a:r>
              <a:rPr lang="fr-FR" sz="1600" i="1" dirty="0" err="1"/>
              <a:t>Appl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1994</a:t>
            </a:r>
            <a:r>
              <a:rPr lang="fr-FR" sz="1600" dirty="0"/>
              <a:t>, 66, 1471; </a:t>
            </a:r>
            <a:r>
              <a:rPr lang="fr-FR" sz="1600" b="1" dirty="0"/>
              <a:t>B)</a:t>
            </a:r>
            <a:r>
              <a:rPr lang="fr-FR" sz="1600" dirty="0"/>
              <a:t> </a:t>
            </a:r>
            <a:r>
              <a:rPr lang="fr-FR" sz="1600" dirty="0" err="1"/>
              <a:t>Hosoi</a:t>
            </a:r>
            <a:r>
              <a:rPr lang="fr-FR" sz="1600" dirty="0"/>
              <a:t>, K.; </a:t>
            </a:r>
            <a:r>
              <a:rPr lang="fr-FR" sz="1600" dirty="0" err="1"/>
              <a:t>Nozaki</a:t>
            </a:r>
            <a:r>
              <a:rPr lang="fr-FR" sz="1600" dirty="0"/>
              <a:t>, K.; </a:t>
            </a:r>
            <a:r>
              <a:rPr lang="fr-FR" sz="1600" dirty="0" err="1"/>
              <a:t>Hiyama</a:t>
            </a:r>
            <a:r>
              <a:rPr lang="fr-FR" sz="1600" dirty="0"/>
              <a:t>, T.;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i="1" dirty="0" err="1"/>
              <a:t>Lett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2002</a:t>
            </a:r>
            <a:r>
              <a:rPr lang="fr-FR" sz="1600" dirty="0"/>
              <a:t>, 138. </a:t>
            </a:r>
            <a:r>
              <a:rPr lang="fr-FR" sz="1600" b="1" dirty="0"/>
              <a:t>C)</a:t>
            </a:r>
            <a:r>
              <a:rPr lang="fr-FR" sz="1600" dirty="0"/>
              <a:t> </a:t>
            </a:r>
            <a:r>
              <a:rPr lang="fr-FR" sz="1600" dirty="0" err="1"/>
              <a:t>Hatanaka</a:t>
            </a:r>
            <a:r>
              <a:rPr lang="fr-FR" sz="1600" dirty="0"/>
              <a:t>, Y.; </a:t>
            </a:r>
            <a:r>
              <a:rPr lang="fr-FR" sz="1600" dirty="0" err="1"/>
              <a:t>Hiyama</a:t>
            </a:r>
            <a:r>
              <a:rPr lang="fr-FR" sz="1600" dirty="0"/>
              <a:t>, T.;</a:t>
            </a:r>
            <a:r>
              <a:rPr lang="fr-FR" sz="1600" i="1" dirty="0"/>
              <a:t>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b="1" dirty="0"/>
              <a:t>1988</a:t>
            </a:r>
            <a:r>
              <a:rPr lang="fr-FR" sz="1600" dirty="0"/>
              <a:t>, 53, 918. </a:t>
            </a:r>
            <a:r>
              <a:rPr lang="fr-FR" sz="1600" b="1" dirty="0"/>
              <a:t>D) </a:t>
            </a:r>
            <a:r>
              <a:rPr lang="fr-FR" sz="1600" dirty="0"/>
              <a:t>Itami, K.; </a:t>
            </a:r>
            <a:r>
              <a:rPr lang="fr-FR" sz="1600" dirty="0" err="1"/>
              <a:t>Nokami</a:t>
            </a:r>
            <a:r>
              <a:rPr lang="fr-FR" sz="1600" dirty="0"/>
              <a:t>, T.; </a:t>
            </a:r>
            <a:r>
              <a:rPr lang="fr-FR" sz="1600" dirty="0" err="1"/>
              <a:t>Yshimura</a:t>
            </a:r>
            <a:r>
              <a:rPr lang="fr-FR" sz="1600" dirty="0"/>
              <a:t>, Y.; </a:t>
            </a:r>
            <a:r>
              <a:rPr lang="fr-FR" sz="1600" dirty="0" err="1"/>
              <a:t>Mitsudo</a:t>
            </a:r>
            <a:r>
              <a:rPr lang="fr-FR" sz="1600" dirty="0"/>
              <a:t>, K.; </a:t>
            </a:r>
            <a:r>
              <a:rPr lang="fr-FR" sz="1600" dirty="0" err="1"/>
              <a:t>Kamei</a:t>
            </a:r>
            <a:r>
              <a:rPr lang="fr-FR" sz="1600" dirty="0"/>
              <a:t>, T.; Yoshida, J.-i.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2001</a:t>
            </a:r>
            <a:r>
              <a:rPr lang="fr-FR" sz="1600" dirty="0"/>
              <a:t>, 123, 11577.</a:t>
            </a:r>
          </a:p>
        </p:txBody>
      </p:sp>
      <p:graphicFrame>
        <p:nvGraphicFramePr>
          <p:cNvPr id="850948" name="Object 4"/>
          <p:cNvGraphicFramePr>
            <a:graphicFrameLocks noChangeAspect="1"/>
          </p:cNvGraphicFramePr>
          <p:nvPr/>
        </p:nvGraphicFramePr>
        <p:xfrm>
          <a:off x="323850" y="782638"/>
          <a:ext cx="4605338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546295" imgH="859252" progId="ChemDraw.Document.6.0">
                  <p:embed/>
                </p:oleObj>
              </mc:Choice>
              <mc:Fallback>
                <p:oleObj name="CS ChemDraw Drawing" r:id="rId2" imgW="3546295" imgH="859252" progId="ChemDraw.Document.6.0">
                  <p:embed/>
                  <p:pic>
                    <p:nvPicPr>
                      <p:cNvPr id="8509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782638"/>
                        <a:ext cx="4605338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148064" y="721727"/>
            <a:ext cx="3816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O Si </a:t>
            </a:r>
            <a:r>
              <a:rPr lang="fr-FR" dirty="0" err="1"/>
              <a:t>deve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</a:t>
            </a:r>
            <a:r>
              <a:rPr lang="fr-FR" dirty="0" err="1"/>
              <a:t>ativado</a:t>
            </a:r>
            <a:r>
              <a:rPr lang="fr-FR" dirty="0"/>
              <a:t> para </a:t>
            </a:r>
            <a:r>
              <a:rPr lang="fr-FR" dirty="0" err="1"/>
              <a:t>realizar</a:t>
            </a:r>
            <a:r>
              <a:rPr lang="fr-FR" dirty="0"/>
              <a:t> a </a:t>
            </a:r>
            <a:r>
              <a:rPr lang="fr-FR" dirty="0" err="1"/>
              <a:t>transmetalação</a:t>
            </a:r>
            <a:r>
              <a:rPr lang="fr-FR" dirty="0"/>
              <a:t> </a:t>
            </a:r>
            <a:r>
              <a:rPr lang="fr-FR" dirty="0" err="1"/>
              <a:t>com</a:t>
            </a:r>
            <a:r>
              <a:rPr lang="fr-FR" dirty="0"/>
              <a:t> </a:t>
            </a:r>
            <a:r>
              <a:rPr lang="fr-FR" dirty="0" err="1"/>
              <a:t>eficiência</a:t>
            </a:r>
            <a:r>
              <a:rPr lang="fr-FR" dirty="0"/>
              <a:t>. Para </a:t>
            </a:r>
            <a:r>
              <a:rPr lang="fr-FR" dirty="0" err="1"/>
              <a:t>isso</a:t>
            </a:r>
            <a:r>
              <a:rPr lang="fr-FR" dirty="0"/>
              <a:t>, </a:t>
            </a:r>
            <a:r>
              <a:rPr lang="fr-FR" dirty="0" err="1"/>
              <a:t>aumenta</a:t>
            </a:r>
            <a:r>
              <a:rPr lang="fr-FR" dirty="0"/>
              <a:t>-se a </a:t>
            </a:r>
            <a:r>
              <a:rPr lang="fr-FR" dirty="0" err="1"/>
              <a:t>polarização</a:t>
            </a:r>
            <a:r>
              <a:rPr lang="fr-FR" dirty="0"/>
              <a:t> da </a:t>
            </a:r>
            <a:r>
              <a:rPr lang="fr-FR" dirty="0" err="1"/>
              <a:t>ligação</a:t>
            </a:r>
            <a:r>
              <a:rPr lang="fr-FR" dirty="0"/>
              <a:t> </a:t>
            </a:r>
            <a:r>
              <a:rPr lang="fr-FR" dirty="0" err="1"/>
              <a:t>Si-C</a:t>
            </a:r>
            <a:r>
              <a:rPr lang="fr-FR" dirty="0"/>
              <a:t>, </a:t>
            </a:r>
            <a:r>
              <a:rPr lang="fr-FR" dirty="0" err="1"/>
              <a:t>gerando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intermediário</a:t>
            </a:r>
            <a:r>
              <a:rPr lang="fr-FR" dirty="0"/>
              <a:t> de Si pentavalente (</a:t>
            </a:r>
            <a:r>
              <a:rPr lang="fr-FR" dirty="0" err="1"/>
              <a:t>analogia</a:t>
            </a:r>
            <a:r>
              <a:rPr lang="fr-FR" dirty="0"/>
              <a:t> </a:t>
            </a:r>
            <a:r>
              <a:rPr lang="fr-FR" dirty="0" err="1"/>
              <a:t>com</a:t>
            </a:r>
            <a:r>
              <a:rPr lang="fr-FR" dirty="0"/>
              <a:t> a </a:t>
            </a:r>
            <a:r>
              <a:rPr lang="fr-FR" dirty="0" err="1"/>
              <a:t>reação</a:t>
            </a:r>
            <a:r>
              <a:rPr lang="fr-FR" dirty="0"/>
              <a:t> de Suzuki). </a:t>
            </a:r>
            <a:r>
              <a:rPr lang="fr-FR" dirty="0" err="1"/>
              <a:t>Tipicamente</a:t>
            </a:r>
            <a:r>
              <a:rPr lang="fr-FR" dirty="0"/>
              <a:t> </a:t>
            </a:r>
            <a:r>
              <a:rPr lang="fr-FR" dirty="0" err="1"/>
              <a:t>emprega</a:t>
            </a:r>
            <a:r>
              <a:rPr lang="fr-FR" dirty="0"/>
              <a:t>-se TBAF ou TASF.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Mono- e </a:t>
            </a:r>
            <a:r>
              <a:rPr lang="fr-FR" dirty="0" err="1"/>
              <a:t>difluor</a:t>
            </a:r>
            <a:r>
              <a:rPr lang="fr-FR" dirty="0"/>
              <a:t>, e mono- e </a:t>
            </a:r>
            <a:r>
              <a:rPr lang="fr-FR" dirty="0" err="1"/>
              <a:t>dialcoxi</a:t>
            </a:r>
            <a:r>
              <a:rPr lang="fr-FR" dirty="0"/>
              <a:t> </a:t>
            </a:r>
            <a:r>
              <a:rPr lang="fr-FR" dirty="0" err="1"/>
              <a:t>silanos</a:t>
            </a:r>
            <a:r>
              <a:rPr lang="fr-FR" dirty="0"/>
              <a:t> </a:t>
            </a:r>
            <a:r>
              <a:rPr lang="fr-FR" dirty="0" err="1"/>
              <a:t>são</a:t>
            </a:r>
            <a:r>
              <a:rPr lang="fr-FR" dirty="0"/>
              <a:t> os </a:t>
            </a:r>
            <a:r>
              <a:rPr lang="fr-FR" dirty="0" err="1"/>
              <a:t>parceiros</a:t>
            </a:r>
            <a:r>
              <a:rPr lang="fr-FR" dirty="0"/>
              <a:t> </a:t>
            </a:r>
            <a:r>
              <a:rPr lang="fr-FR" dirty="0" err="1"/>
              <a:t>sililados</a:t>
            </a:r>
            <a:r>
              <a:rPr lang="fr-FR" dirty="0"/>
              <a:t> mais </a:t>
            </a:r>
            <a:r>
              <a:rPr lang="fr-FR" dirty="0" err="1"/>
              <a:t>empregados</a:t>
            </a:r>
            <a:r>
              <a:rPr lang="fr-FR" dirty="0"/>
              <a:t>.</a:t>
            </a:r>
          </a:p>
        </p:txBody>
      </p:sp>
      <p:graphicFrame>
        <p:nvGraphicFramePr>
          <p:cNvPr id="850949" name="Object 5"/>
          <p:cNvGraphicFramePr>
            <a:graphicFrameLocks noChangeAspect="1"/>
          </p:cNvGraphicFramePr>
          <p:nvPr/>
        </p:nvGraphicFramePr>
        <p:xfrm>
          <a:off x="134938" y="2124075"/>
          <a:ext cx="7146925" cy="386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295538" imgH="2864696" progId="ChemDraw.Document.6.0">
                  <p:embed/>
                </p:oleObj>
              </mc:Choice>
              <mc:Fallback>
                <p:oleObj name="CS ChemDraw Drawing" r:id="rId4" imgW="5295538" imgH="2864696" progId="ChemDraw.Document.6.0">
                  <p:embed/>
                  <p:pic>
                    <p:nvPicPr>
                      <p:cNvPr id="850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2124075"/>
                        <a:ext cx="7146925" cy="386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34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0212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65156" y="25460"/>
            <a:ext cx="8799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Acoplamento</a:t>
            </a:r>
            <a:r>
              <a:rPr lang="fr-FR" sz="2800" dirty="0"/>
              <a:t> Cruzado de </a:t>
            </a:r>
            <a:r>
              <a:rPr lang="fr-FR" sz="2800" dirty="0" err="1"/>
              <a:t>Hiyama</a:t>
            </a:r>
            <a:r>
              <a:rPr lang="fr-FR" sz="2800" dirty="0"/>
              <a:t>: </a:t>
            </a:r>
            <a:r>
              <a:rPr lang="fr-FR" sz="2800" i="1" dirty="0" err="1"/>
              <a:t>Modificação</a:t>
            </a:r>
            <a:r>
              <a:rPr lang="fr-FR" sz="2800" i="1" dirty="0"/>
              <a:t> de </a:t>
            </a:r>
            <a:r>
              <a:rPr lang="fr-FR" sz="2800" i="1" dirty="0" err="1"/>
              <a:t>Denmark</a:t>
            </a:r>
            <a:endParaRPr lang="fr-FR" sz="28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586423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Organosilanois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realizar</a:t>
            </a:r>
            <a:r>
              <a:rPr lang="fr-FR" sz="2000" dirty="0"/>
              <a:t> o </a:t>
            </a:r>
            <a:r>
              <a:rPr lang="fr-FR" sz="2000" dirty="0" err="1"/>
              <a:t>acoplamento</a:t>
            </a:r>
            <a:r>
              <a:rPr lang="fr-FR" sz="2000" dirty="0"/>
              <a:t> na </a:t>
            </a:r>
            <a:r>
              <a:rPr lang="fr-FR" sz="2000" dirty="0" err="1"/>
              <a:t>presença</a:t>
            </a:r>
            <a:r>
              <a:rPr lang="fr-FR" sz="2000" dirty="0"/>
              <a:t> de </a:t>
            </a:r>
            <a:r>
              <a:rPr lang="fr-FR" sz="2000" dirty="0" err="1"/>
              <a:t>uma</a:t>
            </a:r>
            <a:r>
              <a:rPr lang="fr-FR" sz="2000" dirty="0"/>
              <a:t> base (</a:t>
            </a:r>
            <a:r>
              <a:rPr lang="fr-FR" sz="2000" i="1" dirty="0" err="1"/>
              <a:t>e.g</a:t>
            </a:r>
            <a:r>
              <a:rPr lang="fr-FR" sz="2000" i="1" dirty="0"/>
              <a:t>.</a:t>
            </a:r>
            <a:r>
              <a:rPr lang="fr-FR" sz="2000" dirty="0"/>
              <a:t> </a:t>
            </a:r>
            <a:r>
              <a:rPr lang="fr-FR" sz="2000" dirty="0" err="1"/>
              <a:t>NaO</a:t>
            </a:r>
            <a:r>
              <a:rPr lang="fr-FR" sz="2000" i="1" baseline="30000" dirty="0" err="1"/>
              <a:t>t</a:t>
            </a:r>
            <a:r>
              <a:rPr lang="fr-FR" sz="2000" dirty="0" err="1"/>
              <a:t>Bu</a:t>
            </a:r>
            <a:r>
              <a:rPr lang="fr-FR" sz="2000" dirty="0"/>
              <a:t>, </a:t>
            </a:r>
            <a:r>
              <a:rPr lang="fr-FR" sz="2000" dirty="0" err="1"/>
              <a:t>NaH</a:t>
            </a:r>
            <a:r>
              <a:rPr lang="fr-FR" sz="2000" dirty="0"/>
              <a:t>, KOSiMe</a:t>
            </a:r>
            <a:r>
              <a:rPr lang="fr-FR" sz="2000" baseline="-25000" dirty="0"/>
              <a:t>3</a:t>
            </a:r>
            <a:r>
              <a:rPr lang="fr-FR" sz="2000" dirty="0"/>
              <a:t>, Cs</a:t>
            </a:r>
            <a:r>
              <a:rPr lang="fr-FR" sz="2000" baseline="-25000" dirty="0"/>
              <a:t>2</a:t>
            </a:r>
            <a:r>
              <a:rPr lang="fr-FR" sz="2000" dirty="0"/>
              <a:t>CO</a:t>
            </a:r>
            <a:r>
              <a:rPr lang="fr-FR" sz="2000" baseline="-25000" dirty="0"/>
              <a:t>3</a:t>
            </a:r>
            <a:r>
              <a:rPr lang="fr-FR" sz="2000" dirty="0"/>
              <a:t>,…).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todos</a:t>
            </a:r>
            <a:r>
              <a:rPr lang="fr-FR" sz="2000" dirty="0"/>
              <a:t> os </a:t>
            </a:r>
            <a:r>
              <a:rPr lang="fr-FR" sz="2000" dirty="0" err="1"/>
              <a:t>casos</a:t>
            </a:r>
            <a:r>
              <a:rPr lang="fr-FR" sz="2000" dirty="0"/>
              <a:t>, a </a:t>
            </a:r>
            <a:r>
              <a:rPr lang="fr-FR" sz="2000" dirty="0" err="1"/>
              <a:t>espécie</a:t>
            </a:r>
            <a:r>
              <a:rPr lang="fr-FR" sz="2000" dirty="0"/>
              <a:t> </a:t>
            </a:r>
            <a:r>
              <a:rPr lang="fr-FR" sz="2000" dirty="0" err="1"/>
              <a:t>reativa</a:t>
            </a:r>
            <a:r>
              <a:rPr lang="fr-FR" sz="2000" dirty="0"/>
              <a:t> é o </a:t>
            </a:r>
            <a:r>
              <a:rPr lang="fr-FR" sz="2000" dirty="0" err="1"/>
              <a:t>silanoato</a:t>
            </a:r>
            <a:r>
              <a:rPr lang="fr-FR" sz="2000" dirty="0"/>
              <a:t> </a:t>
            </a:r>
            <a:r>
              <a:rPr lang="fr-FR" sz="2000" dirty="0" err="1"/>
              <a:t>correspondente</a:t>
            </a:r>
            <a:r>
              <a:rPr lang="fr-FR" sz="2000" dirty="0"/>
              <a:t>.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Estudos</a:t>
            </a:r>
            <a:r>
              <a:rPr lang="fr-FR" sz="2000" dirty="0"/>
              <a:t> </a:t>
            </a:r>
            <a:r>
              <a:rPr lang="fr-FR" sz="2000" dirty="0" err="1"/>
              <a:t>mecan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sticos</a:t>
            </a:r>
            <a:r>
              <a:rPr lang="fr-FR" sz="2000" dirty="0"/>
              <a:t> </a:t>
            </a:r>
            <a:r>
              <a:rPr lang="fr-FR" sz="2000" dirty="0" err="1"/>
              <a:t>revelaram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caminho</a:t>
            </a:r>
            <a:r>
              <a:rPr lang="fr-FR" sz="2000" dirty="0"/>
              <a:t> </a:t>
            </a:r>
            <a:r>
              <a:rPr lang="fr-FR" sz="2000" dirty="0" err="1"/>
              <a:t>reacional</a:t>
            </a:r>
            <a:r>
              <a:rPr lang="fr-FR" sz="2000" dirty="0"/>
              <a:t> </a:t>
            </a:r>
            <a:r>
              <a:rPr lang="fr-FR" sz="2000" dirty="0" err="1"/>
              <a:t>diferente</a:t>
            </a:r>
            <a:r>
              <a:rPr lang="fr-FR" sz="2000" dirty="0"/>
              <a:t> </a:t>
            </a:r>
            <a:r>
              <a:rPr lang="fr-FR" sz="2000" dirty="0" err="1"/>
              <a:t>nesse</a:t>
            </a:r>
            <a:r>
              <a:rPr lang="fr-FR" sz="2000" dirty="0"/>
              <a:t> </a:t>
            </a:r>
            <a:r>
              <a:rPr lang="fr-FR" sz="2000" dirty="0" err="1"/>
              <a:t>caso</a:t>
            </a:r>
            <a:r>
              <a:rPr lang="fr-FR" sz="2000" dirty="0"/>
              <a:t>: a </a:t>
            </a:r>
            <a:r>
              <a:rPr lang="fr-FR" sz="2000" dirty="0" err="1"/>
              <a:t>reação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necessita</a:t>
            </a:r>
            <a:r>
              <a:rPr lang="fr-FR" sz="2000" dirty="0"/>
              <a:t> 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espécie</a:t>
            </a:r>
            <a:r>
              <a:rPr lang="fr-FR" sz="2000" dirty="0"/>
              <a:t> de </a:t>
            </a:r>
            <a:r>
              <a:rPr lang="fr-FR" sz="2000" dirty="0" err="1"/>
              <a:t>silicio</a:t>
            </a:r>
            <a:r>
              <a:rPr lang="fr-FR" sz="2000" dirty="0"/>
              <a:t> pentavalente. A </a:t>
            </a:r>
            <a:r>
              <a:rPr lang="fr-FR" sz="2000" dirty="0" err="1"/>
              <a:t>transmetalação</a:t>
            </a:r>
            <a:r>
              <a:rPr lang="fr-FR" sz="2000" dirty="0"/>
              <a:t> </a:t>
            </a:r>
            <a:r>
              <a:rPr lang="fr-FR" sz="2000" dirty="0" err="1"/>
              <a:t>ocorre</a:t>
            </a:r>
            <a:r>
              <a:rPr lang="fr-FR" sz="2000" dirty="0"/>
              <a:t> de </a:t>
            </a:r>
            <a:r>
              <a:rPr lang="fr-FR" sz="2000" dirty="0" err="1"/>
              <a:t>maneira</a:t>
            </a:r>
            <a:r>
              <a:rPr lang="fr-FR" sz="2000" dirty="0"/>
              <a:t> </a:t>
            </a:r>
            <a:r>
              <a:rPr lang="fr-FR" sz="2000" dirty="0" err="1"/>
              <a:t>direta</a:t>
            </a:r>
            <a:r>
              <a:rPr lang="fr-FR" sz="2000" dirty="0"/>
              <a:t>, </a:t>
            </a:r>
            <a:r>
              <a:rPr lang="fr-FR" sz="2000" dirty="0" err="1"/>
              <a:t>intramolecular</a:t>
            </a:r>
            <a:r>
              <a:rPr lang="fr-FR" sz="2000" dirty="0"/>
              <a:t> a partir de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espécie</a:t>
            </a:r>
            <a:r>
              <a:rPr lang="fr-FR" sz="2000" dirty="0"/>
              <a:t> de Pd </a:t>
            </a:r>
            <a:r>
              <a:rPr lang="fr-FR" sz="2000" dirty="0" err="1"/>
              <a:t>tetracoordenada</a:t>
            </a:r>
            <a:r>
              <a:rPr lang="fr-FR" sz="2000" dirty="0"/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1520" y="328498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mecanismo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449411" name="Object 3"/>
          <p:cNvGraphicFramePr>
            <a:graphicFrameLocks noChangeAspect="1"/>
          </p:cNvGraphicFramePr>
          <p:nvPr/>
        </p:nvGraphicFramePr>
        <p:xfrm>
          <a:off x="107950" y="3638550"/>
          <a:ext cx="4968875" cy="221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51990" imgH="1803784" progId="ChemDraw.Document.6.0">
                  <p:embed/>
                </p:oleObj>
              </mc:Choice>
              <mc:Fallback>
                <p:oleObj name="CS ChemDraw Drawing" r:id="rId2" imgW="4051990" imgH="1803784" progId="ChemDraw.Document.6.0">
                  <p:embed/>
                  <p:pic>
                    <p:nvPicPr>
                      <p:cNvPr id="2449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638550"/>
                        <a:ext cx="4968875" cy="221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79512" y="6054387"/>
            <a:ext cx="8712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/>
              <a:t>Revisões</a:t>
            </a:r>
            <a:r>
              <a:rPr lang="en-US" sz="1600" dirty="0"/>
              <a:t>: Denmark, S. E. </a:t>
            </a:r>
            <a:r>
              <a:rPr lang="en-US" sz="1600" i="1" dirty="0"/>
              <a:t>et al., Chem. Eur. J. </a:t>
            </a:r>
            <a:r>
              <a:rPr lang="en-US" sz="1600" b="1" dirty="0"/>
              <a:t>2006</a:t>
            </a:r>
            <a:r>
              <a:rPr lang="en-US" sz="1600" dirty="0"/>
              <a:t>, 12, 4954.</a:t>
            </a:r>
            <a:r>
              <a:rPr lang="en-US" sz="1600" b="1" i="1" dirty="0"/>
              <a:t> </a:t>
            </a:r>
            <a:r>
              <a:rPr lang="en-US" sz="1600" b="1" dirty="0"/>
              <a:t>B)</a:t>
            </a:r>
            <a:r>
              <a:rPr lang="en-US" sz="1600" dirty="0"/>
              <a:t> Denmark, S. E. </a:t>
            </a:r>
            <a:r>
              <a:rPr lang="da-DK" sz="1600" i="1" dirty="0"/>
              <a:t>et al., Acc. Chem. Res. </a:t>
            </a:r>
            <a:r>
              <a:rPr lang="da-DK" sz="1600" b="1" dirty="0"/>
              <a:t>2008</a:t>
            </a:r>
            <a:r>
              <a:rPr lang="da-DK" sz="1600" dirty="0"/>
              <a:t>, 41, 1486.</a:t>
            </a:r>
            <a:r>
              <a:rPr lang="da-DK" sz="1600" b="1" dirty="0"/>
              <a:t> C)</a:t>
            </a:r>
            <a:r>
              <a:rPr lang="da-DK" sz="1600" b="1" i="1" dirty="0"/>
              <a:t> </a:t>
            </a:r>
            <a:r>
              <a:rPr lang="da-DK" sz="1600" dirty="0"/>
              <a:t>Denmark,</a:t>
            </a:r>
            <a:r>
              <a:rPr lang="da-DK" sz="1600" i="1" dirty="0"/>
              <a:t> </a:t>
            </a:r>
            <a:r>
              <a:rPr lang="da-DK" sz="1600" dirty="0"/>
              <a:t>S. E.; </a:t>
            </a:r>
            <a:r>
              <a:rPr lang="da-DK" sz="1600" i="1" dirty="0"/>
              <a:t>J. Org. Chem. </a:t>
            </a:r>
            <a:r>
              <a:rPr lang="da-DK" sz="1600" b="1" dirty="0"/>
              <a:t>2009</a:t>
            </a:r>
            <a:r>
              <a:rPr lang="da-DK" sz="1600" dirty="0"/>
              <a:t>, 74, 2915.</a:t>
            </a:r>
            <a:r>
              <a:rPr lang="da-DK" sz="1600" i="1" dirty="0"/>
              <a:t> </a:t>
            </a:r>
            <a:r>
              <a:rPr lang="da-DK" sz="1600" b="1" dirty="0"/>
              <a:t>D) </a:t>
            </a:r>
            <a:r>
              <a:rPr lang="da-DK" sz="1600" dirty="0"/>
              <a:t>Hiyama, T. </a:t>
            </a:r>
            <a:r>
              <a:rPr lang="da-DK" sz="1600" i="1" dirty="0"/>
              <a:t>et al.; Top. Curr. Chem. </a:t>
            </a:r>
            <a:r>
              <a:rPr lang="da-DK" sz="1600" b="1" dirty="0"/>
              <a:t>2002</a:t>
            </a:r>
            <a:r>
              <a:rPr lang="da-DK" sz="1600" dirty="0"/>
              <a:t>, 219, 61.</a:t>
            </a:r>
            <a:r>
              <a:rPr lang="da-DK" sz="1600" b="1" i="1" dirty="0"/>
              <a:t> </a:t>
            </a:r>
            <a:r>
              <a:rPr lang="da-DK" sz="1600" b="1" dirty="0"/>
              <a:t>E)</a:t>
            </a:r>
            <a:r>
              <a:rPr lang="da-DK" sz="1600" i="1" dirty="0"/>
              <a:t> Denmark, S. E. et al., Acc. Chem. Res.</a:t>
            </a:r>
            <a:r>
              <a:rPr lang="da-DK" sz="1600" dirty="0"/>
              <a:t> </a:t>
            </a:r>
            <a:r>
              <a:rPr lang="da-DK" sz="1600" b="1" dirty="0"/>
              <a:t>2002</a:t>
            </a:r>
            <a:r>
              <a:rPr lang="da-DK" sz="1600" dirty="0"/>
              <a:t>, 35, </a:t>
            </a:r>
            <a:r>
              <a:rPr lang="fr-FR" sz="1600" dirty="0"/>
              <a:t>835.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364088" y="3113673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u="sng" dirty="0" err="1"/>
              <a:t>Ordem</a:t>
            </a:r>
            <a:r>
              <a:rPr lang="fr-FR" sz="1600" u="sng" dirty="0"/>
              <a:t> de </a:t>
            </a:r>
            <a:r>
              <a:rPr lang="fr-FR" sz="1600" u="sng" dirty="0" err="1"/>
              <a:t>reatividade</a:t>
            </a:r>
            <a:r>
              <a:rPr lang="fr-FR" sz="1600" u="sng" dirty="0"/>
              <a:t> </a:t>
            </a:r>
            <a:r>
              <a:rPr lang="fr-FR" sz="1600" u="sng" dirty="0" err="1"/>
              <a:t>qdo</a:t>
            </a:r>
            <a:r>
              <a:rPr lang="fr-FR" sz="1600" u="sng" dirty="0"/>
              <a:t> </a:t>
            </a:r>
            <a:r>
              <a:rPr lang="fr-FR" sz="1600" u="sng" dirty="0" err="1"/>
              <a:t>ativado</a:t>
            </a:r>
            <a:r>
              <a:rPr lang="fr-FR" sz="1600" u="sng" dirty="0"/>
              <a:t> </a:t>
            </a:r>
            <a:r>
              <a:rPr lang="fr-FR" sz="1600" u="sng" dirty="0" err="1"/>
              <a:t>por</a:t>
            </a:r>
            <a:r>
              <a:rPr lang="fr-FR" sz="1600" u="sng" dirty="0"/>
              <a:t> F</a:t>
            </a:r>
            <a:r>
              <a:rPr lang="fr-FR" sz="1600" u="sng" baseline="30000" dirty="0"/>
              <a:t>-</a:t>
            </a:r>
            <a:r>
              <a:rPr lang="fr-FR" sz="1600" u="sng" dirty="0"/>
              <a:t>:</a:t>
            </a:r>
          </a:p>
          <a:p>
            <a:pPr algn="just"/>
            <a:r>
              <a:rPr lang="fr-FR" sz="1600" dirty="0"/>
              <a:t>CF</a:t>
            </a:r>
            <a:r>
              <a:rPr lang="fr-FR" sz="1600" baseline="-25000" dirty="0"/>
              <a:t>3</a:t>
            </a:r>
            <a:r>
              <a:rPr lang="fr-FR" sz="1600" dirty="0"/>
              <a:t>CH</a:t>
            </a:r>
            <a:r>
              <a:rPr lang="fr-FR" sz="1600" baseline="-25000" dirty="0"/>
              <a:t>2</a:t>
            </a:r>
            <a:r>
              <a:rPr lang="fr-FR" sz="1600" dirty="0"/>
              <a:t>CH</a:t>
            </a:r>
            <a:r>
              <a:rPr lang="fr-FR" sz="1600" baseline="-25000" dirty="0"/>
              <a:t>2</a:t>
            </a:r>
            <a:r>
              <a:rPr lang="fr-FR" sz="1600" dirty="0"/>
              <a:t>MeOHSi &gt; Me</a:t>
            </a:r>
            <a:r>
              <a:rPr lang="fr-FR" sz="1600" baseline="-25000" dirty="0"/>
              <a:t>2</a:t>
            </a:r>
            <a:r>
              <a:rPr lang="fr-FR" sz="1600" dirty="0"/>
              <a:t>EtOSi &gt; Me</a:t>
            </a:r>
            <a:r>
              <a:rPr lang="fr-FR" sz="1600" baseline="-25000" dirty="0"/>
              <a:t>2</a:t>
            </a:r>
            <a:r>
              <a:rPr lang="fr-FR" sz="1600" dirty="0"/>
              <a:t>OHSi &gt; Ph</a:t>
            </a:r>
            <a:r>
              <a:rPr lang="fr-FR" sz="1600" baseline="-25000" dirty="0"/>
              <a:t>2</a:t>
            </a:r>
            <a:r>
              <a:rPr lang="fr-FR" sz="1600" dirty="0"/>
              <a:t>OHSi &gt; Et</a:t>
            </a:r>
            <a:r>
              <a:rPr lang="fr-FR" sz="1600" baseline="-25000" dirty="0"/>
              <a:t>2</a:t>
            </a:r>
            <a:r>
              <a:rPr lang="fr-FR" sz="1600" dirty="0"/>
              <a:t>SiOH &gt; Me(</a:t>
            </a:r>
            <a:r>
              <a:rPr lang="fr-FR" sz="1600" dirty="0" err="1"/>
              <a:t>OEt</a:t>
            </a:r>
            <a:r>
              <a:rPr lang="fr-FR" sz="1600" dirty="0"/>
              <a:t>)</a:t>
            </a:r>
            <a:r>
              <a:rPr lang="fr-FR" sz="1600" baseline="-25000" dirty="0"/>
              <a:t>2</a:t>
            </a:r>
            <a:r>
              <a:rPr lang="fr-FR" sz="1600" dirty="0"/>
              <a:t>Si &gt; </a:t>
            </a:r>
            <a:r>
              <a:rPr lang="fr-FR" sz="1600" i="1" baseline="30000" dirty="0"/>
              <a:t>i</a:t>
            </a:r>
            <a:r>
              <a:rPr lang="fr-FR" sz="1600" dirty="0"/>
              <a:t>Pr</a:t>
            </a:r>
            <a:r>
              <a:rPr lang="fr-FR" sz="1600" baseline="-25000" dirty="0"/>
              <a:t>2</a:t>
            </a:r>
            <a:r>
              <a:rPr lang="fr-FR" sz="1600" dirty="0"/>
              <a:t>OHSi &gt; (</a:t>
            </a:r>
            <a:r>
              <a:rPr lang="fr-FR" sz="1600" dirty="0" err="1"/>
              <a:t>OEt</a:t>
            </a:r>
            <a:r>
              <a:rPr lang="fr-FR" sz="1600" dirty="0"/>
              <a:t>)</a:t>
            </a:r>
            <a:r>
              <a:rPr lang="fr-FR" sz="1600" baseline="-25000" dirty="0"/>
              <a:t>3</a:t>
            </a:r>
            <a:r>
              <a:rPr lang="fr-FR" sz="1600" dirty="0"/>
              <a:t>Si &gt;&gt; </a:t>
            </a:r>
            <a:r>
              <a:rPr lang="fr-FR" sz="1600" baseline="30000" dirty="0" err="1"/>
              <a:t>t</a:t>
            </a:r>
            <a:r>
              <a:rPr lang="fr-FR" sz="1600" dirty="0" err="1"/>
              <a:t>BuOHSi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364088" y="4553833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u="sng" dirty="0" err="1"/>
              <a:t>Ordem</a:t>
            </a:r>
            <a:r>
              <a:rPr lang="fr-FR" sz="1600" u="sng" dirty="0"/>
              <a:t> de </a:t>
            </a:r>
            <a:r>
              <a:rPr lang="fr-FR" sz="1600" u="sng" dirty="0" err="1"/>
              <a:t>reatividade</a:t>
            </a:r>
            <a:r>
              <a:rPr lang="fr-FR" sz="1600" u="sng" dirty="0"/>
              <a:t> </a:t>
            </a:r>
            <a:r>
              <a:rPr lang="fr-FR" sz="1600" u="sng" dirty="0" err="1"/>
              <a:t>qdo</a:t>
            </a:r>
            <a:r>
              <a:rPr lang="fr-FR" sz="1600" u="sng" dirty="0"/>
              <a:t> </a:t>
            </a:r>
            <a:r>
              <a:rPr lang="fr-FR" sz="1600" u="sng" dirty="0" err="1"/>
              <a:t>ativado</a:t>
            </a:r>
            <a:r>
              <a:rPr lang="fr-FR" sz="1600" u="sng" dirty="0"/>
              <a:t> </a:t>
            </a:r>
            <a:r>
              <a:rPr lang="fr-FR" sz="1600" u="sng" dirty="0" err="1"/>
              <a:t>por</a:t>
            </a:r>
            <a:r>
              <a:rPr lang="fr-FR" sz="1600" u="sng" dirty="0"/>
              <a:t> KOTMS:</a:t>
            </a:r>
          </a:p>
          <a:p>
            <a:pPr algn="just"/>
            <a:r>
              <a:rPr lang="fr-FR" sz="1600" dirty="0"/>
              <a:t>Ph</a:t>
            </a:r>
            <a:r>
              <a:rPr lang="fr-FR" sz="1600" baseline="-25000" dirty="0"/>
              <a:t>2</a:t>
            </a:r>
            <a:r>
              <a:rPr lang="fr-FR" sz="1600" dirty="0"/>
              <a:t>OHSi &gt; CF</a:t>
            </a:r>
            <a:r>
              <a:rPr lang="fr-FR" sz="1600" baseline="-25000" dirty="0"/>
              <a:t>3</a:t>
            </a:r>
            <a:r>
              <a:rPr lang="fr-FR" sz="1600" dirty="0"/>
              <a:t>CH</a:t>
            </a:r>
            <a:r>
              <a:rPr lang="fr-FR" sz="1600" baseline="-25000" dirty="0"/>
              <a:t>2</a:t>
            </a:r>
            <a:r>
              <a:rPr lang="fr-FR" sz="1600" dirty="0"/>
              <a:t>CH</a:t>
            </a:r>
            <a:r>
              <a:rPr lang="fr-FR" sz="1600" baseline="-25000" dirty="0"/>
              <a:t>2</a:t>
            </a:r>
            <a:r>
              <a:rPr lang="fr-FR" sz="1600" dirty="0"/>
              <a:t>MeOHSi &gt; Me(</a:t>
            </a:r>
            <a:r>
              <a:rPr lang="fr-FR" sz="1600" dirty="0" err="1"/>
              <a:t>OEt</a:t>
            </a:r>
            <a:r>
              <a:rPr lang="fr-FR" sz="1600" dirty="0"/>
              <a:t>)</a:t>
            </a:r>
            <a:r>
              <a:rPr lang="fr-FR" sz="1600" baseline="-25000" dirty="0"/>
              <a:t>2</a:t>
            </a:r>
            <a:r>
              <a:rPr lang="fr-FR" sz="1600" dirty="0"/>
              <a:t>Si &gt; Me</a:t>
            </a:r>
            <a:r>
              <a:rPr lang="fr-FR" sz="1600" baseline="-25000" dirty="0"/>
              <a:t>2</a:t>
            </a:r>
            <a:r>
              <a:rPr lang="fr-FR" sz="1600" dirty="0"/>
              <a:t>OHSi &gt; (</a:t>
            </a:r>
            <a:r>
              <a:rPr lang="fr-FR" sz="1600" dirty="0" err="1"/>
              <a:t>OEt</a:t>
            </a:r>
            <a:r>
              <a:rPr lang="fr-FR" sz="1600" dirty="0"/>
              <a:t>)</a:t>
            </a:r>
            <a:r>
              <a:rPr lang="fr-FR" sz="1600" baseline="-25000" dirty="0"/>
              <a:t>3</a:t>
            </a:r>
            <a:r>
              <a:rPr lang="fr-FR" sz="1600" dirty="0"/>
              <a:t>Si ≈ Me</a:t>
            </a:r>
            <a:r>
              <a:rPr lang="fr-FR" sz="1600" baseline="-25000" dirty="0"/>
              <a:t>2</a:t>
            </a:r>
            <a:r>
              <a:rPr lang="fr-FR" sz="1600" dirty="0"/>
              <a:t>EtOSi &gt;&gt; </a:t>
            </a:r>
            <a:r>
              <a:rPr lang="fr-FR" sz="1600" i="1" baseline="30000" dirty="0"/>
              <a:t>i</a:t>
            </a:r>
            <a:r>
              <a:rPr lang="fr-FR" sz="1600" dirty="0"/>
              <a:t>Pr</a:t>
            </a:r>
            <a:r>
              <a:rPr lang="fr-FR" sz="1600" baseline="-25000" dirty="0"/>
              <a:t>2</a:t>
            </a:r>
            <a:r>
              <a:rPr lang="fr-FR" sz="1600" dirty="0"/>
              <a:t>OHSi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498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Acoplamento</a:t>
            </a:r>
            <a:r>
              <a:rPr lang="fr-FR" sz="2800" dirty="0"/>
              <a:t> cruzado de </a:t>
            </a:r>
            <a:r>
              <a:rPr lang="fr-FR" sz="2800" dirty="0" err="1"/>
              <a:t>Hiyama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92696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420740" name="Object 4"/>
          <p:cNvGraphicFramePr>
            <a:graphicFrameLocks noChangeAspect="1"/>
          </p:cNvGraphicFramePr>
          <p:nvPr/>
        </p:nvGraphicFramePr>
        <p:xfrm>
          <a:off x="709613" y="3643313"/>
          <a:ext cx="7815262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020683" imgH="1208335" progId="ChemDraw.Document.6.0">
                  <p:embed/>
                </p:oleObj>
              </mc:Choice>
              <mc:Fallback>
                <p:oleObj name="CS ChemDraw Drawing" r:id="rId2" imgW="6020683" imgH="1208335" progId="ChemDraw.Document.6.0">
                  <p:embed/>
                  <p:pic>
                    <p:nvPicPr>
                      <p:cNvPr id="24207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3643313"/>
                        <a:ext cx="7815262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475656" y="2637260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Lee, J.-Y.; Fu, G. C.; </a:t>
            </a:r>
            <a:r>
              <a:rPr lang="de-DE" sz="1400" i="1" dirty="0"/>
              <a:t>J. Am. Chem. </a:t>
            </a:r>
            <a:r>
              <a:rPr lang="de-DE" sz="1400" i="1" dirty="0" err="1"/>
              <a:t>Soc</a:t>
            </a:r>
            <a:r>
              <a:rPr lang="de-DE" sz="1400" i="1" dirty="0"/>
              <a:t>.</a:t>
            </a:r>
            <a:r>
              <a:rPr lang="de-DE" sz="1400" dirty="0"/>
              <a:t>, </a:t>
            </a:r>
            <a:r>
              <a:rPr lang="de-DE" sz="1400" b="1" dirty="0"/>
              <a:t>2003</a:t>
            </a:r>
            <a:r>
              <a:rPr lang="de-DE" sz="1400" dirty="0"/>
              <a:t>, </a:t>
            </a:r>
            <a:r>
              <a:rPr lang="de-DE" sz="1400" i="1" dirty="0"/>
              <a:t>125</a:t>
            </a:r>
            <a:r>
              <a:rPr lang="de-DE" sz="1400" dirty="0"/>
              <a:t>, 5616.</a:t>
            </a:r>
            <a:endParaRPr lang="fr-FR" sz="1400" dirty="0"/>
          </a:p>
        </p:txBody>
      </p:sp>
      <p:graphicFrame>
        <p:nvGraphicFramePr>
          <p:cNvPr id="2420741" name="Object 5"/>
          <p:cNvGraphicFramePr>
            <a:graphicFrameLocks noChangeAspect="1"/>
          </p:cNvGraphicFramePr>
          <p:nvPr/>
        </p:nvGraphicFramePr>
        <p:xfrm>
          <a:off x="1470025" y="1130300"/>
          <a:ext cx="5411788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175293" imgH="1240173" progId="ChemDraw.Document.6.0">
                  <p:embed/>
                </p:oleObj>
              </mc:Choice>
              <mc:Fallback>
                <p:oleObj name="CS ChemDraw Drawing" r:id="rId4" imgW="4175293" imgH="1240173" progId="ChemDraw.Document.6.0">
                  <p:embed/>
                  <p:pic>
                    <p:nvPicPr>
                      <p:cNvPr id="24207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1130300"/>
                        <a:ext cx="5411788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644008" y="537321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Metab</a:t>
            </a:r>
            <a:r>
              <a:rPr lang="fr-FR" dirty="0" err="1">
                <a:latin typeface="Calibri"/>
              </a:rPr>
              <a:t>ó</a:t>
            </a:r>
            <a:r>
              <a:rPr lang="fr-FR" dirty="0" err="1"/>
              <a:t>lito</a:t>
            </a:r>
            <a:r>
              <a:rPr lang="fr-FR" dirty="0"/>
              <a:t> </a:t>
            </a:r>
            <a:r>
              <a:rPr lang="fr-FR" dirty="0" err="1"/>
              <a:t>isolado</a:t>
            </a:r>
            <a:r>
              <a:rPr lang="fr-FR" dirty="0"/>
              <a:t> da </a:t>
            </a:r>
            <a:r>
              <a:rPr lang="fr-FR" dirty="0" err="1"/>
              <a:t>lebre</a:t>
            </a:r>
            <a:r>
              <a:rPr lang="fr-FR" dirty="0"/>
              <a:t> do </a:t>
            </a:r>
            <a:r>
              <a:rPr lang="fr-FR" dirty="0" err="1"/>
              <a:t>mar</a:t>
            </a:r>
            <a:r>
              <a:rPr lang="fr-FR" dirty="0"/>
              <a:t> </a:t>
            </a:r>
            <a:r>
              <a:rPr lang="fr-FR" i="1" dirty="0" err="1"/>
              <a:t>Aplysia</a:t>
            </a:r>
            <a:r>
              <a:rPr lang="fr-FR" i="1" dirty="0"/>
              <a:t> </a:t>
            </a:r>
            <a:r>
              <a:rPr lang="fr-FR" i="1" dirty="0" err="1"/>
              <a:t>brasiliana</a:t>
            </a:r>
            <a:r>
              <a:rPr lang="fr-FR" i="1" dirty="0"/>
              <a:t> </a:t>
            </a:r>
            <a:r>
              <a:rPr lang="fr-FR" dirty="0"/>
              <a:t>(</a:t>
            </a:r>
            <a:r>
              <a:rPr lang="fr-FR" dirty="0" err="1"/>
              <a:t>espécie</a:t>
            </a:r>
            <a:r>
              <a:rPr lang="fr-FR" dirty="0"/>
              <a:t> </a:t>
            </a:r>
            <a:r>
              <a:rPr lang="fr-FR" dirty="0" err="1"/>
              <a:t>encontrada</a:t>
            </a:r>
            <a:r>
              <a:rPr lang="fr-FR" dirty="0"/>
              <a:t> no </a:t>
            </a:r>
            <a:r>
              <a:rPr lang="fr-FR" dirty="0" err="1"/>
              <a:t>oceano</a:t>
            </a:r>
            <a:r>
              <a:rPr lang="fr-FR" dirty="0"/>
              <a:t> no </a:t>
            </a:r>
            <a:r>
              <a:rPr lang="fr-FR" dirty="0" err="1"/>
              <a:t>norte</a:t>
            </a:r>
            <a:r>
              <a:rPr lang="fr-FR" dirty="0"/>
              <a:t> do </a:t>
            </a:r>
            <a:r>
              <a:rPr lang="fr-FR" dirty="0" err="1"/>
              <a:t>Brasil</a:t>
            </a:r>
            <a:r>
              <a:rPr lang="fr-FR" dirty="0"/>
              <a:t>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67544" y="530120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Denmark</a:t>
            </a:r>
            <a:r>
              <a:rPr lang="fr-FR" sz="1400" dirty="0"/>
              <a:t>, S. E.;  Yang, S.-M.;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 </a:t>
            </a:r>
            <a:r>
              <a:rPr lang="fr-FR" sz="1400" b="1" dirty="0"/>
              <a:t>2004</a:t>
            </a:r>
            <a:r>
              <a:rPr lang="fr-FR" sz="1400" dirty="0"/>
              <a:t>,</a:t>
            </a:r>
            <a:r>
              <a:rPr lang="en-US" sz="1400" dirty="0"/>
              <a:t> 126, 12432</a:t>
            </a:r>
            <a:r>
              <a:rPr lang="fr-FR" sz="1400" dirty="0"/>
              <a:t> 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36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33697" name="Object 1"/>
          <p:cNvGraphicFramePr>
            <a:graphicFrameLocks noChangeAspect="1"/>
          </p:cNvGraphicFramePr>
          <p:nvPr/>
        </p:nvGraphicFramePr>
        <p:xfrm>
          <a:off x="2289175" y="1333500"/>
          <a:ext cx="355123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367727" imgH="485532" progId="ChemDraw.Document.6.0">
                  <p:embed/>
                </p:oleObj>
              </mc:Choice>
              <mc:Fallback>
                <p:oleObj name="CS ChemDraw Drawing" r:id="rId2" imgW="2367727" imgH="485532" progId="ChemDraw.Document.6.0">
                  <p:embed/>
                  <p:pic>
                    <p:nvPicPr>
                      <p:cNvPr id="23336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1333500"/>
                        <a:ext cx="355123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3698" name="Object 2"/>
          <p:cNvGraphicFramePr>
            <a:graphicFrameLocks noChangeAspect="1"/>
          </p:cNvGraphicFramePr>
          <p:nvPr/>
        </p:nvGraphicFramePr>
        <p:xfrm>
          <a:off x="1209675" y="2989263"/>
          <a:ext cx="54117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602273" imgH="557547" progId="ChemDraw.Document.6.0">
                  <p:embed/>
                </p:oleObj>
              </mc:Choice>
              <mc:Fallback>
                <p:oleObj name="CS ChemDraw Drawing" r:id="rId4" imgW="3602273" imgH="557547" progId="ChemDraw.Document.6.0">
                  <p:embed/>
                  <p:pic>
                    <p:nvPicPr>
                      <p:cNvPr id="23336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2989263"/>
                        <a:ext cx="54117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3699" name="Object 3"/>
          <p:cNvGraphicFramePr>
            <a:graphicFrameLocks noChangeAspect="1"/>
          </p:cNvGraphicFramePr>
          <p:nvPr/>
        </p:nvGraphicFramePr>
        <p:xfrm>
          <a:off x="2289175" y="4654550"/>
          <a:ext cx="3478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320826" imgH="677698" progId="ChemDraw.Document.6.0">
                  <p:embed/>
                </p:oleObj>
              </mc:Choice>
              <mc:Fallback>
                <p:oleObj name="CS ChemDraw Drawing" r:id="rId6" imgW="2320826" imgH="677698" progId="ChemDraw.Document.6.0">
                  <p:embed/>
                  <p:pic>
                    <p:nvPicPr>
                      <p:cNvPr id="2333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4654550"/>
                        <a:ext cx="3478213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23528" y="116632"/>
            <a:ext cx="2138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Hidrosililação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6948264" y="1484784"/>
            <a:ext cx="1036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Olefinas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 flipH="1">
            <a:off x="6948264" y="321297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Alcinos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444208" y="497310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Derivados</a:t>
            </a:r>
            <a:r>
              <a:rPr lang="fr-FR" sz="2000" dirty="0"/>
              <a:t> </a:t>
            </a:r>
            <a:r>
              <a:rPr lang="fr-FR" sz="2000" dirty="0" err="1"/>
              <a:t>carbonilados</a:t>
            </a:r>
            <a:endParaRPr lang="fr-FR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21762" name="Object 2"/>
          <p:cNvGraphicFramePr>
            <a:graphicFrameLocks noChangeAspect="1"/>
          </p:cNvGraphicFramePr>
          <p:nvPr/>
        </p:nvGraphicFramePr>
        <p:xfrm>
          <a:off x="2187575" y="765175"/>
          <a:ext cx="48450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23201" imgH="447630" progId="ChemDraw.Document.6.0">
                  <p:embed/>
                </p:oleObj>
              </mc:Choice>
              <mc:Fallback>
                <p:oleObj name="CS ChemDraw Drawing" r:id="rId2" imgW="3023201" imgH="447630" progId="ChemDraw.Document.6.0">
                  <p:embed/>
                  <p:pic>
                    <p:nvPicPr>
                      <p:cNvPr id="24217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765175"/>
                        <a:ext cx="48450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23528" y="44624"/>
            <a:ext cx="3854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Hidrosililação</a:t>
            </a:r>
            <a:r>
              <a:rPr lang="fr-FR" sz="2800" dirty="0"/>
              <a:t> de </a:t>
            </a:r>
            <a:r>
              <a:rPr lang="fr-FR" sz="2800" dirty="0" err="1"/>
              <a:t>Olefinas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2780928"/>
            <a:ext cx="1618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Subprodutos</a:t>
            </a:r>
            <a:r>
              <a:rPr lang="fr-FR" sz="2000" b="1" dirty="0"/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5536" y="3933056"/>
            <a:ext cx="1678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Catalisadores</a:t>
            </a:r>
            <a:r>
              <a:rPr lang="fr-FR" sz="2000" b="1" dirty="0"/>
              <a:t>:</a:t>
            </a:r>
          </a:p>
        </p:txBody>
      </p:sp>
      <p:graphicFrame>
        <p:nvGraphicFramePr>
          <p:cNvPr id="2421763" name="Object 3"/>
          <p:cNvGraphicFramePr>
            <a:graphicFrameLocks noChangeAspect="1"/>
          </p:cNvGraphicFramePr>
          <p:nvPr/>
        </p:nvGraphicFramePr>
        <p:xfrm>
          <a:off x="1573213" y="3211513"/>
          <a:ext cx="63912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901119" imgH="243335" progId="ChemDraw.Document.6.0">
                  <p:embed/>
                </p:oleObj>
              </mc:Choice>
              <mc:Fallback>
                <p:oleObj name="CS ChemDraw Drawing" r:id="rId4" imgW="4901119" imgH="243335" progId="ChemDraw.Document.6.0">
                  <p:embed/>
                  <p:pic>
                    <p:nvPicPr>
                      <p:cNvPr id="24217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3211513"/>
                        <a:ext cx="63912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1765" name="Object 5"/>
          <p:cNvGraphicFramePr>
            <a:graphicFrameLocks noChangeAspect="1"/>
          </p:cNvGraphicFramePr>
          <p:nvPr/>
        </p:nvGraphicFramePr>
        <p:xfrm>
          <a:off x="6327775" y="4360863"/>
          <a:ext cx="2490788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070815" imgH="842196" progId="ChemDraw.Document.6.0">
                  <p:embed/>
                </p:oleObj>
              </mc:Choice>
              <mc:Fallback>
                <p:oleObj name="CS ChemDraw Drawing" r:id="rId6" imgW="2070815" imgH="842196" progId="ChemDraw.Document.6.0">
                  <p:embed/>
                  <p:pic>
                    <p:nvPicPr>
                      <p:cNvPr id="2421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75" y="4360863"/>
                        <a:ext cx="2490788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683568" y="4725144"/>
            <a:ext cx="156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H</a:t>
            </a:r>
            <a:r>
              <a:rPr lang="fr-FR" b="1" baseline="-25000" dirty="0"/>
              <a:t>2</a:t>
            </a:r>
            <a:r>
              <a:rPr lang="fr-FR" b="1" dirty="0"/>
              <a:t>PtCl</a:t>
            </a:r>
            <a:r>
              <a:rPr lang="fr-FR" b="1" baseline="-25000" dirty="0"/>
              <a:t>6</a:t>
            </a:r>
            <a:r>
              <a:rPr lang="fr-FR" b="1" dirty="0"/>
              <a:t>/ </a:t>
            </a:r>
            <a:r>
              <a:rPr lang="fr-FR" b="1" i="1" baseline="30000" dirty="0" err="1"/>
              <a:t>i</a:t>
            </a:r>
            <a:r>
              <a:rPr lang="fr-FR" b="1" dirty="0" err="1"/>
              <a:t>PrOH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043608" y="537321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Speier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23928" y="5445224"/>
            <a:ext cx="96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Karstedt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309534" y="5445224"/>
            <a:ext cx="79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Mark</a:t>
            </a:r>
            <a:r>
              <a:rPr lang="fr-FR" dirty="0" err="1">
                <a:latin typeface="Calibri"/>
              </a:rPr>
              <a:t>ó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802097" y="5805264"/>
            <a:ext cx="1946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Science</a:t>
            </a:r>
            <a:r>
              <a:rPr lang="fr-FR" sz="1400" dirty="0"/>
              <a:t> </a:t>
            </a:r>
            <a:r>
              <a:rPr lang="fr-FR" sz="1400" b="1" dirty="0"/>
              <a:t>2002</a:t>
            </a:r>
            <a:r>
              <a:rPr lang="fr-FR" sz="1400" dirty="0"/>
              <a:t>, 298, 204.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95537" y="171358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Na </a:t>
            </a:r>
            <a:r>
              <a:rPr lang="fr-FR" dirty="0" err="1"/>
              <a:t>indústria</a:t>
            </a:r>
            <a:r>
              <a:rPr lang="fr-FR" dirty="0"/>
              <a:t> </a:t>
            </a:r>
            <a:r>
              <a:rPr lang="fr-FR" dirty="0" err="1"/>
              <a:t>qu</a:t>
            </a:r>
            <a:r>
              <a:rPr lang="fr-FR" dirty="0" err="1">
                <a:latin typeface="Calibri"/>
              </a:rPr>
              <a:t>í</a:t>
            </a:r>
            <a:r>
              <a:rPr lang="fr-FR" dirty="0" err="1"/>
              <a:t>mica</a:t>
            </a:r>
            <a:r>
              <a:rPr lang="fr-FR" dirty="0"/>
              <a:t>, </a:t>
            </a:r>
            <a:r>
              <a:rPr lang="fr-FR" dirty="0" err="1"/>
              <a:t>hidrosililações</a:t>
            </a:r>
            <a:r>
              <a:rPr lang="fr-FR" dirty="0"/>
              <a:t>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muito</a:t>
            </a:r>
            <a:r>
              <a:rPr lang="fr-FR" dirty="0"/>
              <a:t> </a:t>
            </a:r>
            <a:r>
              <a:rPr lang="fr-FR" dirty="0" err="1"/>
              <a:t>utilisadas</a:t>
            </a:r>
            <a:r>
              <a:rPr lang="fr-FR" dirty="0"/>
              <a:t> para se </a:t>
            </a:r>
            <a:r>
              <a:rPr lang="fr-FR" dirty="0" err="1"/>
              <a:t>conectar</a:t>
            </a:r>
            <a:r>
              <a:rPr lang="fr-FR" dirty="0"/>
              <a:t> </a:t>
            </a:r>
            <a:r>
              <a:rPr lang="fr-FR" dirty="0" err="1"/>
              <a:t>pol</a:t>
            </a:r>
            <a:r>
              <a:rPr lang="fr-FR" dirty="0" err="1">
                <a:latin typeface="Calibri"/>
              </a:rPr>
              <a:t>í</a:t>
            </a:r>
            <a:r>
              <a:rPr lang="fr-FR" dirty="0" err="1"/>
              <a:t>meros</a:t>
            </a:r>
            <a:r>
              <a:rPr lang="fr-FR" dirty="0"/>
              <a:t> de silicone. </a:t>
            </a:r>
            <a:r>
              <a:rPr lang="fr-FR" dirty="0" err="1"/>
              <a:t>Catalisadores</a:t>
            </a:r>
            <a:r>
              <a:rPr lang="fr-FR" dirty="0"/>
              <a:t> de Pt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extremamente</a:t>
            </a:r>
            <a:r>
              <a:rPr lang="fr-FR" dirty="0"/>
              <a:t> </a:t>
            </a:r>
            <a:r>
              <a:rPr lang="fr-FR" dirty="0" err="1"/>
              <a:t>eficientes</a:t>
            </a:r>
            <a:r>
              <a:rPr lang="fr-FR" dirty="0"/>
              <a:t> </a:t>
            </a:r>
            <a:r>
              <a:rPr lang="fr-FR" dirty="0" err="1"/>
              <a:t>nessas</a:t>
            </a:r>
            <a:r>
              <a:rPr lang="fr-FR" dirty="0"/>
              <a:t> </a:t>
            </a:r>
            <a:r>
              <a:rPr lang="fr-FR" dirty="0" err="1"/>
              <a:t>transformações</a:t>
            </a:r>
            <a:r>
              <a:rPr lang="fr-FR" dirty="0"/>
              <a:t>, mas </a:t>
            </a:r>
            <a:r>
              <a:rPr lang="fr-FR" dirty="0" err="1"/>
              <a:t>muitos</a:t>
            </a:r>
            <a:r>
              <a:rPr lang="fr-FR" dirty="0"/>
              <a:t> </a:t>
            </a:r>
            <a:r>
              <a:rPr lang="fr-FR" dirty="0" err="1"/>
              <a:t>outros</a:t>
            </a:r>
            <a:r>
              <a:rPr lang="fr-FR" dirty="0"/>
              <a:t> </a:t>
            </a:r>
            <a:r>
              <a:rPr lang="fr-FR" dirty="0" err="1"/>
              <a:t>metais</a:t>
            </a:r>
            <a:r>
              <a:rPr lang="fr-FR" dirty="0"/>
              <a:t> </a:t>
            </a:r>
            <a:r>
              <a:rPr lang="fr-FR" dirty="0" err="1"/>
              <a:t>já</a:t>
            </a:r>
            <a:r>
              <a:rPr lang="fr-FR" dirty="0"/>
              <a:t> </a:t>
            </a:r>
            <a:r>
              <a:rPr lang="fr-FR" dirty="0" err="1"/>
              <a:t>foram</a:t>
            </a:r>
            <a:r>
              <a:rPr lang="fr-FR" dirty="0"/>
              <a:t> </a:t>
            </a:r>
            <a:r>
              <a:rPr lang="fr-FR" dirty="0" err="1"/>
              <a:t>descritos</a:t>
            </a:r>
            <a:r>
              <a:rPr lang="fr-FR" dirty="0"/>
              <a:t> (</a:t>
            </a:r>
            <a:r>
              <a:rPr lang="fr-FR" i="1" dirty="0" err="1"/>
              <a:t>e.g</a:t>
            </a:r>
            <a:r>
              <a:rPr lang="fr-FR" i="1" dirty="0"/>
              <a:t>.</a:t>
            </a:r>
            <a:r>
              <a:rPr lang="fr-FR" dirty="0"/>
              <a:t> Rh, Ru, Pd, Ir, Co, etc..)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27399" y="5786100"/>
            <a:ext cx="1956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/>
              <a:t>Adv. </a:t>
            </a:r>
            <a:r>
              <a:rPr lang="nl-NL" sz="1400" i="1" dirty="0" err="1"/>
              <a:t>Organomet</a:t>
            </a:r>
            <a:r>
              <a:rPr lang="nl-NL" sz="1400" i="1" dirty="0"/>
              <a:t>. </a:t>
            </a:r>
            <a:r>
              <a:rPr lang="nl-NL" sz="1400" i="1" dirty="0" err="1"/>
              <a:t>Chem</a:t>
            </a:r>
            <a:r>
              <a:rPr lang="nl-NL" sz="1400" i="1" dirty="0"/>
              <a:t>.</a:t>
            </a:r>
            <a:r>
              <a:rPr lang="nl-NL" sz="1400" dirty="0"/>
              <a:t> </a:t>
            </a:r>
          </a:p>
          <a:p>
            <a:pPr algn="ctr"/>
            <a:r>
              <a:rPr lang="nl-NL" sz="1400" b="1" dirty="0"/>
              <a:t>1979</a:t>
            </a:r>
            <a:r>
              <a:rPr lang="nl-NL" sz="1400" dirty="0"/>
              <a:t>, 17, 407.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210233" y="5805264"/>
            <a:ext cx="24418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Patente (1973): US - A3175452</a:t>
            </a:r>
          </a:p>
          <a:p>
            <a:r>
              <a:rPr lang="fr-FR" sz="1400" dirty="0" err="1"/>
              <a:t>veja</a:t>
            </a:r>
            <a:r>
              <a:rPr lang="fr-FR" sz="1400" dirty="0"/>
              <a:t> </a:t>
            </a:r>
            <a:r>
              <a:rPr lang="fr-FR" sz="1400" dirty="0" err="1"/>
              <a:t>tb</a:t>
            </a:r>
            <a:r>
              <a:rPr lang="fr-FR" sz="1400" dirty="0"/>
              <a:t>: </a:t>
            </a:r>
            <a:r>
              <a:rPr lang="fr-FR" sz="1400" dirty="0" err="1"/>
              <a:t>Lappert</a:t>
            </a:r>
            <a:r>
              <a:rPr lang="fr-FR" sz="1400" dirty="0"/>
              <a:t>, N. J. W. </a:t>
            </a:r>
            <a:r>
              <a:rPr lang="fr-FR" sz="1400" i="1" dirty="0"/>
              <a:t>et al.</a:t>
            </a:r>
            <a:r>
              <a:rPr lang="fr-FR" sz="1400" dirty="0"/>
              <a:t>;</a:t>
            </a:r>
          </a:p>
          <a:p>
            <a:pPr algn="ctr"/>
            <a:r>
              <a:rPr lang="fr-FR" sz="1400" dirty="0"/>
              <a:t> </a:t>
            </a:r>
            <a:r>
              <a:rPr lang="fr-FR" sz="1400" i="1" dirty="0"/>
              <a:t>ACIE</a:t>
            </a:r>
            <a:r>
              <a:rPr lang="fr-FR" sz="1400" dirty="0"/>
              <a:t> </a:t>
            </a:r>
            <a:r>
              <a:rPr lang="fr-FR" sz="1400" b="1" dirty="0"/>
              <a:t>1991</a:t>
            </a:r>
            <a:r>
              <a:rPr lang="fr-FR" sz="1400" dirty="0"/>
              <a:t>, 30, 438.</a:t>
            </a:r>
          </a:p>
        </p:txBody>
      </p:sp>
      <p:graphicFrame>
        <p:nvGraphicFramePr>
          <p:cNvPr id="2421766" name="Object 6"/>
          <p:cNvGraphicFramePr>
            <a:graphicFrameLocks noChangeAspect="1"/>
          </p:cNvGraphicFramePr>
          <p:nvPr/>
        </p:nvGraphicFramePr>
        <p:xfrm>
          <a:off x="2914650" y="4432300"/>
          <a:ext cx="3135313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611686" imgH="851292" progId="ChemDraw.Document.6.0">
                  <p:embed/>
                </p:oleObj>
              </mc:Choice>
              <mc:Fallback>
                <p:oleObj name="CS ChemDraw Drawing" r:id="rId8" imgW="2611686" imgH="851292" progId="ChemDraw.Document.6.0">
                  <p:embed/>
                  <p:pic>
                    <p:nvPicPr>
                      <p:cNvPr id="24217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4432300"/>
                        <a:ext cx="3135313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0673" name="Object 1"/>
          <p:cNvGraphicFramePr>
            <a:graphicFrameLocks noChangeAspect="1"/>
          </p:cNvGraphicFramePr>
          <p:nvPr/>
        </p:nvGraphicFramePr>
        <p:xfrm>
          <a:off x="1258888" y="758825"/>
          <a:ext cx="6840537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229848" imgH="4282254" progId="ChemDraw.Document.6.0">
                  <p:embed/>
                </p:oleObj>
              </mc:Choice>
              <mc:Fallback>
                <p:oleObj name="CS ChemDraw Drawing" r:id="rId2" imgW="5229848" imgH="4282254" progId="ChemDraw.Document.6.0">
                  <p:embed/>
                  <p:pic>
                    <p:nvPicPr>
                      <p:cNvPr id="11806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758825"/>
                        <a:ext cx="6840537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2951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3854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Hidrosililação</a:t>
            </a:r>
            <a:r>
              <a:rPr lang="fr-FR" sz="2800" dirty="0"/>
              <a:t> de </a:t>
            </a:r>
            <a:r>
              <a:rPr lang="fr-FR" sz="2800" dirty="0" err="1"/>
              <a:t>Olefinas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5364088" y="4913873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err="1"/>
              <a:t>Inserção</a:t>
            </a:r>
            <a:r>
              <a:rPr lang="fr-FR" sz="1600" b="1" dirty="0"/>
              <a:t> M-H: </a:t>
            </a:r>
            <a:r>
              <a:rPr lang="fr-FR" sz="1600" dirty="0" err="1"/>
              <a:t>Chalk</a:t>
            </a:r>
            <a:r>
              <a:rPr lang="fr-FR" sz="1600" dirty="0"/>
              <a:t>, A. J.; </a:t>
            </a:r>
            <a:r>
              <a:rPr lang="fr-FR" sz="1600" dirty="0" err="1"/>
              <a:t>Harrod</a:t>
            </a:r>
            <a:r>
              <a:rPr lang="fr-FR" sz="1600" dirty="0"/>
              <a:t>, F</a:t>
            </a:r>
            <a:r>
              <a:rPr lang="fr-FR" sz="1600" i="1" dirty="0"/>
              <a:t>.; J. Am. </a:t>
            </a:r>
            <a:r>
              <a:rPr lang="fr-FR" sz="1600" i="1" dirty="0" err="1"/>
              <a:t>Chem</a:t>
            </a:r>
            <a:r>
              <a:rPr lang="fr-FR" sz="1600" i="1" dirty="0"/>
              <a:t>. Soc. </a:t>
            </a:r>
            <a:r>
              <a:rPr lang="fr-FR" sz="1600" b="1" dirty="0"/>
              <a:t>1965</a:t>
            </a:r>
            <a:r>
              <a:rPr lang="fr-FR" sz="1600" dirty="0"/>
              <a:t>, 87, 16 e 1183.</a:t>
            </a:r>
          </a:p>
          <a:p>
            <a:pPr algn="just"/>
            <a:endParaRPr lang="fr-FR" sz="1600" dirty="0"/>
          </a:p>
          <a:p>
            <a:pPr algn="just"/>
            <a:r>
              <a:rPr lang="fr-FR" sz="1600" b="1" dirty="0" err="1"/>
              <a:t>Inserção</a:t>
            </a:r>
            <a:r>
              <a:rPr lang="fr-FR" sz="1600" b="1" dirty="0"/>
              <a:t> </a:t>
            </a:r>
            <a:r>
              <a:rPr lang="fr-FR" sz="1600" b="1" dirty="0" err="1"/>
              <a:t>M-Si</a:t>
            </a:r>
            <a:r>
              <a:rPr lang="fr-FR" sz="1600" b="1" dirty="0"/>
              <a:t>:</a:t>
            </a:r>
            <a:r>
              <a:rPr lang="fr-FR" sz="1600" dirty="0"/>
              <a:t> </a:t>
            </a:r>
            <a:r>
              <a:rPr lang="fr-FR" sz="1600" dirty="0" err="1"/>
              <a:t>Brookhart</a:t>
            </a:r>
            <a:r>
              <a:rPr lang="fr-FR" sz="1600" dirty="0"/>
              <a:t>, M.;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1993</a:t>
            </a:r>
            <a:r>
              <a:rPr lang="fr-FR" sz="1600" dirty="0"/>
              <a:t>, 115, 2151.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0710" y="848906"/>
            <a:ext cx="1581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Mecanismos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</a:p>
          <a:p>
            <a:r>
              <a:rPr lang="fr-FR" sz="2000" b="1" dirty="0" err="1">
                <a:solidFill>
                  <a:srgbClr val="2508FE"/>
                </a:solidFill>
              </a:rPr>
              <a:t>propostos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39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97468"/>
            <a:ext cx="3712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Hidrosililação</a:t>
            </a:r>
            <a:r>
              <a:rPr lang="fr-FR" sz="2800" dirty="0"/>
              <a:t> de </a:t>
            </a:r>
            <a:r>
              <a:rPr lang="fr-FR" sz="2800" dirty="0" err="1"/>
              <a:t>Alcinos</a:t>
            </a:r>
            <a:endParaRPr lang="fr-FR" sz="2800" dirty="0"/>
          </a:p>
        </p:txBody>
      </p:sp>
      <p:graphicFrame>
        <p:nvGraphicFramePr>
          <p:cNvPr id="2332674" name="Object 2"/>
          <p:cNvGraphicFramePr>
            <a:graphicFrameLocks noChangeAspect="1"/>
          </p:cNvGraphicFramePr>
          <p:nvPr/>
        </p:nvGraphicFramePr>
        <p:xfrm>
          <a:off x="414338" y="1271588"/>
          <a:ext cx="53308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27468" imgH="558684" progId="ChemDraw.Document.6.0">
                  <p:embed/>
                </p:oleObj>
              </mc:Choice>
              <mc:Fallback>
                <p:oleObj name="CS ChemDraw Drawing" r:id="rId2" imgW="3727468" imgH="558684" progId="ChemDraw.Document.6.0">
                  <p:embed/>
                  <p:pic>
                    <p:nvPicPr>
                      <p:cNvPr id="23326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1271588"/>
                        <a:ext cx="533082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084168" y="1270501"/>
            <a:ext cx="2439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Cat = </a:t>
            </a:r>
            <a:r>
              <a:rPr lang="fr-FR" b="1" dirty="0">
                <a:solidFill>
                  <a:srgbClr val="2508FE"/>
                </a:solidFill>
              </a:rPr>
              <a:t>[Rh], </a:t>
            </a:r>
            <a:r>
              <a:rPr lang="fr-FR" b="1" dirty="0" err="1">
                <a:solidFill>
                  <a:srgbClr val="2508FE"/>
                </a:solidFill>
              </a:rPr>
              <a:t>adição</a:t>
            </a:r>
            <a:r>
              <a:rPr lang="fr-FR" b="1" dirty="0">
                <a:solidFill>
                  <a:srgbClr val="2508FE"/>
                </a:solidFill>
              </a:rPr>
              <a:t> ANTI;</a:t>
            </a:r>
          </a:p>
          <a:p>
            <a:r>
              <a:rPr lang="fr-FR" dirty="0"/>
              <a:t>Cat = </a:t>
            </a:r>
            <a:r>
              <a:rPr lang="fr-FR" b="1" dirty="0">
                <a:solidFill>
                  <a:srgbClr val="2508FE"/>
                </a:solidFill>
              </a:rPr>
              <a:t>[Pt], </a:t>
            </a:r>
            <a:r>
              <a:rPr lang="fr-FR" b="1" dirty="0" err="1">
                <a:solidFill>
                  <a:srgbClr val="2508FE"/>
                </a:solidFill>
              </a:rPr>
              <a:t>adição</a:t>
            </a:r>
            <a:r>
              <a:rPr lang="fr-FR" b="1" dirty="0">
                <a:solidFill>
                  <a:srgbClr val="2508FE"/>
                </a:solidFill>
              </a:rPr>
              <a:t> SIN;</a:t>
            </a:r>
          </a:p>
        </p:txBody>
      </p:sp>
      <p:graphicFrame>
        <p:nvGraphicFramePr>
          <p:cNvPr id="2332675" name="Object 3"/>
          <p:cNvGraphicFramePr>
            <a:graphicFrameLocks noChangeAspect="1"/>
          </p:cNvGraphicFramePr>
          <p:nvPr/>
        </p:nvGraphicFramePr>
        <p:xfrm>
          <a:off x="611188" y="3421063"/>
          <a:ext cx="7820025" cy="217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016522" imgH="1676053" progId="ChemDraw.Document.6.0">
                  <p:embed/>
                </p:oleObj>
              </mc:Choice>
              <mc:Fallback>
                <p:oleObj name="CS ChemDraw Drawing" r:id="rId4" imgW="6016522" imgH="1676053" progId="ChemDraw.Document.6.0">
                  <p:embed/>
                  <p:pic>
                    <p:nvPicPr>
                      <p:cNvPr id="2332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421063"/>
                        <a:ext cx="7820025" cy="217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2676" name="Object 4"/>
          <p:cNvGraphicFramePr>
            <a:graphicFrameLocks noChangeAspect="1"/>
          </p:cNvGraphicFramePr>
          <p:nvPr/>
        </p:nvGraphicFramePr>
        <p:xfrm>
          <a:off x="2638425" y="4772025"/>
          <a:ext cx="16002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232568" imgH="784317" progId="ChemDraw.Document.6.0">
                  <p:embed/>
                </p:oleObj>
              </mc:Choice>
              <mc:Fallback>
                <p:oleObj name="CS ChemDraw Drawing" r:id="rId6" imgW="1232568" imgH="784317" progId="ChemDraw.Document.6.0">
                  <p:embed/>
                  <p:pic>
                    <p:nvPicPr>
                      <p:cNvPr id="2332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4772025"/>
                        <a:ext cx="1600200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67544" y="2812866"/>
            <a:ext cx="3345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Mecanismo</a:t>
            </a:r>
            <a:r>
              <a:rPr lang="fr-FR" sz="2000" b="1" dirty="0">
                <a:solidFill>
                  <a:srgbClr val="2508FE"/>
                </a:solidFill>
              </a:rPr>
              <a:t> (</a:t>
            </a:r>
            <a:r>
              <a:rPr lang="fr-FR" sz="2000" b="1" dirty="0" err="1">
                <a:solidFill>
                  <a:srgbClr val="2508FE"/>
                </a:solidFill>
              </a:rPr>
              <a:t>Ojima</a:t>
            </a:r>
            <a:r>
              <a:rPr lang="fr-FR" sz="2000" b="1" dirty="0">
                <a:solidFill>
                  <a:srgbClr val="2508FE"/>
                </a:solidFill>
              </a:rPr>
              <a:t>-</a:t>
            </a:r>
            <a:r>
              <a:rPr lang="fr-FR" sz="2000" b="1" dirty="0" err="1">
                <a:solidFill>
                  <a:srgbClr val="2508FE"/>
                </a:solidFill>
              </a:rPr>
              <a:t>Crabtree</a:t>
            </a:r>
            <a:r>
              <a:rPr lang="fr-FR" sz="2000" b="1" dirty="0">
                <a:solidFill>
                  <a:srgbClr val="2508FE"/>
                </a:solidFill>
              </a:rPr>
              <a:t>):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" y="630060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A) </a:t>
            </a:r>
            <a:r>
              <a:rPr lang="it-IT" sz="1600" dirty="0"/>
              <a:t>Ojima, I.;  Clos, N.; Donovan, R. J.; Ingallina, P.; </a:t>
            </a:r>
            <a:r>
              <a:rPr lang="fr-FR" sz="1600" i="1" dirty="0" err="1"/>
              <a:t>Organometallics</a:t>
            </a:r>
            <a:r>
              <a:rPr lang="fr-FR" sz="1600" dirty="0"/>
              <a:t> </a:t>
            </a:r>
            <a:r>
              <a:rPr lang="fr-FR" sz="1600" b="1" dirty="0"/>
              <a:t>1990</a:t>
            </a:r>
            <a:r>
              <a:rPr lang="fr-FR" sz="1600" dirty="0"/>
              <a:t>, 9, 3127. </a:t>
            </a:r>
            <a:r>
              <a:rPr lang="fr-FR" sz="1600" b="1" dirty="0"/>
              <a:t>B)</a:t>
            </a:r>
            <a:r>
              <a:rPr lang="fr-FR" sz="1600" i="1" dirty="0"/>
              <a:t> </a:t>
            </a:r>
            <a:r>
              <a:rPr lang="fr-FR" sz="1600" dirty="0" err="1"/>
              <a:t>Tanke</a:t>
            </a:r>
            <a:r>
              <a:rPr lang="fr-FR" sz="1600" dirty="0"/>
              <a:t>, R. S.; </a:t>
            </a:r>
            <a:r>
              <a:rPr lang="fr-FR" sz="1600" dirty="0" err="1"/>
              <a:t>Crabtree</a:t>
            </a:r>
            <a:r>
              <a:rPr lang="fr-FR" sz="1600" dirty="0"/>
              <a:t>, R. H.; </a:t>
            </a:r>
            <a:r>
              <a:rPr lang="fr-FR" sz="1600" i="1" dirty="0"/>
              <a:t>J. Am. </a:t>
            </a:r>
            <a:r>
              <a:rPr lang="fr-FR" sz="1600" i="1" dirty="0" err="1"/>
              <a:t>Chem</a:t>
            </a:r>
            <a:r>
              <a:rPr lang="fr-FR" sz="1600" i="1" dirty="0"/>
              <a:t>. Soc.</a:t>
            </a:r>
            <a:r>
              <a:rPr lang="fr-FR" sz="1600" dirty="0"/>
              <a:t> </a:t>
            </a:r>
            <a:r>
              <a:rPr lang="fr-FR" sz="1600" b="1" dirty="0"/>
              <a:t>1990</a:t>
            </a:r>
            <a:r>
              <a:rPr lang="fr-FR" sz="1600" dirty="0"/>
              <a:t>, 112, 7984.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4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545237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15553" name="Object 1"/>
          <p:cNvGraphicFramePr>
            <a:graphicFrameLocks noChangeAspect="1"/>
          </p:cNvGraphicFramePr>
          <p:nvPr/>
        </p:nvGraphicFramePr>
        <p:xfrm>
          <a:off x="1920875" y="1684338"/>
          <a:ext cx="36020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396851" imgH="214529" progId="ChemDraw.Document.6.0">
                  <p:embed/>
                </p:oleObj>
              </mc:Choice>
              <mc:Fallback>
                <p:oleObj name="CS ChemDraw Drawing" r:id="rId2" imgW="2396851" imgH="214529" progId="ChemDraw.Document.6.0">
                  <p:embed/>
                  <p:pic>
                    <p:nvPicPr>
                      <p:cNvPr id="181555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684338"/>
                        <a:ext cx="360203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51520" y="44624"/>
            <a:ext cx="5352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Preparação</a:t>
            </a:r>
            <a:r>
              <a:rPr lang="fr-FR" sz="2800" dirty="0"/>
              <a:t> de </a:t>
            </a:r>
            <a:r>
              <a:rPr lang="fr-FR" sz="2800" dirty="0" err="1"/>
              <a:t>Compostos</a:t>
            </a:r>
            <a:r>
              <a:rPr lang="fr-FR" sz="2800" dirty="0"/>
              <a:t> de </a:t>
            </a:r>
            <a:r>
              <a:rPr lang="fr-FR" sz="2800" dirty="0" err="1"/>
              <a:t>Sil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cio</a:t>
            </a:r>
            <a:endParaRPr lang="fr-FR" sz="2800" dirty="0"/>
          </a:p>
        </p:txBody>
      </p:sp>
      <p:graphicFrame>
        <p:nvGraphicFramePr>
          <p:cNvPr id="1815554" name="Object 2"/>
          <p:cNvGraphicFramePr>
            <a:graphicFrameLocks noChangeAspect="1"/>
          </p:cNvGraphicFramePr>
          <p:nvPr/>
        </p:nvGraphicFramePr>
        <p:xfrm>
          <a:off x="1903413" y="2549525"/>
          <a:ext cx="36782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459259" imgH="419961" progId="ChemDraw.Document.6.0">
                  <p:embed/>
                </p:oleObj>
              </mc:Choice>
              <mc:Fallback>
                <p:oleObj name="CS ChemDraw Drawing" r:id="rId4" imgW="2459259" imgH="419961" progId="ChemDraw.Document.6.0">
                  <p:embed/>
                  <p:pic>
                    <p:nvPicPr>
                      <p:cNvPr id="1815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2549525"/>
                        <a:ext cx="367823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741856" y="2636912"/>
            <a:ext cx="1998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Processo</a:t>
            </a:r>
            <a:r>
              <a:rPr lang="fr-FR" sz="2000" dirty="0"/>
              <a:t> </a:t>
            </a:r>
            <a:r>
              <a:rPr lang="fr-FR" sz="2000" dirty="0" err="1"/>
              <a:t>Rochow</a:t>
            </a:r>
            <a:endParaRPr lang="fr-FR" sz="2000" dirty="0"/>
          </a:p>
        </p:txBody>
      </p:sp>
      <p:graphicFrame>
        <p:nvGraphicFramePr>
          <p:cNvPr id="1815555" name="Object 3"/>
          <p:cNvGraphicFramePr>
            <a:graphicFrameLocks noChangeAspect="1"/>
          </p:cNvGraphicFramePr>
          <p:nvPr/>
        </p:nvGraphicFramePr>
        <p:xfrm>
          <a:off x="1952625" y="896938"/>
          <a:ext cx="40576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719860" imgH="197472" progId="ChemDraw.Document.6.0">
                  <p:embed/>
                </p:oleObj>
              </mc:Choice>
              <mc:Fallback>
                <p:oleObj name="CS ChemDraw Drawing" r:id="rId6" imgW="2719860" imgH="197472" progId="ChemDraw.Document.6.0">
                  <p:embed/>
                  <p:pic>
                    <p:nvPicPr>
                      <p:cNvPr id="1815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896938"/>
                        <a:ext cx="40576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720616" y="5589240"/>
            <a:ext cx="10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Silicones</a:t>
            </a:r>
          </a:p>
        </p:txBody>
      </p:sp>
      <p:pic>
        <p:nvPicPr>
          <p:cNvPr id="1815560" name="Picture 8" descr="http://upload.wikimedia.org/wikipedia/commons/thumb/2/24/Eiswuerfelform-silikon.jpg/220px-Eiswuerfelform-silik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1" y="3789040"/>
            <a:ext cx="1437029" cy="875281"/>
          </a:xfrm>
          <a:prstGeom prst="rect">
            <a:avLst/>
          </a:prstGeom>
          <a:noFill/>
        </p:spPr>
      </p:pic>
      <p:pic>
        <p:nvPicPr>
          <p:cNvPr id="1815562" name="Picture 10" descr="http://upload.wikimedia.org/wikipedia/commons/thumb/b/b8/Silicone_ladles.jpeg/220px-Silicone_ladles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7126" y="3789041"/>
            <a:ext cx="1027282" cy="1368152"/>
          </a:xfrm>
          <a:prstGeom prst="rect">
            <a:avLst/>
          </a:prstGeom>
          <a:noFill/>
        </p:spPr>
      </p:pic>
      <p:graphicFrame>
        <p:nvGraphicFramePr>
          <p:cNvPr id="1815566" name="Object 14"/>
          <p:cNvGraphicFramePr>
            <a:graphicFrameLocks noChangeAspect="1"/>
          </p:cNvGraphicFramePr>
          <p:nvPr/>
        </p:nvGraphicFramePr>
        <p:xfrm>
          <a:off x="325438" y="3605213"/>
          <a:ext cx="3235325" cy="291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2361675" imgH="2131642" progId="ChemDraw.Document.6.0">
                  <p:embed/>
                </p:oleObj>
              </mc:Choice>
              <mc:Fallback>
                <p:oleObj name="CS ChemDraw Drawing" r:id="rId10" imgW="2361675" imgH="2131642" progId="ChemDraw.Document.6.0">
                  <p:embed/>
                  <p:pic>
                    <p:nvPicPr>
                      <p:cNvPr id="18155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3605213"/>
                        <a:ext cx="3235325" cy="291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15568" name="Picture 16" descr="http://upload.wikimedia.org/wikipedia/commons/thumb/3/37/Caulking.jpg/220px-Caulkin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41593" y="4869162"/>
            <a:ext cx="1496295" cy="1183434"/>
          </a:xfrm>
          <a:prstGeom prst="rect">
            <a:avLst/>
          </a:prstGeom>
          <a:noFill/>
        </p:spPr>
      </p:pic>
      <p:pic>
        <p:nvPicPr>
          <p:cNvPr id="1815567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5150" y="5329386"/>
            <a:ext cx="857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40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97468"/>
            <a:ext cx="3712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Hidrosililação</a:t>
            </a:r>
            <a:r>
              <a:rPr lang="fr-FR" sz="2800" dirty="0"/>
              <a:t> de </a:t>
            </a:r>
            <a:r>
              <a:rPr lang="fr-FR" sz="2800" dirty="0" err="1"/>
              <a:t>Alcinos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620688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447362" name="Object 2"/>
          <p:cNvGraphicFramePr>
            <a:graphicFrameLocks noChangeAspect="1"/>
          </p:cNvGraphicFramePr>
          <p:nvPr/>
        </p:nvGraphicFramePr>
        <p:xfrm>
          <a:off x="2212975" y="881063"/>
          <a:ext cx="51657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295949" imgH="827035" progId="ChemDraw.Document.6.0">
                  <p:embed/>
                </p:oleObj>
              </mc:Choice>
              <mc:Fallback>
                <p:oleObj name="CS ChemDraw Drawing" r:id="rId2" imgW="4295949" imgH="827035" progId="ChemDraw.Document.6.0">
                  <p:embed/>
                  <p:pic>
                    <p:nvPicPr>
                      <p:cNvPr id="2447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881063"/>
                        <a:ext cx="516572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364" name="Object 4"/>
          <p:cNvGraphicFramePr>
            <a:graphicFrameLocks noChangeAspect="1"/>
          </p:cNvGraphicFramePr>
          <p:nvPr/>
        </p:nvGraphicFramePr>
        <p:xfrm>
          <a:off x="1976438" y="1914525"/>
          <a:ext cx="59404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934403" imgH="871381" progId="ChemDraw.Document.6.0">
                  <p:embed/>
                </p:oleObj>
              </mc:Choice>
              <mc:Fallback>
                <p:oleObj name="CS ChemDraw Drawing" r:id="rId4" imgW="4934403" imgH="871381" progId="ChemDraw.Document.6.0">
                  <p:embed/>
                  <p:pic>
                    <p:nvPicPr>
                      <p:cNvPr id="2447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1914525"/>
                        <a:ext cx="594042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95536" y="19168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Entradas</a:t>
            </a:r>
            <a:r>
              <a:rPr lang="fr-FR" i="1" dirty="0"/>
              <a:t> </a:t>
            </a:r>
          </a:p>
          <a:p>
            <a:r>
              <a:rPr lang="fr-FR" i="1" dirty="0" err="1"/>
              <a:t>selecionadas</a:t>
            </a:r>
            <a:r>
              <a:rPr lang="fr-FR" i="1" dirty="0"/>
              <a:t>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23529" y="3194392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/>
              <a:t>A)</a:t>
            </a:r>
            <a:r>
              <a:rPr lang="fr-FR" sz="1400" dirty="0"/>
              <a:t> </a:t>
            </a:r>
            <a:r>
              <a:rPr lang="fr-FR" sz="1400" dirty="0" err="1"/>
              <a:t>Trost</a:t>
            </a:r>
            <a:r>
              <a:rPr lang="fr-FR" sz="1400" dirty="0"/>
              <a:t>, B. M. </a:t>
            </a:r>
            <a:r>
              <a:rPr lang="fr-FR" sz="1400" i="1" dirty="0"/>
              <a:t>et al.;</a:t>
            </a:r>
            <a:r>
              <a:rPr lang="fr-FR" sz="1400" dirty="0"/>
              <a:t>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2001</a:t>
            </a:r>
            <a:r>
              <a:rPr lang="fr-FR" sz="1400" dirty="0"/>
              <a:t>, 123, 12726. </a:t>
            </a:r>
            <a:r>
              <a:rPr lang="fr-FR" sz="1400" b="1" dirty="0"/>
              <a:t>B)</a:t>
            </a:r>
            <a:r>
              <a:rPr lang="fr-FR" sz="1400" dirty="0"/>
              <a:t> </a:t>
            </a:r>
            <a:r>
              <a:rPr lang="fr-FR" sz="1400" dirty="0" err="1"/>
              <a:t>Trost</a:t>
            </a:r>
            <a:r>
              <a:rPr lang="fr-FR" sz="1400" dirty="0"/>
              <a:t>, B. M.; Ball, Z. T.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</a:t>
            </a:r>
            <a:r>
              <a:rPr lang="fr-FR" sz="1400" dirty="0"/>
              <a:t>. </a:t>
            </a:r>
            <a:r>
              <a:rPr lang="fr-FR" sz="1400" b="1" dirty="0"/>
              <a:t>2005</a:t>
            </a:r>
            <a:r>
              <a:rPr lang="fr-FR" sz="1400" i="1" dirty="0"/>
              <a:t>, 127,</a:t>
            </a:r>
            <a:r>
              <a:rPr lang="fr-FR" sz="1400" dirty="0"/>
              <a:t> 17644. Para </a:t>
            </a:r>
            <a:r>
              <a:rPr lang="fr-FR" sz="1400" dirty="0" err="1"/>
              <a:t>um</a:t>
            </a:r>
            <a:r>
              <a:rPr lang="fr-FR" sz="1400" dirty="0"/>
              <a:t> </a:t>
            </a:r>
            <a:r>
              <a:rPr lang="fr-FR" sz="1400" dirty="0" err="1"/>
              <a:t>estudo</a:t>
            </a:r>
            <a:r>
              <a:rPr lang="fr-FR" sz="1400" dirty="0"/>
              <a:t> sobre o </a:t>
            </a:r>
            <a:r>
              <a:rPr lang="fr-FR" sz="1400" dirty="0" err="1"/>
              <a:t>mecanismo</a:t>
            </a:r>
            <a:r>
              <a:rPr lang="fr-FR" sz="1400" dirty="0"/>
              <a:t> </a:t>
            </a:r>
            <a:r>
              <a:rPr lang="fr-FR" sz="1400" dirty="0" err="1"/>
              <a:t>dessa</a:t>
            </a:r>
            <a:r>
              <a:rPr lang="fr-FR" sz="1400" dirty="0"/>
              <a:t> </a:t>
            </a:r>
            <a:r>
              <a:rPr lang="fr-FR" sz="1400" dirty="0" err="1"/>
              <a:t>hidrosililação</a:t>
            </a:r>
            <a:r>
              <a:rPr lang="fr-FR" sz="1400" dirty="0"/>
              <a:t> </a:t>
            </a:r>
            <a:r>
              <a:rPr lang="fr-FR" sz="1400" dirty="0" err="1"/>
              <a:t>catalisada</a:t>
            </a:r>
            <a:r>
              <a:rPr lang="fr-FR" sz="1400" dirty="0"/>
              <a:t> </a:t>
            </a:r>
            <a:r>
              <a:rPr lang="fr-FR" sz="1400" dirty="0" err="1"/>
              <a:t>por</a:t>
            </a:r>
            <a:r>
              <a:rPr lang="fr-FR" sz="1400" dirty="0"/>
              <a:t> Ru, </a:t>
            </a:r>
            <a:r>
              <a:rPr lang="fr-FR" sz="1400" dirty="0" err="1"/>
              <a:t>veja</a:t>
            </a:r>
            <a:r>
              <a:rPr lang="fr-FR" sz="1400" dirty="0"/>
              <a:t>: Chung, L. W. </a:t>
            </a:r>
            <a:r>
              <a:rPr lang="fr-FR" sz="1400" i="1" dirty="0"/>
              <a:t>et al.;</a:t>
            </a:r>
            <a:r>
              <a:rPr lang="fr-FR" sz="1400" dirty="0"/>
              <a:t>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</a:t>
            </a:r>
            <a:r>
              <a:rPr lang="fr-FR" sz="1400" dirty="0"/>
              <a:t>. </a:t>
            </a:r>
            <a:r>
              <a:rPr lang="fr-FR" sz="1400" b="1" dirty="0"/>
              <a:t>2003</a:t>
            </a:r>
            <a:r>
              <a:rPr lang="fr-FR" sz="1400" dirty="0"/>
              <a:t>, 125, 11578.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44" y="6093296"/>
            <a:ext cx="7272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Montenegro, J.; Bergueiro, J.; Saá, C.; López, S.; </a:t>
            </a:r>
            <a:r>
              <a:rPr lang="pt-BR" sz="1400" i="1" dirty="0"/>
              <a:t>Org. Lett.</a:t>
            </a:r>
            <a:r>
              <a:rPr lang="pt-BR" sz="1400" b="1" dirty="0"/>
              <a:t> 2009</a:t>
            </a:r>
            <a:r>
              <a:rPr lang="pt-BR" sz="1400" dirty="0"/>
              <a:t>, 11, 141.</a:t>
            </a:r>
          </a:p>
        </p:txBody>
      </p:sp>
      <p:graphicFrame>
        <p:nvGraphicFramePr>
          <p:cNvPr id="2447368" name="Object 8"/>
          <p:cNvGraphicFramePr>
            <a:graphicFrameLocks noChangeAspect="1"/>
          </p:cNvGraphicFramePr>
          <p:nvPr/>
        </p:nvGraphicFramePr>
        <p:xfrm>
          <a:off x="989013" y="4376738"/>
          <a:ext cx="762635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351635" imgH="1394057" progId="ChemDraw.Document.6.0">
                  <p:embed/>
                </p:oleObj>
              </mc:Choice>
              <mc:Fallback>
                <p:oleObj name="CS ChemDraw Drawing" r:id="rId6" imgW="6351635" imgH="1394057" progId="ChemDraw.Document.6.0">
                  <p:embed/>
                  <p:pic>
                    <p:nvPicPr>
                      <p:cNvPr id="24473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4376738"/>
                        <a:ext cx="7626350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41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97468"/>
            <a:ext cx="6113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Hidrosililação</a:t>
            </a:r>
            <a:r>
              <a:rPr lang="fr-FR" sz="2800" dirty="0"/>
              <a:t> de </a:t>
            </a:r>
            <a:r>
              <a:rPr lang="fr-FR" sz="2800" dirty="0" err="1"/>
              <a:t>Derivados</a:t>
            </a:r>
            <a:r>
              <a:rPr lang="fr-FR" sz="2800" dirty="0"/>
              <a:t> </a:t>
            </a:r>
            <a:r>
              <a:rPr lang="fr-FR" sz="2800" dirty="0" err="1"/>
              <a:t>Carbonilados</a:t>
            </a:r>
            <a:endParaRPr lang="fr-FR" sz="2800" dirty="0"/>
          </a:p>
        </p:txBody>
      </p:sp>
      <p:graphicFrame>
        <p:nvGraphicFramePr>
          <p:cNvPr id="2337793" name="Object 1"/>
          <p:cNvGraphicFramePr>
            <a:graphicFrameLocks noChangeAspect="1"/>
          </p:cNvGraphicFramePr>
          <p:nvPr/>
        </p:nvGraphicFramePr>
        <p:xfrm>
          <a:off x="2508250" y="962025"/>
          <a:ext cx="38465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44760" imgH="673150" progId="ChemDraw.Document.6.0">
                  <p:embed/>
                </p:oleObj>
              </mc:Choice>
              <mc:Fallback>
                <p:oleObj name="CS ChemDraw Drawing" r:id="rId2" imgW="3044760" imgH="673150" progId="ChemDraw.Document.6.0">
                  <p:embed/>
                  <p:pic>
                    <p:nvPicPr>
                      <p:cNvPr id="233779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962025"/>
                        <a:ext cx="384651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1520" y="1804754"/>
            <a:ext cx="1678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Catalisadores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3568" y="2060848"/>
            <a:ext cx="7331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Complexos</a:t>
            </a:r>
            <a:r>
              <a:rPr lang="fr-FR" sz="2000" dirty="0"/>
              <a:t> </a:t>
            </a:r>
            <a:r>
              <a:rPr lang="fr-FR" sz="2000" dirty="0" err="1"/>
              <a:t>metálicos</a:t>
            </a:r>
            <a:r>
              <a:rPr lang="fr-FR" sz="2000" dirty="0"/>
              <a:t> de </a:t>
            </a:r>
            <a:r>
              <a:rPr lang="fr-FR" sz="2000" dirty="0" err="1"/>
              <a:t>muitos</a:t>
            </a:r>
            <a:r>
              <a:rPr lang="fr-FR" sz="2000" dirty="0"/>
              <a:t> </a:t>
            </a:r>
            <a:r>
              <a:rPr lang="fr-FR" sz="2000" dirty="0" err="1"/>
              <a:t>tipos</a:t>
            </a:r>
            <a:r>
              <a:rPr lang="fr-FR" sz="2000" dirty="0"/>
              <a:t>: Pd, Ru, Cu, Zn, Ir, Rh, Ni, </a:t>
            </a:r>
            <a:r>
              <a:rPr lang="fr-FR" sz="2000" dirty="0" err="1"/>
              <a:t>etc</a:t>
            </a:r>
            <a:r>
              <a:rPr lang="fr-FR" sz="2000" dirty="0"/>
              <a:t>…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83568" y="2380818"/>
            <a:ext cx="7181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Moléculas</a:t>
            </a:r>
            <a:r>
              <a:rPr lang="fr-FR" sz="2000" dirty="0"/>
              <a:t> </a:t>
            </a:r>
            <a:r>
              <a:rPr lang="fr-FR" sz="2000" dirty="0" err="1"/>
              <a:t>orgânicas</a:t>
            </a:r>
            <a:r>
              <a:rPr lang="fr-FR" sz="2000" dirty="0"/>
              <a:t>: </a:t>
            </a:r>
            <a:r>
              <a:rPr lang="fr-FR" sz="2000" dirty="0" err="1"/>
              <a:t>B</a:t>
            </a:r>
            <a:r>
              <a:rPr lang="fr-FR" sz="2000" baseline="-25000" dirty="0" err="1"/>
              <a:t>Ar</a:t>
            </a:r>
            <a:r>
              <a:rPr lang="fr-FR" sz="2000" dirty="0" err="1"/>
              <a:t>F</a:t>
            </a:r>
            <a:r>
              <a:rPr lang="fr-FR" sz="2000" dirty="0"/>
              <a:t> (B, semi-</a:t>
            </a:r>
            <a:r>
              <a:rPr lang="fr-FR" sz="2000" dirty="0" err="1"/>
              <a:t>metal</a:t>
            </a:r>
            <a:r>
              <a:rPr lang="fr-FR" sz="2000" dirty="0"/>
              <a:t>), NHC e </a:t>
            </a:r>
            <a:r>
              <a:rPr lang="fr-FR" sz="2000" dirty="0" err="1"/>
              <a:t>ácidos</a:t>
            </a:r>
            <a:r>
              <a:rPr lang="fr-FR" sz="2000" dirty="0"/>
              <a:t> </a:t>
            </a:r>
            <a:r>
              <a:rPr lang="fr-FR" sz="2000" dirty="0" err="1"/>
              <a:t>fosf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ricos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3284984"/>
            <a:ext cx="2143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Mecanismo</a:t>
            </a:r>
            <a:r>
              <a:rPr lang="fr-FR" sz="2000" b="1" dirty="0">
                <a:solidFill>
                  <a:srgbClr val="2508FE"/>
                </a:solidFill>
              </a:rPr>
              <a:t> </a:t>
            </a:r>
            <a:r>
              <a:rPr lang="fr-FR" sz="2000" b="1" dirty="0" err="1">
                <a:solidFill>
                  <a:srgbClr val="2508FE"/>
                </a:solidFill>
              </a:rPr>
              <a:t>t</a:t>
            </a:r>
            <a:r>
              <a:rPr lang="fr-FR" sz="2000" b="1" dirty="0" err="1">
                <a:solidFill>
                  <a:srgbClr val="2508FE"/>
                </a:solidFill>
                <a:latin typeface="Calibri"/>
              </a:rPr>
              <a:t>í</a:t>
            </a:r>
            <a:r>
              <a:rPr lang="fr-FR" sz="2000" b="1" dirty="0" err="1">
                <a:solidFill>
                  <a:srgbClr val="2508FE"/>
                </a:solidFill>
              </a:rPr>
              <a:t>pico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2337794" name="Object 2"/>
          <p:cNvGraphicFramePr>
            <a:graphicFrameLocks noChangeAspect="1"/>
          </p:cNvGraphicFramePr>
          <p:nvPr/>
        </p:nvGraphicFramePr>
        <p:xfrm>
          <a:off x="2070100" y="4108450"/>
          <a:ext cx="377825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904437" imgH="1311809" progId="ChemDraw.Document.6.0">
                  <p:embed/>
                </p:oleObj>
              </mc:Choice>
              <mc:Fallback>
                <p:oleObj name="CS ChemDraw Drawing" r:id="rId4" imgW="2904437" imgH="1311809" progId="ChemDraw.Document.6.0">
                  <p:embed/>
                  <p:pic>
                    <p:nvPicPr>
                      <p:cNvPr id="2337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4108450"/>
                        <a:ext cx="3778250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084168" y="508518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Entretanto</a:t>
            </a:r>
            <a:r>
              <a:rPr lang="fr-FR" dirty="0"/>
              <a:t>, </a:t>
            </a:r>
            <a:r>
              <a:rPr lang="fr-FR" dirty="0" err="1"/>
              <a:t>há</a:t>
            </a:r>
            <a:r>
              <a:rPr lang="fr-FR" dirty="0"/>
              <a:t> </a:t>
            </a:r>
            <a:r>
              <a:rPr lang="fr-FR" dirty="0" err="1"/>
              <a:t>variações</a:t>
            </a:r>
            <a:r>
              <a:rPr lang="fr-FR" dirty="0"/>
              <a:t> </a:t>
            </a:r>
            <a:r>
              <a:rPr lang="fr-FR" dirty="0" err="1"/>
              <a:t>dependendo</a:t>
            </a:r>
            <a:r>
              <a:rPr lang="fr-FR" dirty="0"/>
              <a:t> do </a:t>
            </a:r>
            <a:r>
              <a:rPr lang="fr-FR" dirty="0" err="1"/>
              <a:t>catalisador</a:t>
            </a:r>
            <a:r>
              <a:rPr lang="fr-FR" dirty="0"/>
              <a:t> e </a:t>
            </a:r>
            <a:r>
              <a:rPr lang="fr-FR" dirty="0" err="1"/>
              <a:t>condições</a:t>
            </a:r>
            <a:r>
              <a:rPr lang="fr-FR" dirty="0"/>
              <a:t> </a:t>
            </a:r>
            <a:r>
              <a:rPr lang="fr-FR" dirty="0" err="1"/>
              <a:t>reacionais</a:t>
            </a:r>
            <a:r>
              <a:rPr lang="fr-FR" dirty="0"/>
              <a:t> </a:t>
            </a:r>
            <a:r>
              <a:rPr lang="fr-FR" dirty="0" err="1"/>
              <a:t>empregadas</a:t>
            </a:r>
            <a:r>
              <a:rPr lang="fr-FR" dirty="0"/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42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97468"/>
            <a:ext cx="6113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Hidrosililação</a:t>
            </a:r>
            <a:r>
              <a:rPr lang="fr-FR" sz="2800" dirty="0"/>
              <a:t> de </a:t>
            </a:r>
            <a:r>
              <a:rPr lang="fr-FR" sz="2800" dirty="0" err="1"/>
              <a:t>Derivados</a:t>
            </a:r>
            <a:r>
              <a:rPr lang="fr-FR" sz="2800" dirty="0"/>
              <a:t> </a:t>
            </a:r>
            <a:r>
              <a:rPr lang="fr-FR" sz="2800" dirty="0" err="1"/>
              <a:t>Carbonilados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620688"/>
            <a:ext cx="12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2508FE"/>
                </a:solidFill>
              </a:rPr>
              <a:t>Exemplos</a:t>
            </a:r>
            <a:r>
              <a:rPr lang="fr-FR" sz="2000" b="1" dirty="0">
                <a:solidFill>
                  <a:srgbClr val="2508FE"/>
                </a:solidFill>
              </a:rPr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1521" y="2185700"/>
            <a:ext cx="345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S. Das, D. Addis, S. Zhou, K. Junge, M. Beller, </a:t>
            </a:r>
            <a:r>
              <a:rPr lang="de-DE" sz="1400" i="1" dirty="0"/>
              <a:t>J. Am. Chem. </a:t>
            </a:r>
            <a:r>
              <a:rPr lang="de-DE" sz="1400" i="1" dirty="0" err="1"/>
              <a:t>Soc</a:t>
            </a:r>
            <a:r>
              <a:rPr lang="de-DE" sz="1400" i="1" dirty="0"/>
              <a:t>.</a:t>
            </a:r>
            <a:r>
              <a:rPr lang="de-DE" sz="1400" dirty="0"/>
              <a:t>, </a:t>
            </a:r>
            <a:r>
              <a:rPr lang="de-DE" sz="1400" b="1" dirty="0"/>
              <a:t>2010</a:t>
            </a:r>
            <a:r>
              <a:rPr lang="de-DE" sz="1400" dirty="0"/>
              <a:t>, </a:t>
            </a:r>
            <a:r>
              <a:rPr lang="de-DE" sz="1400" i="1" dirty="0"/>
              <a:t>132</a:t>
            </a:r>
            <a:r>
              <a:rPr lang="de-DE" sz="1400" dirty="0"/>
              <a:t>, 1770.</a:t>
            </a:r>
            <a:endParaRPr lang="fr-FR" sz="1400" dirty="0"/>
          </a:p>
        </p:txBody>
      </p:sp>
      <p:graphicFrame>
        <p:nvGraphicFramePr>
          <p:cNvPr id="2448387" name="Object 3"/>
          <p:cNvGraphicFramePr>
            <a:graphicFrameLocks noChangeAspect="1"/>
          </p:cNvGraphicFramePr>
          <p:nvPr/>
        </p:nvGraphicFramePr>
        <p:xfrm>
          <a:off x="330200" y="1087438"/>
          <a:ext cx="3678238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62915" imgH="988879" progId="ChemDraw.Document.6.0">
                  <p:embed/>
                </p:oleObj>
              </mc:Choice>
              <mc:Fallback>
                <p:oleObj name="CS ChemDraw Drawing" r:id="rId2" imgW="3062915" imgH="988879" progId="ChemDraw.Document.6.0">
                  <p:embed/>
                  <p:pic>
                    <p:nvPicPr>
                      <p:cNvPr id="2448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087438"/>
                        <a:ext cx="3678238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004049" y="5642084"/>
            <a:ext cx="396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Q. Zhao, D. P. </a:t>
            </a:r>
            <a:r>
              <a:rPr lang="fr-FR" sz="1400" dirty="0" err="1"/>
              <a:t>Curran</a:t>
            </a:r>
            <a:r>
              <a:rPr lang="fr-FR" sz="1400" dirty="0"/>
              <a:t>, M. </a:t>
            </a:r>
            <a:r>
              <a:rPr lang="fr-FR" sz="1400" dirty="0" err="1"/>
              <a:t>Malacria</a:t>
            </a:r>
            <a:r>
              <a:rPr lang="fr-FR" sz="1400" dirty="0"/>
              <a:t>, L. </a:t>
            </a:r>
            <a:r>
              <a:rPr lang="fr-FR" sz="1400" dirty="0" err="1"/>
              <a:t>Fensterbank</a:t>
            </a:r>
            <a:r>
              <a:rPr lang="fr-FR" sz="1400" dirty="0"/>
              <a:t>, J.-P. Goddard, E. </a:t>
            </a:r>
            <a:r>
              <a:rPr lang="fr-FR" sz="1400" dirty="0" err="1"/>
              <a:t>Lacôte</a:t>
            </a:r>
            <a:r>
              <a:rPr lang="fr-FR" sz="1400" dirty="0"/>
              <a:t>, </a:t>
            </a:r>
            <a:r>
              <a:rPr lang="fr-FR" sz="1400" i="1" dirty="0" err="1"/>
              <a:t>Synlett</a:t>
            </a:r>
            <a:r>
              <a:rPr lang="fr-FR" sz="1400" dirty="0"/>
              <a:t> </a:t>
            </a:r>
            <a:r>
              <a:rPr lang="fr-FR" sz="1400" b="1" dirty="0"/>
              <a:t>2012</a:t>
            </a:r>
            <a:r>
              <a:rPr lang="fr-FR" sz="1400" dirty="0"/>
              <a:t>, </a:t>
            </a:r>
            <a:r>
              <a:rPr lang="fr-FR" sz="1400" i="1" dirty="0"/>
              <a:t>23</a:t>
            </a:r>
            <a:r>
              <a:rPr lang="fr-FR" sz="1400" dirty="0"/>
              <a:t>, 433.</a:t>
            </a:r>
          </a:p>
        </p:txBody>
      </p:sp>
      <p:graphicFrame>
        <p:nvGraphicFramePr>
          <p:cNvPr id="2448391" name="Object 7"/>
          <p:cNvGraphicFramePr>
            <a:graphicFrameLocks noChangeAspect="1"/>
          </p:cNvGraphicFramePr>
          <p:nvPr/>
        </p:nvGraphicFramePr>
        <p:xfrm>
          <a:off x="266700" y="3297238"/>
          <a:ext cx="4160838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472540" imgH="2138085" progId="ChemDraw.Document.6.0">
                  <p:embed/>
                </p:oleObj>
              </mc:Choice>
              <mc:Fallback>
                <p:oleObj name="CS ChemDraw Drawing" r:id="rId4" imgW="3472540" imgH="2138085" progId="ChemDraw.Document.6.0">
                  <p:embed/>
                  <p:pic>
                    <p:nvPicPr>
                      <p:cNvPr id="24483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3297238"/>
                        <a:ext cx="4160838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467544" y="5498068"/>
            <a:ext cx="273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Albright, A.; </a:t>
            </a:r>
            <a:r>
              <a:rPr lang="fr-FR" sz="1400" dirty="0" err="1"/>
              <a:t>Gawley</a:t>
            </a:r>
            <a:r>
              <a:rPr lang="fr-FR" sz="1400" dirty="0"/>
              <a:t>, R. E.; </a:t>
            </a:r>
            <a:r>
              <a:rPr lang="fr-FR" sz="1400" i="1" dirty="0"/>
              <a:t>J. Am. </a:t>
            </a:r>
            <a:r>
              <a:rPr lang="fr-FR" sz="1400" i="1" dirty="0" err="1"/>
              <a:t>Chem</a:t>
            </a:r>
            <a:r>
              <a:rPr lang="fr-FR" sz="1400" i="1" dirty="0"/>
              <a:t>. Soc.</a:t>
            </a:r>
            <a:r>
              <a:rPr lang="fr-FR" sz="1400" dirty="0"/>
              <a:t> </a:t>
            </a:r>
            <a:r>
              <a:rPr lang="fr-FR" sz="1400" b="1" dirty="0"/>
              <a:t>2011</a:t>
            </a:r>
            <a:r>
              <a:rPr lang="fr-FR" sz="1400" dirty="0"/>
              <a:t>, 133, 19680.</a:t>
            </a:r>
            <a:r>
              <a:rPr lang="fr-FR" dirty="0"/>
              <a:t> </a:t>
            </a:r>
          </a:p>
        </p:txBody>
      </p:sp>
      <p:graphicFrame>
        <p:nvGraphicFramePr>
          <p:cNvPr id="2448392" name="Object 8"/>
          <p:cNvGraphicFramePr>
            <a:graphicFrameLocks noChangeAspect="1"/>
          </p:cNvGraphicFramePr>
          <p:nvPr/>
        </p:nvGraphicFramePr>
        <p:xfrm>
          <a:off x="5135563" y="1104900"/>
          <a:ext cx="359410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994456" imgH="1037394" progId="ChemDraw.Document.6.0">
                  <p:embed/>
                </p:oleObj>
              </mc:Choice>
              <mc:Fallback>
                <p:oleObj name="CS ChemDraw Drawing" r:id="rId6" imgW="2994456" imgH="1037394" progId="ChemDraw.Document.6.0">
                  <p:embed/>
                  <p:pic>
                    <p:nvPicPr>
                      <p:cNvPr id="24483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563" y="1104900"/>
                        <a:ext cx="3594100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5076056" y="234888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Blackwell, J. M.; </a:t>
            </a:r>
            <a:r>
              <a:rPr lang="en-US" sz="1400" dirty="0" err="1"/>
              <a:t>Sonmor</a:t>
            </a:r>
            <a:r>
              <a:rPr lang="en-US" sz="1400" dirty="0"/>
              <a:t>, E. R.; </a:t>
            </a:r>
            <a:r>
              <a:rPr lang="en-US" sz="1400" dirty="0" err="1"/>
              <a:t>Scoccitti</a:t>
            </a:r>
            <a:r>
              <a:rPr lang="en-US" sz="1400" dirty="0"/>
              <a:t>, T.; Piers, W. E.; </a:t>
            </a:r>
            <a:r>
              <a:rPr lang="en-US" sz="1400" i="1" dirty="0"/>
              <a:t>Org. </a:t>
            </a:r>
            <a:r>
              <a:rPr lang="en-US" sz="1400" i="1" dirty="0" err="1"/>
              <a:t>Lett</a:t>
            </a:r>
            <a:r>
              <a:rPr lang="en-US" sz="1400" i="1" dirty="0"/>
              <a:t>.</a:t>
            </a:r>
            <a:r>
              <a:rPr lang="en-US" sz="1400" dirty="0"/>
              <a:t> </a:t>
            </a:r>
            <a:r>
              <a:rPr lang="en-US" sz="1400" b="1" dirty="0"/>
              <a:t>2000</a:t>
            </a:r>
            <a:r>
              <a:rPr lang="en-US" sz="1400" dirty="0"/>
              <a:t>, </a:t>
            </a:r>
            <a:r>
              <a:rPr lang="en-US" sz="1400" i="1" dirty="0"/>
              <a:t>2</a:t>
            </a:r>
            <a:r>
              <a:rPr lang="en-US" sz="1400" dirty="0"/>
              <a:t>, 3921.</a:t>
            </a:r>
            <a:endParaRPr lang="fr-FR" sz="1400" dirty="0"/>
          </a:p>
        </p:txBody>
      </p:sp>
      <p:graphicFrame>
        <p:nvGraphicFramePr>
          <p:cNvPr id="2448393" name="Object 9"/>
          <p:cNvGraphicFramePr>
            <a:graphicFrameLocks noChangeAspect="1"/>
          </p:cNvGraphicFramePr>
          <p:nvPr/>
        </p:nvGraphicFramePr>
        <p:xfrm>
          <a:off x="5154613" y="3692525"/>
          <a:ext cx="3613150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009384" imgH="1625565" progId="ChemDraw.Document.6.0">
                  <p:embed/>
                </p:oleObj>
              </mc:Choice>
              <mc:Fallback>
                <p:oleObj name="CS ChemDraw Drawing" r:id="rId8" imgW="3009384" imgH="1625565" progId="ChemDraw.Document.6.0">
                  <p:embed/>
                  <p:pic>
                    <p:nvPicPr>
                      <p:cNvPr id="24483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3692525"/>
                        <a:ext cx="3613150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8396" name="Object 12"/>
          <p:cNvGraphicFramePr>
            <a:graphicFrameLocks noChangeAspect="1"/>
          </p:cNvGraphicFramePr>
          <p:nvPr/>
        </p:nvGraphicFramePr>
        <p:xfrm>
          <a:off x="3211513" y="3314700"/>
          <a:ext cx="1195387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195967" imgH="804293" progId="ChemDraw.Document.6.0">
                  <p:embed/>
                </p:oleObj>
              </mc:Choice>
              <mc:Fallback>
                <p:oleObj name="CS ChemDraw Drawing" r:id="rId10" imgW="1195967" imgH="804293" progId="ChemDraw.Document.6.0">
                  <p:embed/>
                  <p:pic>
                    <p:nvPicPr>
                      <p:cNvPr id="24483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3314700"/>
                        <a:ext cx="1195387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5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23528" y="548680"/>
            <a:ext cx="390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BDE média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ligações</a:t>
            </a:r>
            <a:r>
              <a:rPr lang="fr-FR" sz="2000" dirty="0"/>
              <a:t> (</a:t>
            </a:r>
            <a:r>
              <a:rPr lang="fr-FR" sz="2000" dirty="0" err="1"/>
              <a:t>kcal.mol</a:t>
            </a:r>
            <a:r>
              <a:rPr lang="fr-FR" sz="2000" baseline="30000" dirty="0"/>
              <a:t>-1</a:t>
            </a:r>
            <a:r>
              <a:rPr lang="fr-FR" sz="2000" dirty="0"/>
              <a:t>):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44624"/>
            <a:ext cx="2203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Propriedades</a:t>
            </a:r>
            <a:r>
              <a:rPr lang="fr-FR" sz="2800" dirty="0"/>
              <a:t> </a:t>
            </a:r>
          </a:p>
        </p:txBody>
      </p:sp>
      <p:graphicFrame>
        <p:nvGraphicFramePr>
          <p:cNvPr id="1812484" name="Object 4"/>
          <p:cNvGraphicFramePr>
            <a:graphicFrameLocks noChangeAspect="1"/>
          </p:cNvGraphicFramePr>
          <p:nvPr/>
        </p:nvGraphicFramePr>
        <p:xfrm>
          <a:off x="5402263" y="1063625"/>
          <a:ext cx="23272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790168" imgH="385090" progId="ChemDraw.Document.6.0">
                  <p:embed/>
                </p:oleObj>
              </mc:Choice>
              <mc:Fallback>
                <p:oleObj name="CS ChemDraw Drawing" r:id="rId2" imgW="1790168" imgH="385090" progId="ChemDraw.Document.6.0">
                  <p:embed/>
                  <p:pic>
                    <p:nvPicPr>
                      <p:cNvPr id="1812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3" y="1063625"/>
                        <a:ext cx="23272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630414" y="548680"/>
            <a:ext cx="419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Comprimentos</a:t>
            </a:r>
            <a:r>
              <a:rPr lang="fr-FR" sz="2000" dirty="0"/>
              <a:t> </a:t>
            </a:r>
            <a:r>
              <a:rPr lang="fr-FR" sz="2000" dirty="0" err="1"/>
              <a:t>médios</a:t>
            </a:r>
            <a:r>
              <a:rPr lang="fr-FR" sz="2000" dirty="0"/>
              <a:t> de </a:t>
            </a:r>
            <a:r>
              <a:rPr lang="fr-FR" sz="2000" dirty="0" err="1"/>
              <a:t>ligações</a:t>
            </a:r>
            <a:r>
              <a:rPr lang="fr-FR" sz="2000" dirty="0"/>
              <a:t> (Å):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43608" y="5302949"/>
            <a:ext cx="2082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dirty="0"/>
              <a:t>"BDE: bond </a:t>
            </a:r>
          </a:p>
          <a:p>
            <a:pPr algn="just"/>
            <a:r>
              <a:rPr lang="fr-FR" dirty="0"/>
              <a:t>dissociation </a:t>
            </a:r>
            <a:r>
              <a:rPr lang="fr-FR" dirty="0" err="1"/>
              <a:t>energy</a:t>
            </a:r>
            <a:r>
              <a:rPr lang="fr-FR" dirty="0"/>
              <a:t>"</a:t>
            </a:r>
          </a:p>
        </p:txBody>
      </p:sp>
      <p:graphicFrame>
        <p:nvGraphicFramePr>
          <p:cNvPr id="1812487" name="Object 7"/>
          <p:cNvGraphicFramePr>
            <a:graphicFrameLocks noChangeAspect="1"/>
          </p:cNvGraphicFramePr>
          <p:nvPr/>
        </p:nvGraphicFramePr>
        <p:xfrm>
          <a:off x="560388" y="974725"/>
          <a:ext cx="3186112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444129" imgH="1563103" progId="ChemDraw.Document.6.0">
                  <p:embed/>
                </p:oleObj>
              </mc:Choice>
              <mc:Fallback>
                <p:oleObj name="CS ChemDraw Drawing" r:id="rId4" imgW="2444129" imgH="1563103" progId="ChemDraw.Document.6.0">
                  <p:embed/>
                  <p:pic>
                    <p:nvPicPr>
                      <p:cNvPr id="1812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974725"/>
                        <a:ext cx="3186112" cy="203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4710866" y="1957278"/>
            <a:ext cx="3186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Eletronegatividade</a:t>
            </a:r>
            <a:r>
              <a:rPr lang="fr-FR" sz="2000" dirty="0"/>
              <a:t> (Pauling):</a:t>
            </a:r>
          </a:p>
        </p:txBody>
      </p:sp>
      <p:graphicFrame>
        <p:nvGraphicFramePr>
          <p:cNvPr id="1812489" name="Object 9"/>
          <p:cNvGraphicFramePr>
            <a:graphicFrameLocks noChangeAspect="1"/>
          </p:cNvGraphicFramePr>
          <p:nvPr/>
        </p:nvGraphicFramePr>
        <p:xfrm>
          <a:off x="4689475" y="2335213"/>
          <a:ext cx="4054475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117759" imgH="913831" progId="ChemDraw.Document.6.0">
                  <p:embed/>
                </p:oleObj>
              </mc:Choice>
              <mc:Fallback>
                <p:oleObj name="CS ChemDraw Drawing" r:id="rId6" imgW="3117759" imgH="913831" progId="ChemDraw.Document.6.0">
                  <p:embed/>
                  <p:pic>
                    <p:nvPicPr>
                      <p:cNvPr id="18124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2335213"/>
                        <a:ext cx="4054475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323528" y="3452807"/>
            <a:ext cx="2276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u="sng" dirty="0" err="1"/>
              <a:t>Is</a:t>
            </a:r>
            <a:r>
              <a:rPr lang="fr-FR" i="1" u="sng" dirty="0" err="1">
                <a:latin typeface="Calibri"/>
              </a:rPr>
              <a:t>ó</a:t>
            </a:r>
            <a:r>
              <a:rPr lang="fr-FR" i="1" u="sng" dirty="0" err="1"/>
              <a:t>topos</a:t>
            </a:r>
            <a:r>
              <a:rPr lang="fr-FR" i="1" u="sng" dirty="0"/>
              <a:t>:</a:t>
            </a:r>
            <a:endParaRPr lang="fr-FR" i="1" u="sng" baseline="-25000" dirty="0"/>
          </a:p>
          <a:p>
            <a:r>
              <a:rPr lang="fr-FR" baseline="30000" dirty="0"/>
              <a:t>28</a:t>
            </a:r>
            <a:r>
              <a:rPr lang="fr-FR" dirty="0"/>
              <a:t>Si: 92%</a:t>
            </a:r>
          </a:p>
          <a:p>
            <a:r>
              <a:rPr lang="fr-FR" baseline="30000" dirty="0"/>
              <a:t>29</a:t>
            </a:r>
            <a:r>
              <a:rPr lang="fr-FR" dirty="0"/>
              <a:t>Si: 5% (RMN, I = 1/2)</a:t>
            </a:r>
          </a:p>
          <a:p>
            <a:r>
              <a:rPr lang="fr-FR" baseline="30000" dirty="0"/>
              <a:t>30</a:t>
            </a:r>
            <a:r>
              <a:rPr lang="fr-FR" dirty="0"/>
              <a:t>Si: 3%</a:t>
            </a:r>
          </a:p>
        </p:txBody>
      </p:sp>
      <p:graphicFrame>
        <p:nvGraphicFramePr>
          <p:cNvPr id="1812490" name="Object 10"/>
          <p:cNvGraphicFramePr>
            <a:graphicFrameLocks noChangeAspect="1"/>
          </p:cNvGraphicFramePr>
          <p:nvPr/>
        </p:nvGraphicFramePr>
        <p:xfrm>
          <a:off x="3138488" y="3990975"/>
          <a:ext cx="5705475" cy="238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753230" imgH="1988370" progId="ChemDraw.Document.6.0">
                  <p:embed/>
                </p:oleObj>
              </mc:Choice>
              <mc:Fallback>
                <p:oleObj name="CS ChemDraw Drawing" r:id="rId8" imgW="4753230" imgH="1988370" progId="ChemDraw.Document.6.0">
                  <p:embed/>
                  <p:pic>
                    <p:nvPicPr>
                      <p:cNvPr id="18124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3990975"/>
                        <a:ext cx="5705475" cy="238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-36512" y="6021288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A)</a:t>
            </a:r>
            <a:r>
              <a:rPr lang="fr-FR" sz="1600" dirty="0"/>
              <a:t> Duhamel,</a:t>
            </a:r>
            <a:r>
              <a:rPr lang="fr-FR" sz="1600" i="1" dirty="0"/>
              <a:t> P.; et al.</a:t>
            </a:r>
            <a:r>
              <a:rPr lang="fr-FR" sz="1600" dirty="0"/>
              <a:t>; </a:t>
            </a:r>
            <a:r>
              <a:rPr lang="fr-FR" sz="1600" i="1" dirty="0"/>
              <a:t>JOC </a:t>
            </a:r>
            <a:r>
              <a:rPr lang="fr-FR" sz="1600" b="1" dirty="0"/>
              <a:t>1996</a:t>
            </a:r>
            <a:r>
              <a:rPr lang="fr-FR" sz="1600" dirty="0"/>
              <a:t>, 61, 2232.</a:t>
            </a:r>
            <a:r>
              <a:rPr lang="fr-FR" sz="1600" b="1" i="1" dirty="0"/>
              <a:t> </a:t>
            </a:r>
            <a:r>
              <a:rPr lang="fr-FR" sz="1600" b="1" dirty="0"/>
              <a:t>B)</a:t>
            </a:r>
            <a:r>
              <a:rPr lang="fr-FR" sz="1600" b="1" i="1" dirty="0"/>
              <a:t> </a:t>
            </a:r>
            <a:r>
              <a:rPr lang="fr-FR" sz="1600" dirty="0" err="1"/>
              <a:t>Stork</a:t>
            </a:r>
            <a:r>
              <a:rPr lang="fr-FR" sz="1600" dirty="0"/>
              <a:t>, G.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JACS. </a:t>
            </a:r>
            <a:r>
              <a:rPr lang="fr-FR" sz="1600" b="1" dirty="0"/>
              <a:t>1968</a:t>
            </a:r>
            <a:r>
              <a:rPr lang="fr-FR" sz="1600" dirty="0"/>
              <a:t>, 90, 4464. </a:t>
            </a:r>
            <a:r>
              <a:rPr lang="fr-FR" sz="1600" b="1" dirty="0"/>
              <a:t>C)</a:t>
            </a:r>
            <a:r>
              <a:rPr lang="fr-FR" sz="1600" dirty="0"/>
              <a:t> </a:t>
            </a:r>
            <a:r>
              <a:rPr lang="fr-FR" sz="1600" dirty="0" err="1"/>
              <a:t>Farnham</a:t>
            </a:r>
            <a:r>
              <a:rPr lang="fr-FR" sz="1600" dirty="0"/>
              <a:t>, W. B.; Dixon, D. A.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de-DE" sz="1600" i="1" dirty="0"/>
              <a:t>JACS</a:t>
            </a:r>
            <a:r>
              <a:rPr lang="de-DE" sz="1600" dirty="0"/>
              <a:t> </a:t>
            </a:r>
            <a:r>
              <a:rPr lang="de-DE" sz="1600" b="1" dirty="0"/>
              <a:t>1987</a:t>
            </a:r>
            <a:r>
              <a:rPr lang="de-DE" sz="1600" dirty="0"/>
              <a:t>, 109, 476. </a:t>
            </a:r>
            <a:r>
              <a:rPr lang="de-DE" sz="1600" b="1" dirty="0"/>
              <a:t>D)</a:t>
            </a:r>
            <a:r>
              <a:rPr lang="de-DE" sz="1600" dirty="0"/>
              <a:t> Schomburg, D.; Krebs, R.; </a:t>
            </a:r>
            <a:r>
              <a:rPr lang="sv-SE" sz="1600" i="1" dirty="0"/>
              <a:t>Inorg. Chem. </a:t>
            </a:r>
            <a:r>
              <a:rPr lang="sv-SE" sz="1600" b="1" dirty="0"/>
              <a:t>1984</a:t>
            </a:r>
            <a:r>
              <a:rPr lang="sv-SE" sz="1600" dirty="0"/>
              <a:t>, 23, 1378. </a:t>
            </a:r>
            <a:r>
              <a:rPr lang="sv-SE" sz="1600" b="1" dirty="0"/>
              <a:t>E)</a:t>
            </a:r>
            <a:r>
              <a:rPr lang="sv-SE" sz="1600" b="1" i="1" dirty="0"/>
              <a:t> </a:t>
            </a:r>
            <a:r>
              <a:rPr lang="sv-SE" sz="1600" dirty="0"/>
              <a:t>Schomburg, D.; </a:t>
            </a:r>
            <a:r>
              <a:rPr lang="fr-FR" sz="1600" i="1" dirty="0"/>
              <a:t>J. </a:t>
            </a:r>
            <a:r>
              <a:rPr lang="fr-FR" sz="1600" i="1" dirty="0" err="1"/>
              <a:t>Organomet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1981</a:t>
            </a:r>
            <a:r>
              <a:rPr lang="fr-FR" sz="1600" dirty="0"/>
              <a:t>, 221, 137.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12160" y="2420888"/>
            <a:ext cx="3024336" cy="100811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6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0212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549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Substituições</a:t>
            </a:r>
            <a:r>
              <a:rPr lang="fr-FR" sz="2800" dirty="0"/>
              <a:t> </a:t>
            </a:r>
            <a:r>
              <a:rPr lang="fr-FR" sz="2800" dirty="0" err="1"/>
              <a:t>Nucleof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licas</a:t>
            </a:r>
            <a:r>
              <a:rPr lang="fr-FR" sz="2800" dirty="0"/>
              <a:t> no </a:t>
            </a:r>
            <a:r>
              <a:rPr lang="fr-FR" sz="2800" dirty="0" err="1"/>
              <a:t>Sil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cio</a:t>
            </a:r>
            <a:r>
              <a:rPr lang="fr-FR" sz="2800" dirty="0"/>
              <a:t> </a:t>
            </a:r>
          </a:p>
        </p:txBody>
      </p:sp>
      <p:graphicFrame>
        <p:nvGraphicFramePr>
          <p:cNvPr id="1829889" name="Object 1"/>
          <p:cNvGraphicFramePr>
            <a:graphicFrameLocks noChangeAspect="1"/>
          </p:cNvGraphicFramePr>
          <p:nvPr/>
        </p:nvGraphicFramePr>
        <p:xfrm>
          <a:off x="269875" y="1563688"/>
          <a:ext cx="5535613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262286" imgH="741754" progId="ChemDraw.Document.6.0">
                  <p:embed/>
                </p:oleObj>
              </mc:Choice>
              <mc:Fallback>
                <p:oleObj name="CS ChemDraw Drawing" r:id="rId2" imgW="4262286" imgH="741754" progId="ChemDraw.Document.6.0">
                  <p:embed/>
                  <p:pic>
                    <p:nvPicPr>
                      <p:cNvPr id="182988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1563688"/>
                        <a:ext cx="5535613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9890" name="Object 2"/>
          <p:cNvGraphicFramePr>
            <a:graphicFrameLocks noChangeAspect="1"/>
          </p:cNvGraphicFramePr>
          <p:nvPr/>
        </p:nvGraphicFramePr>
        <p:xfrm>
          <a:off x="600075" y="873125"/>
          <a:ext cx="38258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940747" imgH="299809" progId="ChemDraw.Document.6.0">
                  <p:embed/>
                </p:oleObj>
              </mc:Choice>
              <mc:Fallback>
                <p:oleObj name="CS ChemDraw Drawing" r:id="rId4" imgW="2940747" imgH="299809" progId="ChemDraw.Document.6.0">
                  <p:embed/>
                  <p:pic>
                    <p:nvPicPr>
                      <p:cNvPr id="18298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873125"/>
                        <a:ext cx="38258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9891" name="Object 3"/>
          <p:cNvGraphicFramePr>
            <a:graphicFrameLocks noChangeAspect="1"/>
          </p:cNvGraphicFramePr>
          <p:nvPr/>
        </p:nvGraphicFramePr>
        <p:xfrm>
          <a:off x="368300" y="2714625"/>
          <a:ext cx="537845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135957" imgH="741754" progId="ChemDraw.Document.6.0">
                  <p:embed/>
                </p:oleObj>
              </mc:Choice>
              <mc:Fallback>
                <p:oleObj name="CS ChemDraw Drawing" r:id="rId6" imgW="4135957" imgH="741754" progId="ChemDraw.Document.6.0">
                  <p:embed/>
                  <p:pic>
                    <p:nvPicPr>
                      <p:cNvPr id="18298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2714625"/>
                        <a:ext cx="537845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9893" name="Object 5"/>
          <p:cNvGraphicFramePr>
            <a:graphicFrameLocks noChangeAspect="1"/>
          </p:cNvGraphicFramePr>
          <p:nvPr/>
        </p:nvGraphicFramePr>
        <p:xfrm>
          <a:off x="179388" y="4265613"/>
          <a:ext cx="5205412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4003198" imgH="1134804" progId="ChemDraw.Document.6.0">
                  <p:embed/>
                </p:oleObj>
              </mc:Choice>
              <mc:Fallback>
                <p:oleObj name="CS ChemDraw Drawing" r:id="rId8" imgW="4003198" imgH="1134804" progId="ChemDraw.Document.6.0">
                  <p:embed/>
                  <p:pic>
                    <p:nvPicPr>
                      <p:cNvPr id="1829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265613"/>
                        <a:ext cx="5205412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9894" name="Object 6"/>
          <p:cNvGraphicFramePr>
            <a:graphicFrameLocks noChangeAspect="1"/>
          </p:cNvGraphicFramePr>
          <p:nvPr/>
        </p:nvGraphicFramePr>
        <p:xfrm>
          <a:off x="323528" y="3878064"/>
          <a:ext cx="8352928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5690160" imgH="127440" progId="ChemDraw.Document.6.0">
                  <p:embed/>
                </p:oleObj>
              </mc:Choice>
              <mc:Fallback>
                <p:oleObj name="CS ChemDraw Drawing" r:id="rId10" imgW="5690160" imgH="127440" progId="ChemDraw.Document.6.0">
                  <p:embed/>
                  <p:pic>
                    <p:nvPicPr>
                      <p:cNvPr id="1829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878064"/>
                        <a:ext cx="8352928" cy="12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5580112" y="4005064"/>
            <a:ext cx="32403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Complexos</a:t>
            </a:r>
            <a:r>
              <a:rPr lang="fr-FR" sz="2000" dirty="0"/>
              <a:t> pentavalentes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comuns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o </a:t>
            </a:r>
            <a:r>
              <a:rPr lang="fr-FR" sz="2000" dirty="0" err="1"/>
              <a:t>sil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cio</a:t>
            </a:r>
            <a:r>
              <a:rPr lang="fr-FR" sz="2000" dirty="0"/>
              <a:t>,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exemplo</a:t>
            </a:r>
            <a:r>
              <a:rPr lang="fr-FR" sz="2000" dirty="0"/>
              <a:t>: </a:t>
            </a:r>
            <a:r>
              <a:rPr lang="fr-FR" dirty="0"/>
              <a:t>MeSiF</a:t>
            </a:r>
            <a:r>
              <a:rPr lang="fr-FR" baseline="-25000" dirty="0"/>
              <a:t>4 </a:t>
            </a:r>
            <a:r>
              <a:rPr lang="fr-FR" dirty="0"/>
              <a:t>NBu</a:t>
            </a:r>
            <a:r>
              <a:rPr lang="fr-FR" baseline="-25000" dirty="0"/>
              <a:t>4</a:t>
            </a:r>
            <a:r>
              <a:rPr lang="fr-FR" dirty="0"/>
              <a:t>, Ph</a:t>
            </a:r>
            <a:r>
              <a:rPr lang="fr-FR" baseline="-25000" dirty="0"/>
              <a:t>3</a:t>
            </a:r>
            <a:r>
              <a:rPr lang="fr-FR" dirty="0"/>
              <a:t>SiF</a:t>
            </a:r>
            <a:r>
              <a:rPr lang="fr-FR" baseline="-25000" dirty="0"/>
              <a:t>2  </a:t>
            </a:r>
            <a:r>
              <a:rPr lang="fr-FR" dirty="0"/>
              <a:t>NEt</a:t>
            </a:r>
            <a:r>
              <a:rPr lang="fr-FR" baseline="-25000" dirty="0"/>
              <a:t>4</a:t>
            </a:r>
            <a:r>
              <a:rPr lang="fr-FR" dirty="0"/>
              <a:t>,                                     , etc..</a:t>
            </a:r>
          </a:p>
        </p:txBody>
      </p:sp>
      <p:graphicFrame>
        <p:nvGraphicFramePr>
          <p:cNvPr id="1829895" name="Object 7"/>
          <p:cNvGraphicFramePr>
            <a:graphicFrameLocks noChangeAspect="1"/>
          </p:cNvGraphicFramePr>
          <p:nvPr/>
        </p:nvGraphicFramePr>
        <p:xfrm>
          <a:off x="7236296" y="4660245"/>
          <a:ext cx="166687" cy="16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166320" imgH="166320" progId="ChemDraw.Document.6.0">
                  <p:embed/>
                </p:oleObj>
              </mc:Choice>
              <mc:Fallback>
                <p:oleObj name="CS ChemDraw Drawing" r:id="rId12" imgW="166320" imgH="166320" progId="ChemDraw.Document.6.0">
                  <p:embed/>
                  <p:pic>
                    <p:nvPicPr>
                      <p:cNvPr id="18298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4660245"/>
                        <a:ext cx="166687" cy="16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9896" name="Object 8"/>
          <p:cNvGraphicFramePr>
            <a:graphicFrameLocks noChangeAspect="1"/>
          </p:cNvGraphicFramePr>
          <p:nvPr/>
        </p:nvGraphicFramePr>
        <p:xfrm>
          <a:off x="7812360" y="4660245"/>
          <a:ext cx="166687" cy="16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166320" imgH="166320" progId="ChemDraw.Document.6.0">
                  <p:embed/>
                </p:oleObj>
              </mc:Choice>
              <mc:Fallback>
                <p:oleObj name="CS ChemDraw Drawing" r:id="rId14" imgW="166320" imgH="166320" progId="ChemDraw.Document.6.0">
                  <p:embed/>
                  <p:pic>
                    <p:nvPicPr>
                      <p:cNvPr id="18298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4660245"/>
                        <a:ext cx="166687" cy="16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9897" name="Object 9"/>
          <p:cNvGraphicFramePr>
            <a:graphicFrameLocks noChangeAspect="1"/>
          </p:cNvGraphicFramePr>
          <p:nvPr/>
        </p:nvGraphicFramePr>
        <p:xfrm>
          <a:off x="8653785" y="4660245"/>
          <a:ext cx="166687" cy="16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166320" imgH="166320" progId="ChemDraw.Document.6.0">
                  <p:embed/>
                </p:oleObj>
              </mc:Choice>
              <mc:Fallback>
                <p:oleObj name="CS ChemDraw Drawing" r:id="rId12" imgW="166320" imgH="166320" progId="ChemDraw.Document.6.0">
                  <p:embed/>
                  <p:pic>
                    <p:nvPicPr>
                      <p:cNvPr id="18298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3785" y="4660245"/>
                        <a:ext cx="166687" cy="16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9898" name="Object 10"/>
          <p:cNvGraphicFramePr>
            <a:graphicFrameLocks noChangeAspect="1"/>
          </p:cNvGraphicFramePr>
          <p:nvPr/>
        </p:nvGraphicFramePr>
        <p:xfrm>
          <a:off x="6012160" y="4948277"/>
          <a:ext cx="166688" cy="16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166320" imgH="166320" progId="ChemDraw.Document.6.0">
                  <p:embed/>
                </p:oleObj>
              </mc:Choice>
              <mc:Fallback>
                <p:oleObj name="CS ChemDraw Drawing" r:id="rId14" imgW="166320" imgH="166320" progId="ChemDraw.Document.6.0">
                  <p:embed/>
                  <p:pic>
                    <p:nvPicPr>
                      <p:cNvPr id="18298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948277"/>
                        <a:ext cx="166688" cy="16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9899" name="Object 11"/>
          <p:cNvGraphicFramePr>
            <a:graphicFrameLocks noChangeAspect="1"/>
          </p:cNvGraphicFramePr>
          <p:nvPr/>
        </p:nvGraphicFramePr>
        <p:xfrm>
          <a:off x="6189663" y="4960938"/>
          <a:ext cx="18256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8" imgW="1825722" imgH="901703" progId="ChemDraw.Document.6.0">
                  <p:embed/>
                </p:oleObj>
              </mc:Choice>
              <mc:Fallback>
                <p:oleObj name="CS ChemDraw Drawing" r:id="rId18" imgW="1825722" imgH="901703" progId="ChemDraw.Document.6.0">
                  <p:embed/>
                  <p:pic>
                    <p:nvPicPr>
                      <p:cNvPr id="182989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4960938"/>
                        <a:ext cx="18256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012160" y="2420888"/>
            <a:ext cx="2987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substituição</a:t>
            </a:r>
            <a:r>
              <a:rPr lang="fr-FR" sz="2000" dirty="0"/>
              <a:t> </a:t>
            </a:r>
            <a:r>
              <a:rPr lang="fr-FR" sz="2000" dirty="0" err="1"/>
              <a:t>nucleofílica</a:t>
            </a:r>
            <a:r>
              <a:rPr lang="fr-FR" sz="2000" dirty="0"/>
              <a:t> sobre o Si é mais </a:t>
            </a:r>
            <a:r>
              <a:rPr lang="fr-FR" sz="2000" dirty="0" err="1"/>
              <a:t>difícil</a:t>
            </a:r>
            <a:r>
              <a:rPr lang="fr-FR" sz="2000" dirty="0"/>
              <a:t> que sobre o 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8870" name="Object 6"/>
          <p:cNvGraphicFramePr>
            <a:graphicFrameLocks noChangeAspect="1"/>
          </p:cNvGraphicFramePr>
          <p:nvPr/>
        </p:nvGraphicFramePr>
        <p:xfrm>
          <a:off x="119063" y="904875"/>
          <a:ext cx="8842375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534699" imgH="1441436" progId="ChemDraw.Document.6.0">
                  <p:embed/>
                </p:oleObj>
              </mc:Choice>
              <mc:Fallback>
                <p:oleObj name="CS ChemDraw Drawing" r:id="rId2" imgW="6534699" imgH="1441436" progId="ChemDraw.Document.6.0">
                  <p:embed/>
                  <p:pic>
                    <p:nvPicPr>
                      <p:cNvPr id="1828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904875"/>
                        <a:ext cx="8842375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03473" y="44624"/>
            <a:ext cx="8933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/>
              <a:t>"</a:t>
            </a:r>
            <a:r>
              <a:rPr lang="fr-FR" sz="2800" i="1" dirty="0" err="1"/>
              <a:t>Instabilidade</a:t>
            </a:r>
            <a:r>
              <a:rPr lang="fr-FR" sz="2800" i="1" dirty="0"/>
              <a:t>" </a:t>
            </a:r>
            <a:r>
              <a:rPr lang="fr-FR" sz="2800" dirty="0" err="1"/>
              <a:t>Configuracional</a:t>
            </a:r>
            <a:r>
              <a:rPr lang="fr-FR" sz="2800" dirty="0"/>
              <a:t> de </a:t>
            </a:r>
            <a:r>
              <a:rPr lang="fr-FR" sz="2800" dirty="0" err="1"/>
              <a:t>Complexos</a:t>
            </a:r>
            <a:r>
              <a:rPr lang="fr-FR" sz="2800" dirty="0"/>
              <a:t> "</a:t>
            </a:r>
            <a:r>
              <a:rPr lang="fr-FR" sz="2800" dirty="0" err="1"/>
              <a:t>ato</a:t>
            </a:r>
            <a:r>
              <a:rPr lang="fr-FR" sz="2800" dirty="0"/>
              <a:t>" de </a:t>
            </a:r>
            <a:r>
              <a:rPr lang="fr-FR" sz="2800" dirty="0" err="1"/>
              <a:t>Sil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cio</a:t>
            </a:r>
            <a:endParaRPr lang="fr-FR" sz="2800" dirty="0"/>
          </a:p>
        </p:txBody>
      </p:sp>
      <p:graphicFrame>
        <p:nvGraphicFramePr>
          <p:cNvPr id="1828866" name="Object 2"/>
          <p:cNvGraphicFramePr>
            <a:graphicFrameLocks noChangeAspect="1"/>
          </p:cNvGraphicFramePr>
          <p:nvPr/>
        </p:nvGraphicFramePr>
        <p:xfrm>
          <a:off x="3071488" y="764704"/>
          <a:ext cx="310356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152800" imgH="649800" progId="ChemDraw.Document.6.0">
                  <p:embed/>
                </p:oleObj>
              </mc:Choice>
              <mc:Fallback>
                <p:oleObj name="CS ChemDraw Drawing" r:id="rId4" imgW="2152800" imgH="649800" progId="ChemDraw.Document.6.0">
                  <p:embed/>
                  <p:pic>
                    <p:nvPicPr>
                      <p:cNvPr id="18288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488" y="764704"/>
                        <a:ext cx="3103565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07504" y="6453336"/>
            <a:ext cx="7606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i="1" dirty="0"/>
              <a:t> </a:t>
            </a:r>
            <a:r>
              <a:rPr lang="fr-FR" sz="1600" dirty="0"/>
              <a:t>Reed, C. A. </a:t>
            </a:r>
            <a:r>
              <a:rPr lang="fr-FR" sz="1600" i="1" dirty="0"/>
              <a:t>et al.; Science</a:t>
            </a:r>
            <a:r>
              <a:rPr lang="fr-FR" sz="1600" dirty="0"/>
              <a:t> </a:t>
            </a:r>
            <a:r>
              <a:rPr lang="fr-FR" sz="1600" b="1" dirty="0"/>
              <a:t>2002</a:t>
            </a:r>
            <a:r>
              <a:rPr lang="fr-FR" sz="1600" dirty="0"/>
              <a:t>, 297, 825. </a:t>
            </a:r>
            <a:r>
              <a:rPr lang="fr-FR" sz="1600" b="1" dirty="0"/>
              <a:t>B)</a:t>
            </a:r>
            <a:r>
              <a:rPr lang="fr-FR" sz="1600" i="1" dirty="0"/>
              <a:t> </a:t>
            </a:r>
            <a:r>
              <a:rPr lang="fr-FR" sz="1600" dirty="0"/>
              <a:t>Reed, C. A.; </a:t>
            </a:r>
            <a:r>
              <a:rPr lang="fr-FR" sz="1600" i="1" dirty="0" err="1"/>
              <a:t>Acc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i="1" dirty="0" err="1"/>
              <a:t>Res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1998</a:t>
            </a:r>
            <a:r>
              <a:rPr lang="fr-FR" sz="1600" dirty="0"/>
              <a:t>, 31, 325.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71600" y="4509120"/>
            <a:ext cx="118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Retensão</a:t>
            </a:r>
            <a:r>
              <a:rPr lang="fr-FR" b="1" dirty="0"/>
              <a:t>: </a:t>
            </a:r>
          </a:p>
        </p:txBody>
      </p:sp>
      <p:graphicFrame>
        <p:nvGraphicFramePr>
          <p:cNvPr id="1828871" name="Object 7"/>
          <p:cNvGraphicFramePr>
            <a:graphicFrameLocks noChangeAspect="1"/>
          </p:cNvGraphicFramePr>
          <p:nvPr/>
        </p:nvGraphicFramePr>
        <p:xfrm>
          <a:off x="2506663" y="4367213"/>
          <a:ext cx="497998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835263" imgH="842575" progId="ChemDraw.Document.6.0">
                  <p:embed/>
                </p:oleObj>
              </mc:Choice>
              <mc:Fallback>
                <p:oleObj name="CS ChemDraw Drawing" r:id="rId6" imgW="3835263" imgH="842575" progId="ChemDraw.Document.6.0">
                  <p:embed/>
                  <p:pic>
                    <p:nvPicPr>
                      <p:cNvPr id="18288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4367213"/>
                        <a:ext cx="497998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8872" name="Object 8"/>
          <p:cNvGraphicFramePr>
            <a:graphicFrameLocks noChangeAspect="1"/>
          </p:cNvGraphicFramePr>
          <p:nvPr/>
        </p:nvGraphicFramePr>
        <p:xfrm>
          <a:off x="2557463" y="3278188"/>
          <a:ext cx="43449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340159" imgH="706883" progId="ChemDraw.Document.6.0">
                  <p:embed/>
                </p:oleObj>
              </mc:Choice>
              <mc:Fallback>
                <p:oleObj name="CS ChemDraw Drawing" r:id="rId8" imgW="3340159" imgH="706883" progId="ChemDraw.Document.6.0">
                  <p:embed/>
                  <p:pic>
                    <p:nvPicPr>
                      <p:cNvPr id="1828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463" y="3278188"/>
                        <a:ext cx="4344987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971600" y="3538612"/>
            <a:ext cx="111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Inversão</a:t>
            </a:r>
            <a:r>
              <a:rPr lang="fr-FR" b="1" dirty="0"/>
              <a:t>: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51520" y="5601434"/>
            <a:ext cx="865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Evidências</a:t>
            </a:r>
            <a:r>
              <a:rPr lang="fr-FR" sz="2000" dirty="0"/>
              <a:t> para 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ons</a:t>
            </a:r>
            <a:r>
              <a:rPr lang="fr-FR" sz="2000" dirty="0"/>
              <a:t> </a:t>
            </a:r>
            <a:r>
              <a:rPr lang="fr-FR" sz="2000" dirty="0" err="1"/>
              <a:t>sililium</a:t>
            </a:r>
            <a:r>
              <a:rPr lang="fr-FR" sz="2000" dirty="0"/>
              <a:t> livres (R</a:t>
            </a:r>
            <a:r>
              <a:rPr lang="fr-FR" sz="2000" baseline="-25000" dirty="0"/>
              <a:t>3</a:t>
            </a:r>
            <a:r>
              <a:rPr lang="fr-FR" sz="2000" dirty="0"/>
              <a:t>Si )  </a:t>
            </a:r>
            <a:r>
              <a:rPr lang="fr-FR" sz="2000" dirty="0" err="1"/>
              <a:t>já</a:t>
            </a:r>
            <a:r>
              <a:rPr lang="fr-FR" sz="2000" dirty="0"/>
              <a:t> </a:t>
            </a:r>
            <a:r>
              <a:rPr lang="fr-FR" sz="2000" dirty="0" err="1"/>
              <a:t>foram</a:t>
            </a:r>
            <a:r>
              <a:rPr lang="fr-FR" sz="2000" dirty="0"/>
              <a:t> </a:t>
            </a:r>
            <a:r>
              <a:rPr lang="fr-FR" sz="2000" dirty="0" err="1"/>
              <a:t>coletadas</a:t>
            </a:r>
            <a:r>
              <a:rPr lang="fr-FR" sz="2000" dirty="0"/>
              <a:t>, </a:t>
            </a:r>
            <a:r>
              <a:rPr lang="fr-FR" sz="2000" dirty="0" err="1"/>
              <a:t>sugerindo</a:t>
            </a:r>
            <a:r>
              <a:rPr lang="fr-FR" sz="2000" dirty="0"/>
              <a:t> que </a:t>
            </a:r>
            <a:r>
              <a:rPr lang="fr-FR" sz="2000" dirty="0" err="1"/>
              <a:t>mecanismos</a:t>
            </a:r>
            <a:r>
              <a:rPr lang="fr-FR" sz="2000" dirty="0"/>
              <a:t> S</a:t>
            </a:r>
            <a:r>
              <a:rPr lang="fr-FR" sz="2000" baseline="-25000" dirty="0"/>
              <a:t>N</a:t>
            </a:r>
            <a:r>
              <a:rPr lang="fr-FR" sz="2000" dirty="0"/>
              <a:t>1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igualmente</a:t>
            </a:r>
            <a:r>
              <a:rPr lang="fr-FR" sz="2000" dirty="0"/>
              <a:t> </a:t>
            </a:r>
            <a:r>
              <a:rPr lang="fr-FR" sz="2000" dirty="0" err="1"/>
              <a:t>poss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veis</a:t>
            </a:r>
            <a:r>
              <a:rPr lang="fr-FR" sz="2000" dirty="0"/>
              <a:t>.</a:t>
            </a:r>
          </a:p>
        </p:txBody>
      </p:sp>
      <p:graphicFrame>
        <p:nvGraphicFramePr>
          <p:cNvPr id="1828873" name="Object 9"/>
          <p:cNvGraphicFramePr>
            <a:graphicFrameLocks noChangeAspect="1"/>
          </p:cNvGraphicFramePr>
          <p:nvPr/>
        </p:nvGraphicFramePr>
        <p:xfrm>
          <a:off x="4621337" y="5650770"/>
          <a:ext cx="238695" cy="238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66320" imgH="166320" progId="ChemDraw.Document.6.0">
                  <p:embed/>
                </p:oleObj>
              </mc:Choice>
              <mc:Fallback>
                <p:oleObj name="CS ChemDraw Drawing" r:id="rId10" imgW="166320" imgH="166320" progId="ChemDraw.Document.6.0">
                  <p:embed/>
                  <p:pic>
                    <p:nvPicPr>
                      <p:cNvPr id="18288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337" y="5650770"/>
                        <a:ext cx="238695" cy="238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20272" y="6592267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8</a:t>
            </a:fld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1520" y="44624"/>
            <a:ext cx="5108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Adições</a:t>
            </a:r>
            <a:r>
              <a:rPr lang="fr-FR" sz="2800" dirty="0"/>
              <a:t> </a:t>
            </a:r>
            <a:r>
              <a:rPr lang="fr-FR" sz="2800" dirty="0" err="1"/>
              <a:t>Nucleof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licas</a:t>
            </a:r>
            <a:r>
              <a:rPr lang="fr-FR" sz="2800" dirty="0"/>
              <a:t> a </a:t>
            </a:r>
            <a:r>
              <a:rPr lang="fr-FR" sz="2800" dirty="0" err="1"/>
              <a:t>Carbonilas</a:t>
            </a:r>
            <a:endParaRPr lang="fr-FR" sz="2800" dirty="0"/>
          </a:p>
        </p:txBody>
      </p:sp>
      <p:graphicFrame>
        <p:nvGraphicFramePr>
          <p:cNvPr id="1826818" name="Object 2"/>
          <p:cNvGraphicFramePr>
            <a:graphicFrameLocks noChangeAspect="1"/>
          </p:cNvGraphicFramePr>
          <p:nvPr/>
        </p:nvGraphicFramePr>
        <p:xfrm>
          <a:off x="2559050" y="981075"/>
          <a:ext cx="32448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497460" imgH="516233" progId="ChemDraw.Document.6.0">
                  <p:embed/>
                </p:oleObj>
              </mc:Choice>
              <mc:Fallback>
                <p:oleObj name="CS ChemDraw Drawing" r:id="rId2" imgW="2497460" imgH="516233" progId="ChemDraw.Document.6.0">
                  <p:embed/>
                  <p:pic>
                    <p:nvPicPr>
                      <p:cNvPr id="18268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981075"/>
                        <a:ext cx="32448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004048" y="2413337"/>
            <a:ext cx="3804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Reação</a:t>
            </a:r>
            <a:r>
              <a:rPr lang="fr-FR" sz="2000" dirty="0"/>
              <a:t> mais </a:t>
            </a:r>
            <a:r>
              <a:rPr lang="fr-FR" sz="2000" dirty="0" err="1"/>
              <a:t>exotérmica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Si: </a:t>
            </a:r>
            <a:r>
              <a:rPr lang="fr-FR" sz="2000" dirty="0" err="1"/>
              <a:t>adição</a:t>
            </a:r>
            <a:r>
              <a:rPr lang="fr-FR" sz="2000" dirty="0"/>
              <a:t> de </a:t>
            </a:r>
            <a:r>
              <a:rPr lang="fr-FR" sz="2000" dirty="0" err="1"/>
              <a:t>NuTMS</a:t>
            </a:r>
            <a:r>
              <a:rPr lang="fr-FR" sz="2000" dirty="0"/>
              <a:t> é </a:t>
            </a:r>
            <a:r>
              <a:rPr lang="fr-FR" sz="2000" dirty="0" err="1"/>
              <a:t>tipicamente</a:t>
            </a:r>
            <a:r>
              <a:rPr lang="fr-FR" sz="2000" dirty="0"/>
              <a:t> </a:t>
            </a:r>
            <a:r>
              <a:rPr lang="fr-FR" sz="2000" dirty="0" err="1"/>
              <a:t>favorecida</a:t>
            </a:r>
            <a:r>
              <a:rPr lang="fr-FR" sz="2000" dirty="0"/>
              <a:t> </a:t>
            </a:r>
            <a:r>
              <a:rPr lang="fr-FR" sz="2000" dirty="0" err="1"/>
              <a:t>frente</a:t>
            </a:r>
            <a:r>
              <a:rPr lang="fr-FR" sz="2000" dirty="0"/>
              <a:t> a </a:t>
            </a:r>
            <a:r>
              <a:rPr lang="fr-FR" sz="2000" dirty="0" err="1"/>
              <a:t>NuH</a:t>
            </a:r>
            <a:r>
              <a:rPr lang="fr-FR" dirty="0"/>
              <a:t>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0" y="62286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A) </a:t>
            </a:r>
            <a:r>
              <a:rPr lang="en-US" sz="1600" dirty="0"/>
              <a:t>Evans, D. A. </a:t>
            </a:r>
            <a:r>
              <a:rPr lang="en-US" sz="1600" i="1" dirty="0"/>
              <a:t>et al.</a:t>
            </a:r>
            <a:r>
              <a:rPr lang="en-US" sz="1600" dirty="0"/>
              <a:t>; </a:t>
            </a:r>
            <a:r>
              <a:rPr lang="en-US" sz="1600" dirty="0" err="1"/>
              <a:t>Truesdale</a:t>
            </a:r>
            <a:r>
              <a:rPr lang="en-US" sz="1600" dirty="0"/>
              <a:t>, L.K.; </a:t>
            </a:r>
            <a:r>
              <a:rPr lang="en-US" sz="1600" i="1" dirty="0"/>
              <a:t>Tetrahedron </a:t>
            </a:r>
            <a:r>
              <a:rPr lang="en-US" sz="1600" i="1" dirty="0" err="1"/>
              <a:t>Lett</a:t>
            </a:r>
            <a:r>
              <a:rPr lang="en-US" sz="1600" i="1" dirty="0"/>
              <a:t>. </a:t>
            </a:r>
            <a:r>
              <a:rPr lang="en-US" sz="1600" b="1" dirty="0"/>
              <a:t>1973</a:t>
            </a:r>
            <a:r>
              <a:rPr lang="en-US" sz="1600" dirty="0"/>
              <a:t>, 14, 4929. </a:t>
            </a:r>
            <a:r>
              <a:rPr lang="fr-FR" sz="1600" b="1" dirty="0"/>
              <a:t>B)</a:t>
            </a:r>
            <a:r>
              <a:rPr lang="fr-FR" sz="1600" dirty="0"/>
              <a:t> R. P. Singh </a:t>
            </a:r>
            <a:r>
              <a:rPr lang="fr-FR" sz="1600" i="1" dirty="0"/>
              <a:t>et al.; </a:t>
            </a:r>
            <a:r>
              <a:rPr lang="fr-FR" sz="1600" i="1" dirty="0" err="1"/>
              <a:t>Tetrahedron</a:t>
            </a:r>
            <a:r>
              <a:rPr lang="fr-FR" sz="1600" i="1" dirty="0"/>
              <a:t> </a:t>
            </a:r>
            <a:r>
              <a:rPr lang="fr-FR" sz="1600" b="1" dirty="0"/>
              <a:t>2000</a:t>
            </a:r>
            <a:r>
              <a:rPr lang="fr-FR" sz="1600" dirty="0"/>
              <a:t>, 56, 7613. </a:t>
            </a:r>
            <a:r>
              <a:rPr lang="fr-FR" sz="1600" b="1" dirty="0"/>
              <a:t>C)</a:t>
            </a:r>
            <a:r>
              <a:rPr lang="fr-FR" sz="1600" dirty="0"/>
              <a:t> Pike, R. M.; </a:t>
            </a:r>
            <a:r>
              <a:rPr lang="fr-FR" sz="1600" dirty="0" err="1"/>
              <a:t>Sobinski</a:t>
            </a:r>
            <a:r>
              <a:rPr lang="fr-FR" sz="1600" dirty="0"/>
              <a:t>, N.; </a:t>
            </a:r>
            <a:r>
              <a:rPr lang="fr-FR" sz="1600" dirty="0" err="1"/>
              <a:t>McManus</a:t>
            </a:r>
            <a:r>
              <a:rPr lang="fr-FR" sz="1600" dirty="0"/>
              <a:t>, P. J.; </a:t>
            </a:r>
            <a:r>
              <a:rPr lang="fr-FR" sz="1600" i="1" dirty="0"/>
              <a:t>J. </a:t>
            </a:r>
            <a:r>
              <a:rPr lang="fr-FR" sz="1600" i="1" dirty="0" err="1"/>
              <a:t>Organomet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1983</a:t>
            </a:r>
            <a:r>
              <a:rPr lang="fr-FR" sz="1600" dirty="0"/>
              <a:t>, 253, 183.</a:t>
            </a:r>
          </a:p>
        </p:txBody>
      </p:sp>
      <p:graphicFrame>
        <p:nvGraphicFramePr>
          <p:cNvPr id="1826827" name="Object 11"/>
          <p:cNvGraphicFramePr>
            <a:graphicFrameLocks noChangeAspect="1"/>
          </p:cNvGraphicFramePr>
          <p:nvPr/>
        </p:nvGraphicFramePr>
        <p:xfrm>
          <a:off x="361950" y="2278063"/>
          <a:ext cx="3865563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849215" imgH="846744" progId="ChemDraw.Document.6.0">
                  <p:embed/>
                </p:oleObj>
              </mc:Choice>
              <mc:Fallback>
                <p:oleObj name="CS ChemDraw Drawing" r:id="rId4" imgW="2849215" imgH="846744" progId="ChemDraw.Document.6.0">
                  <p:embed/>
                  <p:pic>
                    <p:nvPicPr>
                      <p:cNvPr id="18268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2278063"/>
                        <a:ext cx="3865563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6828" name="Object 12"/>
          <p:cNvGraphicFramePr>
            <a:graphicFrameLocks noChangeAspect="1"/>
          </p:cNvGraphicFramePr>
          <p:nvPr/>
        </p:nvGraphicFramePr>
        <p:xfrm>
          <a:off x="977900" y="4005263"/>
          <a:ext cx="3155950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494434" imgH="1467209" progId="ChemDraw.Document.6.0">
                  <p:embed/>
                </p:oleObj>
              </mc:Choice>
              <mc:Fallback>
                <p:oleObj name="CS ChemDraw Drawing" r:id="rId6" imgW="2494434" imgH="1467209" progId="ChemDraw.Document.6.0">
                  <p:embed/>
                  <p:pic>
                    <p:nvPicPr>
                      <p:cNvPr id="18268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4005263"/>
                        <a:ext cx="3155950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6829" name="Object 13"/>
          <p:cNvGraphicFramePr>
            <a:graphicFrameLocks noChangeAspect="1"/>
          </p:cNvGraphicFramePr>
          <p:nvPr/>
        </p:nvGraphicFramePr>
        <p:xfrm>
          <a:off x="6228184" y="908720"/>
          <a:ext cx="891421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633600" imgH="665640" progId="ChemDraw.Document.6.0">
                  <p:embed/>
                </p:oleObj>
              </mc:Choice>
              <mc:Fallback>
                <p:oleObj name="CS ChemDraw Drawing" r:id="rId8" imgW="633600" imgH="665640" progId="ChemDraw.Document.6.0">
                  <p:embed/>
                  <p:pic>
                    <p:nvPicPr>
                      <p:cNvPr id="18268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908720"/>
                        <a:ext cx="891421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6830" name="Object 14"/>
          <p:cNvGraphicFramePr>
            <a:graphicFrameLocks noChangeAspect="1"/>
          </p:cNvGraphicFramePr>
          <p:nvPr/>
        </p:nvGraphicFramePr>
        <p:xfrm>
          <a:off x="5518150" y="4595813"/>
          <a:ext cx="21272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740241" imgH="682247" progId="ChemDraw.Document.6.0">
                  <p:embed/>
                </p:oleObj>
              </mc:Choice>
              <mc:Fallback>
                <p:oleObj name="CS ChemDraw Drawing" r:id="rId10" imgW="1740241" imgH="682247" progId="ChemDraw.Document.6.0">
                  <p:embed/>
                  <p:pic>
                    <p:nvPicPr>
                      <p:cNvPr id="182683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150" y="4595813"/>
                        <a:ext cx="212725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51520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97468"/>
            <a:ext cx="4056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 </a:t>
            </a:r>
            <a:r>
              <a:rPr lang="fr-FR" sz="2800" dirty="0" err="1"/>
              <a:t>Correlação</a:t>
            </a:r>
            <a:r>
              <a:rPr lang="fr-FR" sz="2800" dirty="0"/>
              <a:t> </a:t>
            </a:r>
            <a:r>
              <a:rPr lang="fr-FR" sz="2800" dirty="0" err="1"/>
              <a:t>Pr</a:t>
            </a:r>
            <a:r>
              <a:rPr lang="fr-FR" sz="2800" dirty="0" err="1">
                <a:latin typeface="Calibri"/>
              </a:rPr>
              <a:t>ó</a:t>
            </a:r>
            <a:r>
              <a:rPr lang="fr-FR" sz="2800" dirty="0" err="1"/>
              <a:t>ton</a:t>
            </a:r>
            <a:r>
              <a:rPr lang="fr-FR" sz="2800" dirty="0"/>
              <a:t>-</a:t>
            </a:r>
            <a:r>
              <a:rPr lang="fr-FR" sz="2800" dirty="0" err="1"/>
              <a:t>Sil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cio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89918" y="548680"/>
            <a:ext cx="8802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 </a:t>
            </a:r>
            <a:r>
              <a:rPr lang="fr-FR" sz="2000" dirty="0" err="1"/>
              <a:t>Organosilanos</a:t>
            </a:r>
            <a:r>
              <a:rPr lang="fr-FR" sz="2000" dirty="0"/>
              <a:t> </a:t>
            </a:r>
            <a:r>
              <a:rPr lang="fr-FR" sz="2000" dirty="0" err="1"/>
              <a:t>realizam</a:t>
            </a:r>
            <a:r>
              <a:rPr lang="fr-FR" sz="2000" dirty="0"/>
              <a:t> </a:t>
            </a:r>
            <a:r>
              <a:rPr lang="fr-FR" sz="2000" dirty="0" err="1"/>
              <a:t>adições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carbonilas</a:t>
            </a:r>
            <a:r>
              <a:rPr lang="fr-FR" sz="2000" dirty="0"/>
              <a:t> de </a:t>
            </a:r>
            <a:r>
              <a:rPr lang="fr-FR" sz="2000" dirty="0" err="1"/>
              <a:t>maneira</a:t>
            </a:r>
            <a:r>
              <a:rPr lang="fr-FR" sz="2000" dirty="0"/>
              <a:t> </a:t>
            </a:r>
            <a:r>
              <a:rPr lang="fr-FR" sz="2000" dirty="0" err="1"/>
              <a:t>similar</a:t>
            </a:r>
            <a:r>
              <a:rPr lang="fr-FR" sz="2000" dirty="0"/>
              <a:t> a </a:t>
            </a:r>
            <a:r>
              <a:rPr lang="fr-FR" sz="2000" dirty="0" err="1"/>
              <a:t>seus</a:t>
            </a:r>
            <a:r>
              <a:rPr lang="fr-FR" sz="2000" dirty="0"/>
              <a:t> </a:t>
            </a:r>
            <a:r>
              <a:rPr lang="fr-FR" sz="2000" dirty="0" err="1"/>
              <a:t>análogos</a:t>
            </a:r>
            <a:r>
              <a:rPr lang="fr-FR" sz="2000" dirty="0"/>
              <a:t> </a:t>
            </a:r>
            <a:r>
              <a:rPr lang="fr-FR" sz="2000" dirty="0" err="1"/>
              <a:t>protonados</a:t>
            </a:r>
            <a:r>
              <a:rPr lang="fr-FR" sz="2000" dirty="0"/>
              <a:t>, </a:t>
            </a:r>
            <a:r>
              <a:rPr lang="fr-FR" sz="2000" dirty="0" err="1"/>
              <a:t>alcançando</a:t>
            </a:r>
            <a:r>
              <a:rPr lang="fr-FR" sz="2000" dirty="0"/>
              <a:t> </a:t>
            </a:r>
            <a:r>
              <a:rPr lang="fr-FR" sz="2000" dirty="0" err="1"/>
              <a:t>maior</a:t>
            </a:r>
            <a:r>
              <a:rPr lang="fr-FR" sz="2000" dirty="0"/>
              <a:t> </a:t>
            </a:r>
            <a:r>
              <a:rPr lang="fr-FR" sz="2000" dirty="0" err="1"/>
              <a:t>exotermicidade</a:t>
            </a:r>
            <a:r>
              <a:rPr lang="fr-FR" sz="2000" dirty="0"/>
              <a:t>.</a:t>
            </a:r>
          </a:p>
          <a:p>
            <a:r>
              <a:rPr lang="fr-FR" sz="2000" dirty="0"/>
              <a:t>- </a:t>
            </a:r>
            <a:r>
              <a:rPr lang="fr-FR" sz="2000" dirty="0" err="1"/>
              <a:t>Organosilanos</a:t>
            </a:r>
            <a:r>
              <a:rPr lang="fr-FR" sz="2000" dirty="0"/>
              <a:t> </a:t>
            </a:r>
            <a:r>
              <a:rPr lang="fr-FR" sz="2000" dirty="0" err="1"/>
              <a:t>realizam</a:t>
            </a:r>
            <a:r>
              <a:rPr lang="fr-FR" sz="2000" dirty="0"/>
              <a:t> </a:t>
            </a:r>
            <a:r>
              <a:rPr lang="fr-FR" sz="2000" dirty="0" err="1"/>
              <a:t>rearranjos</a:t>
            </a:r>
            <a:r>
              <a:rPr lang="fr-FR" sz="2000" dirty="0"/>
              <a:t> de </a:t>
            </a:r>
            <a:r>
              <a:rPr lang="fr-FR" sz="2000" dirty="0" err="1"/>
              <a:t>maneira</a:t>
            </a:r>
            <a:r>
              <a:rPr lang="fr-FR" sz="2000" dirty="0"/>
              <a:t> </a:t>
            </a:r>
            <a:r>
              <a:rPr lang="fr-FR" sz="2000" dirty="0" err="1"/>
              <a:t>similar</a:t>
            </a:r>
            <a:r>
              <a:rPr lang="fr-FR" sz="2000" dirty="0"/>
              <a:t> a </a:t>
            </a:r>
            <a:r>
              <a:rPr lang="fr-FR" sz="2000" dirty="0" err="1"/>
              <a:t>seus</a:t>
            </a:r>
            <a:r>
              <a:rPr lang="fr-FR" sz="2000" dirty="0"/>
              <a:t> </a:t>
            </a:r>
            <a:r>
              <a:rPr lang="fr-FR" sz="2000" dirty="0" err="1"/>
              <a:t>análogos</a:t>
            </a:r>
            <a:r>
              <a:rPr lang="fr-FR" sz="2000" dirty="0"/>
              <a:t> </a:t>
            </a:r>
            <a:r>
              <a:rPr lang="fr-FR" sz="2000" dirty="0" err="1"/>
              <a:t>protonados</a:t>
            </a:r>
            <a:endParaRPr lang="fr-FR" sz="2000" dirty="0"/>
          </a:p>
        </p:txBody>
      </p:sp>
      <p:graphicFrame>
        <p:nvGraphicFramePr>
          <p:cNvPr id="2192386" name="Object 2"/>
          <p:cNvGraphicFramePr>
            <a:graphicFrameLocks noChangeAspect="1"/>
          </p:cNvGraphicFramePr>
          <p:nvPr/>
        </p:nvGraphicFramePr>
        <p:xfrm>
          <a:off x="536575" y="2066925"/>
          <a:ext cx="21050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749319" imgH="562095" progId="ChemDraw.Document.6.0">
                  <p:embed/>
                </p:oleObj>
              </mc:Choice>
              <mc:Fallback>
                <p:oleObj name="CS ChemDraw Drawing" r:id="rId2" imgW="1749319" imgH="562095" progId="ChemDraw.Document.6.0">
                  <p:embed/>
                  <p:pic>
                    <p:nvPicPr>
                      <p:cNvPr id="2192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066925"/>
                        <a:ext cx="21050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27777" y="1628800"/>
            <a:ext cx="304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508FE"/>
                </a:solidFill>
              </a:rPr>
              <a:t>●</a:t>
            </a:r>
            <a:r>
              <a:rPr lang="en-US" dirty="0"/>
              <a:t> </a:t>
            </a:r>
            <a:r>
              <a:rPr lang="en-US" b="1" dirty="0">
                <a:solidFill>
                  <a:srgbClr val="2508FE"/>
                </a:solidFill>
              </a:rPr>
              <a:t>[1,5]-H shift </a:t>
            </a:r>
            <a:r>
              <a:rPr lang="en-US" b="1" i="1" dirty="0" err="1">
                <a:solidFill>
                  <a:srgbClr val="2508FE"/>
                </a:solidFill>
              </a:rPr>
              <a:t>vs</a:t>
            </a:r>
            <a:r>
              <a:rPr lang="en-US" b="1" dirty="0">
                <a:solidFill>
                  <a:srgbClr val="2508FE"/>
                </a:solidFill>
              </a:rPr>
              <a:t> [1,5]-Si shift:</a:t>
            </a:r>
            <a:endParaRPr lang="fr-FR" b="1" dirty="0">
              <a:solidFill>
                <a:srgbClr val="2508FE"/>
              </a:solidFill>
            </a:endParaRPr>
          </a:p>
        </p:txBody>
      </p:sp>
      <p:sp>
        <p:nvSpPr>
          <p:cNvPr id="2192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92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19238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6248" y="2072828"/>
            <a:ext cx="1104900" cy="676275"/>
          </a:xfrm>
          <a:prstGeom prst="rect">
            <a:avLst/>
          </a:prstGeom>
          <a:noFill/>
        </p:spPr>
      </p:pic>
      <p:sp>
        <p:nvSpPr>
          <p:cNvPr id="2192391" name="Rectangle 7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03920" y="2648892"/>
            <a:ext cx="2592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Ashe III, A. J.; </a:t>
            </a:r>
            <a:r>
              <a:rPr lang="en-US" sz="1400" i="1" dirty="0"/>
              <a:t>JACS </a:t>
            </a:r>
            <a:r>
              <a:rPr lang="en-US" sz="1400" b="1" dirty="0"/>
              <a:t>1970</a:t>
            </a:r>
            <a:r>
              <a:rPr lang="en-US" sz="1400" dirty="0"/>
              <a:t> 92, 1233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24408" y="3298264"/>
            <a:ext cx="307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2508FE"/>
                </a:solidFill>
              </a:rPr>
              <a:t>●</a:t>
            </a:r>
            <a:r>
              <a:rPr lang="fr-FR" b="1" dirty="0">
                <a:solidFill>
                  <a:srgbClr val="2508FE"/>
                </a:solidFill>
              </a:rPr>
              <a:t> </a:t>
            </a:r>
            <a:r>
              <a:rPr lang="fr-FR" b="1" dirty="0" err="1">
                <a:solidFill>
                  <a:srgbClr val="2508FE"/>
                </a:solidFill>
              </a:rPr>
              <a:t>Reações</a:t>
            </a:r>
            <a:r>
              <a:rPr lang="fr-FR" b="1" dirty="0">
                <a:solidFill>
                  <a:srgbClr val="2508FE"/>
                </a:solidFill>
              </a:rPr>
              <a:t> de retro-</a:t>
            </a:r>
            <a:r>
              <a:rPr lang="fr-FR" b="1" dirty="0" err="1">
                <a:solidFill>
                  <a:srgbClr val="2508FE"/>
                </a:solidFill>
              </a:rPr>
              <a:t>ene</a:t>
            </a:r>
            <a:r>
              <a:rPr lang="fr-FR" b="1" dirty="0">
                <a:solidFill>
                  <a:srgbClr val="2508FE"/>
                </a:solidFill>
              </a:rPr>
              <a:t> </a:t>
            </a:r>
            <a:r>
              <a:rPr lang="fr-FR" b="1" dirty="0" err="1">
                <a:solidFill>
                  <a:srgbClr val="2508FE"/>
                </a:solidFill>
              </a:rPr>
              <a:t>com</a:t>
            </a:r>
            <a:r>
              <a:rPr lang="fr-FR" b="1" dirty="0">
                <a:solidFill>
                  <a:srgbClr val="2508FE"/>
                </a:solidFill>
              </a:rPr>
              <a:t> Si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385736" y="1628800"/>
            <a:ext cx="260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2508FE"/>
                </a:solidFill>
              </a:rPr>
              <a:t>●</a:t>
            </a:r>
            <a:r>
              <a:rPr lang="fr-FR" dirty="0"/>
              <a:t> </a:t>
            </a:r>
            <a:r>
              <a:rPr lang="fr-FR" b="1" dirty="0" err="1">
                <a:solidFill>
                  <a:srgbClr val="2508FE"/>
                </a:solidFill>
              </a:rPr>
              <a:t>Estrutura</a:t>
            </a:r>
            <a:r>
              <a:rPr lang="fr-FR" b="1" dirty="0">
                <a:solidFill>
                  <a:srgbClr val="2508FE"/>
                </a:solidFill>
              </a:rPr>
              <a:t> de </a:t>
            </a:r>
            <a:r>
              <a:rPr lang="fr-FR" b="1" dirty="0" err="1">
                <a:solidFill>
                  <a:srgbClr val="2508FE"/>
                </a:solidFill>
              </a:rPr>
              <a:t>sililamidas</a:t>
            </a:r>
            <a:endParaRPr lang="fr-FR" b="1" dirty="0">
              <a:solidFill>
                <a:srgbClr val="2508FE"/>
              </a:solidFill>
            </a:endParaRPr>
          </a:p>
        </p:txBody>
      </p:sp>
      <p:graphicFrame>
        <p:nvGraphicFramePr>
          <p:cNvPr id="2192393" name="Object 9"/>
          <p:cNvGraphicFramePr>
            <a:graphicFrameLocks noChangeAspect="1"/>
          </p:cNvGraphicFramePr>
          <p:nvPr/>
        </p:nvGraphicFramePr>
        <p:xfrm>
          <a:off x="5222875" y="2144713"/>
          <a:ext cx="2957513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2470227" imgH="671634" progId="ChemDraw.Document.6.0">
                  <p:embed/>
                </p:oleObj>
              </mc:Choice>
              <mc:Fallback>
                <p:oleObj name="CS ChemDraw Drawing" r:id="rId5" imgW="2470227" imgH="671634" progId="ChemDraw.Document.6.0">
                  <p:embed/>
                  <p:pic>
                    <p:nvPicPr>
                      <p:cNvPr id="21923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2144713"/>
                        <a:ext cx="2957513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5220072" y="2936924"/>
            <a:ext cx="2026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Symbol" pitchFamily="18" charset="2"/>
              </a:rPr>
              <a:t>D</a:t>
            </a:r>
            <a:r>
              <a:rPr lang="fr-FR" sz="1600" dirty="0"/>
              <a:t>G</a:t>
            </a:r>
            <a:r>
              <a:rPr lang="fr-FR" sz="1600" baseline="30000" dirty="0"/>
              <a:t>≠</a:t>
            </a:r>
            <a:r>
              <a:rPr lang="fr-FR" sz="1600" dirty="0"/>
              <a:t> = 15-22 </a:t>
            </a:r>
            <a:r>
              <a:rPr lang="fr-FR" sz="1600" dirty="0" err="1"/>
              <a:t>kcal.mol</a:t>
            </a:r>
            <a:r>
              <a:rPr lang="fr-FR" sz="1600" baseline="30000" dirty="0"/>
              <a:t>-1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220072" y="3224956"/>
            <a:ext cx="3298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 </a:t>
            </a:r>
            <a:r>
              <a:rPr lang="fr-FR" sz="1600" dirty="0" err="1"/>
              <a:t>transferência</a:t>
            </a:r>
            <a:r>
              <a:rPr lang="fr-FR" sz="1600" dirty="0"/>
              <a:t> de Si é </a:t>
            </a:r>
            <a:r>
              <a:rPr lang="fr-FR" sz="1600" dirty="0" err="1"/>
              <a:t>intramolecular</a:t>
            </a:r>
            <a:endParaRPr lang="fr-FR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5292080" y="358499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err="1"/>
              <a:t>Yoder</a:t>
            </a:r>
            <a:r>
              <a:rPr lang="fr-FR" sz="1400" dirty="0"/>
              <a:t>, C. H.; </a:t>
            </a:r>
            <a:r>
              <a:rPr lang="fr-FR" sz="1400" dirty="0" err="1"/>
              <a:t>Copenhafer</a:t>
            </a:r>
            <a:r>
              <a:rPr lang="fr-FR" sz="1400" dirty="0"/>
              <a:t>, W. C.; </a:t>
            </a:r>
            <a:r>
              <a:rPr lang="fr-FR" sz="1400" dirty="0" err="1"/>
              <a:t>DuBeshter</a:t>
            </a:r>
            <a:r>
              <a:rPr lang="fr-FR" sz="1400" dirty="0"/>
              <a:t>, B.; </a:t>
            </a:r>
            <a:r>
              <a:rPr lang="fr-FR" sz="1400" i="1" dirty="0"/>
              <a:t>JACS</a:t>
            </a:r>
            <a:r>
              <a:rPr lang="fr-FR" sz="1400" dirty="0"/>
              <a:t> </a:t>
            </a:r>
            <a:r>
              <a:rPr lang="fr-FR" sz="1400" b="1" dirty="0"/>
              <a:t>1974</a:t>
            </a:r>
            <a:r>
              <a:rPr lang="fr-FR" sz="1400" dirty="0"/>
              <a:t>, 96, 4283.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008" y="4797152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rgbClr val="2508FE"/>
                </a:solidFill>
              </a:rPr>
              <a:t>●</a:t>
            </a:r>
            <a:r>
              <a:rPr lang="fr-FR" dirty="0"/>
              <a:t> </a:t>
            </a:r>
            <a:r>
              <a:rPr lang="fr-FR" b="1" dirty="0" err="1">
                <a:solidFill>
                  <a:srgbClr val="2508FE"/>
                </a:solidFill>
              </a:rPr>
              <a:t>Hidretos</a:t>
            </a:r>
            <a:r>
              <a:rPr lang="fr-FR" b="1" dirty="0">
                <a:solidFill>
                  <a:srgbClr val="2508FE"/>
                </a:solidFill>
              </a:rPr>
              <a:t> de </a:t>
            </a:r>
            <a:r>
              <a:rPr lang="fr-FR" b="1" dirty="0" err="1">
                <a:solidFill>
                  <a:srgbClr val="2508FE"/>
                </a:solidFill>
              </a:rPr>
              <a:t>organosil</a:t>
            </a:r>
            <a:r>
              <a:rPr lang="fr-FR" b="1" dirty="0" err="1">
                <a:solidFill>
                  <a:srgbClr val="2508FE"/>
                </a:solidFill>
                <a:latin typeface="Calibri"/>
              </a:rPr>
              <a:t>í</a:t>
            </a:r>
            <a:r>
              <a:rPr lang="fr-FR" b="1" dirty="0" err="1">
                <a:solidFill>
                  <a:srgbClr val="2508FE"/>
                </a:solidFill>
              </a:rPr>
              <a:t>cio</a:t>
            </a:r>
            <a:r>
              <a:rPr lang="fr-FR" b="1" dirty="0">
                <a:solidFill>
                  <a:srgbClr val="2508FE"/>
                </a:solidFill>
              </a:rPr>
              <a:t> tem sua </a:t>
            </a:r>
            <a:r>
              <a:rPr lang="fr-FR" b="1" dirty="0" err="1">
                <a:solidFill>
                  <a:srgbClr val="2508FE"/>
                </a:solidFill>
              </a:rPr>
              <a:t>adição</a:t>
            </a:r>
            <a:r>
              <a:rPr lang="fr-FR" b="1" dirty="0">
                <a:solidFill>
                  <a:srgbClr val="2508FE"/>
                </a:solidFill>
              </a:rPr>
              <a:t> a </a:t>
            </a:r>
            <a:r>
              <a:rPr lang="fr-FR" b="1" dirty="0" err="1">
                <a:solidFill>
                  <a:srgbClr val="2508FE"/>
                </a:solidFill>
              </a:rPr>
              <a:t>sistemas</a:t>
            </a:r>
            <a:r>
              <a:rPr lang="fr-FR" b="1" dirty="0">
                <a:solidFill>
                  <a:srgbClr val="2508FE"/>
                </a:solidFill>
              </a:rPr>
              <a:t> </a:t>
            </a:r>
            <a:r>
              <a:rPr lang="fr-FR" b="1" dirty="0" err="1">
                <a:solidFill>
                  <a:srgbClr val="2508FE"/>
                </a:solidFill>
              </a:rPr>
              <a:t>insaturados</a:t>
            </a:r>
            <a:r>
              <a:rPr lang="fr-FR" b="1" dirty="0">
                <a:solidFill>
                  <a:srgbClr val="2508FE"/>
                </a:solidFill>
              </a:rPr>
              <a:t> </a:t>
            </a:r>
            <a:r>
              <a:rPr lang="fr-FR" b="1" dirty="0" err="1">
                <a:solidFill>
                  <a:srgbClr val="2508FE"/>
                </a:solidFill>
              </a:rPr>
              <a:t>catalisada</a:t>
            </a:r>
            <a:r>
              <a:rPr lang="fr-FR" b="1" dirty="0">
                <a:solidFill>
                  <a:srgbClr val="2508FE"/>
                </a:solidFill>
              </a:rPr>
              <a:t> </a:t>
            </a:r>
            <a:r>
              <a:rPr lang="fr-FR" b="1" dirty="0" err="1">
                <a:solidFill>
                  <a:srgbClr val="2508FE"/>
                </a:solidFill>
              </a:rPr>
              <a:t>por</a:t>
            </a:r>
            <a:r>
              <a:rPr lang="fr-FR" b="1" dirty="0">
                <a:solidFill>
                  <a:srgbClr val="2508FE"/>
                </a:solidFill>
              </a:rPr>
              <a:t> </a:t>
            </a:r>
            <a:r>
              <a:rPr lang="fr-FR" b="1" dirty="0" err="1">
                <a:solidFill>
                  <a:srgbClr val="2508FE"/>
                </a:solidFill>
              </a:rPr>
              <a:t>complexos</a:t>
            </a:r>
            <a:r>
              <a:rPr lang="fr-FR" b="1" dirty="0">
                <a:solidFill>
                  <a:srgbClr val="2508FE"/>
                </a:solidFill>
              </a:rPr>
              <a:t> </a:t>
            </a:r>
            <a:r>
              <a:rPr lang="fr-FR" b="1" dirty="0" err="1">
                <a:solidFill>
                  <a:srgbClr val="2508FE"/>
                </a:solidFill>
              </a:rPr>
              <a:t>organometálicos</a:t>
            </a:r>
            <a:r>
              <a:rPr lang="fr-FR" b="1" dirty="0">
                <a:solidFill>
                  <a:srgbClr val="2508FE"/>
                </a:solidFill>
              </a:rPr>
              <a:t> de </a:t>
            </a:r>
            <a:r>
              <a:rPr lang="fr-FR" b="1" dirty="0" err="1">
                <a:solidFill>
                  <a:srgbClr val="2508FE"/>
                </a:solidFill>
              </a:rPr>
              <a:t>maneira</a:t>
            </a:r>
            <a:r>
              <a:rPr lang="fr-FR" b="1" dirty="0">
                <a:solidFill>
                  <a:srgbClr val="2508FE"/>
                </a:solidFill>
              </a:rPr>
              <a:t> </a:t>
            </a:r>
            <a:r>
              <a:rPr lang="fr-FR" b="1" dirty="0" err="1">
                <a:solidFill>
                  <a:srgbClr val="2508FE"/>
                </a:solidFill>
              </a:rPr>
              <a:t>análoga</a:t>
            </a:r>
            <a:r>
              <a:rPr lang="fr-FR" b="1" dirty="0">
                <a:solidFill>
                  <a:srgbClr val="2508FE"/>
                </a:solidFill>
              </a:rPr>
              <a:t> a </a:t>
            </a:r>
            <a:r>
              <a:rPr lang="fr-FR" b="1" dirty="0" err="1">
                <a:solidFill>
                  <a:srgbClr val="2508FE"/>
                </a:solidFill>
              </a:rPr>
              <a:t>hidrogenação</a:t>
            </a:r>
            <a:r>
              <a:rPr lang="fr-FR" b="1" dirty="0">
                <a:solidFill>
                  <a:srgbClr val="2508FE"/>
                </a:solidFill>
              </a:rPr>
              <a:t>.</a:t>
            </a:r>
          </a:p>
        </p:txBody>
      </p:sp>
      <p:graphicFrame>
        <p:nvGraphicFramePr>
          <p:cNvPr id="2192394" name="Object 10"/>
          <p:cNvGraphicFramePr>
            <a:graphicFrameLocks noChangeAspect="1"/>
          </p:cNvGraphicFramePr>
          <p:nvPr/>
        </p:nvGraphicFramePr>
        <p:xfrm>
          <a:off x="406400" y="3657600"/>
          <a:ext cx="42322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3526249" imgH="769044" progId="ChemDraw.Document.6.0">
                  <p:embed/>
                </p:oleObj>
              </mc:Choice>
              <mc:Fallback>
                <p:oleObj name="CS ChemDraw Drawing" r:id="rId7" imgW="3526249" imgH="769044" progId="ChemDraw.Document.6.0">
                  <p:embed/>
                  <p:pic>
                    <p:nvPicPr>
                      <p:cNvPr id="2192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657600"/>
                        <a:ext cx="4232275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2395" name="Object 11"/>
          <p:cNvGraphicFramePr>
            <a:graphicFrameLocks noChangeAspect="1"/>
          </p:cNvGraphicFramePr>
          <p:nvPr/>
        </p:nvGraphicFramePr>
        <p:xfrm>
          <a:off x="330200" y="5445125"/>
          <a:ext cx="41497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3456276" imgH="633731" progId="ChemDraw.Document.6.0">
                  <p:embed/>
                </p:oleObj>
              </mc:Choice>
              <mc:Fallback>
                <p:oleObj name="CS ChemDraw Drawing" r:id="rId9" imgW="3456276" imgH="633731" progId="ChemDraw.Document.6.0">
                  <p:embed/>
                  <p:pic>
                    <p:nvPicPr>
                      <p:cNvPr id="21923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5445125"/>
                        <a:ext cx="4149725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4644008" y="5445224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"</a:t>
            </a:r>
            <a:r>
              <a:rPr lang="fr-FR" sz="1400" dirty="0" err="1"/>
              <a:t>Hydrosilylation</a:t>
            </a:r>
            <a:r>
              <a:rPr lang="fr-FR" sz="1400" dirty="0"/>
              <a:t> of C–C Bonds". </a:t>
            </a:r>
            <a:r>
              <a:rPr lang="it-IT" sz="1400" dirty="0"/>
              <a:t>Hayashi, T.; </a:t>
            </a:r>
            <a:r>
              <a:rPr lang="it-IT" sz="1400" i="1" dirty="0"/>
              <a:t>Comprehensive Asymmetric Catalysis, </a:t>
            </a:r>
            <a:r>
              <a:rPr lang="fr-FR" sz="1400" dirty="0"/>
              <a:t>Jacobsen, E. N.; </a:t>
            </a:r>
            <a:r>
              <a:rPr lang="fr-FR" sz="1400" dirty="0" err="1"/>
              <a:t>Pfaltz</a:t>
            </a:r>
            <a:r>
              <a:rPr lang="fr-FR" sz="1400" dirty="0"/>
              <a:t>, A.; and Yamamoto, H. Editors; Springer </a:t>
            </a:r>
            <a:r>
              <a:rPr lang="fr-FR" sz="1400" dirty="0" err="1"/>
              <a:t>Verlag</a:t>
            </a:r>
            <a:r>
              <a:rPr lang="fr-FR" sz="1400" dirty="0"/>
              <a:t>: Heidelberg, </a:t>
            </a:r>
            <a:r>
              <a:rPr lang="fr-FR" sz="1400" b="1" dirty="0"/>
              <a:t>1999</a:t>
            </a:r>
            <a:r>
              <a:rPr lang="fr-FR" sz="1400" dirty="0"/>
              <a:t>, Vol</a:t>
            </a:r>
            <a:r>
              <a:rPr lang="fr-FR" sz="1400" b="1" dirty="0"/>
              <a:t> </a:t>
            </a:r>
            <a:r>
              <a:rPr lang="fr-FR" sz="1400" dirty="0"/>
              <a:t>I, 319.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4042</Words>
  <Application>Microsoft Office PowerPoint</Application>
  <PresentationFormat>Apresentação na tela (4:3)</PresentationFormat>
  <Paragraphs>296</Paragraphs>
  <Slides>42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7" baseType="lpstr">
      <vt:lpstr>Arial</vt:lpstr>
      <vt:lpstr>Calibri</vt:lpstr>
      <vt:lpstr>Symbol</vt:lpstr>
      <vt:lpstr>Thème Office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 Jurberg</cp:lastModifiedBy>
  <cp:revision>1</cp:revision>
  <dcterms:created xsi:type="dcterms:W3CDTF">2018-07-23T00:59:57Z</dcterms:created>
  <dcterms:modified xsi:type="dcterms:W3CDTF">2025-09-03T14:15:39Z</dcterms:modified>
</cp:coreProperties>
</file>