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21" y="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Jurberg" userId="15c90205aab73206" providerId="LiveId" clId="{41030D99-0E33-41E6-9B3E-EB2E613DDEE4}"/>
    <pc:docChg chg="modSld">
      <pc:chgData name="Igor Jurberg" userId="15c90205aab73206" providerId="LiveId" clId="{41030D99-0E33-41E6-9B3E-EB2E613DDEE4}" dt="2025-09-03T14:17:29.463" v="7" actId="20577"/>
      <pc:docMkLst>
        <pc:docMk/>
      </pc:docMkLst>
      <pc:sldChg chg="modSp mod">
        <pc:chgData name="Igor Jurberg" userId="15c90205aab73206" providerId="LiveId" clId="{41030D99-0E33-41E6-9B3E-EB2E613DDEE4}" dt="2025-09-03T14:17:29.463" v="7" actId="20577"/>
        <pc:sldMkLst>
          <pc:docMk/>
          <pc:sldMk cId="0" sldId="257"/>
        </pc:sldMkLst>
        <pc:spChg chg="mod">
          <ac:chgData name="Igor Jurberg" userId="15c90205aab73206" providerId="LiveId" clId="{41030D99-0E33-41E6-9B3E-EB2E613DDEE4}" dt="2025-09-03T14:17:29.463" v="7" actId="20577"/>
          <ac:spMkLst>
            <pc:docMk/>
            <pc:sldMk cId="0" sldId="257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DABA-D9F0-48E9-BF6C-51731BD4131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3EE6-AD88-4B8B-AC50-62B713B123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DABA-D9F0-48E9-BF6C-51731BD4131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3EE6-AD88-4B8B-AC50-62B713B123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DABA-D9F0-48E9-BF6C-51731BD4131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3EE6-AD88-4B8B-AC50-62B713B123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DABA-D9F0-48E9-BF6C-51731BD4131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3EE6-AD88-4B8B-AC50-62B713B123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DABA-D9F0-48E9-BF6C-51731BD4131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3EE6-AD88-4B8B-AC50-62B713B123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DABA-D9F0-48E9-BF6C-51731BD4131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3EE6-AD88-4B8B-AC50-62B713B123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DABA-D9F0-48E9-BF6C-51731BD4131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3EE6-AD88-4B8B-AC50-62B713B123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DABA-D9F0-48E9-BF6C-51731BD4131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3EE6-AD88-4B8B-AC50-62B713B123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DABA-D9F0-48E9-BF6C-51731BD4131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3EE6-AD88-4B8B-AC50-62B713B123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DABA-D9F0-48E9-BF6C-51731BD4131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3EE6-AD88-4B8B-AC50-62B713B123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DABA-D9F0-48E9-BF6C-51731BD4131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3EE6-AD88-4B8B-AC50-62B713B123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BDABA-D9F0-48E9-BF6C-51731BD4131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33EE6-AD88-4B8B-AC50-62B713B1237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5.emf"/><Relationship Id="rId5" Type="http://schemas.openxmlformats.org/officeDocument/2006/relationships/image" Target="../media/image32.e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36.emf"/><Relationship Id="rId7" Type="http://schemas.openxmlformats.org/officeDocument/2006/relationships/image" Target="../media/image38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4.emf"/><Relationship Id="rId5" Type="http://schemas.openxmlformats.org/officeDocument/2006/relationships/image" Target="../media/image41.e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4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49.emf"/><Relationship Id="rId12" Type="http://schemas.openxmlformats.org/officeDocument/2006/relationships/oleObject" Target="../embeddings/oleObject52.bin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1.emf"/><Relationship Id="rId5" Type="http://schemas.openxmlformats.org/officeDocument/2006/relationships/image" Target="../media/image48.e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5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7" Type="http://schemas.openxmlformats.org/officeDocument/2006/relationships/image" Target="../media/image57.e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56.emf"/><Relationship Id="rId4" Type="http://schemas.openxmlformats.org/officeDocument/2006/relationships/oleObject" Target="../embeddings/oleObject56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7" Type="http://schemas.openxmlformats.org/officeDocument/2006/relationships/image" Target="../media/image60.e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59.emf"/><Relationship Id="rId4" Type="http://schemas.openxmlformats.org/officeDocument/2006/relationships/oleObject" Target="../embeddings/oleObject59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6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emf"/><Relationship Id="rId4" Type="http://schemas.openxmlformats.org/officeDocument/2006/relationships/oleObject" Target="../embeddings/oleObject6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6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7" Type="http://schemas.openxmlformats.org/officeDocument/2006/relationships/image" Target="../media/image69.e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68.emf"/><Relationship Id="rId4" Type="http://schemas.openxmlformats.org/officeDocument/2006/relationships/oleObject" Target="../embeddings/oleObject6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70.emf"/><Relationship Id="rId7" Type="http://schemas.openxmlformats.org/officeDocument/2006/relationships/image" Target="../media/image72.wmf"/><Relationship Id="rId2" Type="http://schemas.openxmlformats.org/officeDocument/2006/relationships/oleObject" Target="../embeddings/oleObject7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7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oleObject" Target="../embeddings/oleObject7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emf"/><Relationship Id="rId4" Type="http://schemas.openxmlformats.org/officeDocument/2006/relationships/oleObject" Target="../embeddings/oleObject7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emf"/><Relationship Id="rId4" Type="http://schemas.openxmlformats.org/officeDocument/2006/relationships/oleObject" Target="../embeddings/oleObject7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oleObject" Target="../embeddings/oleObject7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emf"/><Relationship Id="rId4" Type="http://schemas.openxmlformats.org/officeDocument/2006/relationships/oleObject" Target="../embeddings/oleObject7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7" Type="http://schemas.openxmlformats.org/officeDocument/2006/relationships/image" Target="../media/image82.emf"/><Relationship Id="rId2" Type="http://schemas.openxmlformats.org/officeDocument/2006/relationships/oleObject" Target="../embeddings/oleObject7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81.emf"/><Relationship Id="rId4" Type="http://schemas.openxmlformats.org/officeDocument/2006/relationships/oleObject" Target="../embeddings/oleObject80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7.w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oleObject" Target="../embeddings/oleObject8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emf"/><Relationship Id="rId4" Type="http://schemas.openxmlformats.org/officeDocument/2006/relationships/oleObject" Target="../embeddings/oleObject8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image" Target="../media/image85.wmf"/><Relationship Id="rId7" Type="http://schemas.openxmlformats.org/officeDocument/2006/relationships/image" Target="../media/image87.emf"/><Relationship Id="rId2" Type="http://schemas.openxmlformats.org/officeDocument/2006/relationships/oleObject" Target="../embeddings/oleObject8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86.e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8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oleObject" Target="../embeddings/oleObject8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emf"/><Relationship Id="rId4" Type="http://schemas.openxmlformats.org/officeDocument/2006/relationships/oleObject" Target="../embeddings/oleObject89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96.emf"/><Relationship Id="rId3" Type="http://schemas.openxmlformats.org/officeDocument/2006/relationships/image" Target="../media/image91.emf"/><Relationship Id="rId7" Type="http://schemas.openxmlformats.org/officeDocument/2006/relationships/image" Target="../media/image93.emf"/><Relationship Id="rId12" Type="http://schemas.openxmlformats.org/officeDocument/2006/relationships/oleObject" Target="../embeddings/oleObject95.bin"/><Relationship Id="rId2" Type="http://schemas.openxmlformats.org/officeDocument/2006/relationships/oleObject" Target="../embeddings/oleObject9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95.emf"/><Relationship Id="rId5" Type="http://schemas.openxmlformats.org/officeDocument/2006/relationships/image" Target="../media/image92.emf"/><Relationship Id="rId10" Type="http://schemas.openxmlformats.org/officeDocument/2006/relationships/oleObject" Target="../embeddings/oleObject94.bin"/><Relationship Id="rId4" Type="http://schemas.openxmlformats.org/officeDocument/2006/relationships/oleObject" Target="../embeddings/oleObject91.bin"/><Relationship Id="rId9" Type="http://schemas.openxmlformats.org/officeDocument/2006/relationships/image" Target="../media/image9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7" Type="http://schemas.openxmlformats.org/officeDocument/2006/relationships/image" Target="../media/image99.emf"/><Relationship Id="rId2" Type="http://schemas.openxmlformats.org/officeDocument/2006/relationships/oleObject" Target="../embeddings/oleObject9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8.bin"/><Relationship Id="rId5" Type="http://schemas.openxmlformats.org/officeDocument/2006/relationships/image" Target="../media/image98.emf"/><Relationship Id="rId4" Type="http://schemas.openxmlformats.org/officeDocument/2006/relationships/oleObject" Target="../embeddings/oleObject97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image" Target="../media/image105.emf"/><Relationship Id="rId3" Type="http://schemas.openxmlformats.org/officeDocument/2006/relationships/image" Target="../media/image100.emf"/><Relationship Id="rId7" Type="http://schemas.openxmlformats.org/officeDocument/2006/relationships/image" Target="../media/image102.wmf"/><Relationship Id="rId12" Type="http://schemas.openxmlformats.org/officeDocument/2006/relationships/oleObject" Target="../embeddings/oleObject104.bin"/><Relationship Id="rId2" Type="http://schemas.openxmlformats.org/officeDocument/2006/relationships/oleObject" Target="../embeddings/oleObject9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104.emf"/><Relationship Id="rId5" Type="http://schemas.openxmlformats.org/officeDocument/2006/relationships/image" Target="../media/image101.emf"/><Relationship Id="rId10" Type="http://schemas.openxmlformats.org/officeDocument/2006/relationships/oleObject" Target="../embeddings/oleObject103.bin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103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3" Type="http://schemas.openxmlformats.org/officeDocument/2006/relationships/image" Target="../media/image106.emf"/><Relationship Id="rId7" Type="http://schemas.openxmlformats.org/officeDocument/2006/relationships/image" Target="../media/image108.wmf"/><Relationship Id="rId2" Type="http://schemas.openxmlformats.org/officeDocument/2006/relationships/oleObject" Target="../embeddings/oleObject10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110.emf"/><Relationship Id="rId5" Type="http://schemas.openxmlformats.org/officeDocument/2006/relationships/image" Target="../media/image107.emf"/><Relationship Id="rId10" Type="http://schemas.openxmlformats.org/officeDocument/2006/relationships/oleObject" Target="../embeddings/oleObject109.bin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109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3" Type="http://schemas.openxmlformats.org/officeDocument/2006/relationships/image" Target="../media/image111.emf"/><Relationship Id="rId7" Type="http://schemas.openxmlformats.org/officeDocument/2006/relationships/image" Target="../media/image113.emf"/><Relationship Id="rId2" Type="http://schemas.openxmlformats.org/officeDocument/2006/relationships/oleObject" Target="../embeddings/oleObject1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2.bin"/><Relationship Id="rId5" Type="http://schemas.openxmlformats.org/officeDocument/2006/relationships/image" Target="../media/image112.emf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114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3" Type="http://schemas.openxmlformats.org/officeDocument/2006/relationships/image" Target="../media/image115.emf"/><Relationship Id="rId7" Type="http://schemas.openxmlformats.org/officeDocument/2006/relationships/image" Target="../media/image117.emf"/><Relationship Id="rId2" Type="http://schemas.openxmlformats.org/officeDocument/2006/relationships/oleObject" Target="../embeddings/oleObject1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6.bin"/><Relationship Id="rId5" Type="http://schemas.openxmlformats.org/officeDocument/2006/relationships/image" Target="../media/image116.emf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11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8.e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7" Type="http://schemas.openxmlformats.org/officeDocument/2006/relationships/image" Target="../media/image121.emf"/><Relationship Id="rId2" Type="http://schemas.openxmlformats.org/officeDocument/2006/relationships/oleObject" Target="../embeddings/oleObject1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0.bin"/><Relationship Id="rId5" Type="http://schemas.openxmlformats.org/officeDocument/2006/relationships/image" Target="../media/image120.emf"/><Relationship Id="rId4" Type="http://schemas.openxmlformats.org/officeDocument/2006/relationships/oleObject" Target="../embeddings/oleObject119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7.emf"/><Relationship Id="rId5" Type="http://schemas.openxmlformats.org/officeDocument/2006/relationships/image" Target="../media/image24.e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0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5"/>
          <p:cNvSpPr txBox="1"/>
          <p:nvPr/>
        </p:nvSpPr>
        <p:spPr>
          <a:xfrm>
            <a:off x="-324544" y="2636912"/>
            <a:ext cx="9838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/>
              <a:t>Parte 17</a:t>
            </a:r>
            <a:endParaRPr lang="pt-BR" sz="4400" dirty="0"/>
          </a:p>
          <a:p>
            <a:pPr algn="ctr"/>
            <a:r>
              <a:rPr lang="pt-BR" sz="3600" dirty="0">
                <a:latin typeface="+mj-lt"/>
              </a:rPr>
              <a:t>A Química do Enxofre (S) e do Fósforo (P)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10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23528" y="44624"/>
            <a:ext cx="2767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Sulf</a:t>
            </a:r>
            <a:r>
              <a:rPr lang="fr-FR" sz="2800" dirty="0" err="1">
                <a:latin typeface="Calibri"/>
              </a:rPr>
              <a:t>ó</a:t>
            </a:r>
            <a:r>
              <a:rPr lang="fr-FR" sz="2800" dirty="0" err="1"/>
              <a:t>xidos</a:t>
            </a:r>
            <a:r>
              <a:rPr lang="fr-FR" sz="2800" dirty="0"/>
              <a:t> </a:t>
            </a:r>
            <a:r>
              <a:rPr lang="fr-FR" sz="2800" dirty="0" err="1"/>
              <a:t>Quirais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548680"/>
            <a:ext cx="2402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Exemplos</a:t>
            </a:r>
            <a:r>
              <a:rPr lang="fr-FR" sz="2000" b="1" dirty="0">
                <a:solidFill>
                  <a:srgbClr val="2508FE"/>
                </a:solidFill>
              </a:rPr>
              <a:t> de </a:t>
            </a:r>
            <a:r>
              <a:rPr lang="fr-FR" sz="2000" b="1" dirty="0" err="1">
                <a:solidFill>
                  <a:srgbClr val="2508FE"/>
                </a:solidFill>
              </a:rPr>
              <a:t>s</a:t>
            </a:r>
            <a:r>
              <a:rPr lang="fr-FR" sz="2000" b="1" dirty="0" err="1">
                <a:solidFill>
                  <a:srgbClr val="2508FE"/>
                </a:solidFill>
                <a:latin typeface="Calibri"/>
              </a:rPr>
              <a:t>í</a:t>
            </a:r>
            <a:r>
              <a:rPr lang="fr-FR" sz="2000" b="1" dirty="0" err="1">
                <a:solidFill>
                  <a:srgbClr val="2508FE"/>
                </a:solidFill>
              </a:rPr>
              <a:t>ntese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2546691" name="Object 3"/>
          <p:cNvGraphicFramePr>
            <a:graphicFrameLocks noChangeAspect="1"/>
          </p:cNvGraphicFramePr>
          <p:nvPr/>
        </p:nvGraphicFramePr>
        <p:xfrm>
          <a:off x="6681788" y="1552575"/>
          <a:ext cx="211137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104478" imgH="799745" progId="ChemDraw.Document.6.0">
                  <p:embed/>
                </p:oleObj>
              </mc:Choice>
              <mc:Fallback>
                <p:oleObj name="CS ChemDraw Drawing" r:id="rId2" imgW="2104478" imgH="799745" progId="ChemDraw.Document.6.0">
                  <p:embed/>
                  <p:pic>
                    <p:nvPicPr>
                      <p:cNvPr id="25466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8" y="1552575"/>
                        <a:ext cx="2111375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79512" y="292494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Brunel, J.-M.; </a:t>
            </a:r>
            <a:r>
              <a:rPr lang="fr-FR" sz="1400" dirty="0" err="1"/>
              <a:t>Diter</a:t>
            </a:r>
            <a:r>
              <a:rPr lang="fr-FR" sz="1400" dirty="0"/>
              <a:t>, P.; </a:t>
            </a:r>
            <a:r>
              <a:rPr lang="fr-FR" sz="1400" dirty="0" err="1"/>
              <a:t>Duetsch</a:t>
            </a:r>
            <a:r>
              <a:rPr lang="fr-FR" sz="1400" dirty="0"/>
              <a:t>, M.; Kagan, H.; </a:t>
            </a:r>
            <a:r>
              <a:rPr lang="fr-FR" sz="1400" i="1" dirty="0"/>
              <a:t>J. </a:t>
            </a:r>
            <a:r>
              <a:rPr lang="fr-FR" sz="1400" i="1" dirty="0" err="1"/>
              <a:t>Org</a:t>
            </a:r>
            <a:r>
              <a:rPr lang="fr-FR" sz="1400" i="1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 </a:t>
            </a:r>
            <a:r>
              <a:rPr lang="fr-FR" sz="1400" b="1" dirty="0"/>
              <a:t>1995</a:t>
            </a:r>
            <a:r>
              <a:rPr lang="fr-FR" sz="1400" dirty="0"/>
              <a:t>, 60, 8086.</a:t>
            </a:r>
          </a:p>
        </p:txBody>
      </p:sp>
      <p:graphicFrame>
        <p:nvGraphicFramePr>
          <p:cNvPr id="2546692" name="Object 4"/>
          <p:cNvGraphicFramePr>
            <a:graphicFrameLocks noChangeAspect="1"/>
          </p:cNvGraphicFramePr>
          <p:nvPr/>
        </p:nvGraphicFramePr>
        <p:xfrm>
          <a:off x="323850" y="1101725"/>
          <a:ext cx="3382963" cy="181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854132" imgH="1534297" progId="ChemDraw.Document.6.0">
                  <p:embed/>
                </p:oleObj>
              </mc:Choice>
              <mc:Fallback>
                <p:oleObj name="CS ChemDraw Drawing" r:id="rId4" imgW="2854132" imgH="1534297" progId="ChemDraw.Document.6.0">
                  <p:embed/>
                  <p:pic>
                    <p:nvPicPr>
                      <p:cNvPr id="25466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01725"/>
                        <a:ext cx="3382963" cy="181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6693" name="Object 5"/>
          <p:cNvGraphicFramePr>
            <a:graphicFrameLocks noChangeAspect="1"/>
          </p:cNvGraphicFramePr>
          <p:nvPr/>
        </p:nvGraphicFramePr>
        <p:xfrm>
          <a:off x="820738" y="3662363"/>
          <a:ext cx="4259262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259260" imgH="2739599" progId="ChemDraw.Document.6.0">
                  <p:embed/>
                </p:oleObj>
              </mc:Choice>
              <mc:Fallback>
                <p:oleObj name="CS ChemDraw Drawing" r:id="rId6" imgW="4259260" imgH="2739599" progId="ChemDraw.Document.6.0">
                  <p:embed/>
                  <p:pic>
                    <p:nvPicPr>
                      <p:cNvPr id="25466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3662363"/>
                        <a:ext cx="4259262" cy="274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5436096" y="551723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/>
              <a:t>Liao, S.; </a:t>
            </a:r>
            <a:r>
              <a:rPr lang="fr-FR" sz="1400" dirty="0" err="1"/>
              <a:t>Coric</a:t>
            </a:r>
            <a:r>
              <a:rPr lang="fr-FR" sz="1400" dirty="0"/>
              <a:t>, I.; Wang, Q.; List, B.;</a:t>
            </a:r>
            <a:r>
              <a:rPr lang="fr-FR" sz="1400" i="1" dirty="0"/>
              <a:t> J. Am. </a:t>
            </a:r>
            <a:r>
              <a:rPr lang="fr-FR" sz="1400" i="1" dirty="0" err="1"/>
              <a:t>Chem</a:t>
            </a:r>
            <a:r>
              <a:rPr lang="fr-FR" sz="1400" i="1" dirty="0"/>
              <a:t>. Soc. </a:t>
            </a:r>
            <a:r>
              <a:rPr lang="fr-FR" sz="1400" b="1" dirty="0"/>
              <a:t>2012</a:t>
            </a:r>
            <a:r>
              <a:rPr lang="fr-FR" sz="1400" dirty="0"/>
              <a:t>, 134, 10765.</a:t>
            </a:r>
          </a:p>
        </p:txBody>
      </p:sp>
      <p:graphicFrame>
        <p:nvGraphicFramePr>
          <p:cNvPr id="2546695" name="Object 7"/>
          <p:cNvGraphicFramePr>
            <a:graphicFrameLocks noChangeAspect="1"/>
          </p:cNvGraphicFramePr>
          <p:nvPr/>
        </p:nvGraphicFramePr>
        <p:xfrm>
          <a:off x="4076700" y="1209675"/>
          <a:ext cx="2097088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747806" imgH="1214020" progId="ChemDraw.Document.6.0">
                  <p:embed/>
                </p:oleObj>
              </mc:Choice>
              <mc:Fallback>
                <p:oleObj name="CS ChemDraw Drawing" r:id="rId8" imgW="1747806" imgH="1214020" progId="ChemDraw.Document.6.0">
                  <p:embed/>
                  <p:pic>
                    <p:nvPicPr>
                      <p:cNvPr id="25466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1209675"/>
                        <a:ext cx="2097088" cy="145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6697" name="Object 9"/>
          <p:cNvGraphicFramePr>
            <a:graphicFrameLocks noChangeAspect="1"/>
          </p:cNvGraphicFramePr>
          <p:nvPr/>
        </p:nvGraphicFramePr>
        <p:xfrm>
          <a:off x="6238875" y="4227513"/>
          <a:ext cx="1444625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1209583" imgH="865316" progId="ChemDraw.Document.6.0">
                  <p:embed/>
                </p:oleObj>
              </mc:Choice>
              <mc:Fallback>
                <p:oleObj name="CS ChemDraw Drawing" r:id="rId10" imgW="1209583" imgH="865316" progId="ChemDraw.Document.6.0">
                  <p:embed/>
                  <p:pic>
                    <p:nvPicPr>
                      <p:cNvPr id="254669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4227513"/>
                        <a:ext cx="1444625" cy="103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2610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Reação</a:t>
            </a:r>
            <a:r>
              <a:rPr lang="fr-FR" sz="2800" dirty="0"/>
              <a:t> de Appel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512" y="4541058"/>
            <a:ext cx="6087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err="1"/>
              <a:t>Reação</a:t>
            </a:r>
            <a:r>
              <a:rPr lang="fr-FR" sz="2000" b="1" i="1" dirty="0"/>
              <a:t> de Appel, </a:t>
            </a:r>
            <a:r>
              <a:rPr lang="fr-FR" sz="2000" b="1" i="1" dirty="0" err="1"/>
              <a:t>outros</a:t>
            </a:r>
            <a:r>
              <a:rPr lang="fr-FR" sz="2000" b="1" i="1" dirty="0"/>
              <a:t> </a:t>
            </a:r>
            <a:r>
              <a:rPr lang="fr-FR" sz="2000" b="1" i="1" dirty="0" err="1"/>
              <a:t>nucle</a:t>
            </a:r>
            <a:r>
              <a:rPr lang="fr-FR" sz="2000" b="1" i="1" dirty="0" err="1">
                <a:latin typeface="Calibri"/>
              </a:rPr>
              <a:t>ó</a:t>
            </a:r>
            <a:r>
              <a:rPr lang="fr-FR" sz="2000" b="1" i="1" dirty="0" err="1"/>
              <a:t>filos</a:t>
            </a:r>
            <a:r>
              <a:rPr lang="fr-FR" sz="2000" b="1" i="1" dirty="0"/>
              <a:t> (via "</a:t>
            </a:r>
            <a:r>
              <a:rPr lang="fr-FR" sz="2000" b="1" i="1" dirty="0" err="1"/>
              <a:t>umpolung</a:t>
            </a:r>
            <a:r>
              <a:rPr lang="fr-FR" sz="2000" b="1" i="1" dirty="0"/>
              <a:t>"):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3124200" y="1631950"/>
          <a:ext cx="3014663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980796" imgH="424888" progId="ChemDraw.Document.6.0">
                  <p:embed/>
                </p:oleObj>
              </mc:Choice>
              <mc:Fallback>
                <p:oleObj name="CS ChemDraw Drawing" r:id="rId2" imgW="1980796" imgH="424888" progId="ChemDraw.Document.6.0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631950"/>
                        <a:ext cx="3014663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468313" y="2915717"/>
          <a:ext cx="7021512" cy="144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402275" imgH="1121159" progId="ChemDraw.Document.6.0">
                  <p:embed/>
                </p:oleObj>
              </mc:Choice>
              <mc:Fallback>
                <p:oleObj name="CS ChemDraw Drawing" r:id="rId4" imgW="5402275" imgH="1121159" progId="ChemDraw.Document.6.0">
                  <p:embed/>
                  <p:pic>
                    <p:nvPicPr>
                      <p:cNvPr id="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915717"/>
                        <a:ext cx="7021512" cy="144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395536" y="2555612"/>
            <a:ext cx="135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/>
              <a:t>Mecanismo</a:t>
            </a:r>
            <a:r>
              <a:rPr lang="fr-FR" b="1" i="1" dirty="0"/>
              <a:t>:</a:t>
            </a:r>
          </a:p>
        </p:txBody>
      </p:sp>
      <p:graphicFrame>
        <p:nvGraphicFramePr>
          <p:cNvPr id="2548744" name="Object 8"/>
          <p:cNvGraphicFramePr>
            <a:graphicFrameLocks noChangeAspect="1"/>
          </p:cNvGraphicFramePr>
          <p:nvPr/>
        </p:nvGraphicFramePr>
        <p:xfrm>
          <a:off x="474663" y="5246688"/>
          <a:ext cx="27432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828369" imgH="281237" progId="ChemDraw.Document.6.0">
                  <p:embed/>
                </p:oleObj>
              </mc:Choice>
              <mc:Fallback>
                <p:oleObj name="CS ChemDraw Drawing" r:id="rId6" imgW="1828369" imgH="281237" progId="ChemDraw.Document.6.0">
                  <p:embed/>
                  <p:pic>
                    <p:nvPicPr>
                      <p:cNvPr id="25487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5246688"/>
                        <a:ext cx="274320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8745" name="Object 9"/>
          <p:cNvGraphicFramePr>
            <a:graphicFrameLocks noChangeAspect="1"/>
          </p:cNvGraphicFramePr>
          <p:nvPr/>
        </p:nvGraphicFramePr>
        <p:xfrm>
          <a:off x="4005263" y="4975225"/>
          <a:ext cx="3725862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2866235" imgH="929372" progId="ChemDraw.Document.6.0">
                  <p:embed/>
                </p:oleObj>
              </mc:Choice>
              <mc:Fallback>
                <p:oleObj name="CS ChemDraw Drawing" r:id="rId8" imgW="2866235" imgH="929372" progId="ChemDraw.Document.6.0">
                  <p:embed/>
                  <p:pic>
                    <p:nvPicPr>
                      <p:cNvPr id="25487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4975225"/>
                        <a:ext cx="3725862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251520" y="548680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O </a:t>
            </a:r>
            <a:r>
              <a:rPr lang="fr-FR" sz="2000" dirty="0" err="1"/>
              <a:t>f</a:t>
            </a:r>
            <a:r>
              <a:rPr lang="fr-FR" sz="2000" dirty="0" err="1">
                <a:latin typeface="Calibri"/>
              </a:rPr>
              <a:t>ó</a:t>
            </a:r>
            <a:r>
              <a:rPr lang="fr-FR" sz="2000" dirty="0" err="1"/>
              <a:t>sforo</a:t>
            </a:r>
            <a:r>
              <a:rPr lang="fr-FR" sz="2000" dirty="0"/>
              <a:t> é </a:t>
            </a:r>
            <a:r>
              <a:rPr lang="fr-FR" sz="2000" dirty="0" err="1"/>
              <a:t>nucleof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lico</a:t>
            </a:r>
            <a:r>
              <a:rPr lang="fr-FR" sz="2000" dirty="0"/>
              <a:t>.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substituição</a:t>
            </a:r>
            <a:r>
              <a:rPr lang="fr-FR" sz="2000" dirty="0"/>
              <a:t> </a:t>
            </a:r>
            <a:r>
              <a:rPr lang="fr-FR" sz="2000" dirty="0" err="1"/>
              <a:t>nucleof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lica</a:t>
            </a:r>
            <a:r>
              <a:rPr lang="fr-FR" sz="2000" dirty="0"/>
              <a:t> </a:t>
            </a:r>
            <a:r>
              <a:rPr lang="fr-FR" sz="2000" dirty="0" err="1"/>
              <a:t>empregando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fosfina</a:t>
            </a:r>
            <a:r>
              <a:rPr lang="fr-FR" sz="2000" dirty="0"/>
              <a:t> </a:t>
            </a:r>
            <a:r>
              <a:rPr lang="fr-FR" sz="2000" dirty="0" err="1"/>
              <a:t>ocorre</a:t>
            </a:r>
            <a:r>
              <a:rPr lang="fr-FR" sz="2000" dirty="0"/>
              <a:t> </a:t>
            </a:r>
            <a:r>
              <a:rPr lang="fr-FR" sz="2000" dirty="0" err="1"/>
              <a:t>cerca</a:t>
            </a:r>
            <a:r>
              <a:rPr lang="fr-FR" sz="2000" dirty="0"/>
              <a:t> de 500 </a:t>
            </a:r>
            <a:r>
              <a:rPr lang="fr-FR" sz="2000" dirty="0" err="1"/>
              <a:t>vezes</a:t>
            </a:r>
            <a:r>
              <a:rPr lang="fr-FR" sz="2000" dirty="0"/>
              <a:t> mais </a:t>
            </a:r>
            <a:r>
              <a:rPr lang="fr-FR" sz="2000" dirty="0" err="1"/>
              <a:t>rápido</a:t>
            </a:r>
            <a:r>
              <a:rPr lang="fr-FR" sz="2000" dirty="0"/>
              <a:t> do que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amina</a:t>
            </a:r>
            <a:r>
              <a:rPr lang="fr-FR" sz="2000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5496" y="6280716"/>
            <a:ext cx="910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A)</a:t>
            </a:r>
            <a:r>
              <a:rPr lang="fr-FR" sz="1600" dirty="0"/>
              <a:t> Corey, E. J.; Fuchs, P.L.; </a:t>
            </a:r>
            <a:r>
              <a:rPr lang="fr-FR" sz="1600" i="1" dirty="0" err="1"/>
              <a:t>Tetrahedron</a:t>
            </a:r>
            <a:r>
              <a:rPr lang="fr-FR" sz="1600" i="1" dirty="0"/>
              <a:t> </a:t>
            </a:r>
            <a:r>
              <a:rPr lang="fr-FR" sz="1600" i="1" dirty="0" err="1"/>
              <a:t>Lett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1972</a:t>
            </a:r>
            <a:r>
              <a:rPr lang="fr-FR" sz="1600" dirty="0"/>
              <a:t>, 13, 3769. </a:t>
            </a:r>
            <a:r>
              <a:rPr lang="fr-FR" sz="1600" b="1" dirty="0"/>
              <a:t>B)</a:t>
            </a:r>
            <a:r>
              <a:rPr lang="fr-FR" sz="1600" dirty="0"/>
              <a:t> Ramirez, F.; </a:t>
            </a:r>
            <a:r>
              <a:rPr lang="fr-FR" sz="1600" dirty="0" err="1"/>
              <a:t>Desai</a:t>
            </a:r>
            <a:r>
              <a:rPr lang="fr-FR" sz="1600" dirty="0"/>
              <a:t>, N. B.; </a:t>
            </a:r>
            <a:r>
              <a:rPr lang="fr-FR" sz="1600" dirty="0" err="1"/>
              <a:t>McKelvie</a:t>
            </a:r>
            <a:r>
              <a:rPr lang="fr-FR" sz="1600" dirty="0"/>
              <a:t>, N.; </a:t>
            </a:r>
            <a:r>
              <a:rPr lang="fr-FR" sz="1600" i="1" dirty="0"/>
              <a:t>J. Am. </a:t>
            </a:r>
            <a:r>
              <a:rPr lang="fr-FR" sz="1600" i="1" dirty="0" err="1"/>
              <a:t>Chem</a:t>
            </a:r>
            <a:r>
              <a:rPr lang="fr-FR" sz="1600" i="1" dirty="0"/>
              <a:t>.</a:t>
            </a:r>
            <a:r>
              <a:rPr lang="fr-FR" sz="1600" dirty="0"/>
              <a:t> Soc. </a:t>
            </a:r>
            <a:r>
              <a:rPr lang="fr-FR" sz="1600" b="1" dirty="0"/>
              <a:t>1962</a:t>
            </a:r>
            <a:r>
              <a:rPr lang="fr-FR" sz="1600" dirty="0"/>
              <a:t>,  1745.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02896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12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3731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238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23528" y="-27384"/>
            <a:ext cx="3549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Reação</a:t>
            </a:r>
            <a:r>
              <a:rPr lang="fr-FR" sz="2800" dirty="0"/>
              <a:t> de Corey-Fuchs</a:t>
            </a:r>
          </a:p>
        </p:txBody>
      </p:sp>
      <p:graphicFrame>
        <p:nvGraphicFramePr>
          <p:cNvPr id="2550785" name="Object 1"/>
          <p:cNvGraphicFramePr>
            <a:graphicFrameLocks noChangeAspect="1"/>
          </p:cNvGraphicFramePr>
          <p:nvPr/>
        </p:nvGraphicFramePr>
        <p:xfrm>
          <a:off x="1979613" y="2001838"/>
          <a:ext cx="63563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885611" imgH="488943" progId="ChemDraw.Document.6.0">
                  <p:embed/>
                </p:oleObj>
              </mc:Choice>
              <mc:Fallback>
                <p:oleObj name="CS ChemDraw Drawing" r:id="rId2" imgW="4885611" imgH="488943" progId="ChemDraw.Document.6.0">
                  <p:embed/>
                  <p:pic>
                    <p:nvPicPr>
                      <p:cNvPr id="255078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001838"/>
                        <a:ext cx="635635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79512" y="2422629"/>
            <a:ext cx="1286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Reação</a:t>
            </a:r>
            <a:r>
              <a:rPr lang="fr-FR" i="1" dirty="0"/>
              <a:t> </a:t>
            </a:r>
          </a:p>
          <a:p>
            <a:r>
              <a:rPr lang="fr-FR" i="1" dirty="0"/>
              <a:t>de Ramirez:</a:t>
            </a:r>
          </a:p>
        </p:txBody>
      </p:sp>
      <p:graphicFrame>
        <p:nvGraphicFramePr>
          <p:cNvPr id="2550786" name="Object 2"/>
          <p:cNvGraphicFramePr>
            <a:graphicFrameLocks noChangeAspect="1"/>
          </p:cNvGraphicFramePr>
          <p:nvPr/>
        </p:nvGraphicFramePr>
        <p:xfrm>
          <a:off x="2565400" y="708025"/>
          <a:ext cx="39608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056668" imgH="549594" progId="ChemDraw.Document.6.0">
                  <p:embed/>
                </p:oleObj>
              </mc:Choice>
              <mc:Fallback>
                <p:oleObj name="CS ChemDraw Drawing" r:id="rId4" imgW="3056668" imgH="549594" progId="ChemDraw.Document.6.0">
                  <p:embed/>
                  <p:pic>
                    <p:nvPicPr>
                      <p:cNvPr id="25507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708025"/>
                        <a:ext cx="3960813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6948264" y="3583450"/>
            <a:ext cx="205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/>
              <a:t>Pode</a:t>
            </a:r>
            <a:r>
              <a:rPr lang="fr-FR" dirty="0"/>
              <a:t> </a:t>
            </a:r>
            <a:r>
              <a:rPr lang="fr-FR" dirty="0" err="1"/>
              <a:t>ser</a:t>
            </a:r>
            <a:r>
              <a:rPr lang="fr-FR" dirty="0"/>
              <a:t> </a:t>
            </a:r>
            <a:r>
              <a:rPr lang="fr-FR" dirty="0" err="1"/>
              <a:t>isolado</a:t>
            </a:r>
            <a:r>
              <a:rPr lang="fr-FR" dirty="0"/>
              <a:t> </a:t>
            </a:r>
            <a:r>
              <a:rPr lang="fr-FR" dirty="0" err="1"/>
              <a:t>por</a:t>
            </a:r>
            <a:r>
              <a:rPr lang="fr-FR" dirty="0"/>
              <a:t> </a:t>
            </a:r>
            <a:r>
              <a:rPr lang="fr-FR" dirty="0" err="1"/>
              <a:t>cromatografia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51520" y="1590471"/>
            <a:ext cx="1491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Mecanismo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668344" y="3151402"/>
            <a:ext cx="90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(Wittig)</a:t>
            </a:r>
          </a:p>
        </p:txBody>
      </p:sp>
      <p:graphicFrame>
        <p:nvGraphicFramePr>
          <p:cNvPr id="2550789" name="Object 5"/>
          <p:cNvGraphicFramePr>
            <a:graphicFrameLocks noChangeAspect="1"/>
          </p:cNvGraphicFramePr>
          <p:nvPr/>
        </p:nvGraphicFramePr>
        <p:xfrm>
          <a:off x="179388" y="4362450"/>
          <a:ext cx="5767387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524400" imgH="683763" progId="ChemDraw.Document.6.0">
                  <p:embed/>
                </p:oleObj>
              </mc:Choice>
              <mc:Fallback>
                <p:oleObj name="CS ChemDraw Drawing" r:id="rId6" imgW="4524400" imgH="683763" progId="ChemDraw.Document.6.0">
                  <p:embed/>
                  <p:pic>
                    <p:nvPicPr>
                      <p:cNvPr id="25507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362450"/>
                        <a:ext cx="5767387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0791" name="Object 7"/>
          <p:cNvGraphicFramePr>
            <a:graphicFrameLocks noChangeAspect="1"/>
          </p:cNvGraphicFramePr>
          <p:nvPr/>
        </p:nvGraphicFramePr>
        <p:xfrm>
          <a:off x="6232525" y="4579938"/>
          <a:ext cx="2017713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610508" imgH="977887" progId="ChemDraw.Document.6.0">
                  <p:embed/>
                </p:oleObj>
              </mc:Choice>
              <mc:Fallback>
                <p:oleObj name="CS ChemDraw Drawing" r:id="rId8" imgW="1610508" imgH="977887" progId="ChemDraw.Document.6.0">
                  <p:embed/>
                  <p:pic>
                    <p:nvPicPr>
                      <p:cNvPr id="25507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525" y="4579938"/>
                        <a:ext cx="2017713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6012160" y="5805264"/>
            <a:ext cx="2554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Normant</a:t>
            </a:r>
            <a:r>
              <a:rPr lang="fr-FR" sz="1400" dirty="0"/>
              <a:t> </a:t>
            </a:r>
            <a:r>
              <a:rPr lang="fr-FR" sz="1400" i="1" dirty="0"/>
              <a:t>et al.</a:t>
            </a:r>
            <a:r>
              <a:rPr lang="fr-FR" sz="1400" dirty="0"/>
              <a:t>, </a:t>
            </a:r>
            <a:r>
              <a:rPr lang="fr-FR" sz="1400" i="1" dirty="0"/>
              <a:t>OL</a:t>
            </a:r>
            <a:r>
              <a:rPr lang="fr-FR" sz="1400" dirty="0"/>
              <a:t> </a:t>
            </a:r>
            <a:r>
              <a:rPr lang="fr-FR" sz="1400" b="1" dirty="0"/>
              <a:t>2000</a:t>
            </a:r>
            <a:r>
              <a:rPr lang="fr-FR" sz="1400" dirty="0"/>
              <a:t>, 2, 419.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260384" y="4725144"/>
            <a:ext cx="70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2508FE"/>
                </a:solidFill>
              </a:rPr>
              <a:t>NÃO!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029684" y="4993431"/>
            <a:ext cx="1150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(</a:t>
            </a:r>
            <a:r>
              <a:rPr lang="fr-FR" sz="1400" i="1" dirty="0" err="1"/>
              <a:t>Geralmente</a:t>
            </a:r>
            <a:r>
              <a:rPr lang="fr-FR" sz="1400" i="1" dirty="0"/>
              <a:t>)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77165" y="5301208"/>
            <a:ext cx="40068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Michel, P.; </a:t>
            </a:r>
            <a:r>
              <a:rPr lang="fr-FR" sz="1400" dirty="0" err="1"/>
              <a:t>Gennet</a:t>
            </a:r>
            <a:r>
              <a:rPr lang="fr-FR" sz="1400" dirty="0"/>
              <a:t>, A.; </a:t>
            </a:r>
            <a:r>
              <a:rPr lang="fr-FR" sz="1400" dirty="0" err="1"/>
              <a:t>Rassat</a:t>
            </a:r>
            <a:r>
              <a:rPr lang="fr-FR" sz="1400" dirty="0"/>
              <a:t>, A.; </a:t>
            </a:r>
            <a:r>
              <a:rPr lang="fr-FR" sz="1400" i="1" dirty="0"/>
              <a:t>TL</a:t>
            </a:r>
            <a:r>
              <a:rPr lang="fr-FR" sz="1400" dirty="0"/>
              <a:t>, </a:t>
            </a:r>
            <a:r>
              <a:rPr lang="fr-FR" sz="1400" b="1" dirty="0"/>
              <a:t>1999</a:t>
            </a:r>
            <a:r>
              <a:rPr lang="fr-FR" sz="1400" dirty="0"/>
              <a:t>, 40, 8575.</a:t>
            </a:r>
          </a:p>
          <a:p>
            <a:r>
              <a:rPr lang="fr-FR" sz="1400" dirty="0"/>
              <a:t>De </a:t>
            </a:r>
            <a:r>
              <a:rPr lang="fr-FR" sz="1400" dirty="0" err="1"/>
              <a:t>Meijere</a:t>
            </a:r>
            <a:r>
              <a:rPr lang="fr-FR" sz="1400" dirty="0"/>
              <a:t> </a:t>
            </a:r>
            <a:r>
              <a:rPr lang="fr-FR" sz="1400" i="1" dirty="0"/>
              <a:t>et al. </a:t>
            </a:r>
            <a:r>
              <a:rPr lang="fr-FR" sz="1400" i="1" dirty="0" err="1"/>
              <a:t>Chem</a:t>
            </a:r>
            <a:r>
              <a:rPr lang="fr-FR" sz="1400" i="1" dirty="0"/>
              <a:t>. </a:t>
            </a:r>
            <a:r>
              <a:rPr lang="fr-FR" sz="1400" i="1" dirty="0" err="1"/>
              <a:t>Eur</a:t>
            </a:r>
            <a:r>
              <a:rPr lang="fr-FR" sz="1400" i="1" dirty="0"/>
              <a:t>. J.</a:t>
            </a:r>
            <a:r>
              <a:rPr lang="fr-FR" sz="1400" dirty="0"/>
              <a:t> </a:t>
            </a:r>
            <a:r>
              <a:rPr lang="fr-FR" sz="1400" b="1" dirty="0"/>
              <a:t>1995</a:t>
            </a:r>
            <a:r>
              <a:rPr lang="fr-FR" sz="1400" dirty="0"/>
              <a:t>, 1, 125.</a:t>
            </a:r>
          </a:p>
          <a:p>
            <a:r>
              <a:rPr lang="fr-FR" sz="1400" dirty="0" err="1"/>
              <a:t>Gradjean</a:t>
            </a:r>
            <a:r>
              <a:rPr lang="fr-FR" sz="1400" dirty="0"/>
              <a:t>, D.; Pale, P.; </a:t>
            </a:r>
            <a:r>
              <a:rPr lang="fr-FR" sz="1400" dirty="0" err="1"/>
              <a:t>Chuche</a:t>
            </a:r>
            <a:r>
              <a:rPr lang="fr-FR" sz="1400" dirty="0"/>
              <a:t>, J.; </a:t>
            </a:r>
            <a:r>
              <a:rPr lang="fr-FR" sz="1400" i="1" dirty="0"/>
              <a:t>TL</a:t>
            </a:r>
            <a:r>
              <a:rPr lang="fr-FR" sz="1400" dirty="0"/>
              <a:t>, </a:t>
            </a:r>
            <a:r>
              <a:rPr lang="fr-FR" sz="1400" b="1" dirty="0"/>
              <a:t>1994</a:t>
            </a:r>
            <a:r>
              <a:rPr lang="fr-FR" sz="1400" dirty="0"/>
              <a:t>, 35, 3529.</a:t>
            </a:r>
          </a:p>
        </p:txBody>
      </p:sp>
      <p:graphicFrame>
        <p:nvGraphicFramePr>
          <p:cNvPr id="2550792" name="Object 8"/>
          <p:cNvGraphicFramePr>
            <a:graphicFrameLocks noChangeAspect="1"/>
          </p:cNvGraphicFramePr>
          <p:nvPr/>
        </p:nvGraphicFramePr>
        <p:xfrm>
          <a:off x="2123728" y="2708920"/>
          <a:ext cx="54578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4196852" imgH="761463" progId="ChemDraw.Document.6.0">
                  <p:embed/>
                </p:oleObj>
              </mc:Choice>
              <mc:Fallback>
                <p:oleObj name="CS ChemDraw Drawing" r:id="rId10" imgW="4196852" imgH="761463" progId="ChemDraw.Document.6.0">
                  <p:embed/>
                  <p:pic>
                    <p:nvPicPr>
                      <p:cNvPr id="25507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708920"/>
                        <a:ext cx="54578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13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0932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25460"/>
            <a:ext cx="3549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Reação</a:t>
            </a:r>
            <a:r>
              <a:rPr lang="fr-FR" sz="2800" dirty="0"/>
              <a:t> de Corey-Fuchs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3528" y="692696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Exemplos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23528" y="3121223"/>
            <a:ext cx="7355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Donkervoort</a:t>
            </a:r>
            <a:r>
              <a:rPr lang="fr-FR" sz="1400" dirty="0"/>
              <a:t>, J. G.;  Gordon, A. R.; </a:t>
            </a:r>
            <a:r>
              <a:rPr lang="fr-FR" sz="1400" dirty="0" err="1"/>
              <a:t>Johnstone</a:t>
            </a:r>
            <a:r>
              <a:rPr lang="fr-FR" sz="1400" dirty="0"/>
              <a:t>, C.; Kerr, W. J.; Lange, U.; </a:t>
            </a:r>
            <a:r>
              <a:rPr lang="fr-FR" sz="1400" i="1" dirty="0" err="1"/>
              <a:t>Tetrahedron</a:t>
            </a:r>
            <a:r>
              <a:rPr lang="fr-FR" sz="1400" dirty="0"/>
              <a:t> </a:t>
            </a:r>
            <a:r>
              <a:rPr lang="fr-FR" sz="1400" b="1" dirty="0"/>
              <a:t>1996</a:t>
            </a:r>
            <a:r>
              <a:rPr lang="fr-FR" sz="1400" dirty="0"/>
              <a:t>, 52, 7391.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39552" y="5589240"/>
            <a:ext cx="3889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Oppolzer</a:t>
            </a:r>
            <a:r>
              <a:rPr lang="fr-FR" sz="1400" dirty="0"/>
              <a:t>, W.; </a:t>
            </a:r>
            <a:r>
              <a:rPr lang="fr-FR" sz="1400" dirty="0" err="1"/>
              <a:t>Robyr</a:t>
            </a:r>
            <a:r>
              <a:rPr lang="fr-FR" sz="1400" dirty="0"/>
              <a:t>, C.; </a:t>
            </a:r>
            <a:r>
              <a:rPr lang="fr-FR" sz="1400" i="1" dirty="0" err="1"/>
              <a:t>Tetrahedron</a:t>
            </a:r>
            <a:r>
              <a:rPr lang="fr-FR" sz="1400" dirty="0"/>
              <a:t> </a:t>
            </a:r>
            <a:r>
              <a:rPr lang="fr-FR" sz="1400" b="1" dirty="0"/>
              <a:t>1994</a:t>
            </a:r>
            <a:r>
              <a:rPr lang="fr-FR" sz="1400" dirty="0"/>
              <a:t>, 50, 415.</a:t>
            </a:r>
          </a:p>
        </p:txBody>
      </p:sp>
      <p:graphicFrame>
        <p:nvGraphicFramePr>
          <p:cNvPr id="2637829" name="Object 5"/>
          <p:cNvGraphicFramePr>
            <a:graphicFrameLocks noChangeAspect="1"/>
          </p:cNvGraphicFramePr>
          <p:nvPr/>
        </p:nvGraphicFramePr>
        <p:xfrm>
          <a:off x="179388" y="3832225"/>
          <a:ext cx="8775700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758816" imgH="1217186" progId="ChemDraw.Document.6.0">
                  <p:embed/>
                </p:oleObj>
              </mc:Choice>
              <mc:Fallback>
                <p:oleObj name="CS ChemDraw Drawing" r:id="rId2" imgW="6758816" imgH="1217186" progId="ChemDraw.Document.6.0">
                  <p:embed/>
                  <p:pic>
                    <p:nvPicPr>
                      <p:cNvPr id="26378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832225"/>
                        <a:ext cx="8775700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7830" name="Object 6"/>
          <p:cNvGraphicFramePr>
            <a:graphicFrameLocks noChangeAspect="1"/>
          </p:cNvGraphicFramePr>
          <p:nvPr/>
        </p:nvGraphicFramePr>
        <p:xfrm>
          <a:off x="576263" y="1266825"/>
          <a:ext cx="7888287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065314" imgH="1373969" progId="ChemDraw.Document.6.0">
                  <p:embed/>
                </p:oleObj>
              </mc:Choice>
              <mc:Fallback>
                <p:oleObj name="CS ChemDraw Drawing" r:id="rId4" imgW="6065314" imgH="1373969" progId="ChemDraw.Document.6.0">
                  <p:embed/>
                  <p:pic>
                    <p:nvPicPr>
                      <p:cNvPr id="26378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1266825"/>
                        <a:ext cx="7888287" cy="178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46912" y="6592267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14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23528" y="44624"/>
            <a:ext cx="3360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Reação</a:t>
            </a:r>
            <a:r>
              <a:rPr lang="fr-FR" sz="2800" dirty="0"/>
              <a:t> de </a:t>
            </a:r>
            <a:r>
              <a:rPr lang="fr-FR" sz="2800" dirty="0" err="1"/>
              <a:t>Mitsunobu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395536" y="1916832"/>
            <a:ext cx="1491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Mecanismo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2549762" name="Object 2"/>
          <p:cNvGraphicFramePr>
            <a:graphicFrameLocks noChangeAspect="1"/>
          </p:cNvGraphicFramePr>
          <p:nvPr/>
        </p:nvGraphicFramePr>
        <p:xfrm>
          <a:off x="2511425" y="835025"/>
          <a:ext cx="38481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265604" imgH="424888" progId="ChemDraw.Document.6.0">
                  <p:embed/>
                </p:oleObj>
              </mc:Choice>
              <mc:Fallback>
                <p:oleObj name="CS ChemDraw Drawing" r:id="rId2" imgW="2265604" imgH="424888" progId="ChemDraw.Document.6.0">
                  <p:embed/>
                  <p:pic>
                    <p:nvPicPr>
                      <p:cNvPr id="25497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425" y="835025"/>
                        <a:ext cx="38481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5724128" y="1844824"/>
            <a:ext cx="309634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i="1" dirty="0" err="1"/>
              <a:t>Nucle</a:t>
            </a:r>
            <a:r>
              <a:rPr lang="fr-FR" i="1" dirty="0" err="1">
                <a:latin typeface="Calibri"/>
              </a:rPr>
              <a:t>ó</a:t>
            </a:r>
            <a:r>
              <a:rPr lang="fr-FR" i="1" dirty="0" err="1"/>
              <a:t>filos</a:t>
            </a:r>
            <a:r>
              <a:rPr lang="fr-FR" i="1" dirty="0"/>
              <a:t> </a:t>
            </a:r>
            <a:r>
              <a:rPr lang="fr-FR" i="1" dirty="0" err="1"/>
              <a:t>empregados</a:t>
            </a:r>
            <a:r>
              <a:rPr lang="fr-FR" i="1" dirty="0"/>
              <a:t>:</a:t>
            </a:r>
          </a:p>
          <a:p>
            <a:pPr algn="just"/>
            <a:r>
              <a:rPr lang="fr-FR" dirty="0"/>
              <a:t>RCO</a:t>
            </a:r>
            <a:r>
              <a:rPr lang="fr-FR" baseline="-25000" dirty="0"/>
              <a:t>2</a:t>
            </a:r>
            <a:r>
              <a:rPr lang="fr-FR" dirty="0"/>
              <a:t>H, (</a:t>
            </a:r>
            <a:r>
              <a:rPr lang="fr-FR" dirty="0" err="1"/>
              <a:t>PhO</a:t>
            </a:r>
            <a:r>
              <a:rPr lang="fr-FR" dirty="0"/>
              <a:t>)</a:t>
            </a:r>
            <a:r>
              <a:rPr lang="fr-FR" baseline="-25000" dirty="0"/>
              <a:t>2</a:t>
            </a:r>
            <a:r>
              <a:rPr lang="fr-FR" dirty="0"/>
              <a:t>P(O)N</a:t>
            </a:r>
            <a:r>
              <a:rPr lang="fr-FR" baseline="-25000" dirty="0"/>
              <a:t>3</a:t>
            </a:r>
            <a:r>
              <a:rPr lang="fr-FR" dirty="0"/>
              <a:t>, HN</a:t>
            </a:r>
            <a:r>
              <a:rPr lang="fr-FR" baseline="-25000" dirty="0"/>
              <a:t>3</a:t>
            </a:r>
            <a:r>
              <a:rPr lang="fr-FR" dirty="0"/>
              <a:t>, </a:t>
            </a:r>
            <a:r>
              <a:rPr lang="fr-FR" dirty="0" err="1"/>
              <a:t>Ftalimida</a:t>
            </a:r>
            <a:r>
              <a:rPr lang="fr-FR" dirty="0"/>
              <a:t>, </a:t>
            </a:r>
            <a:r>
              <a:rPr lang="fr-FR" dirty="0" err="1"/>
              <a:t>TBSONHTs</a:t>
            </a:r>
            <a:r>
              <a:rPr lang="fr-FR" dirty="0"/>
              <a:t>, (CF</a:t>
            </a:r>
            <a:r>
              <a:rPr lang="fr-FR" baseline="-25000" dirty="0"/>
              <a:t>3</a:t>
            </a:r>
            <a:r>
              <a:rPr lang="fr-FR" dirty="0"/>
              <a:t>CH</a:t>
            </a:r>
            <a:r>
              <a:rPr lang="fr-FR" baseline="-25000" dirty="0"/>
              <a:t>2</a:t>
            </a:r>
            <a:r>
              <a:rPr lang="fr-FR" dirty="0"/>
              <a:t>CO)</a:t>
            </a:r>
            <a:r>
              <a:rPr lang="fr-FR" baseline="-25000" dirty="0"/>
              <a:t>2</a:t>
            </a:r>
            <a:r>
              <a:rPr lang="fr-FR" dirty="0"/>
              <a:t>CR, </a:t>
            </a:r>
            <a:r>
              <a:rPr lang="fr-FR" dirty="0" err="1"/>
              <a:t>PhOH</a:t>
            </a:r>
            <a:r>
              <a:rPr lang="fr-FR" dirty="0"/>
              <a:t>, ZnX</a:t>
            </a:r>
            <a:r>
              <a:rPr lang="fr-FR" baseline="-25000" dirty="0"/>
              <a:t>2</a:t>
            </a:r>
            <a:r>
              <a:rPr lang="fr-FR" dirty="0"/>
              <a:t>, Zn(</a:t>
            </a:r>
            <a:r>
              <a:rPr lang="fr-FR" dirty="0" err="1"/>
              <a:t>OTs</a:t>
            </a:r>
            <a:r>
              <a:rPr lang="fr-FR" dirty="0"/>
              <a:t>)</a:t>
            </a:r>
            <a:r>
              <a:rPr lang="fr-FR" baseline="-25000" dirty="0"/>
              <a:t>2</a:t>
            </a:r>
            <a:r>
              <a:rPr lang="fr-FR" dirty="0"/>
              <a:t>, RCOSH, etc..</a:t>
            </a:r>
          </a:p>
          <a:p>
            <a:pPr algn="just"/>
            <a:endParaRPr lang="fr-FR" baseline="-25000" dirty="0"/>
          </a:p>
          <a:p>
            <a:pPr algn="just"/>
            <a:r>
              <a:rPr lang="fr-FR" b="1" dirty="0" err="1">
                <a:solidFill>
                  <a:srgbClr val="2508FE"/>
                </a:solidFill>
              </a:rPr>
              <a:t>pKa</a:t>
            </a:r>
            <a:r>
              <a:rPr lang="fr-FR" b="1" dirty="0">
                <a:solidFill>
                  <a:srgbClr val="2508FE"/>
                </a:solidFill>
              </a:rPr>
              <a:t> &lt; </a:t>
            </a:r>
            <a:r>
              <a:rPr lang="fr-FR" b="1" dirty="0">
                <a:solidFill>
                  <a:srgbClr val="2508FE"/>
                </a:solidFill>
                <a:latin typeface="Calibri"/>
              </a:rPr>
              <a:t>≈ </a:t>
            </a:r>
            <a:r>
              <a:rPr lang="fr-FR" b="1" dirty="0">
                <a:solidFill>
                  <a:srgbClr val="2508FE"/>
                </a:solidFill>
              </a:rPr>
              <a:t>11 </a:t>
            </a:r>
            <a:r>
              <a:rPr lang="fr-FR" sz="1400" dirty="0"/>
              <a:t>(para </a:t>
            </a:r>
            <a:r>
              <a:rPr lang="fr-FR" sz="1400" dirty="0" err="1"/>
              <a:t>protonar</a:t>
            </a:r>
            <a:r>
              <a:rPr lang="fr-FR" sz="1400" dirty="0"/>
              <a:t> DEAD </a:t>
            </a:r>
            <a:r>
              <a:rPr lang="fr-FR" sz="1400" dirty="0" err="1"/>
              <a:t>durante</a:t>
            </a:r>
            <a:r>
              <a:rPr lang="fr-FR" sz="1400" dirty="0"/>
              <a:t> </a:t>
            </a:r>
            <a:r>
              <a:rPr lang="fr-FR" sz="1400" dirty="0" err="1"/>
              <a:t>reação</a:t>
            </a:r>
            <a:r>
              <a:rPr lang="fr-FR" sz="1400" dirty="0"/>
              <a:t>, se </a:t>
            </a:r>
            <a:r>
              <a:rPr lang="fr-FR" sz="1400" dirty="0" err="1"/>
              <a:t>não</a:t>
            </a:r>
            <a:r>
              <a:rPr lang="fr-FR" sz="1400" dirty="0"/>
              <a:t>, </a:t>
            </a:r>
            <a:r>
              <a:rPr lang="fr-FR" sz="1400" dirty="0" err="1"/>
              <a:t>ocorrem</a:t>
            </a:r>
            <a:r>
              <a:rPr lang="fr-FR" sz="1400" dirty="0"/>
              <a:t> </a:t>
            </a:r>
            <a:r>
              <a:rPr lang="fr-FR" sz="1400" dirty="0" err="1"/>
              <a:t>reações</a:t>
            </a:r>
            <a:r>
              <a:rPr lang="fr-FR" sz="1400" dirty="0"/>
              <a:t> </a:t>
            </a:r>
            <a:r>
              <a:rPr lang="fr-FR" sz="1400" dirty="0" err="1"/>
              <a:t>secundárias</a:t>
            </a:r>
            <a:r>
              <a:rPr lang="fr-FR" sz="1400" dirty="0"/>
              <a:t>)</a:t>
            </a:r>
            <a:endParaRPr lang="fr-FR" sz="1400" baseline="-25000" dirty="0"/>
          </a:p>
        </p:txBody>
      </p:sp>
      <p:graphicFrame>
        <p:nvGraphicFramePr>
          <p:cNvPr id="2549768" name="Object 8"/>
          <p:cNvGraphicFramePr>
            <a:graphicFrameLocks noChangeAspect="1"/>
          </p:cNvGraphicFramePr>
          <p:nvPr/>
        </p:nvGraphicFramePr>
        <p:xfrm>
          <a:off x="193675" y="2060575"/>
          <a:ext cx="5141913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939277" imgH="2262785" progId="ChemDraw.Document.6.0">
                  <p:embed/>
                </p:oleObj>
              </mc:Choice>
              <mc:Fallback>
                <p:oleObj name="CS ChemDraw Drawing" r:id="rId4" imgW="3939277" imgH="2262785" progId="ChemDraw.Document.6.0">
                  <p:embed/>
                  <p:pic>
                    <p:nvPicPr>
                      <p:cNvPr id="25497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2060575"/>
                        <a:ext cx="5141913" cy="295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5724129" y="4366845"/>
            <a:ext cx="3174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Promotores</a:t>
            </a:r>
            <a:r>
              <a:rPr lang="fr-FR" i="1" dirty="0"/>
              <a:t> </a:t>
            </a:r>
            <a:r>
              <a:rPr lang="fr-FR" i="1" dirty="0" err="1"/>
              <a:t>empregados</a:t>
            </a:r>
            <a:r>
              <a:rPr lang="fr-FR" i="1" dirty="0"/>
              <a:t>:</a:t>
            </a:r>
          </a:p>
          <a:p>
            <a:r>
              <a:rPr lang="fr-FR" dirty="0"/>
              <a:t>DEAD, DIAD, ADDP, DCAD, etc..</a:t>
            </a:r>
          </a:p>
        </p:txBody>
      </p:sp>
      <p:cxnSp>
        <p:nvCxnSpPr>
          <p:cNvPr id="17" name="Connecteur droit 16"/>
          <p:cNvCxnSpPr/>
          <p:nvPr/>
        </p:nvCxnSpPr>
        <p:spPr>
          <a:xfrm>
            <a:off x="179512" y="515719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49769" name="Object 9"/>
          <p:cNvGraphicFramePr>
            <a:graphicFrameLocks noChangeAspect="1"/>
          </p:cNvGraphicFramePr>
          <p:nvPr/>
        </p:nvGraphicFramePr>
        <p:xfrm>
          <a:off x="2216150" y="5344690"/>
          <a:ext cx="1169988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169869" imgH="1037394" progId="ChemDraw.Document.6.0">
                  <p:embed/>
                </p:oleObj>
              </mc:Choice>
              <mc:Fallback>
                <p:oleObj name="CS ChemDraw Drawing" r:id="rId6" imgW="1169869" imgH="1037394" progId="ChemDraw.Document.6.0">
                  <p:embed/>
                  <p:pic>
                    <p:nvPicPr>
                      <p:cNvPr id="25497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150" y="5344690"/>
                        <a:ext cx="1169988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770" name="Object 10"/>
          <p:cNvGraphicFramePr>
            <a:graphicFrameLocks noChangeAspect="1"/>
          </p:cNvGraphicFramePr>
          <p:nvPr/>
        </p:nvGraphicFramePr>
        <p:xfrm>
          <a:off x="377825" y="5373216"/>
          <a:ext cx="1195388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195967" imgH="898670" progId="ChemDraw.Document.6.0">
                  <p:embed/>
                </p:oleObj>
              </mc:Choice>
              <mc:Fallback>
                <p:oleObj name="CS ChemDraw Drawing" r:id="rId8" imgW="1195967" imgH="898670" progId="ChemDraw.Document.6.0">
                  <p:embed/>
                  <p:pic>
                    <p:nvPicPr>
                      <p:cNvPr id="25497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5373216"/>
                        <a:ext cx="1195388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774" name="Object 14"/>
          <p:cNvGraphicFramePr>
            <a:graphicFrameLocks noChangeAspect="1"/>
          </p:cNvGraphicFramePr>
          <p:nvPr/>
        </p:nvGraphicFramePr>
        <p:xfrm>
          <a:off x="6367463" y="5297488"/>
          <a:ext cx="23050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2305319" imgH="1121159" progId="ChemDraw.Document.6.0">
                  <p:embed/>
                </p:oleObj>
              </mc:Choice>
              <mc:Fallback>
                <p:oleObj name="CS ChemDraw Drawing" r:id="rId10" imgW="2305319" imgH="1121159" progId="ChemDraw.Document.6.0">
                  <p:embed/>
                  <p:pic>
                    <p:nvPicPr>
                      <p:cNvPr id="254977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7463" y="5297488"/>
                        <a:ext cx="2305050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775" name="Object 15"/>
          <p:cNvGraphicFramePr>
            <a:graphicFrameLocks noChangeAspect="1"/>
          </p:cNvGraphicFramePr>
          <p:nvPr/>
        </p:nvGraphicFramePr>
        <p:xfrm>
          <a:off x="4087813" y="5297488"/>
          <a:ext cx="18034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1802649" imgH="1130634" progId="ChemDraw.Document.6.0">
                  <p:embed/>
                </p:oleObj>
              </mc:Choice>
              <mc:Fallback>
                <p:oleObj name="CS ChemDraw Drawing" r:id="rId12" imgW="1802649" imgH="1130634" progId="ChemDraw.Document.6.0">
                  <p:embed/>
                  <p:pic>
                    <p:nvPicPr>
                      <p:cNvPr id="254977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813" y="5297488"/>
                        <a:ext cx="18034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41470" y="6474822"/>
            <a:ext cx="9067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A)</a:t>
            </a:r>
            <a:r>
              <a:rPr lang="fr-FR" sz="1600" dirty="0"/>
              <a:t> </a:t>
            </a:r>
            <a:r>
              <a:rPr lang="fr-FR" sz="1600" dirty="0" err="1"/>
              <a:t>Mitsunobu</a:t>
            </a:r>
            <a:r>
              <a:rPr lang="fr-FR" sz="1600" dirty="0"/>
              <a:t>, O.; </a:t>
            </a:r>
            <a:r>
              <a:rPr lang="fr-FR" sz="1600" dirty="0" err="1"/>
              <a:t>Yamada</a:t>
            </a:r>
            <a:r>
              <a:rPr lang="fr-FR" sz="1600" dirty="0"/>
              <a:t>, M.; </a:t>
            </a:r>
            <a:r>
              <a:rPr lang="fr-FR" sz="1600" i="1" dirty="0"/>
              <a:t>Bull. </a:t>
            </a:r>
            <a:r>
              <a:rPr lang="fr-FR" sz="1600" i="1" dirty="0" err="1"/>
              <a:t>Chem</a:t>
            </a:r>
            <a:r>
              <a:rPr lang="fr-FR" sz="1600" i="1" dirty="0"/>
              <a:t>. Soc. Jpn. </a:t>
            </a:r>
            <a:r>
              <a:rPr lang="fr-FR" sz="1600" b="1" dirty="0"/>
              <a:t>1967</a:t>
            </a:r>
            <a:r>
              <a:rPr lang="fr-FR" sz="1600" dirty="0"/>
              <a:t>, 40, 2380. </a:t>
            </a:r>
            <a:r>
              <a:rPr lang="fr-FR" sz="1600" b="1" dirty="0"/>
              <a:t>B)</a:t>
            </a:r>
            <a:r>
              <a:rPr lang="fr-FR" sz="1600" dirty="0"/>
              <a:t> </a:t>
            </a:r>
            <a:r>
              <a:rPr lang="fr-FR" sz="1600" dirty="0" err="1"/>
              <a:t>Mitsunobu</a:t>
            </a:r>
            <a:r>
              <a:rPr lang="fr-FR" sz="1600" dirty="0"/>
              <a:t>, O.; </a:t>
            </a:r>
            <a:r>
              <a:rPr lang="fr-FR" sz="1600" i="1" dirty="0" err="1"/>
              <a:t>Synthesis</a:t>
            </a:r>
            <a:r>
              <a:rPr lang="fr-FR" sz="1600" i="1" dirty="0"/>
              <a:t> </a:t>
            </a:r>
            <a:r>
              <a:rPr lang="fr-FR" sz="1600" b="1" dirty="0"/>
              <a:t>1981</a:t>
            </a:r>
            <a:r>
              <a:rPr lang="fr-FR" sz="1600" dirty="0"/>
              <a:t>, 128.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15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3360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Reação</a:t>
            </a:r>
            <a:r>
              <a:rPr lang="fr-FR" sz="2800" dirty="0"/>
              <a:t> de </a:t>
            </a:r>
            <a:r>
              <a:rPr lang="fr-FR" sz="2800" dirty="0" err="1"/>
              <a:t>Mitsunobu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692696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Exemplos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83568" y="6021288"/>
            <a:ext cx="5897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Boger</a:t>
            </a:r>
            <a:r>
              <a:rPr lang="fr-FR" sz="1400" dirty="0"/>
              <a:t>, D. L.; </a:t>
            </a:r>
            <a:r>
              <a:rPr lang="fr-FR" sz="1400" dirty="0" err="1"/>
              <a:t>McKie</a:t>
            </a:r>
            <a:r>
              <a:rPr lang="fr-FR" sz="1400" dirty="0"/>
              <a:t>, J. A.; Nishi, T.; </a:t>
            </a:r>
            <a:r>
              <a:rPr lang="fr-FR" sz="1400" dirty="0" err="1"/>
              <a:t>Ogiku</a:t>
            </a:r>
            <a:r>
              <a:rPr lang="fr-FR" sz="1400" dirty="0"/>
              <a:t>, T.; </a:t>
            </a:r>
            <a:r>
              <a:rPr lang="fr-FR" sz="1400" i="1" dirty="0"/>
              <a:t>J. Am. </a:t>
            </a:r>
            <a:r>
              <a:rPr lang="fr-FR" sz="1400" i="1" dirty="0" err="1"/>
              <a:t>Chem</a:t>
            </a:r>
            <a:r>
              <a:rPr lang="fr-FR" sz="1400" i="1" dirty="0"/>
              <a:t>. Soc.</a:t>
            </a:r>
            <a:r>
              <a:rPr lang="fr-FR" sz="1400" dirty="0"/>
              <a:t> </a:t>
            </a:r>
            <a:r>
              <a:rPr lang="fr-FR" sz="1400" b="1" dirty="0"/>
              <a:t>1996</a:t>
            </a:r>
            <a:r>
              <a:rPr lang="fr-FR" sz="1400" dirty="0"/>
              <a:t>, 118, 2301.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27584" y="2780928"/>
            <a:ext cx="5129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Abe, H.; </a:t>
            </a:r>
            <a:r>
              <a:rPr lang="fr-FR" sz="1400" dirty="0" err="1"/>
              <a:t>Aoyagi</a:t>
            </a:r>
            <a:r>
              <a:rPr lang="fr-FR" sz="1400" dirty="0"/>
              <a:t>, S.; </a:t>
            </a:r>
            <a:r>
              <a:rPr lang="fr-FR" sz="1400" dirty="0" err="1"/>
              <a:t>Kibayashi</a:t>
            </a:r>
            <a:r>
              <a:rPr lang="fr-FR" sz="1400" dirty="0"/>
              <a:t>, C.; </a:t>
            </a:r>
            <a:r>
              <a:rPr lang="fr-FR" sz="1400" i="1" dirty="0"/>
              <a:t>J. Am. </a:t>
            </a:r>
            <a:r>
              <a:rPr lang="fr-FR" sz="1400" i="1" dirty="0" err="1"/>
              <a:t>Chem</a:t>
            </a:r>
            <a:r>
              <a:rPr lang="fr-FR" sz="1400" i="1" dirty="0"/>
              <a:t>. Soc.</a:t>
            </a:r>
            <a:r>
              <a:rPr lang="fr-FR" sz="1400" dirty="0"/>
              <a:t> </a:t>
            </a:r>
            <a:r>
              <a:rPr lang="fr-FR" sz="1400" b="1" dirty="0"/>
              <a:t>2000</a:t>
            </a:r>
            <a:r>
              <a:rPr lang="fr-FR" sz="1400" dirty="0"/>
              <a:t>, 122, 4583.</a:t>
            </a:r>
          </a:p>
        </p:txBody>
      </p:sp>
      <p:graphicFrame>
        <p:nvGraphicFramePr>
          <p:cNvPr id="2701317" name="Object 5"/>
          <p:cNvGraphicFramePr>
            <a:graphicFrameLocks noChangeAspect="1"/>
          </p:cNvGraphicFramePr>
          <p:nvPr/>
        </p:nvGraphicFramePr>
        <p:xfrm>
          <a:off x="422275" y="1308100"/>
          <a:ext cx="8131175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249795" imgH="1334547" progId="ChemDraw.Document.6.0">
                  <p:embed/>
                </p:oleObj>
              </mc:Choice>
              <mc:Fallback>
                <p:oleObj name="CS ChemDraw Drawing" r:id="rId2" imgW="6249795" imgH="1334547" progId="ChemDraw.Document.6.0">
                  <p:embed/>
                  <p:pic>
                    <p:nvPicPr>
                      <p:cNvPr id="27013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1308100"/>
                        <a:ext cx="8131175" cy="173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1318" name="Object 6"/>
          <p:cNvGraphicFramePr>
            <a:graphicFrameLocks noChangeAspect="1"/>
          </p:cNvGraphicFramePr>
          <p:nvPr/>
        </p:nvGraphicFramePr>
        <p:xfrm>
          <a:off x="401638" y="4073525"/>
          <a:ext cx="8326437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404966" imgH="1474790" progId="ChemDraw.Document.6.0">
                  <p:embed/>
                </p:oleObj>
              </mc:Choice>
              <mc:Fallback>
                <p:oleObj name="CS ChemDraw Drawing" r:id="rId4" imgW="6404966" imgH="1474790" progId="ChemDraw.Document.6.0">
                  <p:embed/>
                  <p:pic>
                    <p:nvPicPr>
                      <p:cNvPr id="27013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4073525"/>
                        <a:ext cx="8326437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16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0932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62040" y="25460"/>
            <a:ext cx="4453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Reação</a:t>
            </a:r>
            <a:r>
              <a:rPr lang="fr-FR" sz="2800" dirty="0"/>
              <a:t> de </a:t>
            </a:r>
            <a:r>
              <a:rPr lang="fr-FR" sz="2800" dirty="0" err="1"/>
              <a:t>Michaelis</a:t>
            </a:r>
            <a:r>
              <a:rPr lang="fr-FR" sz="2800" dirty="0"/>
              <a:t>-</a:t>
            </a:r>
            <a:r>
              <a:rPr lang="fr-FR" sz="2800" dirty="0" err="1"/>
              <a:t>Arbuzov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35496" y="6156593"/>
            <a:ext cx="910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A)</a:t>
            </a:r>
            <a:r>
              <a:rPr lang="fr-FR" sz="1600" dirty="0"/>
              <a:t> </a:t>
            </a:r>
            <a:r>
              <a:rPr lang="fr-FR" sz="1600" dirty="0" err="1"/>
              <a:t>Michaelis</a:t>
            </a:r>
            <a:r>
              <a:rPr lang="fr-FR" sz="1600" dirty="0"/>
              <a:t>, A.;  Becker, T.; </a:t>
            </a:r>
            <a:r>
              <a:rPr lang="fr-FR" sz="1600" i="1" dirty="0" err="1"/>
              <a:t>Chem</a:t>
            </a:r>
            <a:r>
              <a:rPr lang="fr-FR" sz="1600" i="1" dirty="0"/>
              <a:t>. Ber. </a:t>
            </a:r>
            <a:r>
              <a:rPr lang="fr-FR" sz="1600" b="1" dirty="0"/>
              <a:t>1897</a:t>
            </a:r>
            <a:r>
              <a:rPr lang="fr-FR" sz="1600" dirty="0"/>
              <a:t>, 30, 1003. </a:t>
            </a:r>
            <a:r>
              <a:rPr lang="fr-FR" sz="1600" b="1" dirty="0"/>
              <a:t>B)</a:t>
            </a:r>
            <a:r>
              <a:rPr lang="fr-FR" sz="1600" dirty="0"/>
              <a:t> </a:t>
            </a:r>
            <a:r>
              <a:rPr lang="fr-FR" sz="1600" dirty="0" err="1"/>
              <a:t>Michaelis</a:t>
            </a:r>
            <a:r>
              <a:rPr lang="fr-FR" sz="1600" dirty="0"/>
              <a:t>, A.;  </a:t>
            </a:r>
            <a:r>
              <a:rPr lang="fr-FR" sz="1600" dirty="0" err="1"/>
              <a:t>Kaehne</a:t>
            </a:r>
            <a:r>
              <a:rPr lang="fr-FR" sz="1600" dirty="0"/>
              <a:t>, R.; </a:t>
            </a:r>
            <a:r>
              <a:rPr lang="fr-FR" sz="1600" i="1" dirty="0" err="1"/>
              <a:t>Chem</a:t>
            </a:r>
            <a:r>
              <a:rPr lang="fr-FR" sz="1600" i="1" dirty="0"/>
              <a:t>. Ber. </a:t>
            </a:r>
            <a:r>
              <a:rPr lang="fr-FR" sz="1600" b="1" dirty="0"/>
              <a:t>1898</a:t>
            </a:r>
            <a:r>
              <a:rPr lang="fr-FR" sz="1600" dirty="0"/>
              <a:t>, 31, 1048. </a:t>
            </a:r>
            <a:r>
              <a:rPr lang="fr-FR" sz="1600" b="1" dirty="0"/>
              <a:t>C) </a:t>
            </a:r>
            <a:r>
              <a:rPr lang="fr-FR" sz="1600" dirty="0" err="1"/>
              <a:t>Arbuzov</a:t>
            </a:r>
            <a:r>
              <a:rPr lang="fr-FR" sz="1600" dirty="0"/>
              <a:t>, A. E.; </a:t>
            </a:r>
            <a:r>
              <a:rPr lang="fr-FR" sz="1600" i="1" dirty="0"/>
              <a:t>J. Russ. Phys. </a:t>
            </a:r>
            <a:r>
              <a:rPr lang="fr-FR" sz="1600" i="1" dirty="0" err="1"/>
              <a:t>Chem</a:t>
            </a:r>
            <a:r>
              <a:rPr lang="fr-FR" sz="1600" i="1" dirty="0"/>
              <a:t>. Soc.</a:t>
            </a:r>
            <a:r>
              <a:rPr lang="fr-FR" sz="1600" dirty="0"/>
              <a:t> </a:t>
            </a:r>
            <a:r>
              <a:rPr lang="fr-FR" sz="1600" b="1" dirty="0"/>
              <a:t>1906</a:t>
            </a:r>
            <a:r>
              <a:rPr lang="fr-FR" sz="1600" dirty="0"/>
              <a:t>, 38, 687. </a:t>
            </a:r>
            <a:r>
              <a:rPr lang="fr-FR" sz="1600" b="1" dirty="0"/>
              <a:t>C)</a:t>
            </a:r>
            <a:r>
              <a:rPr lang="fr-FR" sz="1600" dirty="0"/>
              <a:t> </a:t>
            </a:r>
            <a:r>
              <a:rPr lang="fr-FR" sz="1600" dirty="0" err="1"/>
              <a:t>Arbuzov</a:t>
            </a:r>
            <a:r>
              <a:rPr lang="fr-FR" sz="1600" dirty="0"/>
              <a:t>, A. E.; </a:t>
            </a:r>
            <a:r>
              <a:rPr lang="fr-FR" sz="1600" i="1" dirty="0" err="1"/>
              <a:t>Chem</a:t>
            </a:r>
            <a:r>
              <a:rPr lang="fr-FR" sz="1600" i="1" dirty="0"/>
              <a:t>. </a:t>
            </a:r>
            <a:r>
              <a:rPr lang="fr-FR" sz="1600" i="1" dirty="0" err="1"/>
              <a:t>Zentr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1906</a:t>
            </a:r>
            <a:r>
              <a:rPr lang="fr-FR" sz="1600" dirty="0"/>
              <a:t>, </a:t>
            </a:r>
            <a:r>
              <a:rPr lang="fr-FR" sz="1600" i="1" dirty="0"/>
              <a:t>II</a:t>
            </a:r>
            <a:r>
              <a:rPr lang="fr-FR" sz="1600" dirty="0"/>
              <a:t>, 1639.</a:t>
            </a:r>
          </a:p>
        </p:txBody>
      </p:sp>
      <p:graphicFrame>
        <p:nvGraphicFramePr>
          <p:cNvPr id="2673666" name="Object 2"/>
          <p:cNvGraphicFramePr>
            <a:graphicFrameLocks noChangeAspect="1"/>
          </p:cNvGraphicFramePr>
          <p:nvPr/>
        </p:nvGraphicFramePr>
        <p:xfrm>
          <a:off x="2341563" y="836613"/>
          <a:ext cx="43815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997103" imgH="444597" progId="ChemDraw.Document.6.0">
                  <p:embed/>
                </p:oleObj>
              </mc:Choice>
              <mc:Fallback>
                <p:oleObj name="CS ChemDraw Drawing" r:id="rId2" imgW="2997103" imgH="444597" progId="ChemDraw.Document.6.0">
                  <p:embed/>
                  <p:pic>
                    <p:nvPicPr>
                      <p:cNvPr id="26736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563" y="836613"/>
                        <a:ext cx="4381500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23528" y="1772816"/>
            <a:ext cx="1491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Mecanismo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2673667" name="Object 3"/>
          <p:cNvGraphicFramePr>
            <a:graphicFrameLocks noChangeAspect="1"/>
          </p:cNvGraphicFramePr>
          <p:nvPr/>
        </p:nvGraphicFramePr>
        <p:xfrm>
          <a:off x="1404938" y="2271713"/>
          <a:ext cx="6262687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661698" imgH="777003" progId="ChemDraw.Document.6.0">
                  <p:embed/>
                </p:oleObj>
              </mc:Choice>
              <mc:Fallback>
                <p:oleObj name="CS ChemDraw Drawing" r:id="rId4" imgW="4661698" imgH="777003" progId="ChemDraw.Document.6.0">
                  <p:embed/>
                  <p:pic>
                    <p:nvPicPr>
                      <p:cNvPr id="26736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2271713"/>
                        <a:ext cx="6262687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323528" y="3429000"/>
            <a:ext cx="1169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Exemplo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2673668" name="Object 4"/>
          <p:cNvGraphicFramePr>
            <a:graphicFrameLocks noChangeAspect="1"/>
          </p:cNvGraphicFramePr>
          <p:nvPr/>
        </p:nvGraphicFramePr>
        <p:xfrm>
          <a:off x="688975" y="3814763"/>
          <a:ext cx="7573963" cy="170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5824381" imgH="1311809" progId="ChemDraw.Document.6.0">
                  <p:embed/>
                </p:oleObj>
              </mc:Choice>
              <mc:Fallback>
                <p:oleObj name="CS ChemDraw Drawing" r:id="rId6" imgW="5824381" imgH="1311809" progId="ChemDraw.Document.6.0">
                  <p:embed/>
                  <p:pic>
                    <p:nvPicPr>
                      <p:cNvPr id="26736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3814763"/>
                        <a:ext cx="7573963" cy="170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395536" y="5517232"/>
            <a:ext cx="5806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Bhattacharya</a:t>
            </a:r>
            <a:r>
              <a:rPr lang="fr-FR" sz="1400" dirty="0"/>
              <a:t>, A. K.; </a:t>
            </a:r>
            <a:r>
              <a:rPr lang="fr-FR" sz="1400" dirty="0" err="1"/>
              <a:t>Stolz</a:t>
            </a:r>
            <a:r>
              <a:rPr lang="fr-FR" sz="1400" dirty="0"/>
              <a:t>, F.; Schmidt, R. R.; </a:t>
            </a:r>
            <a:r>
              <a:rPr lang="fr-FR" sz="1400" i="1" dirty="0" err="1"/>
              <a:t>Tetrahedron</a:t>
            </a:r>
            <a:r>
              <a:rPr lang="fr-FR" sz="1400" i="1" dirty="0"/>
              <a:t> </a:t>
            </a:r>
            <a:r>
              <a:rPr lang="fr-FR" sz="1400" i="1" dirty="0" err="1"/>
              <a:t>Lett</a:t>
            </a:r>
            <a:r>
              <a:rPr lang="fr-FR" sz="1400" i="1" dirty="0"/>
              <a:t>. </a:t>
            </a:r>
            <a:r>
              <a:rPr lang="fr-FR" sz="1400" b="1" dirty="0"/>
              <a:t>2001</a:t>
            </a:r>
            <a:r>
              <a:rPr lang="fr-FR" sz="1400" dirty="0"/>
              <a:t>, 42, 5393.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804248" y="6453336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17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23528" y="44624"/>
            <a:ext cx="4453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Reação</a:t>
            </a:r>
            <a:r>
              <a:rPr lang="fr-FR" sz="2800" dirty="0"/>
              <a:t> de </a:t>
            </a:r>
            <a:r>
              <a:rPr lang="fr-FR" sz="2800" dirty="0" err="1"/>
              <a:t>Michaelis</a:t>
            </a:r>
            <a:r>
              <a:rPr lang="fr-FR" sz="2800" dirty="0"/>
              <a:t>-</a:t>
            </a:r>
            <a:r>
              <a:rPr lang="fr-FR" sz="2800" dirty="0" err="1"/>
              <a:t>Arbuzov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259635" y="548680"/>
            <a:ext cx="229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Observações</a:t>
            </a:r>
            <a:r>
              <a:rPr lang="fr-FR" sz="2000" b="1" dirty="0"/>
              <a:t> </a:t>
            </a:r>
            <a:r>
              <a:rPr lang="fr-FR" sz="2000" b="1" dirty="0" err="1"/>
              <a:t>gerais</a:t>
            </a:r>
            <a:r>
              <a:rPr lang="fr-FR" sz="2000" b="1" dirty="0"/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9512" y="954588"/>
            <a:ext cx="878497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- </a:t>
            </a:r>
            <a:r>
              <a:rPr lang="fr-FR" sz="2000" dirty="0" err="1"/>
              <a:t>Geralmente</a:t>
            </a:r>
            <a:r>
              <a:rPr lang="fr-FR" sz="2000" dirty="0"/>
              <a:t>, </a:t>
            </a:r>
            <a:r>
              <a:rPr lang="fr-FR" sz="2000" dirty="0" err="1"/>
              <a:t>reage</a:t>
            </a:r>
            <a:r>
              <a:rPr lang="fr-FR" sz="2000" dirty="0"/>
              <a:t> </a:t>
            </a:r>
            <a:r>
              <a:rPr lang="fr-FR" sz="2000" dirty="0" err="1"/>
              <a:t>bem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</a:t>
            </a:r>
            <a:r>
              <a:rPr lang="fr-FR" sz="2000" dirty="0" err="1"/>
              <a:t>haletos</a:t>
            </a:r>
            <a:r>
              <a:rPr lang="fr-FR" sz="2000" dirty="0"/>
              <a:t> de </a:t>
            </a:r>
            <a:r>
              <a:rPr lang="fr-FR" sz="2000" dirty="0" err="1"/>
              <a:t>alquila</a:t>
            </a:r>
            <a:r>
              <a:rPr lang="fr-FR" sz="2000" dirty="0"/>
              <a:t> </a:t>
            </a:r>
            <a:r>
              <a:rPr lang="fr-FR" sz="2000" dirty="0" err="1"/>
              <a:t>primários</a:t>
            </a:r>
            <a:r>
              <a:rPr lang="fr-FR" sz="2000" dirty="0"/>
              <a:t> (</a:t>
            </a:r>
            <a:r>
              <a:rPr lang="fr-FR" sz="2000" dirty="0" err="1"/>
              <a:t>principalmente</a:t>
            </a:r>
            <a:r>
              <a:rPr lang="fr-FR" sz="2000" dirty="0"/>
              <a:t> </a:t>
            </a:r>
            <a:r>
              <a:rPr lang="fr-FR" sz="2000" dirty="0" err="1"/>
              <a:t>iodetos</a:t>
            </a:r>
            <a:r>
              <a:rPr lang="fr-FR" sz="2000" dirty="0"/>
              <a:t> e </a:t>
            </a:r>
            <a:r>
              <a:rPr lang="fr-FR" sz="2000" dirty="0" err="1"/>
              <a:t>brometos</a:t>
            </a:r>
            <a:r>
              <a:rPr lang="fr-FR" sz="2000" dirty="0"/>
              <a:t>).</a:t>
            </a:r>
          </a:p>
          <a:p>
            <a:pPr algn="just"/>
            <a:endParaRPr lang="fr-FR" sz="1400" dirty="0"/>
          </a:p>
          <a:p>
            <a:pPr algn="just">
              <a:buFontTx/>
              <a:buChar char="-"/>
            </a:pPr>
            <a:r>
              <a:rPr lang="fr-FR" sz="2000" dirty="0"/>
              <a:t> </a:t>
            </a:r>
            <a:r>
              <a:rPr lang="fr-FR" sz="2000" dirty="0" err="1"/>
              <a:t>Alguns</a:t>
            </a:r>
            <a:r>
              <a:rPr lang="fr-FR" sz="2000" dirty="0"/>
              <a:t> </a:t>
            </a:r>
            <a:r>
              <a:rPr lang="fr-FR" sz="2000" dirty="0" err="1"/>
              <a:t>haletos</a:t>
            </a:r>
            <a:r>
              <a:rPr lang="fr-FR" sz="2000" dirty="0"/>
              <a:t> de </a:t>
            </a:r>
            <a:r>
              <a:rPr lang="fr-FR" sz="2000" dirty="0" err="1"/>
              <a:t>alquila</a:t>
            </a:r>
            <a:r>
              <a:rPr lang="fr-FR" sz="2000" dirty="0"/>
              <a:t> </a:t>
            </a:r>
            <a:r>
              <a:rPr lang="fr-FR" sz="2000" dirty="0" err="1"/>
              <a:t>secundários</a:t>
            </a:r>
            <a:r>
              <a:rPr lang="fr-FR" sz="2000" dirty="0"/>
              <a:t>, tais </a:t>
            </a:r>
            <a:r>
              <a:rPr lang="fr-FR" sz="2000" dirty="0" err="1"/>
              <a:t>como</a:t>
            </a:r>
            <a:r>
              <a:rPr lang="fr-FR" sz="2000" dirty="0"/>
              <a:t> </a:t>
            </a:r>
            <a:r>
              <a:rPr lang="fr-FR" sz="2000" i="1" baseline="30000" dirty="0" err="1"/>
              <a:t>i</a:t>
            </a:r>
            <a:r>
              <a:rPr lang="fr-FR" sz="2000" dirty="0" err="1"/>
              <a:t>PrI</a:t>
            </a:r>
            <a:r>
              <a:rPr lang="fr-FR" sz="2000" dirty="0"/>
              <a:t> ou </a:t>
            </a:r>
            <a:r>
              <a:rPr lang="fr-FR" sz="2000" dirty="0">
                <a:latin typeface="Symbol" pitchFamily="18" charset="2"/>
              </a:rPr>
              <a:t>a</a:t>
            </a:r>
            <a:r>
              <a:rPr lang="fr-FR" sz="2000" dirty="0"/>
              <a:t>-</a:t>
            </a:r>
            <a:r>
              <a:rPr lang="fr-FR" sz="2000" dirty="0" err="1"/>
              <a:t>bromopropionato</a:t>
            </a:r>
            <a:r>
              <a:rPr lang="fr-FR" sz="2000" dirty="0"/>
              <a:t> de </a:t>
            </a:r>
            <a:r>
              <a:rPr lang="fr-FR" sz="2000" dirty="0" err="1"/>
              <a:t>etila</a:t>
            </a:r>
            <a:r>
              <a:rPr lang="fr-FR" sz="2000" dirty="0"/>
              <a:t> </a:t>
            </a:r>
            <a:r>
              <a:rPr lang="fr-FR" sz="2000" dirty="0" err="1"/>
              <a:t>reagem</a:t>
            </a:r>
            <a:r>
              <a:rPr lang="fr-FR" sz="2000" dirty="0"/>
              <a:t>, mas a </a:t>
            </a:r>
            <a:r>
              <a:rPr lang="fr-FR" sz="2000" dirty="0" err="1"/>
              <a:t>maioria</a:t>
            </a:r>
            <a:r>
              <a:rPr lang="fr-FR" sz="2000" dirty="0"/>
              <a:t> </a:t>
            </a:r>
            <a:r>
              <a:rPr lang="fr-FR" sz="2000" dirty="0" err="1"/>
              <a:t>das</a:t>
            </a:r>
            <a:r>
              <a:rPr lang="fr-FR" sz="2000" dirty="0"/>
              <a:t> </a:t>
            </a:r>
            <a:r>
              <a:rPr lang="fr-FR" sz="2000" dirty="0" err="1"/>
              <a:t>reações</a:t>
            </a:r>
            <a:r>
              <a:rPr lang="fr-FR" sz="2000" dirty="0"/>
              <a:t> </a:t>
            </a:r>
            <a:r>
              <a:rPr lang="fr-FR" sz="2000" dirty="0" err="1"/>
              <a:t>envolvendo</a:t>
            </a:r>
            <a:r>
              <a:rPr lang="fr-FR" sz="2000" dirty="0"/>
              <a:t> </a:t>
            </a:r>
            <a:r>
              <a:rPr lang="fr-FR" sz="2000" dirty="0" err="1"/>
              <a:t>haletos</a:t>
            </a:r>
            <a:r>
              <a:rPr lang="fr-FR" sz="2000" dirty="0"/>
              <a:t> de </a:t>
            </a:r>
            <a:r>
              <a:rPr lang="fr-FR" sz="2000" dirty="0" err="1"/>
              <a:t>alquila</a:t>
            </a:r>
            <a:r>
              <a:rPr lang="fr-FR" sz="2000" dirty="0"/>
              <a:t> </a:t>
            </a:r>
            <a:r>
              <a:rPr lang="fr-FR" sz="2000" dirty="0" err="1"/>
              <a:t>secundários</a:t>
            </a:r>
            <a:r>
              <a:rPr lang="fr-FR" sz="2000" dirty="0"/>
              <a:t> e </a:t>
            </a:r>
            <a:r>
              <a:rPr lang="fr-FR" sz="2000" dirty="0" err="1"/>
              <a:t>terciários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ocorre</a:t>
            </a:r>
            <a:r>
              <a:rPr lang="fr-FR" sz="2000" dirty="0"/>
              <a:t>, ou </a:t>
            </a:r>
            <a:r>
              <a:rPr lang="fr-FR" sz="2000" dirty="0" err="1"/>
              <a:t>produtos</a:t>
            </a:r>
            <a:r>
              <a:rPr lang="fr-FR" sz="2000" dirty="0"/>
              <a:t> de </a:t>
            </a:r>
            <a:r>
              <a:rPr lang="fr-FR" sz="2000" dirty="0" err="1"/>
              <a:t>eliminação</a:t>
            </a:r>
            <a:r>
              <a:rPr lang="fr-FR" sz="2000" dirty="0"/>
              <a:t> (</a:t>
            </a:r>
            <a:r>
              <a:rPr lang="fr-FR" sz="2000" dirty="0" err="1"/>
              <a:t>olefinas</a:t>
            </a:r>
            <a:r>
              <a:rPr lang="fr-FR" sz="2000" dirty="0"/>
              <a:t>)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formados</a:t>
            </a:r>
            <a:r>
              <a:rPr lang="fr-FR" sz="2000" dirty="0"/>
              <a:t> </a:t>
            </a:r>
            <a:r>
              <a:rPr lang="fr-FR" sz="2000" dirty="0" err="1"/>
              <a:t>preferencialmente</a:t>
            </a:r>
            <a:r>
              <a:rPr lang="fr-FR" sz="2000" dirty="0"/>
              <a:t>.</a:t>
            </a:r>
          </a:p>
          <a:p>
            <a:pPr algn="just">
              <a:buFontTx/>
              <a:buChar char="-"/>
            </a:pPr>
            <a:endParaRPr lang="fr-FR" sz="1400" dirty="0"/>
          </a:p>
          <a:p>
            <a:pPr algn="just">
              <a:buFontTx/>
              <a:buChar char="-"/>
            </a:pPr>
            <a:r>
              <a:rPr lang="fr-FR" sz="2000" dirty="0"/>
              <a:t> </a:t>
            </a:r>
            <a:r>
              <a:rPr lang="fr-FR" sz="2000" dirty="0" err="1"/>
              <a:t>Haletos</a:t>
            </a:r>
            <a:r>
              <a:rPr lang="fr-FR" sz="2000" dirty="0"/>
              <a:t> de </a:t>
            </a:r>
            <a:r>
              <a:rPr lang="fr-FR" sz="2000" dirty="0" err="1"/>
              <a:t>arila</a:t>
            </a:r>
            <a:r>
              <a:rPr lang="fr-FR" sz="2000" dirty="0"/>
              <a:t> ou </a:t>
            </a:r>
            <a:r>
              <a:rPr lang="fr-FR" sz="2000" dirty="0" err="1"/>
              <a:t>alcenila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reagem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S</a:t>
            </a:r>
            <a:r>
              <a:rPr lang="fr-FR" sz="2000" baseline="-25000" dirty="0"/>
              <a:t>N</a:t>
            </a:r>
            <a:r>
              <a:rPr lang="fr-FR" sz="2000" dirty="0"/>
              <a:t>2, logo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podem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usados</a:t>
            </a:r>
            <a:r>
              <a:rPr lang="fr-FR" sz="2000" dirty="0"/>
              <a:t>.</a:t>
            </a:r>
          </a:p>
          <a:p>
            <a:pPr algn="just">
              <a:buFontTx/>
              <a:buChar char="-"/>
            </a:pPr>
            <a:endParaRPr lang="fr-FR" sz="1400" dirty="0"/>
          </a:p>
          <a:p>
            <a:pPr algn="just">
              <a:buFontTx/>
              <a:buChar char="-"/>
            </a:pPr>
            <a:r>
              <a:rPr lang="fr-FR" sz="2000" dirty="0"/>
              <a:t> </a:t>
            </a:r>
            <a:r>
              <a:rPr lang="fr-FR" sz="2000" dirty="0" err="1"/>
              <a:t>Haletos</a:t>
            </a:r>
            <a:r>
              <a:rPr lang="fr-FR" sz="2000" dirty="0"/>
              <a:t> de </a:t>
            </a:r>
            <a:r>
              <a:rPr lang="fr-FR" sz="2000" dirty="0" err="1"/>
              <a:t>arila</a:t>
            </a:r>
            <a:r>
              <a:rPr lang="fr-FR" sz="2000" dirty="0"/>
              <a:t> </a:t>
            </a:r>
            <a:r>
              <a:rPr lang="fr-FR" sz="2000" dirty="0" err="1"/>
              <a:t>ativados</a:t>
            </a:r>
            <a:r>
              <a:rPr lang="fr-FR" sz="2000" dirty="0"/>
              <a:t> (</a:t>
            </a:r>
            <a:r>
              <a:rPr lang="fr-FR" sz="2000" dirty="0" err="1"/>
              <a:t>e.g</a:t>
            </a:r>
            <a:r>
              <a:rPr lang="fr-FR" sz="2000" dirty="0"/>
              <a:t>. </a:t>
            </a:r>
            <a:r>
              <a:rPr lang="fr-FR" sz="2000" dirty="0" err="1"/>
              <a:t>haletos</a:t>
            </a:r>
            <a:r>
              <a:rPr lang="fr-FR" sz="2000" dirty="0"/>
              <a:t> de </a:t>
            </a:r>
            <a:r>
              <a:rPr lang="fr-FR" sz="2000" dirty="0" err="1"/>
              <a:t>heteroarila</a:t>
            </a:r>
            <a:r>
              <a:rPr lang="fr-FR" sz="2000" dirty="0"/>
              <a:t>, </a:t>
            </a:r>
            <a:r>
              <a:rPr lang="fr-FR" sz="2000" dirty="0" err="1"/>
              <a:t>isoxazol</a:t>
            </a:r>
            <a:r>
              <a:rPr lang="fr-FR" sz="2000" dirty="0"/>
              <a:t>, </a:t>
            </a:r>
            <a:r>
              <a:rPr lang="fr-FR" sz="2000" dirty="0" err="1"/>
              <a:t>acridina</a:t>
            </a:r>
            <a:r>
              <a:rPr lang="fr-FR" sz="2000" dirty="0"/>
              <a:t>, </a:t>
            </a:r>
            <a:r>
              <a:rPr lang="fr-FR" sz="2000" dirty="0" err="1"/>
              <a:t>coumarina</a:t>
            </a:r>
            <a:r>
              <a:rPr lang="fr-FR" sz="2000" dirty="0"/>
              <a:t>) </a:t>
            </a:r>
            <a:r>
              <a:rPr lang="fr-FR" sz="2000" dirty="0" err="1"/>
              <a:t>reagem</a:t>
            </a:r>
            <a:r>
              <a:rPr lang="fr-FR" sz="2000" dirty="0"/>
              <a:t>.</a:t>
            </a:r>
          </a:p>
          <a:p>
            <a:pPr algn="just">
              <a:buFontTx/>
              <a:buChar char="-"/>
            </a:pPr>
            <a:endParaRPr lang="fr-FR" sz="1400" dirty="0"/>
          </a:p>
          <a:p>
            <a:pPr algn="just">
              <a:buFontTx/>
              <a:buChar char="-"/>
            </a:pPr>
            <a:r>
              <a:rPr lang="fr-FR" sz="2000" dirty="0"/>
              <a:t> Os </a:t>
            </a:r>
            <a:r>
              <a:rPr lang="fr-FR" sz="2000" dirty="0" err="1"/>
              <a:t>haletos</a:t>
            </a:r>
            <a:r>
              <a:rPr lang="fr-FR" sz="2000" dirty="0"/>
              <a:t> de </a:t>
            </a:r>
            <a:r>
              <a:rPr lang="fr-FR" sz="2000" dirty="0" err="1"/>
              <a:t>alquila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podem</a:t>
            </a:r>
            <a:r>
              <a:rPr lang="fr-FR" sz="2000" dirty="0"/>
              <a:t> conter </a:t>
            </a:r>
            <a:r>
              <a:rPr lang="fr-FR" sz="2000" dirty="0" err="1"/>
              <a:t>cetonas</a:t>
            </a:r>
            <a:r>
              <a:rPr lang="fr-FR" sz="2000" dirty="0"/>
              <a:t> ou </a:t>
            </a:r>
            <a:r>
              <a:rPr lang="fr-FR" sz="2000" dirty="0" err="1"/>
              <a:t>grupos</a:t>
            </a:r>
            <a:r>
              <a:rPr lang="fr-FR" sz="2000" dirty="0"/>
              <a:t> </a:t>
            </a:r>
            <a:r>
              <a:rPr lang="fr-FR" sz="2000" dirty="0" err="1"/>
              <a:t>nitro</a:t>
            </a:r>
            <a:r>
              <a:rPr lang="fr-FR" sz="2000" dirty="0"/>
              <a:t>,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vez</a:t>
            </a:r>
            <a:r>
              <a:rPr lang="fr-FR" sz="2000" dirty="0"/>
              <a:t> que esses </a:t>
            </a:r>
            <a:r>
              <a:rPr lang="fr-FR" sz="2000" dirty="0" err="1"/>
              <a:t>grupos</a:t>
            </a:r>
            <a:r>
              <a:rPr lang="fr-FR" sz="2000" dirty="0"/>
              <a:t> </a:t>
            </a:r>
            <a:r>
              <a:rPr lang="fr-FR" sz="2000" dirty="0" err="1"/>
              <a:t>funcionais</a:t>
            </a:r>
            <a:r>
              <a:rPr lang="fr-FR" sz="2000" dirty="0"/>
              <a:t> </a:t>
            </a:r>
            <a:r>
              <a:rPr lang="fr-FR" sz="2000" dirty="0" err="1"/>
              <a:t>levam</a:t>
            </a:r>
            <a:r>
              <a:rPr lang="fr-FR" sz="2000" dirty="0"/>
              <a:t> a </a:t>
            </a:r>
            <a:r>
              <a:rPr lang="fr-FR" sz="2000" dirty="0" err="1"/>
              <a:t>reações</a:t>
            </a:r>
            <a:r>
              <a:rPr lang="fr-FR" sz="2000" dirty="0"/>
              <a:t> parasitas.</a:t>
            </a:r>
          </a:p>
          <a:p>
            <a:pPr algn="just">
              <a:buFontTx/>
              <a:buChar char="-"/>
            </a:pPr>
            <a:endParaRPr lang="fr-FR" sz="1400" dirty="0"/>
          </a:p>
          <a:p>
            <a:pPr algn="just">
              <a:buFontTx/>
              <a:buChar char="-"/>
            </a:pPr>
            <a:r>
              <a:rPr lang="fr-FR" sz="2000" dirty="0"/>
              <a:t> A </a:t>
            </a:r>
            <a:r>
              <a:rPr lang="fr-FR" sz="2000" dirty="0" err="1"/>
              <a:t>maior</a:t>
            </a:r>
            <a:r>
              <a:rPr lang="fr-FR" sz="2000" dirty="0"/>
              <a:t> parte </a:t>
            </a:r>
            <a:r>
              <a:rPr lang="fr-FR" sz="2000" dirty="0" err="1"/>
              <a:t>das</a:t>
            </a:r>
            <a:r>
              <a:rPr lang="fr-FR" sz="2000" dirty="0"/>
              <a:t> </a:t>
            </a:r>
            <a:r>
              <a:rPr lang="fr-FR" sz="2000" dirty="0" err="1"/>
              <a:t>reações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necessita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catalisador</a:t>
            </a:r>
            <a:r>
              <a:rPr lang="fr-FR" sz="2000" dirty="0"/>
              <a:t>, mas para </a:t>
            </a:r>
            <a:r>
              <a:rPr lang="fr-FR" sz="2000" dirty="0" err="1"/>
              <a:t>alguns</a:t>
            </a:r>
            <a:r>
              <a:rPr lang="fr-FR" sz="2000" dirty="0"/>
              <a:t> </a:t>
            </a:r>
            <a:r>
              <a:rPr lang="fr-FR" sz="2000" dirty="0" err="1"/>
              <a:t>substratos</a:t>
            </a:r>
            <a:r>
              <a:rPr lang="fr-FR" sz="2000" dirty="0"/>
              <a:t>, a </a:t>
            </a:r>
            <a:r>
              <a:rPr lang="fr-FR" sz="2000" dirty="0" err="1"/>
              <a:t>presença</a:t>
            </a:r>
            <a:r>
              <a:rPr lang="fr-FR" sz="2000" dirty="0"/>
              <a:t> de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catalisador</a:t>
            </a:r>
            <a:r>
              <a:rPr lang="fr-FR" sz="2000" dirty="0"/>
              <a:t> é </a:t>
            </a:r>
            <a:r>
              <a:rPr lang="fr-FR" sz="2000" dirty="0" err="1"/>
              <a:t>necessária</a:t>
            </a:r>
            <a:r>
              <a:rPr lang="fr-FR" sz="2000" dirty="0"/>
              <a:t> (</a:t>
            </a:r>
            <a:r>
              <a:rPr lang="fr-FR" sz="2000" i="1" dirty="0" err="1"/>
              <a:t>e.g</a:t>
            </a:r>
            <a:r>
              <a:rPr lang="fr-FR" sz="2000" i="1" dirty="0"/>
              <a:t>.</a:t>
            </a:r>
            <a:r>
              <a:rPr lang="fr-FR" sz="2000" dirty="0"/>
              <a:t> Cu </a:t>
            </a:r>
            <a:r>
              <a:rPr lang="fr-FR" sz="2000" dirty="0" err="1"/>
              <a:t>p</a:t>
            </a:r>
            <a:r>
              <a:rPr lang="fr-FR" sz="2000" dirty="0" err="1">
                <a:latin typeface="Calibri"/>
              </a:rPr>
              <a:t>ó</a:t>
            </a:r>
            <a:r>
              <a:rPr lang="fr-FR" sz="2000" dirty="0"/>
              <a:t>, Ni-</a:t>
            </a:r>
            <a:r>
              <a:rPr lang="fr-FR" sz="2000" dirty="0" err="1"/>
              <a:t>haletos</a:t>
            </a:r>
            <a:r>
              <a:rPr lang="fr-FR" sz="2000" dirty="0"/>
              <a:t>, PdCl</a:t>
            </a:r>
            <a:r>
              <a:rPr lang="fr-FR" sz="2000" baseline="-25000" dirty="0"/>
              <a:t>2</a:t>
            </a:r>
            <a:r>
              <a:rPr lang="fr-FR" sz="2000" dirty="0"/>
              <a:t>, CoCl</a:t>
            </a:r>
            <a:r>
              <a:rPr lang="fr-FR" sz="2000" baseline="-25000" dirty="0"/>
              <a:t>2</a:t>
            </a:r>
            <a:r>
              <a:rPr lang="fr-FR" sz="2000" dirty="0"/>
              <a:t>, </a:t>
            </a:r>
            <a:r>
              <a:rPr lang="fr-FR" sz="2000" dirty="0" err="1"/>
              <a:t>ácidos</a:t>
            </a:r>
            <a:r>
              <a:rPr lang="fr-FR" sz="2000" dirty="0"/>
              <a:t> </a:t>
            </a:r>
            <a:r>
              <a:rPr lang="fr-FR" sz="2000" dirty="0" err="1"/>
              <a:t>pr</a:t>
            </a:r>
            <a:r>
              <a:rPr lang="fr-FR" sz="2000" dirty="0" err="1">
                <a:latin typeface="Calibri"/>
              </a:rPr>
              <a:t>ó</a:t>
            </a:r>
            <a:r>
              <a:rPr lang="fr-FR" sz="2000" dirty="0" err="1"/>
              <a:t>ticos</a:t>
            </a:r>
            <a:r>
              <a:rPr lang="fr-FR" sz="2000" dirty="0"/>
              <a:t>, ou </a:t>
            </a:r>
            <a:r>
              <a:rPr lang="fr-FR" sz="2000" dirty="0" err="1"/>
              <a:t>luz</a:t>
            </a:r>
            <a:r>
              <a:rPr lang="fr-FR" sz="2000" dirty="0"/>
              <a:t>)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18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0212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4115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Reação</a:t>
            </a:r>
            <a:r>
              <a:rPr lang="fr-FR" sz="2800" dirty="0"/>
              <a:t> de </a:t>
            </a:r>
            <a:r>
              <a:rPr lang="fr-FR" sz="2800" dirty="0" err="1"/>
              <a:t>Vilsmeier</a:t>
            </a:r>
            <a:r>
              <a:rPr lang="fr-FR" sz="2800" dirty="0"/>
              <a:t>-</a:t>
            </a:r>
            <a:r>
              <a:rPr lang="fr-FR" sz="2800" dirty="0" err="1"/>
              <a:t>Haack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1916832"/>
            <a:ext cx="1491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Mecanismo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2649096" name="Object 8"/>
          <p:cNvGraphicFramePr>
            <a:graphicFrameLocks noChangeAspect="1"/>
          </p:cNvGraphicFramePr>
          <p:nvPr/>
        </p:nvGraphicFramePr>
        <p:xfrm>
          <a:off x="296863" y="2408238"/>
          <a:ext cx="8601075" cy="160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601413" imgH="1234042" progId="ChemDraw.Document.6.0">
                  <p:embed/>
                </p:oleObj>
              </mc:Choice>
              <mc:Fallback>
                <p:oleObj name="CS ChemDraw Drawing" r:id="rId2" imgW="6601413" imgH="1234042" progId="ChemDraw.Document.6.0">
                  <p:embed/>
                  <p:pic>
                    <p:nvPicPr>
                      <p:cNvPr id="26490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2408238"/>
                        <a:ext cx="8601075" cy="160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35496" y="6021288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A)</a:t>
            </a:r>
            <a:r>
              <a:rPr lang="fr-FR" sz="1600" dirty="0"/>
              <a:t> Fischer, O.; Muller, A.; </a:t>
            </a:r>
            <a:r>
              <a:rPr lang="fr-FR" sz="1600" dirty="0" err="1"/>
              <a:t>Vilsmeier</a:t>
            </a:r>
            <a:r>
              <a:rPr lang="fr-FR" sz="1600" dirty="0"/>
              <a:t>, A.; </a:t>
            </a:r>
            <a:r>
              <a:rPr lang="fr-FR" sz="1600" i="1" dirty="0"/>
              <a:t>J. </a:t>
            </a:r>
            <a:r>
              <a:rPr lang="fr-FR" sz="1600" i="1" dirty="0" err="1"/>
              <a:t>Prakt</a:t>
            </a:r>
            <a:r>
              <a:rPr lang="fr-FR" sz="1600" i="1" dirty="0"/>
              <a:t>. </a:t>
            </a:r>
            <a:r>
              <a:rPr lang="fr-FR" sz="1600" i="1" dirty="0" err="1"/>
              <a:t>Chem</a:t>
            </a:r>
            <a:r>
              <a:rPr lang="fr-FR" sz="1600" i="1" dirty="0"/>
              <a:t>. </a:t>
            </a:r>
            <a:r>
              <a:rPr lang="fr-FR" sz="1600" b="1" dirty="0"/>
              <a:t>1925</a:t>
            </a:r>
            <a:r>
              <a:rPr lang="fr-FR" sz="1600" dirty="0"/>
              <a:t>, 109, 69. </a:t>
            </a:r>
            <a:r>
              <a:rPr lang="fr-FR" sz="1600" b="1" dirty="0"/>
              <a:t>B) </a:t>
            </a:r>
            <a:r>
              <a:rPr lang="fr-FR" sz="1600" dirty="0" err="1"/>
              <a:t>Vilsmeier</a:t>
            </a:r>
            <a:r>
              <a:rPr lang="fr-FR" sz="1600" dirty="0"/>
              <a:t>, A.; </a:t>
            </a:r>
            <a:r>
              <a:rPr lang="fr-FR" sz="1600" dirty="0" err="1"/>
              <a:t>Haack</a:t>
            </a:r>
            <a:r>
              <a:rPr lang="fr-FR" sz="1600" dirty="0"/>
              <a:t>, A.; </a:t>
            </a:r>
            <a:r>
              <a:rPr lang="fr-FR" sz="1600" i="1" dirty="0" err="1"/>
              <a:t>Chem</a:t>
            </a:r>
            <a:r>
              <a:rPr lang="fr-FR" sz="1600" i="1" dirty="0"/>
              <a:t>. Ber. </a:t>
            </a:r>
            <a:r>
              <a:rPr lang="fr-FR" sz="1600" b="1" dirty="0"/>
              <a:t>1927</a:t>
            </a:r>
            <a:r>
              <a:rPr lang="fr-FR" sz="1600" dirty="0"/>
              <a:t>, 60B, 119. </a:t>
            </a:r>
            <a:r>
              <a:rPr lang="fr-FR" sz="1600" dirty="0" err="1"/>
              <a:t>Revisão</a:t>
            </a:r>
            <a:r>
              <a:rPr lang="fr-FR" sz="1600" dirty="0"/>
              <a:t>: </a:t>
            </a:r>
            <a:r>
              <a:rPr lang="fr-FR" sz="1600" b="1" dirty="0"/>
              <a:t>C) </a:t>
            </a:r>
            <a:r>
              <a:rPr lang="fr-FR" sz="1600" dirty="0" err="1"/>
              <a:t>Kantlehner</a:t>
            </a:r>
            <a:r>
              <a:rPr lang="fr-FR" sz="1600" dirty="0"/>
              <a:t>, W.; </a:t>
            </a:r>
            <a:r>
              <a:rPr lang="fr-FR" sz="1600" i="1" dirty="0" err="1"/>
              <a:t>Eur</a:t>
            </a:r>
            <a:r>
              <a:rPr lang="fr-FR" sz="1600" i="1" dirty="0"/>
              <a:t>. J. </a:t>
            </a:r>
            <a:r>
              <a:rPr lang="fr-FR" sz="1600" i="1" dirty="0" err="1"/>
              <a:t>Org</a:t>
            </a:r>
            <a:r>
              <a:rPr lang="fr-FR" sz="1600" i="1" dirty="0"/>
              <a:t>. </a:t>
            </a:r>
            <a:r>
              <a:rPr lang="fr-FR" sz="1600" i="1" dirty="0" err="1"/>
              <a:t>Chem</a:t>
            </a:r>
            <a:r>
              <a:rPr lang="fr-FR" sz="1600" i="1" dirty="0"/>
              <a:t>. </a:t>
            </a:r>
            <a:r>
              <a:rPr lang="fr-FR" sz="1600" b="1" dirty="0"/>
              <a:t>2003</a:t>
            </a:r>
            <a:r>
              <a:rPr lang="fr-FR" sz="1600" dirty="0"/>
              <a:t>, 2530. </a:t>
            </a:r>
            <a:r>
              <a:rPr lang="fr-FR" sz="1600" b="1" dirty="0"/>
              <a:t>D) </a:t>
            </a:r>
            <a:r>
              <a:rPr lang="fr-FR" sz="1600" dirty="0" err="1"/>
              <a:t>Lellouche</a:t>
            </a:r>
            <a:r>
              <a:rPr lang="fr-FR" sz="1600" dirty="0"/>
              <a:t>, J.-P.; </a:t>
            </a:r>
            <a:r>
              <a:rPr lang="fr-FR" sz="1600" dirty="0" err="1"/>
              <a:t>Kotlyar</a:t>
            </a:r>
            <a:r>
              <a:rPr lang="fr-FR" sz="1600" dirty="0"/>
              <a:t>, V.; </a:t>
            </a:r>
            <a:r>
              <a:rPr lang="fr-FR" sz="1600" i="1" dirty="0" err="1"/>
              <a:t>Synlett</a:t>
            </a:r>
            <a:r>
              <a:rPr lang="fr-FR" sz="1600" dirty="0"/>
              <a:t>  </a:t>
            </a:r>
            <a:r>
              <a:rPr lang="fr-FR" sz="1600" b="1" dirty="0"/>
              <a:t>2004</a:t>
            </a:r>
            <a:r>
              <a:rPr lang="fr-FR" sz="1600" dirty="0"/>
              <a:t>, 564.</a:t>
            </a:r>
          </a:p>
        </p:txBody>
      </p:sp>
      <p:graphicFrame>
        <p:nvGraphicFramePr>
          <p:cNvPr id="2649099" name="Object 11"/>
          <p:cNvGraphicFramePr>
            <a:graphicFrameLocks noChangeAspect="1"/>
          </p:cNvGraphicFramePr>
          <p:nvPr/>
        </p:nvGraphicFramePr>
        <p:xfrm>
          <a:off x="1633538" y="904875"/>
          <a:ext cx="584993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242618" imgH="580289" progId="ChemDraw.Document.6.0">
                  <p:embed/>
                </p:oleObj>
              </mc:Choice>
              <mc:Fallback>
                <p:oleObj name="CS ChemDraw Drawing" r:id="rId4" imgW="4242618" imgH="580289" progId="ChemDraw.Document.6.0">
                  <p:embed/>
                  <p:pic>
                    <p:nvPicPr>
                      <p:cNvPr id="264909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904875"/>
                        <a:ext cx="5849937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9100" name="Object 12"/>
          <p:cNvGraphicFramePr>
            <a:graphicFrameLocks noChangeAspect="1"/>
          </p:cNvGraphicFramePr>
          <p:nvPr/>
        </p:nvGraphicFramePr>
        <p:xfrm>
          <a:off x="830263" y="4367213"/>
          <a:ext cx="745648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5734362" imgH="838026" progId="ChemDraw.Document.6.0">
                  <p:embed/>
                </p:oleObj>
              </mc:Choice>
              <mc:Fallback>
                <p:oleObj name="CS ChemDraw Drawing" r:id="rId6" imgW="5734362" imgH="838026" progId="ChemDraw.Document.6.0">
                  <p:embed/>
                  <p:pic>
                    <p:nvPicPr>
                      <p:cNvPr id="264910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4367213"/>
                        <a:ext cx="7456487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74904" y="6592267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19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0466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-27384"/>
            <a:ext cx="4115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Reação</a:t>
            </a:r>
            <a:r>
              <a:rPr lang="fr-FR" sz="2800" dirty="0"/>
              <a:t> de </a:t>
            </a:r>
            <a:r>
              <a:rPr lang="fr-FR" sz="2800" dirty="0" err="1"/>
              <a:t>Vilsmeier</a:t>
            </a:r>
            <a:r>
              <a:rPr lang="fr-FR" sz="2800" dirty="0"/>
              <a:t>-</a:t>
            </a:r>
            <a:r>
              <a:rPr lang="fr-FR" sz="2800" dirty="0" err="1"/>
              <a:t>Haack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476672"/>
            <a:ext cx="229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Observações</a:t>
            </a:r>
            <a:r>
              <a:rPr lang="fr-FR" sz="2000" b="1" dirty="0"/>
              <a:t> </a:t>
            </a:r>
            <a:r>
              <a:rPr lang="fr-FR" sz="2000" b="1" dirty="0" err="1"/>
              <a:t>gerais</a:t>
            </a:r>
            <a:r>
              <a:rPr lang="fr-FR" sz="2000" b="1" dirty="0"/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9512" y="893033"/>
            <a:ext cx="8784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- O </a:t>
            </a:r>
            <a:r>
              <a:rPr lang="fr-FR" sz="2000" dirty="0" err="1"/>
              <a:t>reagente</a:t>
            </a:r>
            <a:r>
              <a:rPr lang="fr-FR" sz="2000" dirty="0"/>
              <a:t> de </a:t>
            </a:r>
            <a:r>
              <a:rPr lang="fr-FR" sz="2000" dirty="0" err="1"/>
              <a:t>Vilsmeier</a:t>
            </a:r>
            <a:r>
              <a:rPr lang="fr-FR" sz="2000" dirty="0"/>
              <a:t> é </a:t>
            </a:r>
            <a:r>
              <a:rPr lang="fr-FR" sz="2000" dirty="0" err="1"/>
              <a:t>preparado</a:t>
            </a:r>
            <a:r>
              <a:rPr lang="fr-FR" sz="2000" dirty="0"/>
              <a:t> a partir de </a:t>
            </a:r>
            <a:r>
              <a:rPr lang="fr-FR" sz="2000" dirty="0" err="1"/>
              <a:t>qualquer</a:t>
            </a:r>
            <a:r>
              <a:rPr lang="fr-FR" sz="2000" dirty="0"/>
              <a:t> fonte de </a:t>
            </a:r>
            <a:r>
              <a:rPr lang="fr-FR" sz="2000" dirty="0" err="1"/>
              <a:t>formamida</a:t>
            </a:r>
            <a:r>
              <a:rPr lang="fr-FR" sz="2000" dirty="0"/>
              <a:t> </a:t>
            </a:r>
            <a:r>
              <a:rPr lang="fr-FR" sz="2000" i="1" dirty="0" err="1"/>
              <a:t>N,N-</a:t>
            </a:r>
            <a:r>
              <a:rPr lang="fr-FR" sz="2000" dirty="0" err="1"/>
              <a:t>disubstituida</a:t>
            </a:r>
            <a:r>
              <a:rPr lang="fr-FR" sz="2000" dirty="0"/>
              <a:t>, </a:t>
            </a:r>
            <a:r>
              <a:rPr lang="fr-FR" sz="2000" dirty="0" err="1"/>
              <a:t>reagindo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cloreto</a:t>
            </a:r>
            <a:r>
              <a:rPr lang="fr-FR" sz="2000" dirty="0"/>
              <a:t> </a:t>
            </a:r>
            <a:r>
              <a:rPr lang="fr-FR" sz="2000" dirty="0" err="1"/>
              <a:t>ácido</a:t>
            </a:r>
            <a:r>
              <a:rPr lang="fr-FR" sz="2000" dirty="0"/>
              <a:t> (POCl</a:t>
            </a:r>
            <a:r>
              <a:rPr lang="fr-FR" sz="2000" baseline="-25000" dirty="0"/>
              <a:t>3</a:t>
            </a:r>
            <a:r>
              <a:rPr lang="fr-FR" sz="2000" dirty="0"/>
              <a:t>, SOCl</a:t>
            </a:r>
            <a:r>
              <a:rPr lang="fr-FR" sz="2000" baseline="-25000" dirty="0"/>
              <a:t>2</a:t>
            </a:r>
            <a:r>
              <a:rPr lang="fr-FR" sz="2000" dirty="0"/>
              <a:t>, (</a:t>
            </a:r>
            <a:r>
              <a:rPr lang="fr-FR" sz="2000" dirty="0" err="1"/>
              <a:t>COCl</a:t>
            </a:r>
            <a:r>
              <a:rPr lang="fr-FR" sz="2000" dirty="0"/>
              <a:t>)</a:t>
            </a:r>
            <a:r>
              <a:rPr lang="fr-FR" sz="2000" baseline="-25000" dirty="0"/>
              <a:t>2</a:t>
            </a:r>
            <a:r>
              <a:rPr lang="fr-FR" sz="2000" dirty="0"/>
              <a:t>, </a:t>
            </a:r>
            <a:r>
              <a:rPr lang="fr-FR" sz="2000" dirty="0" err="1"/>
              <a:t>etc</a:t>
            </a:r>
            <a:r>
              <a:rPr lang="fr-FR" sz="2000" dirty="0"/>
              <a:t>).</a:t>
            </a:r>
          </a:p>
          <a:p>
            <a:pPr algn="just"/>
            <a:r>
              <a:rPr lang="fr-FR" sz="2000" dirty="0"/>
              <a:t>- A </a:t>
            </a:r>
            <a:r>
              <a:rPr lang="fr-FR" sz="2000" dirty="0" err="1"/>
              <a:t>combinação</a:t>
            </a:r>
            <a:r>
              <a:rPr lang="fr-FR" sz="2000" dirty="0"/>
              <a:t> mais </a:t>
            </a:r>
            <a:r>
              <a:rPr lang="fr-FR" sz="2000" dirty="0" err="1"/>
              <a:t>frequente</a:t>
            </a:r>
            <a:r>
              <a:rPr lang="fr-FR" sz="2000" dirty="0"/>
              <a:t> é POCl</a:t>
            </a:r>
            <a:r>
              <a:rPr lang="fr-FR" sz="2000" baseline="-25000" dirty="0"/>
              <a:t>3</a:t>
            </a:r>
            <a:r>
              <a:rPr lang="fr-FR" sz="2000" dirty="0"/>
              <a:t>/ DMF; e o </a:t>
            </a:r>
            <a:r>
              <a:rPr lang="fr-FR" sz="2000" dirty="0" err="1"/>
              <a:t>reagente</a:t>
            </a:r>
            <a:r>
              <a:rPr lang="fr-FR" sz="2000" dirty="0"/>
              <a:t> de </a:t>
            </a:r>
            <a:r>
              <a:rPr lang="fr-FR" sz="2000" dirty="0" err="1"/>
              <a:t>Vilsmeier</a:t>
            </a:r>
            <a:r>
              <a:rPr lang="fr-FR" sz="2000" dirty="0"/>
              <a:t> </a:t>
            </a:r>
            <a:r>
              <a:rPr lang="fr-FR" sz="2000" dirty="0" err="1"/>
              <a:t>produzido</a:t>
            </a:r>
            <a:r>
              <a:rPr lang="fr-FR" sz="2000" dirty="0"/>
              <a:t> é </a:t>
            </a:r>
            <a:r>
              <a:rPr lang="fr-FR" sz="2000" dirty="0" err="1"/>
              <a:t>geralmente</a:t>
            </a:r>
            <a:r>
              <a:rPr lang="fr-FR" sz="2000" dirty="0"/>
              <a:t> </a:t>
            </a:r>
            <a:r>
              <a:rPr lang="fr-FR" sz="2000" dirty="0" err="1"/>
              <a:t>isolado</a:t>
            </a:r>
            <a:r>
              <a:rPr lang="fr-FR" sz="2000" dirty="0"/>
              <a:t> antes do </a:t>
            </a:r>
            <a:r>
              <a:rPr lang="fr-FR" sz="2000" dirty="0" err="1"/>
              <a:t>uso</a:t>
            </a:r>
            <a:r>
              <a:rPr lang="fr-FR" sz="2000" dirty="0"/>
              <a:t>.</a:t>
            </a:r>
          </a:p>
          <a:p>
            <a:pPr algn="just"/>
            <a:r>
              <a:rPr lang="fr-FR" sz="2000" dirty="0"/>
              <a:t>- </a:t>
            </a:r>
            <a:r>
              <a:rPr lang="fr-FR" sz="2000" dirty="0" err="1"/>
              <a:t>Diversos</a:t>
            </a:r>
            <a:r>
              <a:rPr lang="fr-FR" sz="2000" dirty="0"/>
              <a:t> </a:t>
            </a:r>
            <a:r>
              <a:rPr lang="fr-FR" sz="2000" dirty="0" err="1"/>
              <a:t>aromáticos</a:t>
            </a:r>
            <a:r>
              <a:rPr lang="fr-FR" sz="2000" dirty="0"/>
              <a:t> ou </a:t>
            </a:r>
            <a:r>
              <a:rPr lang="fr-FR" sz="2000" dirty="0" err="1"/>
              <a:t>heteroaromático</a:t>
            </a:r>
            <a:r>
              <a:rPr lang="fr-FR" sz="2000" dirty="0"/>
              <a:t> ou </a:t>
            </a:r>
            <a:r>
              <a:rPr lang="fr-FR" sz="2000" dirty="0" err="1"/>
              <a:t>olefinas</a:t>
            </a:r>
            <a:r>
              <a:rPr lang="fr-FR" sz="2000" dirty="0"/>
              <a:t> ou 1,3-</a:t>
            </a:r>
            <a:r>
              <a:rPr lang="fr-FR" sz="2000" dirty="0" err="1"/>
              <a:t>dienos</a:t>
            </a:r>
            <a:r>
              <a:rPr lang="fr-FR" sz="2000" dirty="0"/>
              <a:t> </a:t>
            </a:r>
            <a:r>
              <a:rPr lang="fr-FR" sz="2000" dirty="0" err="1"/>
              <a:t>ricos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elétrons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substratos</a:t>
            </a:r>
            <a:r>
              <a:rPr lang="fr-FR" sz="2000" dirty="0"/>
              <a:t> </a:t>
            </a:r>
            <a:r>
              <a:rPr lang="fr-FR" sz="2000" dirty="0" err="1"/>
              <a:t>adequados</a:t>
            </a:r>
            <a:r>
              <a:rPr lang="fr-FR" sz="2000" dirty="0"/>
              <a:t> para </a:t>
            </a:r>
            <a:r>
              <a:rPr lang="fr-FR" sz="2000" dirty="0" err="1"/>
              <a:t>essa</a:t>
            </a:r>
            <a:r>
              <a:rPr lang="fr-FR" sz="2000" dirty="0"/>
              <a:t> </a:t>
            </a:r>
            <a:r>
              <a:rPr lang="fr-FR" sz="2000" dirty="0" err="1"/>
              <a:t>transformação</a:t>
            </a:r>
            <a:r>
              <a:rPr lang="fr-FR" sz="2000" dirty="0"/>
              <a:t>,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vez</a:t>
            </a:r>
            <a:r>
              <a:rPr lang="fr-FR" sz="2000" dirty="0"/>
              <a:t> que o </a:t>
            </a:r>
            <a:r>
              <a:rPr lang="fr-FR" sz="2000" dirty="0" err="1"/>
              <a:t>reagente</a:t>
            </a:r>
            <a:r>
              <a:rPr lang="fr-FR" sz="2000" dirty="0"/>
              <a:t> de </a:t>
            </a:r>
            <a:r>
              <a:rPr lang="fr-FR" sz="2000" dirty="0" err="1"/>
              <a:t>Vilsmeier</a:t>
            </a:r>
            <a:r>
              <a:rPr lang="fr-FR" sz="2000" dirty="0"/>
              <a:t> é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eletr</a:t>
            </a:r>
            <a:r>
              <a:rPr lang="fr-FR" sz="2000" dirty="0" err="1">
                <a:latin typeface="Calibri"/>
              </a:rPr>
              <a:t>ó</a:t>
            </a:r>
            <a:r>
              <a:rPr lang="fr-FR" sz="2000" dirty="0" err="1"/>
              <a:t>filo</a:t>
            </a:r>
            <a:r>
              <a:rPr lang="fr-FR" sz="2000" dirty="0"/>
              <a:t> </a:t>
            </a:r>
            <a:r>
              <a:rPr lang="fr-FR" sz="2000" dirty="0" err="1"/>
              <a:t>fraco</a:t>
            </a:r>
            <a:r>
              <a:rPr lang="fr-FR" sz="2000" dirty="0"/>
              <a:t>.</a:t>
            </a:r>
          </a:p>
          <a:p>
            <a:pPr algn="just"/>
            <a:r>
              <a:rPr lang="fr-FR" sz="2000" dirty="0"/>
              <a:t>- Os </a:t>
            </a:r>
            <a:r>
              <a:rPr lang="fr-FR" sz="2000" dirty="0" err="1"/>
              <a:t>solventes</a:t>
            </a:r>
            <a:r>
              <a:rPr lang="fr-FR" sz="2000" dirty="0"/>
              <a:t> </a:t>
            </a:r>
            <a:r>
              <a:rPr lang="fr-FR" sz="2000" dirty="0" err="1"/>
              <a:t>empregados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geralmente</a:t>
            </a:r>
            <a:r>
              <a:rPr lang="fr-FR" sz="2000" dirty="0"/>
              <a:t> </a:t>
            </a:r>
            <a:r>
              <a:rPr lang="fr-FR" sz="2000" dirty="0" err="1"/>
              <a:t>hidrocarbonetos</a:t>
            </a:r>
            <a:r>
              <a:rPr lang="fr-FR" sz="2000" dirty="0"/>
              <a:t> </a:t>
            </a:r>
            <a:r>
              <a:rPr lang="fr-FR" sz="2000" dirty="0" err="1"/>
              <a:t>halogenados</a:t>
            </a:r>
            <a:r>
              <a:rPr lang="fr-FR" sz="2000" dirty="0"/>
              <a:t>, DMF ou POCl</a:t>
            </a:r>
            <a:r>
              <a:rPr lang="fr-FR" sz="2000" baseline="-25000" dirty="0"/>
              <a:t>3</a:t>
            </a:r>
            <a:r>
              <a:rPr lang="fr-FR" sz="2000" dirty="0"/>
              <a:t>, e a </a:t>
            </a:r>
            <a:r>
              <a:rPr lang="fr-FR" sz="2000" dirty="0" err="1"/>
              <a:t>natureza</a:t>
            </a:r>
            <a:r>
              <a:rPr lang="fr-FR" sz="2000" dirty="0"/>
              <a:t> do </a:t>
            </a:r>
            <a:r>
              <a:rPr lang="fr-FR" sz="2000" dirty="0" err="1"/>
              <a:t>solvente</a:t>
            </a:r>
            <a:r>
              <a:rPr lang="fr-FR" sz="2000" dirty="0"/>
              <a:t> tem </a:t>
            </a:r>
            <a:r>
              <a:rPr lang="fr-FR" sz="2000" dirty="0" err="1"/>
              <a:t>uma</a:t>
            </a:r>
            <a:r>
              <a:rPr lang="fr-FR" sz="2000" dirty="0"/>
              <a:t> importante </a:t>
            </a:r>
            <a:r>
              <a:rPr lang="fr-FR" sz="2000" dirty="0" err="1"/>
              <a:t>influência</a:t>
            </a:r>
            <a:r>
              <a:rPr lang="fr-FR" sz="2000" dirty="0"/>
              <a:t> na </a:t>
            </a:r>
            <a:r>
              <a:rPr lang="fr-FR" sz="2000" dirty="0" err="1"/>
              <a:t>eletrofilicidade</a:t>
            </a:r>
            <a:r>
              <a:rPr lang="fr-FR" sz="2000" dirty="0"/>
              <a:t> do </a:t>
            </a:r>
            <a:r>
              <a:rPr lang="fr-FR" sz="2000" dirty="0" err="1"/>
              <a:t>reagente</a:t>
            </a:r>
            <a:r>
              <a:rPr lang="fr-FR" sz="2000" dirty="0"/>
              <a:t>.</a:t>
            </a:r>
          </a:p>
          <a:p>
            <a:pPr algn="just"/>
            <a:r>
              <a:rPr lang="fr-FR" sz="2000" dirty="0"/>
              <a:t>- O sal de </a:t>
            </a:r>
            <a:r>
              <a:rPr lang="fr-FR" sz="2000" dirty="0" err="1"/>
              <a:t>im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nio</a:t>
            </a:r>
            <a:r>
              <a:rPr lang="fr-FR" sz="2000" dirty="0"/>
              <a:t> </a:t>
            </a:r>
            <a:r>
              <a:rPr lang="fr-FR" sz="2000" dirty="0" err="1"/>
              <a:t>produzido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fim</a:t>
            </a:r>
            <a:r>
              <a:rPr lang="fr-FR" sz="2000" dirty="0"/>
              <a:t> da </a:t>
            </a:r>
            <a:r>
              <a:rPr lang="fr-FR" sz="2000" dirty="0" err="1"/>
              <a:t>reação</a:t>
            </a:r>
            <a:r>
              <a:rPr lang="fr-FR" sz="2000" dirty="0"/>
              <a:t> </a:t>
            </a:r>
            <a:r>
              <a:rPr lang="fr-FR" sz="2000" dirty="0" err="1"/>
              <a:t>pode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submetido</a:t>
            </a:r>
            <a:r>
              <a:rPr lang="fr-FR" sz="2000" dirty="0"/>
              <a:t> a </a:t>
            </a:r>
            <a:r>
              <a:rPr lang="fr-FR" sz="2000" dirty="0" err="1"/>
              <a:t>diversas</a:t>
            </a:r>
            <a:r>
              <a:rPr lang="fr-FR" sz="2000" dirty="0"/>
              <a:t> </a:t>
            </a:r>
            <a:r>
              <a:rPr lang="fr-FR" sz="2000" dirty="0" err="1"/>
              <a:t>condições</a:t>
            </a:r>
            <a:r>
              <a:rPr lang="fr-FR" sz="2000" dirty="0"/>
              <a:t> para </a:t>
            </a:r>
            <a:r>
              <a:rPr lang="fr-FR" sz="2000" dirty="0" err="1"/>
              <a:t>reações</a:t>
            </a:r>
            <a:r>
              <a:rPr lang="fr-FR" sz="2000" dirty="0"/>
              <a:t> </a:t>
            </a:r>
            <a:r>
              <a:rPr lang="fr-FR" sz="2000" dirty="0" err="1"/>
              <a:t>subsequentes</a:t>
            </a:r>
            <a:r>
              <a:rPr lang="fr-FR" sz="2000" dirty="0"/>
              <a:t>, </a:t>
            </a:r>
            <a:r>
              <a:rPr lang="fr-FR" sz="2000" i="1" dirty="0" err="1"/>
              <a:t>e.g</a:t>
            </a:r>
            <a:r>
              <a:rPr lang="fr-FR" sz="2000" i="1" dirty="0"/>
              <a:t>.</a:t>
            </a:r>
            <a:r>
              <a:rPr lang="fr-FR" sz="2000" dirty="0"/>
              <a:t> H</a:t>
            </a:r>
            <a:r>
              <a:rPr lang="fr-FR" sz="2000" baseline="-25000" dirty="0"/>
              <a:t>2</a:t>
            </a:r>
            <a:r>
              <a:rPr lang="fr-FR" sz="2000" dirty="0"/>
              <a:t>S para </a:t>
            </a:r>
            <a:r>
              <a:rPr lang="fr-FR" sz="2000" dirty="0" err="1"/>
              <a:t>fornecer</a:t>
            </a:r>
            <a:r>
              <a:rPr lang="fr-FR" sz="2000" dirty="0"/>
              <a:t> </a:t>
            </a:r>
            <a:r>
              <a:rPr lang="fr-FR" sz="2000" dirty="0" err="1"/>
              <a:t>tioacetais</a:t>
            </a:r>
            <a:r>
              <a:rPr lang="fr-FR" sz="2000" dirty="0"/>
              <a:t>, NH</a:t>
            </a:r>
            <a:r>
              <a:rPr lang="fr-FR" sz="2000" baseline="-25000" dirty="0"/>
              <a:t>2</a:t>
            </a:r>
            <a:r>
              <a:rPr lang="fr-FR" sz="2000" dirty="0"/>
              <a:t>OH para </a:t>
            </a:r>
            <a:r>
              <a:rPr lang="fr-FR" sz="2000" dirty="0" err="1"/>
              <a:t>fornecer</a:t>
            </a:r>
            <a:r>
              <a:rPr lang="fr-FR" sz="2000" dirty="0"/>
              <a:t> </a:t>
            </a:r>
            <a:r>
              <a:rPr lang="fr-FR" sz="2000" dirty="0" err="1"/>
              <a:t>nitrilas</a:t>
            </a:r>
            <a:r>
              <a:rPr lang="fr-FR" sz="2000" dirty="0"/>
              <a:t> ou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reduzido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aminas</a:t>
            </a:r>
            <a:r>
              <a:rPr lang="fr-FR" sz="2000" dirty="0"/>
              <a:t>.</a:t>
            </a:r>
          </a:p>
          <a:p>
            <a:pPr algn="just">
              <a:buFontTx/>
              <a:buChar char="-"/>
            </a:pPr>
            <a:r>
              <a:rPr lang="fr-FR" sz="2000" dirty="0"/>
              <a:t> A </a:t>
            </a:r>
            <a:r>
              <a:rPr lang="fr-FR" sz="2000" dirty="0" err="1"/>
              <a:t>reação</a:t>
            </a:r>
            <a:r>
              <a:rPr lang="fr-FR" sz="2000" dirty="0"/>
              <a:t> de </a:t>
            </a:r>
            <a:r>
              <a:rPr lang="fr-FR" sz="2000" dirty="0" err="1"/>
              <a:t>Vilsmeier</a:t>
            </a:r>
            <a:r>
              <a:rPr lang="fr-FR" sz="2000" dirty="0"/>
              <a:t>-</a:t>
            </a:r>
            <a:r>
              <a:rPr lang="fr-FR" sz="2000" dirty="0" err="1"/>
              <a:t>Haack</a:t>
            </a:r>
            <a:r>
              <a:rPr lang="fr-FR" sz="2000" dirty="0"/>
              <a:t> é </a:t>
            </a:r>
            <a:r>
              <a:rPr lang="fr-FR" sz="2000" dirty="0" err="1"/>
              <a:t>geralmente</a:t>
            </a:r>
            <a:r>
              <a:rPr lang="fr-FR" sz="2000" dirty="0"/>
              <a:t> </a:t>
            </a:r>
            <a:r>
              <a:rPr lang="fr-FR" sz="2000" dirty="0" err="1"/>
              <a:t>regioseletiva</a:t>
            </a:r>
            <a:r>
              <a:rPr lang="fr-FR" sz="2000" dirty="0"/>
              <a:t>, </a:t>
            </a:r>
            <a:r>
              <a:rPr lang="fr-FR" sz="2000" dirty="0" err="1"/>
              <a:t>fornecendo</a:t>
            </a:r>
            <a:r>
              <a:rPr lang="fr-FR" sz="2000" dirty="0"/>
              <a:t> a </a:t>
            </a:r>
            <a:r>
              <a:rPr lang="fr-FR" sz="2000" dirty="0" err="1"/>
              <a:t>posição</a:t>
            </a:r>
            <a:r>
              <a:rPr lang="fr-FR" sz="2000" dirty="0"/>
              <a:t> </a:t>
            </a:r>
            <a:r>
              <a:rPr lang="fr-FR" sz="2000" dirty="0" err="1"/>
              <a:t>menos</a:t>
            </a:r>
            <a:r>
              <a:rPr lang="fr-FR" sz="2000" dirty="0"/>
              <a:t> </a:t>
            </a:r>
            <a:r>
              <a:rPr lang="fr-FR" sz="2000" dirty="0" err="1"/>
              <a:t>congestionada</a:t>
            </a:r>
            <a:r>
              <a:rPr lang="fr-FR" sz="2000" dirty="0"/>
              <a:t> </a:t>
            </a:r>
            <a:r>
              <a:rPr lang="fr-FR" sz="2000" dirty="0" err="1"/>
              <a:t>estericamente</a:t>
            </a:r>
            <a:r>
              <a:rPr lang="fr-FR" sz="2000" dirty="0"/>
              <a:t> (</a:t>
            </a:r>
            <a:r>
              <a:rPr lang="fr-FR" sz="2000" dirty="0" err="1"/>
              <a:t>normalmente</a:t>
            </a:r>
            <a:r>
              <a:rPr lang="fr-FR" sz="2000" dirty="0"/>
              <a:t> a </a:t>
            </a:r>
            <a:r>
              <a:rPr lang="fr-FR" sz="2000" dirty="0" err="1"/>
              <a:t>posição</a:t>
            </a:r>
            <a:r>
              <a:rPr lang="fr-FR" sz="2000" dirty="0"/>
              <a:t> </a:t>
            </a:r>
            <a:r>
              <a:rPr lang="fr-FR" sz="2000" i="1" dirty="0"/>
              <a:t>para-</a:t>
            </a:r>
            <a:r>
              <a:rPr lang="fr-FR" sz="2000" dirty="0"/>
              <a:t> de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aromático</a:t>
            </a:r>
            <a:r>
              <a:rPr lang="fr-FR" sz="2000" dirty="0"/>
              <a:t>)</a:t>
            </a:r>
          </a:p>
          <a:p>
            <a:pPr algn="just">
              <a:buFontTx/>
              <a:buChar char="-"/>
            </a:pPr>
            <a:r>
              <a:rPr lang="fr-FR" sz="2000" dirty="0"/>
              <a:t> Sais de </a:t>
            </a:r>
            <a:r>
              <a:rPr lang="fr-FR" sz="2000" dirty="0" err="1"/>
              <a:t>clorometilim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nio</a:t>
            </a:r>
            <a:r>
              <a:rPr lang="fr-FR" sz="2000" dirty="0"/>
              <a:t> </a:t>
            </a:r>
            <a:r>
              <a:rPr lang="fr-FR" sz="2000" dirty="0" err="1"/>
              <a:t>vin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logos</a:t>
            </a:r>
            <a:r>
              <a:rPr lang="fr-FR" sz="2000" dirty="0"/>
              <a:t> </a:t>
            </a:r>
            <a:r>
              <a:rPr lang="fr-FR" sz="2000" dirty="0" err="1"/>
              <a:t>reagem</a:t>
            </a:r>
            <a:r>
              <a:rPr lang="fr-FR" sz="2000" dirty="0"/>
              <a:t> da </a:t>
            </a:r>
            <a:r>
              <a:rPr lang="fr-FR" sz="2000" dirty="0" err="1"/>
              <a:t>mesma</a:t>
            </a:r>
            <a:r>
              <a:rPr lang="fr-FR" sz="2000" dirty="0"/>
              <a:t> forma, </a:t>
            </a:r>
            <a:r>
              <a:rPr lang="fr-FR" sz="2000" dirty="0" err="1"/>
              <a:t>produzindo</a:t>
            </a:r>
            <a:r>
              <a:rPr lang="fr-FR" sz="2000" dirty="0"/>
              <a:t> os </a:t>
            </a:r>
            <a:r>
              <a:rPr lang="fr-FR" sz="2000" dirty="0" err="1"/>
              <a:t>compostos</a:t>
            </a:r>
            <a:r>
              <a:rPr lang="fr-FR" sz="2000" dirty="0"/>
              <a:t> </a:t>
            </a:r>
            <a:r>
              <a:rPr lang="fr-FR" sz="2000" dirty="0" err="1"/>
              <a:t>carbonilados</a:t>
            </a:r>
            <a:r>
              <a:rPr lang="fr-FR" sz="2000" dirty="0"/>
              <a:t> </a:t>
            </a:r>
            <a:r>
              <a:rPr lang="fr-FR" sz="2000" dirty="0" err="1">
                <a:latin typeface="Symbol" pitchFamily="18" charset="2"/>
              </a:rPr>
              <a:t>a,b</a:t>
            </a:r>
            <a:r>
              <a:rPr lang="fr-FR" sz="2000" dirty="0" err="1"/>
              <a:t>-insaturados</a:t>
            </a:r>
            <a:r>
              <a:rPr lang="fr-FR" sz="2000" dirty="0"/>
              <a:t> </a:t>
            </a:r>
            <a:r>
              <a:rPr lang="fr-FR" sz="2000" dirty="0" err="1"/>
              <a:t>correspondentes</a:t>
            </a:r>
            <a:r>
              <a:rPr lang="fr-FR" sz="2000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3040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Apresentação</a:t>
            </a:r>
            <a:r>
              <a:rPr lang="fr-FR" sz="2800" dirty="0"/>
              <a:t>: P e 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259632" y="809417"/>
            <a:ext cx="2760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Is</a:t>
            </a:r>
            <a:r>
              <a:rPr lang="fr-FR" sz="2000" dirty="0" err="1">
                <a:latin typeface="Calibri"/>
              </a:rPr>
              <a:t>ó</a:t>
            </a:r>
            <a:r>
              <a:rPr lang="fr-FR" sz="2000" dirty="0" err="1"/>
              <a:t>topos</a:t>
            </a:r>
            <a:r>
              <a:rPr lang="fr-FR" sz="2000" dirty="0"/>
              <a:t>:</a:t>
            </a:r>
          </a:p>
          <a:p>
            <a:r>
              <a:rPr lang="fr-FR" sz="2000" b="1" baseline="30000" dirty="0">
                <a:solidFill>
                  <a:srgbClr val="FF0000"/>
                </a:solidFill>
              </a:rPr>
              <a:t>31</a:t>
            </a:r>
            <a:r>
              <a:rPr lang="fr-FR" sz="2000" b="1" dirty="0">
                <a:solidFill>
                  <a:srgbClr val="FF0000"/>
                </a:solidFill>
              </a:rPr>
              <a:t>P: 100% (RMN, I = 1/2)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781142" y="809417"/>
            <a:ext cx="28151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Is</a:t>
            </a:r>
            <a:r>
              <a:rPr lang="fr-FR" sz="2000" dirty="0" err="1">
                <a:latin typeface="Calibri"/>
              </a:rPr>
              <a:t>ó</a:t>
            </a:r>
            <a:r>
              <a:rPr lang="fr-FR" sz="2000" dirty="0" err="1"/>
              <a:t>topos</a:t>
            </a:r>
            <a:r>
              <a:rPr lang="fr-FR" sz="2000" dirty="0"/>
              <a:t>:</a:t>
            </a:r>
          </a:p>
          <a:p>
            <a:r>
              <a:rPr lang="fr-FR" sz="2000" baseline="30000" dirty="0"/>
              <a:t>32</a:t>
            </a:r>
            <a:r>
              <a:rPr lang="fr-FR" sz="2000" dirty="0"/>
              <a:t>S: 95% </a:t>
            </a:r>
          </a:p>
          <a:p>
            <a:r>
              <a:rPr lang="fr-FR" sz="2000" b="1" baseline="30000" dirty="0">
                <a:solidFill>
                  <a:srgbClr val="FF0000"/>
                </a:solidFill>
              </a:rPr>
              <a:t>33</a:t>
            </a:r>
            <a:r>
              <a:rPr lang="fr-FR" sz="2000" b="1" dirty="0">
                <a:solidFill>
                  <a:srgbClr val="FF0000"/>
                </a:solidFill>
              </a:rPr>
              <a:t>S: 0.75% (RMN, I = 3/2)</a:t>
            </a:r>
          </a:p>
          <a:p>
            <a:r>
              <a:rPr lang="fr-FR" sz="2000" baseline="30000" dirty="0"/>
              <a:t>34</a:t>
            </a:r>
            <a:r>
              <a:rPr lang="fr-FR" sz="2000" dirty="0"/>
              <a:t>S: 4.25%</a:t>
            </a:r>
          </a:p>
        </p:txBody>
      </p:sp>
      <p:graphicFrame>
        <p:nvGraphicFramePr>
          <p:cNvPr id="2621444" name="Object 4"/>
          <p:cNvGraphicFramePr>
            <a:graphicFrameLocks noChangeAspect="1"/>
          </p:cNvGraphicFramePr>
          <p:nvPr/>
        </p:nvGraphicFramePr>
        <p:xfrm>
          <a:off x="561975" y="2697163"/>
          <a:ext cx="7216775" cy="135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548650" imgH="1040426" progId="ChemDraw.Document.6.0">
                  <p:embed/>
                </p:oleObj>
              </mc:Choice>
              <mc:Fallback>
                <p:oleObj name="CS ChemDraw Drawing" r:id="rId2" imgW="5548650" imgH="1040426" progId="ChemDraw.Document.6.0">
                  <p:embed/>
                  <p:pic>
                    <p:nvPicPr>
                      <p:cNvPr id="26214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2697163"/>
                        <a:ext cx="7216775" cy="135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445" name="Object 5"/>
          <p:cNvGraphicFramePr>
            <a:graphicFrameLocks noChangeAspect="1"/>
          </p:cNvGraphicFramePr>
          <p:nvPr/>
        </p:nvGraphicFramePr>
        <p:xfrm>
          <a:off x="690563" y="4860925"/>
          <a:ext cx="7186612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527091" imgH="656473" progId="ChemDraw.Document.6.0">
                  <p:embed/>
                </p:oleObj>
              </mc:Choice>
              <mc:Fallback>
                <p:oleObj name="CS ChemDraw Drawing" r:id="rId4" imgW="5527091" imgH="656473" progId="ChemDraw.Document.6.0">
                  <p:embed/>
                  <p:pic>
                    <p:nvPicPr>
                      <p:cNvPr id="26214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4860925"/>
                        <a:ext cx="7186612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20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4115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Reação</a:t>
            </a:r>
            <a:r>
              <a:rPr lang="fr-FR" sz="2800" dirty="0"/>
              <a:t> de </a:t>
            </a:r>
            <a:r>
              <a:rPr lang="fr-FR" sz="2800" dirty="0" err="1"/>
              <a:t>Vilsmeier</a:t>
            </a:r>
            <a:r>
              <a:rPr lang="fr-FR" sz="2800" dirty="0"/>
              <a:t>-</a:t>
            </a:r>
            <a:r>
              <a:rPr lang="fr-FR" sz="2800" dirty="0" err="1"/>
              <a:t>Haack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275906" y="764704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Exemplos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71600" y="2924944"/>
            <a:ext cx="4165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Ziegler, F. E.; </a:t>
            </a:r>
            <a:r>
              <a:rPr lang="fr-FR" sz="1400" dirty="0" err="1"/>
              <a:t>Belema</a:t>
            </a:r>
            <a:r>
              <a:rPr lang="fr-FR" sz="1400" dirty="0"/>
              <a:t>, M.; </a:t>
            </a:r>
            <a:r>
              <a:rPr lang="fr-FR" sz="1400" i="1" dirty="0"/>
              <a:t>J. </a:t>
            </a:r>
            <a:r>
              <a:rPr lang="fr-FR" sz="1400" i="1" dirty="0" err="1"/>
              <a:t>Org</a:t>
            </a:r>
            <a:r>
              <a:rPr lang="fr-FR" sz="1400" i="1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 </a:t>
            </a:r>
            <a:r>
              <a:rPr lang="fr-FR" sz="1400" b="1" dirty="0"/>
              <a:t>1997</a:t>
            </a:r>
            <a:r>
              <a:rPr lang="fr-FR" sz="1400" dirty="0"/>
              <a:t>, 62, 1083.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38890" y="5579948"/>
            <a:ext cx="4709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Aungst</a:t>
            </a:r>
            <a:r>
              <a:rPr lang="fr-FR" sz="1400" dirty="0"/>
              <a:t> Jr., R. A.; Chan, C.; Funk, R. L.;</a:t>
            </a:r>
            <a:r>
              <a:rPr lang="fr-FR" sz="1400" i="1" dirty="0"/>
              <a:t> </a:t>
            </a:r>
            <a:r>
              <a:rPr lang="fr-FR" sz="1400" i="1" dirty="0" err="1"/>
              <a:t>Org</a:t>
            </a:r>
            <a:r>
              <a:rPr lang="fr-FR" sz="1400" i="1" dirty="0"/>
              <a:t>. </a:t>
            </a:r>
            <a:r>
              <a:rPr lang="fr-FR" sz="1400" i="1" dirty="0" err="1"/>
              <a:t>Lett</a:t>
            </a:r>
            <a:r>
              <a:rPr lang="fr-FR" sz="1400" i="1" dirty="0"/>
              <a:t>. </a:t>
            </a:r>
            <a:r>
              <a:rPr lang="fr-FR" sz="1400" b="1" dirty="0"/>
              <a:t>2001</a:t>
            </a:r>
            <a:r>
              <a:rPr lang="fr-FR" sz="1400" dirty="0"/>
              <a:t>, 3, 2611.</a:t>
            </a:r>
            <a:r>
              <a:rPr lang="fr-FR" dirty="0"/>
              <a:t> </a:t>
            </a:r>
          </a:p>
        </p:txBody>
      </p:sp>
      <p:graphicFrame>
        <p:nvGraphicFramePr>
          <p:cNvPr id="2680835" name="Object 3"/>
          <p:cNvGraphicFramePr>
            <a:graphicFrameLocks noChangeAspect="1"/>
          </p:cNvGraphicFramePr>
          <p:nvPr/>
        </p:nvGraphicFramePr>
        <p:xfrm>
          <a:off x="1203325" y="4200525"/>
          <a:ext cx="6675438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134109" imgH="1372453" progId="ChemDraw.Document.6.0">
                  <p:embed/>
                </p:oleObj>
              </mc:Choice>
              <mc:Fallback>
                <p:oleObj name="CS ChemDraw Drawing" r:id="rId2" imgW="5134109" imgH="1372453" progId="ChemDraw.Document.6.0">
                  <p:embed/>
                  <p:pic>
                    <p:nvPicPr>
                      <p:cNvPr id="26808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4200525"/>
                        <a:ext cx="6675438" cy="178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0836" name="Object 4"/>
          <p:cNvGraphicFramePr>
            <a:graphicFrameLocks noChangeAspect="1"/>
          </p:cNvGraphicFramePr>
          <p:nvPr/>
        </p:nvGraphicFramePr>
        <p:xfrm>
          <a:off x="603250" y="1230313"/>
          <a:ext cx="7899400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074013" imgH="1635118" progId="ChemDraw.Document.6.0">
                  <p:embed/>
                </p:oleObj>
              </mc:Choice>
              <mc:Fallback>
                <p:oleObj name="CS ChemDraw Drawing" r:id="rId4" imgW="6074013" imgH="1635118" progId="ChemDraw.Document.6.0">
                  <p:embed/>
                  <p:pic>
                    <p:nvPicPr>
                      <p:cNvPr id="26808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1230313"/>
                        <a:ext cx="7899400" cy="212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21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3731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4224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Olefinação</a:t>
            </a:r>
            <a:r>
              <a:rPr lang="fr-FR" sz="2800" dirty="0"/>
              <a:t> de Corey-Winter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3528" y="2668850"/>
            <a:ext cx="1491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Mecanismo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2704387" name="Object 3"/>
          <p:cNvGraphicFramePr>
            <a:graphicFrameLocks noChangeAspect="1"/>
          </p:cNvGraphicFramePr>
          <p:nvPr/>
        </p:nvGraphicFramePr>
        <p:xfrm>
          <a:off x="628650" y="777875"/>
          <a:ext cx="789940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578882" imgH="997730" progId="ChemDraw.Document.6.0">
                  <p:embed/>
                </p:oleObj>
              </mc:Choice>
              <mc:Fallback>
                <p:oleObj name="CS ChemDraw Drawing" r:id="rId2" imgW="6578882" imgH="997730" progId="ChemDraw.Document.6.0">
                  <p:embed/>
                  <p:pic>
                    <p:nvPicPr>
                      <p:cNvPr id="27043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777875"/>
                        <a:ext cx="7899400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4391" name="Object 7"/>
          <p:cNvGraphicFramePr>
            <a:graphicFrameLocks noChangeAspect="1"/>
          </p:cNvGraphicFramePr>
          <p:nvPr/>
        </p:nvGraphicFramePr>
        <p:xfrm>
          <a:off x="201613" y="2776538"/>
          <a:ext cx="8601075" cy="303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7025265" imgH="2480725" progId="ChemDraw.Document.6.0">
                  <p:embed/>
                </p:oleObj>
              </mc:Choice>
              <mc:Fallback>
                <p:oleObj name="CS ChemDraw Drawing" r:id="rId4" imgW="7025265" imgH="2480725" progId="ChemDraw.Document.6.0">
                  <p:embed/>
                  <p:pic>
                    <p:nvPicPr>
                      <p:cNvPr id="27043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3" y="2776538"/>
                        <a:ext cx="8601075" cy="303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819003" y="1825079"/>
            <a:ext cx="728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X = O, 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6512" y="623731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A) </a:t>
            </a:r>
            <a:r>
              <a:rPr lang="fr-FR" sz="1600" dirty="0"/>
              <a:t>Corey, E. J.; Winter, A. E.; </a:t>
            </a:r>
            <a:r>
              <a:rPr lang="fr-FR" sz="1600" i="1" dirty="0"/>
              <a:t>J. Am. </a:t>
            </a:r>
            <a:r>
              <a:rPr lang="fr-FR" sz="1600" i="1" dirty="0" err="1"/>
              <a:t>Chem</a:t>
            </a:r>
            <a:r>
              <a:rPr lang="fr-FR" sz="1600" i="1" dirty="0"/>
              <a:t>. Soc. </a:t>
            </a:r>
            <a:r>
              <a:rPr lang="fr-FR" sz="1600" b="1" dirty="0"/>
              <a:t>1963</a:t>
            </a:r>
            <a:r>
              <a:rPr lang="fr-FR" sz="1600" dirty="0"/>
              <a:t>, 85, 2677. </a:t>
            </a:r>
            <a:r>
              <a:rPr lang="fr-FR" sz="1600" b="1" dirty="0"/>
              <a:t>B)</a:t>
            </a:r>
            <a:r>
              <a:rPr lang="fr-FR" sz="1600" dirty="0"/>
              <a:t> Corey, E. J.; Carey, F. A.; Winter, R. A.; </a:t>
            </a:r>
            <a:r>
              <a:rPr lang="fr-FR" sz="1600" i="1" dirty="0"/>
              <a:t>J. Am. </a:t>
            </a:r>
            <a:r>
              <a:rPr lang="fr-FR" sz="1600" i="1" dirty="0" err="1"/>
              <a:t>Chem</a:t>
            </a:r>
            <a:r>
              <a:rPr lang="fr-FR" sz="1600" i="1" dirty="0"/>
              <a:t>. Soc.</a:t>
            </a:r>
            <a:r>
              <a:rPr lang="fr-FR" sz="1600" dirty="0"/>
              <a:t> </a:t>
            </a:r>
            <a:r>
              <a:rPr lang="fr-FR" sz="1600" b="1" dirty="0"/>
              <a:t>1965</a:t>
            </a:r>
            <a:r>
              <a:rPr lang="fr-FR" sz="1600" dirty="0"/>
              <a:t>, 87, 934. </a:t>
            </a:r>
            <a:r>
              <a:rPr lang="fr-FR" sz="1600" b="1" dirty="0"/>
              <a:t>C) </a:t>
            </a:r>
            <a:r>
              <a:rPr lang="fr-FR" sz="1600" dirty="0"/>
              <a:t>Corey, E. J.; Winter, A. E.; </a:t>
            </a:r>
            <a:r>
              <a:rPr lang="fr-FR" sz="1600" i="1" dirty="0" err="1"/>
              <a:t>Chem</a:t>
            </a:r>
            <a:r>
              <a:rPr lang="fr-FR" sz="1600" i="1" dirty="0"/>
              <a:t>. Commun.</a:t>
            </a:r>
            <a:r>
              <a:rPr lang="fr-FR" sz="1600" dirty="0"/>
              <a:t> </a:t>
            </a:r>
            <a:r>
              <a:rPr lang="fr-FR" sz="1600" b="1" dirty="0"/>
              <a:t>1965</a:t>
            </a:r>
            <a:r>
              <a:rPr lang="fr-FR" sz="1600" dirty="0"/>
              <a:t>, 208.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22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4224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Olefinação</a:t>
            </a:r>
            <a:r>
              <a:rPr lang="fr-FR" sz="2800" dirty="0"/>
              <a:t> de Corey-Winter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1520" y="764704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Exemplos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2833412" name="Object 4"/>
          <p:cNvGraphicFramePr>
            <a:graphicFrameLocks noChangeAspect="1"/>
          </p:cNvGraphicFramePr>
          <p:nvPr/>
        </p:nvGraphicFramePr>
        <p:xfrm>
          <a:off x="422275" y="4210050"/>
          <a:ext cx="8256588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328563" imgH="1167021" progId="ChemDraw.Document.6.0">
                  <p:embed/>
                </p:oleObj>
              </mc:Choice>
              <mc:Fallback>
                <p:oleObj name="CS ChemDraw Drawing" r:id="rId2" imgW="6328563" imgH="1167021" progId="ChemDraw.Document.6.0">
                  <p:embed/>
                  <p:pic>
                    <p:nvPicPr>
                      <p:cNvPr id="2833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4210050"/>
                        <a:ext cx="8256588" cy="152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467544" y="5805264"/>
            <a:ext cx="4430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Shing</a:t>
            </a:r>
            <a:r>
              <a:rPr lang="fr-FR" sz="1400" dirty="0"/>
              <a:t>, T. K. M.; Tam, E. K. W.;</a:t>
            </a:r>
            <a:r>
              <a:rPr lang="fr-FR" sz="1400" i="1" dirty="0"/>
              <a:t> J. </a:t>
            </a:r>
            <a:r>
              <a:rPr lang="fr-FR" sz="1400" i="1" dirty="0" err="1"/>
              <a:t>Org</a:t>
            </a:r>
            <a:r>
              <a:rPr lang="fr-FR" sz="1400" i="1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 </a:t>
            </a:r>
            <a:r>
              <a:rPr lang="fr-FR" sz="1400" b="1" dirty="0"/>
              <a:t>1998</a:t>
            </a:r>
            <a:r>
              <a:rPr lang="fr-FR" sz="1400" dirty="0"/>
              <a:t>, 63, 1547.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23528" y="285293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/>
              <a:t>Davis, B.; Bell, A. A.; Nash, R. J. Watson, A. A.; Griffiths, R. C.; Jones, M. G.; Smith, C.; </a:t>
            </a:r>
            <a:r>
              <a:rPr lang="fr-FR" sz="1400" dirty="0" err="1"/>
              <a:t>Fleet</a:t>
            </a:r>
            <a:r>
              <a:rPr lang="fr-FR" sz="1400" dirty="0"/>
              <a:t>, G. W. J.; </a:t>
            </a:r>
            <a:r>
              <a:rPr lang="fr-FR" sz="1400" i="1" dirty="0" err="1"/>
              <a:t>Tetrahedron</a:t>
            </a:r>
            <a:r>
              <a:rPr lang="fr-FR" sz="1400" i="1" dirty="0"/>
              <a:t> </a:t>
            </a:r>
            <a:r>
              <a:rPr lang="fr-FR" sz="1400" i="1" dirty="0" err="1"/>
              <a:t>Lett</a:t>
            </a:r>
            <a:r>
              <a:rPr lang="fr-FR" sz="1400" i="1" dirty="0"/>
              <a:t>.</a:t>
            </a:r>
            <a:r>
              <a:rPr lang="fr-FR" sz="1400" dirty="0"/>
              <a:t> </a:t>
            </a:r>
            <a:r>
              <a:rPr lang="fr-FR" sz="1400" b="1" dirty="0"/>
              <a:t>1996</a:t>
            </a:r>
            <a:r>
              <a:rPr lang="fr-FR" sz="1400" dirty="0"/>
              <a:t>,  37, 8565.</a:t>
            </a:r>
          </a:p>
        </p:txBody>
      </p:sp>
      <p:graphicFrame>
        <p:nvGraphicFramePr>
          <p:cNvPr id="2833413" name="Object 5"/>
          <p:cNvGraphicFramePr>
            <a:graphicFrameLocks noChangeAspect="1"/>
          </p:cNvGraphicFramePr>
          <p:nvPr/>
        </p:nvGraphicFramePr>
        <p:xfrm>
          <a:off x="347663" y="1228725"/>
          <a:ext cx="8577262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580465" imgH="1264809" progId="ChemDraw.Document.6.0">
                  <p:embed/>
                </p:oleObj>
              </mc:Choice>
              <mc:Fallback>
                <p:oleObj name="CS ChemDraw Drawing" r:id="rId4" imgW="6580465" imgH="1264809" progId="ChemDraw.Document.6.0">
                  <p:embed/>
                  <p:pic>
                    <p:nvPicPr>
                      <p:cNvPr id="28334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1228725"/>
                        <a:ext cx="8577262" cy="164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23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07504" y="623731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25460"/>
            <a:ext cx="3156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Olefinação</a:t>
            </a:r>
            <a:r>
              <a:rPr lang="fr-FR" sz="2800" dirty="0"/>
              <a:t> de Wittig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1520" y="2452826"/>
            <a:ext cx="4294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Mecanismo</a:t>
            </a:r>
            <a:r>
              <a:rPr lang="fr-FR" sz="2000" b="1" dirty="0">
                <a:solidFill>
                  <a:srgbClr val="2508FE"/>
                </a:solidFill>
              </a:rPr>
              <a:t> (na </a:t>
            </a:r>
            <a:r>
              <a:rPr lang="fr-FR" sz="2000" b="1" dirty="0" err="1">
                <a:solidFill>
                  <a:srgbClr val="2508FE"/>
                </a:solidFill>
              </a:rPr>
              <a:t>ausência</a:t>
            </a:r>
            <a:r>
              <a:rPr lang="fr-FR" sz="2000" b="1" dirty="0">
                <a:solidFill>
                  <a:srgbClr val="2508FE"/>
                </a:solidFill>
              </a:rPr>
              <a:t> de sais de Li):</a:t>
            </a:r>
          </a:p>
        </p:txBody>
      </p:sp>
      <p:graphicFrame>
        <p:nvGraphicFramePr>
          <p:cNvPr id="2684937" name="Object 9"/>
          <p:cNvGraphicFramePr>
            <a:graphicFrameLocks noChangeAspect="1"/>
          </p:cNvGraphicFramePr>
          <p:nvPr/>
        </p:nvGraphicFramePr>
        <p:xfrm>
          <a:off x="6662738" y="2673350"/>
          <a:ext cx="2262187" cy="239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877161" imgH="1991402" progId="ChemDraw.Document.6.0">
                  <p:embed/>
                </p:oleObj>
              </mc:Choice>
              <mc:Fallback>
                <p:oleObj name="CS ChemDraw Drawing" r:id="rId2" imgW="1877161" imgH="1991402" progId="ChemDraw.Document.6.0">
                  <p:embed/>
                  <p:pic>
                    <p:nvPicPr>
                      <p:cNvPr id="26849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2738" y="2673350"/>
                        <a:ext cx="2262187" cy="239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4943" name="Object 15"/>
          <p:cNvGraphicFramePr>
            <a:graphicFrameLocks noChangeAspect="1"/>
          </p:cNvGraphicFramePr>
          <p:nvPr/>
        </p:nvGraphicFramePr>
        <p:xfrm>
          <a:off x="1262063" y="1014413"/>
          <a:ext cx="4152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189245" imgH="644344" progId="ChemDraw.Document.6.0">
                  <p:embed/>
                </p:oleObj>
              </mc:Choice>
              <mc:Fallback>
                <p:oleObj name="CS ChemDraw Drawing" r:id="rId4" imgW="3189245" imgH="644344" progId="ChemDraw.Document.6.0">
                  <p:embed/>
                  <p:pic>
                    <p:nvPicPr>
                      <p:cNvPr id="268494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63" y="1014413"/>
                        <a:ext cx="4152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35496" y="6228601"/>
            <a:ext cx="910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/>
              <a:t>A)</a:t>
            </a:r>
            <a:r>
              <a:rPr lang="pt-BR" sz="1600" dirty="0"/>
              <a:t> Vedejs, E.; Fleck, T.J.; </a:t>
            </a:r>
            <a:r>
              <a:rPr lang="pt-BR" sz="1600" i="1" dirty="0"/>
              <a:t>JACS</a:t>
            </a:r>
            <a:r>
              <a:rPr lang="pt-BR" sz="1600" dirty="0"/>
              <a:t> </a:t>
            </a:r>
            <a:r>
              <a:rPr lang="pt-BR" sz="1600" b="1" dirty="0"/>
              <a:t>1989</a:t>
            </a:r>
            <a:r>
              <a:rPr lang="pt-BR" sz="1600" dirty="0"/>
              <a:t>, 111, 5861. </a:t>
            </a:r>
            <a:r>
              <a:rPr lang="pt-BR" sz="1600" b="1" dirty="0"/>
              <a:t>B)</a:t>
            </a:r>
            <a:r>
              <a:rPr lang="pt-BR" sz="1600" dirty="0"/>
              <a:t> Vedejs, E.; Marth, C.F.; </a:t>
            </a:r>
            <a:r>
              <a:rPr lang="pt-BR" sz="1600" i="1" dirty="0"/>
              <a:t>JACS </a:t>
            </a:r>
            <a:r>
              <a:rPr lang="pt-BR" sz="1600" b="1" dirty="0"/>
              <a:t>1990</a:t>
            </a:r>
            <a:r>
              <a:rPr lang="pt-BR" sz="1600" dirty="0"/>
              <a:t>, 112, 3905. </a:t>
            </a:r>
            <a:r>
              <a:rPr lang="pt-BR" sz="1600" b="1" dirty="0">
                <a:latin typeface="+mj-lt"/>
              </a:rPr>
              <a:t>C)</a:t>
            </a:r>
            <a:r>
              <a:rPr lang="pt-BR" sz="1600" dirty="0">
                <a:latin typeface="+mj-lt"/>
              </a:rPr>
              <a:t> </a:t>
            </a:r>
            <a:r>
              <a:rPr lang="vi-VN" sz="1600" dirty="0">
                <a:latin typeface="Calibri" pitchFamily="34" charset="0"/>
              </a:rPr>
              <a:t>Ortiz,</a:t>
            </a:r>
            <a:r>
              <a:rPr lang="fr-FR" sz="1600" dirty="0">
                <a:latin typeface="Calibri" pitchFamily="34" charset="0"/>
              </a:rPr>
              <a:t> F. L. </a:t>
            </a:r>
            <a:r>
              <a:rPr lang="fr-FR" sz="1600" i="1" dirty="0">
                <a:latin typeface="Calibri" pitchFamily="34" charset="0"/>
              </a:rPr>
              <a:t>et al.</a:t>
            </a:r>
            <a:r>
              <a:rPr lang="fr-FR" sz="1600" dirty="0">
                <a:latin typeface="Calibri" pitchFamily="34" charset="0"/>
              </a:rPr>
              <a:t>; </a:t>
            </a:r>
            <a:r>
              <a:rPr lang="fr-FR" sz="1600" i="1" dirty="0">
                <a:latin typeface="Calibri" pitchFamily="34" charset="0"/>
              </a:rPr>
              <a:t>JACS</a:t>
            </a:r>
            <a:r>
              <a:rPr lang="vi-VN" sz="1600" dirty="0">
                <a:latin typeface="Calibri" pitchFamily="34" charset="0"/>
              </a:rPr>
              <a:t>, </a:t>
            </a:r>
            <a:r>
              <a:rPr lang="vi-VN" sz="1600" b="1" dirty="0">
                <a:latin typeface="Calibri" pitchFamily="34" charset="0"/>
              </a:rPr>
              <a:t>2012</a:t>
            </a:r>
            <a:r>
              <a:rPr lang="vi-VN" sz="1600" dirty="0">
                <a:latin typeface="Calibri" pitchFamily="34" charset="0"/>
              </a:rPr>
              <a:t>,</a:t>
            </a:r>
            <a:r>
              <a:rPr lang="fr-FR" sz="1600" dirty="0">
                <a:latin typeface="Calibri" pitchFamily="34" charset="0"/>
              </a:rPr>
              <a:t> </a:t>
            </a:r>
            <a:r>
              <a:rPr lang="vi-VN" sz="1600" dirty="0">
                <a:latin typeface="Calibri" pitchFamily="34" charset="0"/>
              </a:rPr>
              <a:t>134, 19504.</a:t>
            </a:r>
            <a:r>
              <a:rPr lang="fr-FR" sz="1600" dirty="0">
                <a:latin typeface="Calibri" pitchFamily="34" charset="0"/>
              </a:rPr>
              <a:t> </a:t>
            </a:r>
            <a:r>
              <a:rPr lang="pt-BR" sz="1600" b="1" dirty="0">
                <a:latin typeface="Calibri" pitchFamily="34" charset="0"/>
              </a:rPr>
              <a:t>D) </a:t>
            </a:r>
            <a:r>
              <a:rPr lang="pt-BR" sz="1600" dirty="0">
                <a:latin typeface="Calibri" pitchFamily="34" charset="0"/>
              </a:rPr>
              <a:t>Byrne, P. A.; Guilheany, D. G.;</a:t>
            </a:r>
            <a:r>
              <a:rPr lang="pt-BR" sz="1600" i="1" dirty="0">
                <a:latin typeface="Calibri" pitchFamily="34" charset="0"/>
              </a:rPr>
              <a:t> Chem. Soc.</a:t>
            </a:r>
            <a:r>
              <a:rPr lang="pt-BR" sz="1600" i="1" dirty="0"/>
              <a:t> Rev. </a:t>
            </a:r>
            <a:r>
              <a:rPr lang="pt-BR" sz="1600" b="1" dirty="0"/>
              <a:t>2013</a:t>
            </a:r>
            <a:r>
              <a:rPr lang="pt-BR" sz="1600" dirty="0"/>
              <a:t>, 42, 6670.</a:t>
            </a:r>
            <a:endParaRPr lang="fr-FR" sz="1600" dirty="0"/>
          </a:p>
        </p:txBody>
      </p:sp>
      <p:sp>
        <p:nvSpPr>
          <p:cNvPr id="26" name="ZoneTexte 25"/>
          <p:cNvSpPr txBox="1"/>
          <p:nvPr/>
        </p:nvSpPr>
        <p:spPr>
          <a:xfrm>
            <a:off x="179512" y="5446965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i="1" dirty="0" err="1"/>
              <a:t>Muitos</a:t>
            </a:r>
            <a:r>
              <a:rPr lang="fr-FR" b="1" i="1" dirty="0"/>
              <a:t> </a:t>
            </a:r>
            <a:r>
              <a:rPr lang="fr-FR" b="1" i="1" dirty="0" err="1"/>
              <a:t>livros</a:t>
            </a:r>
            <a:r>
              <a:rPr lang="fr-FR" b="1" i="1" dirty="0"/>
              <a:t> </a:t>
            </a:r>
            <a:r>
              <a:rPr lang="fr-FR" b="1" i="1" dirty="0" err="1"/>
              <a:t>textos</a:t>
            </a:r>
            <a:r>
              <a:rPr lang="fr-FR" dirty="0"/>
              <a:t> </a:t>
            </a:r>
            <a:r>
              <a:rPr lang="fr-FR" b="1" dirty="0" err="1"/>
              <a:t>apresentam</a:t>
            </a:r>
            <a:r>
              <a:rPr lang="fr-FR" b="1" dirty="0"/>
              <a:t> o </a:t>
            </a:r>
            <a:r>
              <a:rPr lang="fr-FR" b="1" dirty="0" err="1"/>
              <a:t>mecanismo</a:t>
            </a:r>
            <a:r>
              <a:rPr lang="fr-FR" b="1" dirty="0"/>
              <a:t> </a:t>
            </a:r>
            <a:r>
              <a:rPr lang="fr-FR" b="1" dirty="0" err="1"/>
              <a:t>por</a:t>
            </a:r>
            <a:r>
              <a:rPr lang="fr-FR" b="1" dirty="0"/>
              <a:t> </a:t>
            </a:r>
            <a:r>
              <a:rPr lang="fr-FR" b="1" dirty="0" err="1"/>
              <a:t>etapas</a:t>
            </a:r>
            <a:r>
              <a:rPr lang="fr-FR" b="1" dirty="0"/>
              <a:t>, </a:t>
            </a:r>
            <a:r>
              <a:rPr lang="fr-FR" b="1" i="1" dirty="0"/>
              <a:t>via</a:t>
            </a:r>
            <a:r>
              <a:rPr lang="fr-FR" b="1" dirty="0"/>
              <a:t> </a:t>
            </a:r>
            <a:r>
              <a:rPr lang="fr-FR" b="1" dirty="0" err="1"/>
              <a:t>formação</a:t>
            </a:r>
            <a:r>
              <a:rPr lang="fr-FR" b="1" dirty="0"/>
              <a:t> de </a:t>
            </a:r>
            <a:r>
              <a:rPr lang="fr-FR" b="1" dirty="0" err="1"/>
              <a:t>betainas</a:t>
            </a:r>
            <a:r>
              <a:rPr lang="fr-FR" b="1" dirty="0"/>
              <a:t>!</a:t>
            </a:r>
          </a:p>
        </p:txBody>
      </p:sp>
      <p:graphicFrame>
        <p:nvGraphicFramePr>
          <p:cNvPr id="2684945" name="Object 17"/>
          <p:cNvGraphicFramePr>
            <a:graphicFrameLocks noChangeAspect="1"/>
          </p:cNvGraphicFramePr>
          <p:nvPr/>
        </p:nvGraphicFramePr>
        <p:xfrm>
          <a:off x="327025" y="3035300"/>
          <a:ext cx="6227763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777437" imgH="1101449" progId="ChemDraw.Document.6.0">
                  <p:embed/>
                </p:oleObj>
              </mc:Choice>
              <mc:Fallback>
                <p:oleObj name="CS ChemDraw Drawing" r:id="rId6" imgW="4777437" imgH="1101449" progId="ChemDraw.Document.6.0">
                  <p:embed/>
                  <p:pic>
                    <p:nvPicPr>
                      <p:cNvPr id="268494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3035300"/>
                        <a:ext cx="6227763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ZoneTexte 30"/>
          <p:cNvSpPr txBox="1"/>
          <p:nvPr/>
        </p:nvSpPr>
        <p:spPr>
          <a:xfrm>
            <a:off x="6012160" y="1052736"/>
            <a:ext cx="2015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Bases: </a:t>
            </a:r>
            <a:r>
              <a:rPr lang="fr-FR" dirty="0" err="1"/>
              <a:t>NaH</a:t>
            </a:r>
            <a:r>
              <a:rPr lang="fr-FR" dirty="0"/>
              <a:t>, </a:t>
            </a:r>
            <a:r>
              <a:rPr lang="fr-FR" dirty="0" err="1"/>
              <a:t>KO</a:t>
            </a:r>
            <a:r>
              <a:rPr lang="fr-FR" baseline="30000" dirty="0" err="1"/>
              <a:t>t</a:t>
            </a:r>
            <a:r>
              <a:rPr lang="fr-FR" dirty="0" err="1"/>
              <a:t>Bu</a:t>
            </a:r>
            <a:r>
              <a:rPr lang="fr-FR" dirty="0"/>
              <a:t>, </a:t>
            </a:r>
          </a:p>
          <a:p>
            <a:r>
              <a:rPr lang="fr-FR" dirty="0"/>
              <a:t>KHMDS, etc..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79512" y="3394735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/>
              <a:t>- </a:t>
            </a:r>
            <a:r>
              <a:rPr lang="fr-FR" sz="2000" i="1" dirty="0" err="1"/>
              <a:t>Il</a:t>
            </a:r>
            <a:r>
              <a:rPr lang="fr-FR" sz="2000" i="1" dirty="0" err="1">
                <a:latin typeface="Calibri"/>
              </a:rPr>
              <a:t>í</a:t>
            </a:r>
            <a:r>
              <a:rPr lang="fr-FR" sz="2000" i="1" dirty="0" err="1"/>
              <a:t>deos</a:t>
            </a:r>
            <a:r>
              <a:rPr lang="fr-FR" sz="2000" i="1" dirty="0"/>
              <a:t> </a:t>
            </a:r>
            <a:r>
              <a:rPr lang="fr-FR" sz="2000" i="1" dirty="0" err="1"/>
              <a:t>não</a:t>
            </a:r>
            <a:r>
              <a:rPr lang="fr-FR" sz="2000" i="1" dirty="0"/>
              <a:t>-</a:t>
            </a:r>
            <a:r>
              <a:rPr lang="fr-FR" sz="2000" i="1" dirty="0" err="1"/>
              <a:t>estabilizados</a:t>
            </a:r>
            <a:r>
              <a:rPr lang="fr-FR" sz="2000" i="1" dirty="0"/>
              <a:t>: </a:t>
            </a:r>
            <a:r>
              <a:rPr lang="fr-FR" sz="2000" dirty="0"/>
              <a:t>R = H, </a:t>
            </a:r>
            <a:r>
              <a:rPr lang="fr-FR" sz="2000" dirty="0" err="1"/>
              <a:t>alquila</a:t>
            </a:r>
            <a:r>
              <a:rPr lang="fr-FR" sz="2000" dirty="0"/>
              <a:t>.           </a:t>
            </a:r>
            <a:r>
              <a:rPr lang="fr-FR" sz="2000" dirty="0" err="1"/>
              <a:t>Reação</a:t>
            </a:r>
            <a:r>
              <a:rPr lang="fr-FR" sz="2000" dirty="0"/>
              <a:t> </a:t>
            </a:r>
            <a:r>
              <a:rPr lang="fr-FR" sz="2000" dirty="0" err="1"/>
              <a:t>rápida</a:t>
            </a:r>
            <a:r>
              <a:rPr lang="fr-FR" sz="2000" dirty="0"/>
              <a:t>, </a:t>
            </a:r>
            <a:r>
              <a:rPr lang="fr-FR" sz="2000" dirty="0" err="1"/>
              <a:t>controle</a:t>
            </a:r>
            <a:r>
              <a:rPr lang="fr-FR" sz="2000" dirty="0"/>
              <a:t> </a:t>
            </a:r>
            <a:r>
              <a:rPr lang="fr-FR" sz="2000" dirty="0" err="1"/>
              <a:t>cinético</a:t>
            </a:r>
            <a:r>
              <a:rPr lang="fr-FR" sz="2000" dirty="0"/>
              <a:t>, que leva à </a:t>
            </a:r>
            <a:r>
              <a:rPr lang="fr-FR" sz="2000" dirty="0" err="1"/>
              <a:t>olefina</a:t>
            </a:r>
            <a:r>
              <a:rPr lang="fr-FR" sz="2000" dirty="0"/>
              <a:t> Z.</a:t>
            </a:r>
          </a:p>
          <a:p>
            <a:endParaRPr lang="fr-FR" sz="2000" i="1" dirty="0"/>
          </a:p>
          <a:p>
            <a:pPr algn="just"/>
            <a:r>
              <a:rPr lang="fr-FR" sz="2000" i="1" dirty="0"/>
              <a:t>- </a:t>
            </a:r>
            <a:r>
              <a:rPr lang="fr-FR" sz="2000" i="1" dirty="0" err="1"/>
              <a:t>Ilídeos</a:t>
            </a:r>
            <a:r>
              <a:rPr lang="fr-FR" sz="2000" i="1" dirty="0"/>
              <a:t> semi-</a:t>
            </a:r>
            <a:r>
              <a:rPr lang="fr-FR" sz="2000" i="1" dirty="0" err="1"/>
              <a:t>estabilizados</a:t>
            </a:r>
            <a:r>
              <a:rPr lang="fr-FR" sz="2000" i="1" dirty="0"/>
              <a:t>: </a:t>
            </a:r>
            <a:r>
              <a:rPr lang="fr-FR" sz="2000" dirty="0"/>
              <a:t>R = </a:t>
            </a:r>
            <a:r>
              <a:rPr lang="fr-FR" sz="2000" dirty="0" err="1"/>
              <a:t>arila</a:t>
            </a:r>
            <a:r>
              <a:rPr lang="fr-FR" sz="2000" dirty="0"/>
              <a:t>, </a:t>
            </a:r>
            <a:r>
              <a:rPr lang="fr-FR" sz="2000" dirty="0" err="1"/>
              <a:t>alcenila</a:t>
            </a:r>
            <a:r>
              <a:rPr lang="fr-FR" sz="2000" dirty="0"/>
              <a:t>, </a:t>
            </a:r>
            <a:r>
              <a:rPr lang="fr-FR" sz="2000" dirty="0" err="1"/>
              <a:t>benzila</a:t>
            </a:r>
            <a:r>
              <a:rPr lang="fr-FR" sz="2000" dirty="0"/>
              <a:t>, </a:t>
            </a:r>
            <a:r>
              <a:rPr lang="fr-FR" sz="2000" dirty="0" err="1"/>
              <a:t>alila</a:t>
            </a:r>
            <a:r>
              <a:rPr lang="fr-FR" sz="2000" dirty="0"/>
              <a:t>.      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princ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pio</a:t>
            </a:r>
            <a:r>
              <a:rPr lang="fr-FR" sz="2000" dirty="0"/>
              <a:t>, </a:t>
            </a:r>
            <a:r>
              <a:rPr lang="fr-FR" sz="2000" dirty="0" err="1"/>
              <a:t>mistura</a:t>
            </a:r>
            <a:r>
              <a:rPr lang="fr-FR" sz="2000" dirty="0"/>
              <a:t> de </a:t>
            </a:r>
            <a:r>
              <a:rPr lang="fr-FR" sz="2000" dirty="0" err="1"/>
              <a:t>produtos</a:t>
            </a:r>
            <a:r>
              <a:rPr lang="fr-FR" sz="2000" dirty="0"/>
              <a:t> </a:t>
            </a:r>
            <a:r>
              <a:rPr lang="fr-FR" sz="2000" dirty="0" err="1"/>
              <a:t>cinético</a:t>
            </a:r>
            <a:r>
              <a:rPr lang="fr-FR" sz="2000" dirty="0"/>
              <a:t> e </a:t>
            </a:r>
            <a:r>
              <a:rPr lang="fr-FR" sz="2000" dirty="0" err="1"/>
              <a:t>termodinâmico</a:t>
            </a:r>
            <a:r>
              <a:rPr lang="fr-FR" sz="2000" dirty="0"/>
              <a:t>, </a:t>
            </a:r>
            <a:r>
              <a:rPr lang="fr-FR" sz="2000" dirty="0" err="1"/>
              <a:t>depende</a:t>
            </a:r>
            <a:r>
              <a:rPr lang="fr-FR" sz="2000" dirty="0"/>
              <a:t> </a:t>
            </a:r>
            <a:r>
              <a:rPr lang="fr-FR" sz="2000" dirty="0" err="1"/>
              <a:t>das</a:t>
            </a:r>
            <a:r>
              <a:rPr lang="fr-FR" sz="2000" dirty="0"/>
              <a:t> </a:t>
            </a:r>
            <a:r>
              <a:rPr lang="fr-FR" sz="2000" dirty="0" err="1"/>
              <a:t>condições</a:t>
            </a:r>
            <a:r>
              <a:rPr lang="fr-FR" sz="2000" dirty="0"/>
              <a:t> </a:t>
            </a:r>
            <a:r>
              <a:rPr lang="fr-FR" sz="2000" dirty="0" err="1"/>
              <a:t>experimentais</a:t>
            </a:r>
            <a:r>
              <a:rPr lang="fr-FR" sz="2000" dirty="0"/>
              <a:t> </a:t>
            </a:r>
            <a:r>
              <a:rPr lang="fr-FR" sz="2000" dirty="0" err="1"/>
              <a:t>especificamente</a:t>
            </a:r>
            <a:r>
              <a:rPr lang="fr-FR" sz="2000" dirty="0"/>
              <a:t>.</a:t>
            </a:r>
          </a:p>
          <a:p>
            <a:endParaRPr lang="fr-FR" sz="2000" i="1" dirty="0"/>
          </a:p>
          <a:p>
            <a:pPr algn="just"/>
            <a:r>
              <a:rPr lang="fr-FR" sz="2000" i="1" dirty="0"/>
              <a:t>- </a:t>
            </a:r>
            <a:r>
              <a:rPr lang="fr-FR" sz="2000" i="1" dirty="0" err="1"/>
              <a:t>Ilídeos</a:t>
            </a:r>
            <a:r>
              <a:rPr lang="fr-FR" sz="2000" i="1" dirty="0"/>
              <a:t> </a:t>
            </a:r>
            <a:r>
              <a:rPr lang="fr-FR" sz="2000" i="1" dirty="0" err="1"/>
              <a:t>estabilizados</a:t>
            </a:r>
            <a:r>
              <a:rPr lang="fr-FR" sz="2000" i="1" dirty="0"/>
              <a:t>: </a:t>
            </a:r>
            <a:r>
              <a:rPr lang="fr-FR" sz="2000" dirty="0"/>
              <a:t>R = EWG, </a:t>
            </a:r>
            <a:r>
              <a:rPr lang="fr-FR" sz="2000" i="1" dirty="0" err="1"/>
              <a:t>e.g</a:t>
            </a:r>
            <a:r>
              <a:rPr lang="fr-FR" sz="2000" i="1" dirty="0"/>
              <a:t>. </a:t>
            </a:r>
            <a:r>
              <a:rPr lang="fr-FR" sz="2000" dirty="0"/>
              <a:t>CO</a:t>
            </a:r>
            <a:r>
              <a:rPr lang="fr-FR" sz="2000" baseline="-25000" dirty="0"/>
              <a:t>2</a:t>
            </a:r>
            <a:r>
              <a:rPr lang="fr-FR" sz="2000" dirty="0"/>
              <a:t>R, SO</a:t>
            </a:r>
            <a:r>
              <a:rPr lang="fr-FR" sz="2000" baseline="-25000" dirty="0"/>
              <a:t>2</a:t>
            </a:r>
            <a:r>
              <a:rPr lang="fr-FR" sz="2000" dirty="0"/>
              <a:t>R, CN, COR.</a:t>
            </a:r>
            <a:r>
              <a:rPr lang="fr-FR" sz="2000" i="1" dirty="0"/>
              <a:t>       </a:t>
            </a:r>
            <a:r>
              <a:rPr lang="fr-FR" sz="2000" dirty="0" err="1"/>
              <a:t>Reação</a:t>
            </a:r>
            <a:r>
              <a:rPr lang="fr-FR" sz="2000" dirty="0"/>
              <a:t> </a:t>
            </a:r>
            <a:r>
              <a:rPr lang="fr-FR" sz="2000" dirty="0" err="1"/>
              <a:t>lenta</a:t>
            </a:r>
            <a:r>
              <a:rPr lang="fr-FR" sz="2000" dirty="0"/>
              <a:t>, </a:t>
            </a:r>
            <a:r>
              <a:rPr lang="fr-FR" sz="2000" dirty="0" err="1"/>
              <a:t>controle</a:t>
            </a:r>
            <a:r>
              <a:rPr lang="fr-FR" sz="2000" dirty="0"/>
              <a:t> </a:t>
            </a:r>
            <a:r>
              <a:rPr lang="fr-FR" sz="2000" dirty="0" err="1"/>
              <a:t>termodinâmico</a:t>
            </a:r>
            <a:r>
              <a:rPr lang="fr-FR" sz="2000" dirty="0"/>
              <a:t>, que leva à </a:t>
            </a:r>
            <a:r>
              <a:rPr lang="fr-FR" sz="2000" dirty="0" err="1"/>
              <a:t>olefina</a:t>
            </a:r>
            <a:r>
              <a:rPr lang="fr-FR" sz="2000" dirty="0"/>
              <a:t> 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24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51520" y="620688"/>
            <a:ext cx="1898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Aspectos</a:t>
            </a:r>
            <a:r>
              <a:rPr lang="fr-FR" sz="2000" b="1" dirty="0"/>
              <a:t> </a:t>
            </a:r>
            <a:r>
              <a:rPr lang="fr-FR" sz="2000" b="1" dirty="0" err="1"/>
              <a:t>gerais</a:t>
            </a:r>
            <a:r>
              <a:rPr lang="fr-FR" sz="2000" b="1" dirty="0"/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9512" y="966207"/>
            <a:ext cx="8784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2000" dirty="0"/>
              <a:t> A </a:t>
            </a:r>
            <a:r>
              <a:rPr lang="fr-FR" sz="2000" dirty="0" err="1"/>
              <a:t>reação</a:t>
            </a:r>
            <a:r>
              <a:rPr lang="fr-FR" sz="2000" dirty="0"/>
              <a:t> </a:t>
            </a:r>
            <a:r>
              <a:rPr lang="fr-FR" sz="2000" dirty="0" err="1"/>
              <a:t>ocorre</a:t>
            </a:r>
            <a:r>
              <a:rPr lang="fr-FR" sz="2000" dirty="0"/>
              <a:t> mais </a:t>
            </a:r>
            <a:r>
              <a:rPr lang="fr-FR" sz="2000" dirty="0" err="1"/>
              <a:t>facilmente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</a:t>
            </a:r>
            <a:r>
              <a:rPr lang="fr-FR" sz="2000" dirty="0" err="1"/>
              <a:t>alde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dos</a:t>
            </a:r>
            <a:r>
              <a:rPr lang="fr-FR" sz="2000" dirty="0"/>
              <a:t> do que </a:t>
            </a:r>
            <a:r>
              <a:rPr lang="fr-FR" sz="2000" dirty="0" err="1"/>
              <a:t>com</a:t>
            </a:r>
            <a:r>
              <a:rPr lang="fr-FR" sz="2000" dirty="0"/>
              <a:t> </a:t>
            </a:r>
            <a:r>
              <a:rPr lang="fr-FR" sz="2000" dirty="0" err="1"/>
              <a:t>cetonas</a:t>
            </a:r>
            <a:r>
              <a:rPr lang="fr-FR" sz="2000" dirty="0"/>
              <a:t>. </a:t>
            </a:r>
            <a:r>
              <a:rPr lang="fr-FR" sz="2000" dirty="0" err="1"/>
              <a:t>Ela</a:t>
            </a:r>
            <a:r>
              <a:rPr lang="fr-FR" sz="2000" dirty="0"/>
              <a:t> é </a:t>
            </a:r>
            <a:r>
              <a:rPr lang="fr-FR" sz="2000" dirty="0" err="1"/>
              <a:t>imposs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vel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</a:t>
            </a:r>
            <a:r>
              <a:rPr lang="fr-FR" sz="2000" dirty="0" err="1"/>
              <a:t>ésteres</a:t>
            </a:r>
            <a:r>
              <a:rPr lang="fr-FR" sz="2000" dirty="0"/>
              <a:t> e </a:t>
            </a:r>
            <a:r>
              <a:rPr lang="fr-FR" sz="2000" dirty="0" err="1"/>
              <a:t>amidas</a:t>
            </a:r>
            <a:r>
              <a:rPr lang="fr-FR" sz="2000" dirty="0"/>
              <a:t> (</a:t>
            </a:r>
            <a:r>
              <a:rPr lang="fr-FR" sz="2000" dirty="0" err="1"/>
              <a:t>nesse</a:t>
            </a:r>
            <a:r>
              <a:rPr lang="fr-FR" sz="2000" dirty="0"/>
              <a:t> </a:t>
            </a:r>
            <a:r>
              <a:rPr lang="fr-FR" sz="2000" dirty="0" err="1"/>
              <a:t>caso</a:t>
            </a:r>
            <a:r>
              <a:rPr lang="fr-FR" sz="2000" dirty="0"/>
              <a:t>, </a:t>
            </a:r>
            <a:r>
              <a:rPr lang="fr-FR" sz="2000" dirty="0" err="1"/>
              <a:t>reagentes</a:t>
            </a:r>
            <a:r>
              <a:rPr lang="fr-FR" sz="2000" dirty="0"/>
              <a:t> </a:t>
            </a:r>
            <a:r>
              <a:rPr lang="fr-FR" sz="2000" dirty="0" err="1"/>
              <a:t>especiais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necessários</a:t>
            </a:r>
            <a:r>
              <a:rPr lang="fr-FR" sz="2000" dirty="0"/>
              <a:t>, </a:t>
            </a:r>
            <a:r>
              <a:rPr lang="fr-FR" sz="2000" i="1" dirty="0"/>
              <a:t>cf.</a:t>
            </a:r>
            <a:r>
              <a:rPr lang="fr-FR" sz="2000" dirty="0"/>
              <a:t>  </a:t>
            </a:r>
            <a:r>
              <a:rPr lang="fr-FR" sz="2000" dirty="0" err="1"/>
              <a:t>Tebbe</a:t>
            </a:r>
            <a:r>
              <a:rPr lang="fr-FR" sz="2000" dirty="0"/>
              <a:t>) .</a:t>
            </a:r>
          </a:p>
          <a:p>
            <a:pPr algn="just">
              <a:buFontTx/>
              <a:buChar char="-"/>
            </a:pPr>
            <a:endParaRPr lang="fr-FR" sz="2000" dirty="0"/>
          </a:p>
          <a:p>
            <a:pPr algn="just">
              <a:buFontTx/>
              <a:buChar char="-"/>
            </a:pPr>
            <a:r>
              <a:rPr lang="fr-FR" sz="2000" dirty="0"/>
              <a:t> </a:t>
            </a:r>
            <a:r>
              <a:rPr lang="fr-FR" sz="2000" dirty="0" err="1"/>
              <a:t>Il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deos</a:t>
            </a:r>
            <a:r>
              <a:rPr lang="fr-FR" sz="2000" dirty="0"/>
              <a:t> de </a:t>
            </a:r>
            <a:r>
              <a:rPr lang="fr-FR" sz="2000" dirty="0" err="1"/>
              <a:t>f</a:t>
            </a:r>
            <a:r>
              <a:rPr lang="fr-FR" sz="2000" dirty="0" err="1">
                <a:latin typeface="Calibri"/>
              </a:rPr>
              <a:t>ó</a:t>
            </a:r>
            <a:r>
              <a:rPr lang="fr-FR" sz="2000" dirty="0" err="1"/>
              <a:t>sforo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sens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veis</a:t>
            </a:r>
            <a:r>
              <a:rPr lang="fr-FR" sz="2000" dirty="0"/>
              <a:t> a </a:t>
            </a:r>
            <a:r>
              <a:rPr lang="fr-FR" sz="2000" dirty="0" err="1"/>
              <a:t>água</a:t>
            </a:r>
            <a:r>
              <a:rPr lang="fr-FR" sz="2000" dirty="0"/>
              <a:t> e </a:t>
            </a:r>
            <a:r>
              <a:rPr lang="fr-FR" sz="2000" dirty="0" err="1"/>
              <a:t>oxigênio</a:t>
            </a:r>
            <a:r>
              <a:rPr lang="fr-FR" sz="2000" dirty="0"/>
              <a:t>.</a:t>
            </a:r>
          </a:p>
          <a:p>
            <a:pPr algn="just">
              <a:buFontTx/>
              <a:buChar char="-"/>
            </a:pPr>
            <a:endParaRPr lang="fr-FR" sz="2000" dirty="0"/>
          </a:p>
          <a:p>
            <a:pPr algn="just">
              <a:buFontTx/>
              <a:buChar char="-"/>
            </a:pPr>
            <a:endParaRPr lang="fr-FR" sz="2000" dirty="0"/>
          </a:p>
        </p:txBody>
      </p:sp>
      <p:sp>
        <p:nvSpPr>
          <p:cNvPr id="10" name="Rectangle 9"/>
          <p:cNvSpPr/>
          <p:nvPr/>
        </p:nvSpPr>
        <p:spPr>
          <a:xfrm>
            <a:off x="5292080" y="2924944"/>
            <a:ext cx="936104" cy="50405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364163" y="2998788"/>
          <a:ext cx="79375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21434" imgH="290713" progId="ChemDraw.Document.6.0">
                  <p:embed/>
                </p:oleObj>
              </mc:Choice>
              <mc:Fallback>
                <p:oleObj name="CS ChemDraw Drawing" r:id="rId2" imgW="621434" imgH="290713" progId="ChemDraw.Document.6.0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998788"/>
                        <a:ext cx="79375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803577" y="3518123"/>
          <a:ext cx="34448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44880" imgH="158040" progId="ChemDraw.Document.6.0">
                  <p:embed/>
                </p:oleObj>
              </mc:Choice>
              <mc:Fallback>
                <p:oleObj name="CS ChemDraw Drawing" r:id="rId4" imgW="344880" imgH="158040" progId="ChemDraw.Document.6.0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3577" y="3518123"/>
                        <a:ext cx="34448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880696" y="4437112"/>
          <a:ext cx="3556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68640" imgH="174240" progId="ChemDraw.Document.6.0">
                  <p:embed/>
                </p:oleObj>
              </mc:Choice>
              <mc:Fallback>
                <p:oleObj name="CS ChemDraw Drawing" r:id="rId6" imgW="368640" imgH="174240" progId="ChemDraw.Document.6.0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0696" y="4437112"/>
                        <a:ext cx="3556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891808" y="5646514"/>
          <a:ext cx="34448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44880" imgH="158040" progId="ChemDraw.Document.6.0">
                  <p:embed/>
                </p:oleObj>
              </mc:Choice>
              <mc:Fallback>
                <p:oleObj name="CS ChemDraw Drawing" r:id="rId4" imgW="344880" imgH="158040" progId="ChemDraw.Document.6.0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808" y="5646514"/>
                        <a:ext cx="344488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179512" y="2956882"/>
            <a:ext cx="5020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Geometria</a:t>
            </a:r>
            <a:r>
              <a:rPr lang="fr-FR" sz="2000" b="1" dirty="0">
                <a:solidFill>
                  <a:srgbClr val="2508FE"/>
                </a:solidFill>
              </a:rPr>
              <a:t> final da </a:t>
            </a:r>
            <a:r>
              <a:rPr lang="fr-FR" sz="2000" b="1" dirty="0" err="1">
                <a:solidFill>
                  <a:srgbClr val="2508FE"/>
                </a:solidFill>
              </a:rPr>
              <a:t>olefina</a:t>
            </a:r>
            <a:r>
              <a:rPr lang="fr-FR" sz="2000" b="1" dirty="0">
                <a:solidFill>
                  <a:srgbClr val="2508FE"/>
                </a:solidFill>
              </a:rPr>
              <a:t> </a:t>
            </a:r>
            <a:r>
              <a:rPr lang="fr-FR" sz="2000" b="1" dirty="0" err="1">
                <a:solidFill>
                  <a:srgbClr val="2508FE"/>
                </a:solidFill>
              </a:rPr>
              <a:t>depende</a:t>
            </a:r>
            <a:r>
              <a:rPr lang="fr-FR" sz="2000" b="1" dirty="0">
                <a:solidFill>
                  <a:srgbClr val="2508FE"/>
                </a:solidFill>
              </a:rPr>
              <a:t> do </a:t>
            </a:r>
            <a:r>
              <a:rPr lang="fr-FR" sz="2000" b="1" dirty="0" err="1">
                <a:solidFill>
                  <a:srgbClr val="2508FE"/>
                </a:solidFill>
              </a:rPr>
              <a:t>il</a:t>
            </a:r>
            <a:r>
              <a:rPr lang="fr-FR" sz="2000" b="1" dirty="0" err="1">
                <a:solidFill>
                  <a:srgbClr val="2508FE"/>
                </a:solidFill>
                <a:latin typeface="Calibri"/>
              </a:rPr>
              <a:t>í</a:t>
            </a:r>
            <a:r>
              <a:rPr lang="fr-FR" sz="2000" b="1" dirty="0" err="1">
                <a:solidFill>
                  <a:srgbClr val="2508FE"/>
                </a:solidFill>
              </a:rPr>
              <a:t>deo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51520" y="25460"/>
            <a:ext cx="3156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Olefinação</a:t>
            </a:r>
            <a:r>
              <a:rPr lang="fr-FR" sz="2800" dirty="0"/>
              <a:t> de Wittig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25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07504" y="652626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Exemplos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1520" y="25460"/>
            <a:ext cx="3156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Olefinação</a:t>
            </a:r>
            <a:r>
              <a:rPr lang="fr-FR" sz="2800" dirty="0"/>
              <a:t> de Wittig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04" y="5930116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/>
              <a:t>Murphy, J. A.; </a:t>
            </a:r>
            <a:r>
              <a:rPr lang="fr-FR" sz="1400" dirty="0" err="1"/>
              <a:t>Commeureuc</a:t>
            </a:r>
            <a:r>
              <a:rPr lang="fr-FR" sz="1400" dirty="0"/>
              <a:t>, A. G. J.; </a:t>
            </a:r>
            <a:r>
              <a:rPr lang="fr-FR" sz="1400" dirty="0" err="1"/>
              <a:t>Snaddon</a:t>
            </a:r>
            <a:r>
              <a:rPr lang="fr-FR" sz="1400" dirty="0"/>
              <a:t>, T. N.; </a:t>
            </a:r>
            <a:r>
              <a:rPr lang="fr-FR" sz="1400" dirty="0" err="1"/>
              <a:t>McGuire</a:t>
            </a:r>
            <a:r>
              <a:rPr lang="fr-FR" sz="1400" dirty="0"/>
              <a:t>, T. M.; Khan, T. A.; </a:t>
            </a:r>
            <a:r>
              <a:rPr lang="fr-FR" sz="1400" dirty="0" err="1"/>
              <a:t>Hisler</a:t>
            </a:r>
            <a:r>
              <a:rPr lang="fr-FR" sz="1400" dirty="0"/>
              <a:t>, K.; </a:t>
            </a:r>
            <a:r>
              <a:rPr lang="fr-FR" sz="1400" dirty="0" err="1"/>
              <a:t>Dewis</a:t>
            </a:r>
            <a:r>
              <a:rPr lang="fr-FR" sz="1400" dirty="0"/>
              <a:t>, M. L.; Carling, R.; </a:t>
            </a:r>
            <a:r>
              <a:rPr lang="fr-FR" sz="1400" i="1" dirty="0" err="1"/>
              <a:t>Org</a:t>
            </a:r>
            <a:r>
              <a:rPr lang="fr-FR" sz="1400" i="1" dirty="0"/>
              <a:t>. </a:t>
            </a:r>
            <a:r>
              <a:rPr lang="fr-FR" sz="1400" i="1" dirty="0" err="1"/>
              <a:t>Lett</a:t>
            </a:r>
            <a:r>
              <a:rPr lang="fr-FR" sz="1400" i="1" dirty="0"/>
              <a:t>.</a:t>
            </a:r>
            <a:r>
              <a:rPr lang="fr-FR" sz="1400" dirty="0"/>
              <a:t>, </a:t>
            </a:r>
            <a:r>
              <a:rPr lang="fr-FR" sz="1400" b="1" dirty="0"/>
              <a:t>2005</a:t>
            </a:r>
            <a:r>
              <a:rPr lang="fr-FR" sz="1400" dirty="0"/>
              <a:t>, </a:t>
            </a:r>
            <a:r>
              <a:rPr lang="fr-FR" sz="1400" i="1" dirty="0"/>
              <a:t>7</a:t>
            </a:r>
            <a:r>
              <a:rPr lang="fr-FR" sz="1400" dirty="0"/>
              <a:t>, 1427.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4016" y="3645024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/>
              <a:t>Smith III, A. B.; Beauchamp, T. J.; </a:t>
            </a:r>
            <a:r>
              <a:rPr lang="fr-FR" sz="1400" dirty="0" err="1"/>
              <a:t>LaMarche</a:t>
            </a:r>
            <a:r>
              <a:rPr lang="fr-FR" sz="1400" dirty="0"/>
              <a:t>, M. J.; Kaufman, M. D.; Qiu, Y.; </a:t>
            </a:r>
            <a:r>
              <a:rPr lang="fr-FR" sz="1400" dirty="0" err="1"/>
              <a:t>Arimoto</a:t>
            </a:r>
            <a:r>
              <a:rPr lang="fr-FR" sz="1400" dirty="0"/>
              <a:t>, H.; Jones, D. R.; </a:t>
            </a:r>
            <a:r>
              <a:rPr lang="fr-FR" sz="1400" dirty="0" err="1"/>
              <a:t>Kobayashi</a:t>
            </a:r>
            <a:r>
              <a:rPr lang="fr-FR" sz="1400" dirty="0"/>
              <a:t>, D. R</a:t>
            </a:r>
            <a:r>
              <a:rPr lang="fr-FR" sz="1400" i="1" dirty="0"/>
              <a:t>.; J. Am. </a:t>
            </a:r>
            <a:r>
              <a:rPr lang="fr-FR" sz="1400" i="1" dirty="0" err="1"/>
              <a:t>Chem</a:t>
            </a:r>
            <a:r>
              <a:rPr lang="fr-FR" sz="1400" i="1" dirty="0"/>
              <a:t>. Soc. </a:t>
            </a:r>
            <a:r>
              <a:rPr lang="fr-FR" sz="1400" b="1" dirty="0"/>
              <a:t>2000</a:t>
            </a:r>
            <a:r>
              <a:rPr lang="fr-FR" sz="1400" dirty="0"/>
              <a:t>, 122, 8654.</a:t>
            </a:r>
          </a:p>
        </p:txBody>
      </p:sp>
      <p:graphicFrame>
        <p:nvGraphicFramePr>
          <p:cNvPr id="2706436" name="Object 4"/>
          <p:cNvGraphicFramePr>
            <a:graphicFrameLocks noChangeAspect="1"/>
          </p:cNvGraphicFramePr>
          <p:nvPr/>
        </p:nvGraphicFramePr>
        <p:xfrm>
          <a:off x="34925" y="750888"/>
          <a:ext cx="9039225" cy="282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7939449" imgH="2483757" progId="ChemDraw.Document.6.0">
                  <p:embed/>
                </p:oleObj>
              </mc:Choice>
              <mc:Fallback>
                <p:oleObj name="CS ChemDraw Drawing" r:id="rId2" imgW="7939449" imgH="2483757" progId="ChemDraw.Document.6.0">
                  <p:embed/>
                  <p:pic>
                    <p:nvPicPr>
                      <p:cNvPr id="2706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750888"/>
                        <a:ext cx="9039225" cy="282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6437" name="Object 5"/>
          <p:cNvGraphicFramePr>
            <a:graphicFrameLocks noChangeAspect="1"/>
          </p:cNvGraphicFramePr>
          <p:nvPr/>
        </p:nvGraphicFramePr>
        <p:xfrm>
          <a:off x="2065338" y="4611688"/>
          <a:ext cx="5240337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367435" imgH="1066200" progId="ChemDraw.Document.6.0">
                  <p:embed/>
                </p:oleObj>
              </mc:Choice>
              <mc:Fallback>
                <p:oleObj name="CS ChemDraw Drawing" r:id="rId4" imgW="4367435" imgH="1066200" progId="ChemDraw.Document.6.0">
                  <p:embed/>
                  <p:pic>
                    <p:nvPicPr>
                      <p:cNvPr id="27064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4611688"/>
                        <a:ext cx="5240337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26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7014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Olefinação</a:t>
            </a:r>
            <a:r>
              <a:rPr lang="fr-FR" sz="2800" dirty="0"/>
              <a:t> de Wittig, </a:t>
            </a:r>
            <a:r>
              <a:rPr lang="fr-FR" sz="2800" dirty="0" err="1"/>
              <a:t>Modificação</a:t>
            </a:r>
            <a:r>
              <a:rPr lang="fr-FR" sz="2800" dirty="0"/>
              <a:t> de </a:t>
            </a:r>
            <a:r>
              <a:rPr lang="fr-FR" sz="2800" dirty="0" err="1"/>
              <a:t>Schlosser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07504" y="632882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A </a:t>
            </a:r>
            <a:r>
              <a:rPr lang="fr-FR" sz="2000" dirty="0" err="1"/>
              <a:t>reação</a:t>
            </a:r>
            <a:r>
              <a:rPr lang="fr-FR" sz="2000" dirty="0"/>
              <a:t> normal de Wittig </a:t>
            </a:r>
            <a:r>
              <a:rPr lang="fr-FR" sz="2000" dirty="0" err="1"/>
              <a:t>com</a:t>
            </a:r>
            <a:r>
              <a:rPr lang="fr-FR" sz="2000" dirty="0"/>
              <a:t> </a:t>
            </a:r>
            <a:r>
              <a:rPr lang="fr-FR" sz="2000" dirty="0" err="1"/>
              <a:t>il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deos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estabilizados</a:t>
            </a:r>
            <a:r>
              <a:rPr lang="fr-FR" sz="2000" dirty="0"/>
              <a:t> leva à </a:t>
            </a:r>
            <a:r>
              <a:rPr lang="fr-FR" sz="2000" dirty="0" err="1"/>
              <a:t>olefinas</a:t>
            </a:r>
            <a:r>
              <a:rPr lang="fr-FR" sz="2000" dirty="0"/>
              <a:t> Z. O </a:t>
            </a:r>
            <a:r>
              <a:rPr lang="fr-FR" sz="2000" dirty="0" err="1"/>
              <a:t>protocolo</a:t>
            </a:r>
            <a:r>
              <a:rPr lang="fr-FR" sz="2000" dirty="0"/>
              <a:t> de </a:t>
            </a:r>
            <a:r>
              <a:rPr lang="fr-FR" sz="2000" dirty="0" err="1"/>
              <a:t>Schlosser</a:t>
            </a:r>
            <a:r>
              <a:rPr lang="fr-FR" sz="2000" dirty="0"/>
              <a:t> </a:t>
            </a:r>
            <a:r>
              <a:rPr lang="fr-FR" sz="2000" dirty="0" err="1"/>
              <a:t>conduz</a:t>
            </a:r>
            <a:r>
              <a:rPr lang="fr-FR" sz="2000" dirty="0"/>
              <a:t> esses </a:t>
            </a:r>
            <a:r>
              <a:rPr lang="fr-FR" sz="2000" dirty="0" err="1"/>
              <a:t>mesmos</a:t>
            </a:r>
            <a:r>
              <a:rPr lang="fr-FR" sz="2000" dirty="0"/>
              <a:t> </a:t>
            </a:r>
            <a:r>
              <a:rPr lang="fr-FR" sz="2000" dirty="0" err="1"/>
              <a:t>il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deos</a:t>
            </a:r>
            <a:r>
              <a:rPr lang="fr-FR" sz="2000" dirty="0"/>
              <a:t> à </a:t>
            </a:r>
            <a:r>
              <a:rPr lang="fr-FR" sz="2000" dirty="0" err="1"/>
              <a:t>olefinas</a:t>
            </a:r>
            <a:r>
              <a:rPr lang="fr-FR" sz="2000" dirty="0"/>
              <a:t> E.</a:t>
            </a:r>
          </a:p>
        </p:txBody>
      </p:sp>
      <p:graphicFrame>
        <p:nvGraphicFramePr>
          <p:cNvPr id="2683907" name="Object 3"/>
          <p:cNvGraphicFramePr>
            <a:graphicFrameLocks noChangeAspect="1"/>
          </p:cNvGraphicFramePr>
          <p:nvPr/>
        </p:nvGraphicFramePr>
        <p:xfrm>
          <a:off x="2841625" y="1449388"/>
          <a:ext cx="29559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313261" imgH="1191657" progId="ChemDraw.Document.6.0">
                  <p:embed/>
                </p:oleObj>
              </mc:Choice>
              <mc:Fallback>
                <p:oleObj name="CS ChemDraw Drawing" r:id="rId2" imgW="2313261" imgH="1191657" progId="ChemDraw.Document.6.0">
                  <p:embed/>
                  <p:pic>
                    <p:nvPicPr>
                      <p:cNvPr id="26839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25" y="1449388"/>
                        <a:ext cx="295592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251520" y="2924944"/>
            <a:ext cx="1491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Mecanismo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0" y="6453336"/>
            <a:ext cx="642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A) </a:t>
            </a:r>
            <a:r>
              <a:rPr lang="fr-FR" dirty="0"/>
              <a:t>Anderson, </a:t>
            </a:r>
            <a:r>
              <a:rPr lang="fr-FR" dirty="0" err="1"/>
              <a:t>Hemick</a:t>
            </a:r>
            <a:r>
              <a:rPr lang="fr-FR" dirty="0"/>
              <a:t>; </a:t>
            </a:r>
            <a:r>
              <a:rPr lang="fr-FR" i="1" dirty="0"/>
              <a:t>JACS</a:t>
            </a:r>
            <a:r>
              <a:rPr lang="fr-FR" b="1" dirty="0"/>
              <a:t> 1975</a:t>
            </a:r>
            <a:r>
              <a:rPr lang="fr-FR" dirty="0"/>
              <a:t>, 97, 4327. </a:t>
            </a:r>
            <a:r>
              <a:rPr lang="fr-FR" b="1" dirty="0"/>
              <a:t>B)</a:t>
            </a:r>
            <a:r>
              <a:rPr lang="fr-FR" dirty="0"/>
              <a:t> </a:t>
            </a:r>
            <a:r>
              <a:rPr lang="fr-FR" i="1" dirty="0" err="1"/>
              <a:t>Synthesis</a:t>
            </a:r>
            <a:r>
              <a:rPr lang="fr-FR" dirty="0"/>
              <a:t> </a:t>
            </a:r>
            <a:r>
              <a:rPr lang="fr-FR" b="1" dirty="0"/>
              <a:t>1971</a:t>
            </a:r>
            <a:r>
              <a:rPr lang="fr-FR" dirty="0"/>
              <a:t>, 380.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07504" y="5229200"/>
            <a:ext cx="2123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/>
              <a:t>Mecanismo</a:t>
            </a:r>
            <a:r>
              <a:rPr lang="fr-FR" dirty="0"/>
              <a:t> </a:t>
            </a:r>
            <a:r>
              <a:rPr lang="fr-FR" dirty="0" err="1"/>
              <a:t>não</a:t>
            </a:r>
            <a:r>
              <a:rPr lang="fr-FR" dirty="0"/>
              <a:t> é </a:t>
            </a:r>
            <a:r>
              <a:rPr lang="fr-FR" dirty="0" err="1"/>
              <a:t>completamente</a:t>
            </a:r>
            <a:r>
              <a:rPr lang="fr-FR" dirty="0"/>
              <a:t> </a:t>
            </a:r>
            <a:r>
              <a:rPr lang="fr-FR" dirty="0" err="1"/>
              <a:t>estabelecido</a:t>
            </a:r>
            <a:endParaRPr lang="fr-FR" dirty="0"/>
          </a:p>
        </p:txBody>
      </p:sp>
      <p:graphicFrame>
        <p:nvGraphicFramePr>
          <p:cNvPr id="2683912" name="Object 8"/>
          <p:cNvGraphicFramePr>
            <a:graphicFrameLocks noChangeAspect="1"/>
          </p:cNvGraphicFramePr>
          <p:nvPr/>
        </p:nvGraphicFramePr>
        <p:xfrm>
          <a:off x="173038" y="3440113"/>
          <a:ext cx="8724900" cy="259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499545" imgH="1935029" progId="ChemDraw.Document.6.0">
                  <p:embed/>
                </p:oleObj>
              </mc:Choice>
              <mc:Fallback>
                <p:oleObj name="CS ChemDraw Drawing" r:id="rId4" imgW="6499545" imgH="1935029" progId="ChemDraw.Document.6.0">
                  <p:embed/>
                  <p:pic>
                    <p:nvPicPr>
                      <p:cNvPr id="26839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3440113"/>
                        <a:ext cx="8724900" cy="259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27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7014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Olefinação</a:t>
            </a:r>
            <a:r>
              <a:rPr lang="fr-FR" sz="2800" dirty="0"/>
              <a:t> de Wittig, </a:t>
            </a:r>
            <a:r>
              <a:rPr lang="fr-FR" sz="2800" dirty="0" err="1"/>
              <a:t>Modificação</a:t>
            </a:r>
            <a:r>
              <a:rPr lang="fr-FR" sz="2800" dirty="0"/>
              <a:t> de </a:t>
            </a:r>
            <a:r>
              <a:rPr lang="fr-FR" sz="2800" dirty="0" err="1"/>
              <a:t>Schlosser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620688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Exemplos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2751489" name="Object 1"/>
          <p:cNvGraphicFramePr>
            <a:graphicFrameLocks noChangeAspect="1"/>
          </p:cNvGraphicFramePr>
          <p:nvPr/>
        </p:nvGraphicFramePr>
        <p:xfrm>
          <a:off x="1290638" y="1166813"/>
          <a:ext cx="682307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513475" imgH="1179150" progId="ChemDraw.Document.6.0">
                  <p:embed/>
                </p:oleObj>
              </mc:Choice>
              <mc:Fallback>
                <p:oleObj name="CS ChemDraw Drawing" r:id="rId2" imgW="5513475" imgH="1179150" progId="ChemDraw.Document.6.0">
                  <p:embed/>
                  <p:pic>
                    <p:nvPicPr>
                      <p:cNvPr id="275148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1166813"/>
                        <a:ext cx="6823075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23528" y="5713511"/>
            <a:ext cx="8826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Sano</a:t>
            </a:r>
            <a:r>
              <a:rPr lang="fr-FR" sz="1400" dirty="0"/>
              <a:t>, S.; </a:t>
            </a:r>
            <a:r>
              <a:rPr lang="fr-FR" sz="1400" dirty="0" err="1"/>
              <a:t>Kobayashi</a:t>
            </a:r>
            <a:r>
              <a:rPr lang="fr-FR" sz="1400" dirty="0"/>
              <a:t>, Y.; Kondo, T.; </a:t>
            </a:r>
            <a:r>
              <a:rPr lang="fr-FR" sz="1400" dirty="0" err="1"/>
              <a:t>Takebayashi</a:t>
            </a:r>
            <a:r>
              <a:rPr lang="fr-FR" sz="1400" dirty="0"/>
              <a:t>, M.; </a:t>
            </a:r>
            <a:r>
              <a:rPr lang="fr-FR" sz="1400" dirty="0" err="1"/>
              <a:t>Maruyama</a:t>
            </a:r>
            <a:r>
              <a:rPr lang="fr-FR" sz="1400" dirty="0"/>
              <a:t>, S.; </a:t>
            </a:r>
            <a:r>
              <a:rPr lang="fr-FR" sz="1400" dirty="0" err="1"/>
              <a:t>Fujita</a:t>
            </a:r>
            <a:r>
              <a:rPr lang="fr-FR" sz="1400" dirty="0"/>
              <a:t>, T.; </a:t>
            </a:r>
            <a:r>
              <a:rPr lang="fr-FR" sz="1400" dirty="0" err="1"/>
              <a:t>Nagao</a:t>
            </a:r>
            <a:r>
              <a:rPr lang="fr-FR" sz="1400" dirty="0"/>
              <a:t>, Y.; </a:t>
            </a:r>
            <a:r>
              <a:rPr lang="fr-FR" sz="1400" i="1" dirty="0" err="1"/>
              <a:t>Tetrahedron</a:t>
            </a:r>
            <a:r>
              <a:rPr lang="fr-FR" sz="1400" i="1" dirty="0"/>
              <a:t> </a:t>
            </a:r>
            <a:r>
              <a:rPr lang="fr-FR" sz="1400" i="1" dirty="0" err="1"/>
              <a:t>Lett</a:t>
            </a:r>
            <a:r>
              <a:rPr lang="fr-FR" sz="1400" i="1" dirty="0"/>
              <a:t>.</a:t>
            </a:r>
            <a:r>
              <a:rPr lang="fr-FR" sz="1400" dirty="0"/>
              <a:t> </a:t>
            </a:r>
            <a:r>
              <a:rPr lang="fr-FR" sz="1400" b="1" dirty="0"/>
              <a:t>1995</a:t>
            </a:r>
            <a:r>
              <a:rPr lang="fr-FR" sz="1400" dirty="0"/>
              <a:t>, 36, 2097.</a:t>
            </a:r>
          </a:p>
        </p:txBody>
      </p:sp>
      <p:graphicFrame>
        <p:nvGraphicFramePr>
          <p:cNvPr id="2751491" name="Object 3"/>
          <p:cNvGraphicFramePr>
            <a:graphicFrameLocks noChangeAspect="1"/>
          </p:cNvGraphicFramePr>
          <p:nvPr/>
        </p:nvGraphicFramePr>
        <p:xfrm>
          <a:off x="179512" y="3870325"/>
          <a:ext cx="8807450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659515" imgH="1237141" progId="ChemDraw.Document.6.0">
                  <p:embed/>
                </p:oleObj>
              </mc:Choice>
              <mc:Fallback>
                <p:oleObj name="CS ChemDraw Drawing" r:id="rId4" imgW="6659515" imgH="1237141" progId="ChemDraw.Document.6.0">
                  <p:embed/>
                  <p:pic>
                    <p:nvPicPr>
                      <p:cNvPr id="27514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870325"/>
                        <a:ext cx="8807450" cy="163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467544" y="2689175"/>
            <a:ext cx="4935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Couladores</a:t>
            </a:r>
            <a:r>
              <a:rPr lang="fr-FR" sz="1400" dirty="0"/>
              <a:t>, E. A.; </a:t>
            </a:r>
            <a:r>
              <a:rPr lang="fr-FR" sz="1400" dirty="0" err="1"/>
              <a:t>Milhou</a:t>
            </a:r>
            <a:r>
              <a:rPr lang="fr-FR" sz="1400" dirty="0"/>
              <a:t>, A. P.; </a:t>
            </a:r>
            <a:r>
              <a:rPr lang="fr-FR" sz="1400" i="1" dirty="0" err="1"/>
              <a:t>Tetrahedron</a:t>
            </a:r>
            <a:r>
              <a:rPr lang="fr-FR" sz="1400" i="1" dirty="0"/>
              <a:t> </a:t>
            </a:r>
            <a:r>
              <a:rPr lang="fr-FR" sz="1400" i="1" dirty="0" err="1"/>
              <a:t>Lett</a:t>
            </a:r>
            <a:r>
              <a:rPr lang="fr-FR" sz="1400" i="1" dirty="0"/>
              <a:t>.</a:t>
            </a:r>
            <a:r>
              <a:rPr lang="fr-FR" sz="1400" dirty="0"/>
              <a:t> </a:t>
            </a:r>
            <a:r>
              <a:rPr lang="fr-FR" sz="1400" b="1" dirty="0"/>
              <a:t>1999</a:t>
            </a:r>
            <a:r>
              <a:rPr lang="fr-FR" sz="1400" dirty="0"/>
              <a:t>, 40, 4861.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156176" y="3284984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28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7491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Olefinação</a:t>
            </a:r>
            <a:r>
              <a:rPr lang="fr-FR" sz="2800" dirty="0"/>
              <a:t> de </a:t>
            </a:r>
            <a:r>
              <a:rPr lang="fr-FR" sz="2800" dirty="0" err="1"/>
              <a:t>Horner</a:t>
            </a:r>
            <a:r>
              <a:rPr lang="fr-FR" sz="2800" dirty="0"/>
              <a:t>-</a:t>
            </a:r>
            <a:r>
              <a:rPr lang="fr-FR" sz="2800" dirty="0" err="1"/>
              <a:t>Wadsworth</a:t>
            </a:r>
            <a:r>
              <a:rPr lang="fr-FR" sz="2800" dirty="0"/>
              <a:t>-</a:t>
            </a:r>
            <a:r>
              <a:rPr lang="fr-FR" sz="2800" dirty="0" err="1"/>
              <a:t>Emmons</a:t>
            </a:r>
            <a:r>
              <a:rPr lang="fr-FR" sz="2800" dirty="0"/>
              <a:t> (HWE)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652120" y="83671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Bases: </a:t>
            </a:r>
            <a:r>
              <a:rPr lang="fr-FR" dirty="0" err="1"/>
              <a:t>NaH</a:t>
            </a:r>
            <a:r>
              <a:rPr lang="fr-FR" dirty="0"/>
              <a:t>, </a:t>
            </a:r>
            <a:r>
              <a:rPr lang="fr-FR" dirty="0" err="1"/>
              <a:t>KOtBu</a:t>
            </a:r>
            <a:r>
              <a:rPr lang="fr-FR" dirty="0"/>
              <a:t>, </a:t>
            </a:r>
            <a:r>
              <a:rPr lang="fr-FR" dirty="0" err="1"/>
              <a:t>LiHMDS</a:t>
            </a:r>
            <a:r>
              <a:rPr lang="fr-FR" dirty="0"/>
              <a:t>, </a:t>
            </a:r>
            <a:r>
              <a:rPr lang="fr-FR" dirty="0" err="1"/>
              <a:t>NaHMDS</a:t>
            </a:r>
            <a:r>
              <a:rPr lang="fr-FR" dirty="0"/>
              <a:t>, KHMDS, etc..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27584" y="1475492"/>
            <a:ext cx="3798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</a:t>
            </a:r>
            <a:r>
              <a:rPr lang="fr-FR" baseline="30000" dirty="0"/>
              <a:t>1</a:t>
            </a:r>
            <a:r>
              <a:rPr lang="fr-FR" dirty="0"/>
              <a:t> = </a:t>
            </a:r>
            <a:r>
              <a:rPr lang="fr-FR" dirty="0" err="1"/>
              <a:t>alquila</a:t>
            </a:r>
            <a:r>
              <a:rPr lang="fr-FR" dirty="0"/>
              <a:t>, </a:t>
            </a:r>
            <a:r>
              <a:rPr lang="fr-FR" dirty="0" err="1"/>
              <a:t>arila</a:t>
            </a:r>
            <a:endParaRPr lang="fr-FR" dirty="0"/>
          </a:p>
          <a:p>
            <a:r>
              <a:rPr lang="fr-FR" dirty="0"/>
              <a:t>G =  </a:t>
            </a:r>
            <a:r>
              <a:rPr lang="fr-FR" dirty="0" err="1"/>
              <a:t>arila</a:t>
            </a:r>
            <a:r>
              <a:rPr lang="fr-FR" dirty="0"/>
              <a:t>, </a:t>
            </a:r>
            <a:r>
              <a:rPr lang="fr-FR" dirty="0" err="1"/>
              <a:t>alquila</a:t>
            </a:r>
            <a:r>
              <a:rPr lang="fr-FR" dirty="0"/>
              <a:t>, COR, CO</a:t>
            </a:r>
            <a:r>
              <a:rPr lang="fr-FR" baseline="-25000" dirty="0"/>
              <a:t>2</a:t>
            </a:r>
            <a:r>
              <a:rPr lang="fr-FR" dirty="0"/>
              <a:t>R, CN, SO</a:t>
            </a:r>
            <a:r>
              <a:rPr lang="fr-FR" baseline="-25000" dirty="0"/>
              <a:t>2</a:t>
            </a:r>
            <a:r>
              <a:rPr lang="fr-FR" dirty="0"/>
              <a:t>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51520" y="2524834"/>
            <a:ext cx="1491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Mecanismo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2708490" name="Object 10"/>
          <p:cNvGraphicFramePr>
            <a:graphicFrameLocks noChangeAspect="1"/>
          </p:cNvGraphicFramePr>
          <p:nvPr/>
        </p:nvGraphicFramePr>
        <p:xfrm>
          <a:off x="146050" y="2995613"/>
          <a:ext cx="891222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7425876" imgH="1058796" progId="ChemDraw.Document.6.0">
                  <p:embed/>
                </p:oleObj>
              </mc:Choice>
              <mc:Fallback>
                <p:oleObj name="CS ChemDraw Drawing" r:id="rId2" imgW="7425876" imgH="1058796" progId="ChemDraw.Document.6.0">
                  <p:embed/>
                  <p:pic>
                    <p:nvPicPr>
                      <p:cNvPr id="27084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2995613"/>
                        <a:ext cx="8912225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8491" name="Object 11"/>
          <p:cNvGraphicFramePr>
            <a:graphicFrameLocks noChangeAspect="1"/>
          </p:cNvGraphicFramePr>
          <p:nvPr/>
        </p:nvGraphicFramePr>
        <p:xfrm>
          <a:off x="3532188" y="4514850"/>
          <a:ext cx="5373687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478692" imgH="1264575" progId="ChemDraw.Document.6.0">
                  <p:embed/>
                </p:oleObj>
              </mc:Choice>
              <mc:Fallback>
                <p:oleObj name="CS ChemDraw Drawing" r:id="rId4" imgW="4478692" imgH="1264575" progId="ChemDraw.Document.6.0">
                  <p:embed/>
                  <p:pic>
                    <p:nvPicPr>
                      <p:cNvPr id="27084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8" y="4514850"/>
                        <a:ext cx="5373687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251520" y="5229200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EDV = </a:t>
            </a:r>
            <a:r>
              <a:rPr lang="fr-FR" b="1" u="sng" dirty="0" err="1"/>
              <a:t>E</a:t>
            </a:r>
            <a:r>
              <a:rPr lang="fr-FR" dirty="0" err="1"/>
              <a:t>tapa</a:t>
            </a:r>
            <a:r>
              <a:rPr lang="fr-FR" dirty="0"/>
              <a:t> </a:t>
            </a:r>
            <a:r>
              <a:rPr lang="fr-FR" b="1" u="sng" dirty="0" err="1"/>
              <a:t>D</a:t>
            </a:r>
            <a:r>
              <a:rPr lang="fr-FR" dirty="0" err="1"/>
              <a:t>eterminante</a:t>
            </a:r>
            <a:r>
              <a:rPr lang="fr-FR" dirty="0"/>
              <a:t> da </a:t>
            </a:r>
            <a:r>
              <a:rPr lang="fr-FR" b="1" u="sng" dirty="0" err="1"/>
              <a:t>V</a:t>
            </a:r>
            <a:r>
              <a:rPr lang="fr-FR" dirty="0" err="1"/>
              <a:t>elocidade</a:t>
            </a:r>
            <a:r>
              <a:rPr lang="fr-FR" dirty="0"/>
              <a:t> (a </a:t>
            </a:r>
            <a:r>
              <a:rPr lang="fr-FR" dirty="0" err="1"/>
              <a:t>etapa</a:t>
            </a:r>
            <a:r>
              <a:rPr lang="fr-FR" dirty="0"/>
              <a:t> mais </a:t>
            </a:r>
            <a:r>
              <a:rPr lang="fr-FR" dirty="0" err="1"/>
              <a:t>lenta</a:t>
            </a:r>
            <a:r>
              <a:rPr lang="fr-FR" dirty="0"/>
              <a:t>)</a:t>
            </a:r>
          </a:p>
        </p:txBody>
      </p:sp>
      <p:graphicFrame>
        <p:nvGraphicFramePr>
          <p:cNvPr id="2708492" name="Object 12"/>
          <p:cNvGraphicFramePr>
            <a:graphicFrameLocks noChangeAspect="1"/>
          </p:cNvGraphicFramePr>
          <p:nvPr/>
        </p:nvGraphicFramePr>
        <p:xfrm>
          <a:off x="690563" y="830263"/>
          <a:ext cx="4529137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478970" imgH="566644" progId="ChemDraw.Document.6.0">
                  <p:embed/>
                </p:oleObj>
              </mc:Choice>
              <mc:Fallback>
                <p:oleObj name="CS ChemDraw Drawing" r:id="rId6" imgW="3478970" imgH="566644" progId="ChemDraw.Document.6.0">
                  <p:embed/>
                  <p:pic>
                    <p:nvPicPr>
                      <p:cNvPr id="27084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830263"/>
                        <a:ext cx="4529137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29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07504" y="548680"/>
            <a:ext cx="1898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Aspectos</a:t>
            </a:r>
            <a:r>
              <a:rPr lang="fr-FR" sz="2000" b="1" dirty="0">
                <a:solidFill>
                  <a:srgbClr val="2508FE"/>
                </a:solidFill>
              </a:rPr>
              <a:t> </a:t>
            </a:r>
            <a:r>
              <a:rPr lang="fr-FR" sz="2000" b="1" dirty="0" err="1">
                <a:solidFill>
                  <a:srgbClr val="2508FE"/>
                </a:solidFill>
              </a:rPr>
              <a:t>gerais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9512" y="980728"/>
            <a:ext cx="87849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1900" dirty="0"/>
              <a:t> A </a:t>
            </a:r>
            <a:r>
              <a:rPr lang="fr-FR" sz="1900" dirty="0" err="1"/>
              <a:t>preparação</a:t>
            </a:r>
            <a:r>
              <a:rPr lang="fr-FR" sz="1900" dirty="0"/>
              <a:t> de </a:t>
            </a:r>
            <a:r>
              <a:rPr lang="fr-FR" sz="1900" dirty="0" err="1"/>
              <a:t>fosfonatos</a:t>
            </a:r>
            <a:r>
              <a:rPr lang="fr-FR" sz="1900" dirty="0"/>
              <a:t> de </a:t>
            </a:r>
            <a:r>
              <a:rPr lang="fr-FR" sz="1900" dirty="0" err="1"/>
              <a:t>alquila</a:t>
            </a:r>
            <a:r>
              <a:rPr lang="fr-FR" sz="1900" dirty="0"/>
              <a:t> é mais </a:t>
            </a:r>
            <a:r>
              <a:rPr lang="fr-FR" sz="1900" dirty="0" err="1"/>
              <a:t>facil</a:t>
            </a:r>
            <a:r>
              <a:rPr lang="fr-FR" sz="1900" dirty="0"/>
              <a:t> e barata (via </a:t>
            </a:r>
            <a:r>
              <a:rPr lang="fr-FR" sz="1900" dirty="0" err="1"/>
              <a:t>Michaelis</a:t>
            </a:r>
            <a:r>
              <a:rPr lang="fr-FR" sz="1900" dirty="0"/>
              <a:t> </a:t>
            </a:r>
            <a:r>
              <a:rPr lang="fr-FR" sz="1900" dirty="0" err="1"/>
              <a:t>Arbuzov</a:t>
            </a:r>
            <a:r>
              <a:rPr lang="fr-FR" sz="1900" dirty="0"/>
              <a:t>) do que sais de </a:t>
            </a:r>
            <a:r>
              <a:rPr lang="fr-FR" sz="1900" dirty="0" err="1"/>
              <a:t>fosfônio</a:t>
            </a:r>
            <a:r>
              <a:rPr lang="fr-FR" sz="1900" dirty="0"/>
              <a:t>, </a:t>
            </a:r>
            <a:r>
              <a:rPr lang="fr-FR" sz="1900" dirty="0" err="1"/>
              <a:t>empregados</a:t>
            </a:r>
            <a:r>
              <a:rPr lang="fr-FR" sz="1900" dirty="0"/>
              <a:t> </a:t>
            </a:r>
            <a:r>
              <a:rPr lang="fr-FR" sz="1900" dirty="0" err="1"/>
              <a:t>em</a:t>
            </a:r>
            <a:r>
              <a:rPr lang="fr-FR" sz="1900" dirty="0"/>
              <a:t> </a:t>
            </a:r>
            <a:r>
              <a:rPr lang="fr-FR" sz="1900" dirty="0" err="1"/>
              <a:t>reações</a:t>
            </a:r>
            <a:r>
              <a:rPr lang="fr-FR" sz="1900" dirty="0"/>
              <a:t> de Wittig.</a:t>
            </a:r>
          </a:p>
          <a:p>
            <a:r>
              <a:rPr lang="fr-FR" sz="1900" dirty="0"/>
              <a:t> </a:t>
            </a:r>
          </a:p>
          <a:p>
            <a:pPr>
              <a:buFontTx/>
              <a:buChar char="-"/>
            </a:pPr>
            <a:r>
              <a:rPr lang="fr-FR" sz="1900" dirty="0"/>
              <a:t> Os </a:t>
            </a:r>
            <a:r>
              <a:rPr lang="fr-FR" sz="1900" dirty="0" err="1"/>
              <a:t>carbânions</a:t>
            </a:r>
            <a:r>
              <a:rPr lang="fr-FR" sz="1900" dirty="0"/>
              <a:t> de </a:t>
            </a:r>
            <a:r>
              <a:rPr lang="fr-FR" sz="1900" dirty="0" err="1"/>
              <a:t>fosfonatos</a:t>
            </a:r>
            <a:r>
              <a:rPr lang="fr-FR" sz="1900" dirty="0"/>
              <a:t> </a:t>
            </a:r>
            <a:r>
              <a:rPr lang="fr-FR" sz="1900" dirty="0" err="1"/>
              <a:t>são</a:t>
            </a:r>
            <a:r>
              <a:rPr lang="fr-FR" sz="1900" dirty="0"/>
              <a:t> mais </a:t>
            </a:r>
            <a:r>
              <a:rPr lang="fr-FR" sz="1900" dirty="0" err="1"/>
              <a:t>nucleof</a:t>
            </a:r>
            <a:r>
              <a:rPr lang="fr-FR" sz="1900" dirty="0" err="1">
                <a:latin typeface="Calibri"/>
              </a:rPr>
              <a:t>í</a:t>
            </a:r>
            <a:r>
              <a:rPr lang="fr-FR" sz="1900" dirty="0" err="1"/>
              <a:t>licos</a:t>
            </a:r>
            <a:r>
              <a:rPr lang="fr-FR" sz="1900" dirty="0"/>
              <a:t> do que os </a:t>
            </a:r>
            <a:r>
              <a:rPr lang="fr-FR" sz="1900" dirty="0" err="1"/>
              <a:t>il</a:t>
            </a:r>
            <a:r>
              <a:rPr lang="fr-FR" sz="1900" dirty="0" err="1">
                <a:latin typeface="Calibri"/>
              </a:rPr>
              <a:t>í</a:t>
            </a:r>
            <a:r>
              <a:rPr lang="fr-FR" sz="1900" dirty="0" err="1"/>
              <a:t>deos</a:t>
            </a:r>
            <a:r>
              <a:rPr lang="fr-FR" sz="1900" dirty="0"/>
              <a:t> de </a:t>
            </a:r>
            <a:r>
              <a:rPr lang="fr-FR" sz="1900" dirty="0" err="1"/>
              <a:t>f</a:t>
            </a:r>
            <a:r>
              <a:rPr lang="fr-FR" sz="1900" dirty="0" err="1">
                <a:latin typeface="Calibri"/>
              </a:rPr>
              <a:t>ó</a:t>
            </a:r>
            <a:r>
              <a:rPr lang="fr-FR" sz="1900" dirty="0" err="1"/>
              <a:t>sforo</a:t>
            </a:r>
            <a:r>
              <a:rPr lang="fr-FR" sz="1900" dirty="0"/>
              <a:t>. </a:t>
            </a:r>
            <a:r>
              <a:rPr lang="fr-FR" sz="1900" dirty="0" err="1"/>
              <a:t>Assim</a:t>
            </a:r>
            <a:r>
              <a:rPr lang="fr-FR" sz="1900" dirty="0"/>
              <a:t>, </a:t>
            </a:r>
            <a:r>
              <a:rPr lang="fr-FR" sz="1900" dirty="0" err="1"/>
              <a:t>eles</a:t>
            </a:r>
            <a:r>
              <a:rPr lang="fr-FR" sz="1900" dirty="0"/>
              <a:t> </a:t>
            </a:r>
            <a:r>
              <a:rPr lang="fr-FR" sz="1900" dirty="0" err="1"/>
              <a:t>reagem</a:t>
            </a:r>
            <a:r>
              <a:rPr lang="fr-FR" sz="1900" dirty="0"/>
              <a:t> mais </a:t>
            </a:r>
            <a:r>
              <a:rPr lang="fr-FR" sz="1900" dirty="0" err="1"/>
              <a:t>facilmente</a:t>
            </a:r>
            <a:r>
              <a:rPr lang="fr-FR" sz="1900" dirty="0"/>
              <a:t> </a:t>
            </a:r>
            <a:r>
              <a:rPr lang="fr-FR" sz="1900" dirty="0" err="1"/>
              <a:t>com</a:t>
            </a:r>
            <a:r>
              <a:rPr lang="fr-FR" sz="1900" dirty="0"/>
              <a:t> </a:t>
            </a:r>
            <a:r>
              <a:rPr lang="fr-FR" sz="1900" dirty="0" err="1"/>
              <a:t>alde</a:t>
            </a:r>
            <a:r>
              <a:rPr lang="fr-FR" sz="1900" dirty="0" err="1">
                <a:latin typeface="Calibri"/>
              </a:rPr>
              <a:t>í</a:t>
            </a:r>
            <a:r>
              <a:rPr lang="fr-FR" sz="1900" dirty="0" err="1"/>
              <a:t>dos</a:t>
            </a:r>
            <a:r>
              <a:rPr lang="fr-FR" sz="1900" dirty="0"/>
              <a:t> e </a:t>
            </a:r>
            <a:r>
              <a:rPr lang="fr-FR" sz="1900" dirty="0" err="1"/>
              <a:t>cetonas</a:t>
            </a:r>
            <a:r>
              <a:rPr lang="fr-FR" sz="1900" dirty="0"/>
              <a:t> </a:t>
            </a:r>
            <a:r>
              <a:rPr lang="fr-FR" sz="1900" dirty="0" err="1"/>
              <a:t>em</a:t>
            </a:r>
            <a:r>
              <a:rPr lang="fr-FR" sz="1900" dirty="0"/>
              <a:t> </a:t>
            </a:r>
            <a:r>
              <a:rPr lang="fr-FR" sz="1900" dirty="0" err="1"/>
              <a:t>condições</a:t>
            </a:r>
            <a:r>
              <a:rPr lang="fr-FR" sz="1900" dirty="0"/>
              <a:t> </a:t>
            </a:r>
            <a:r>
              <a:rPr lang="fr-FR" sz="1900" dirty="0" err="1"/>
              <a:t>reacionais</a:t>
            </a:r>
            <a:r>
              <a:rPr lang="fr-FR" sz="1900" dirty="0"/>
              <a:t> </a:t>
            </a:r>
            <a:r>
              <a:rPr lang="fr-FR" sz="1900" dirty="0" err="1"/>
              <a:t>doces</a:t>
            </a:r>
            <a:r>
              <a:rPr lang="fr-FR" sz="1900" dirty="0"/>
              <a:t>. (</a:t>
            </a:r>
            <a:r>
              <a:rPr lang="fr-FR" sz="1900" dirty="0" err="1"/>
              <a:t>Cetonas</a:t>
            </a:r>
            <a:r>
              <a:rPr lang="fr-FR" sz="1900" dirty="0"/>
              <a:t> </a:t>
            </a:r>
            <a:r>
              <a:rPr lang="fr-FR" sz="1900" dirty="0" err="1"/>
              <a:t>volumosas</a:t>
            </a:r>
            <a:r>
              <a:rPr lang="fr-FR" sz="1900" dirty="0"/>
              <a:t> que </a:t>
            </a:r>
            <a:r>
              <a:rPr lang="fr-FR" sz="1900" dirty="0" err="1"/>
              <a:t>não</a:t>
            </a:r>
            <a:r>
              <a:rPr lang="fr-FR" sz="1900" dirty="0"/>
              <a:t> </a:t>
            </a:r>
            <a:r>
              <a:rPr lang="fr-FR" sz="1900" dirty="0" err="1"/>
              <a:t>reagem</a:t>
            </a:r>
            <a:r>
              <a:rPr lang="fr-FR" sz="1900" dirty="0"/>
              <a:t> na </a:t>
            </a:r>
            <a:r>
              <a:rPr lang="fr-FR" sz="1900" dirty="0" err="1"/>
              <a:t>olefinação</a:t>
            </a:r>
            <a:r>
              <a:rPr lang="fr-FR" sz="1900" dirty="0"/>
              <a:t> de Wittig, </a:t>
            </a:r>
            <a:r>
              <a:rPr lang="fr-FR" sz="1900" dirty="0" err="1"/>
              <a:t>reagem</a:t>
            </a:r>
            <a:r>
              <a:rPr lang="fr-FR" sz="1900" dirty="0"/>
              <a:t> </a:t>
            </a:r>
            <a:r>
              <a:rPr lang="fr-FR" sz="1900" dirty="0" err="1"/>
              <a:t>bem</a:t>
            </a:r>
            <a:r>
              <a:rPr lang="fr-FR" sz="1900" dirty="0"/>
              <a:t> </a:t>
            </a:r>
            <a:r>
              <a:rPr lang="fr-FR" sz="1900" dirty="0" err="1"/>
              <a:t>em</a:t>
            </a:r>
            <a:r>
              <a:rPr lang="fr-FR" sz="1900" dirty="0"/>
              <a:t> HWE). </a:t>
            </a:r>
          </a:p>
          <a:p>
            <a:pPr algn="just"/>
            <a:r>
              <a:rPr lang="fr-FR" sz="1900" dirty="0"/>
              <a:t> </a:t>
            </a:r>
          </a:p>
          <a:p>
            <a:pPr algn="just">
              <a:buFontTx/>
              <a:buChar char="-"/>
            </a:pPr>
            <a:r>
              <a:rPr lang="fr-FR" sz="1900" dirty="0"/>
              <a:t> Os </a:t>
            </a:r>
            <a:r>
              <a:rPr lang="fr-FR" sz="1900" dirty="0" err="1"/>
              <a:t>sub</a:t>
            </a:r>
            <a:r>
              <a:rPr lang="fr-FR" sz="1900" dirty="0"/>
              <a:t>-</a:t>
            </a:r>
            <a:r>
              <a:rPr lang="fr-FR" sz="1900" dirty="0" err="1"/>
              <a:t>produtos</a:t>
            </a:r>
            <a:r>
              <a:rPr lang="fr-FR" sz="1900" dirty="0"/>
              <a:t>, </a:t>
            </a:r>
            <a:r>
              <a:rPr lang="fr-FR" sz="1900" dirty="0" err="1"/>
              <a:t>fosfatos</a:t>
            </a:r>
            <a:r>
              <a:rPr lang="fr-FR" sz="1900" dirty="0"/>
              <a:t> de </a:t>
            </a:r>
            <a:r>
              <a:rPr lang="fr-FR" sz="1900" dirty="0" err="1"/>
              <a:t>dialquila</a:t>
            </a:r>
            <a:r>
              <a:rPr lang="fr-FR" sz="1900" dirty="0"/>
              <a:t>, </a:t>
            </a:r>
            <a:r>
              <a:rPr lang="fr-FR" sz="1900" dirty="0" err="1"/>
              <a:t>são</a:t>
            </a:r>
            <a:r>
              <a:rPr lang="fr-FR" sz="1900" dirty="0"/>
              <a:t> </a:t>
            </a:r>
            <a:r>
              <a:rPr lang="fr-FR" sz="1900" dirty="0" err="1"/>
              <a:t>solúveis</a:t>
            </a:r>
            <a:r>
              <a:rPr lang="fr-FR" sz="1900" dirty="0"/>
              <a:t> </a:t>
            </a:r>
            <a:r>
              <a:rPr lang="fr-FR" sz="1900" dirty="0" err="1"/>
              <a:t>em</a:t>
            </a:r>
            <a:r>
              <a:rPr lang="fr-FR" sz="1900" dirty="0"/>
              <a:t> </a:t>
            </a:r>
            <a:r>
              <a:rPr lang="fr-FR" sz="1900" dirty="0" err="1"/>
              <a:t>água</a:t>
            </a:r>
            <a:r>
              <a:rPr lang="fr-FR" sz="1900" dirty="0"/>
              <a:t>. </a:t>
            </a:r>
            <a:r>
              <a:rPr lang="fr-FR" sz="1900" dirty="0" err="1"/>
              <a:t>Portanto</a:t>
            </a:r>
            <a:r>
              <a:rPr lang="fr-FR" sz="1900" dirty="0"/>
              <a:t>, é </a:t>
            </a:r>
            <a:r>
              <a:rPr lang="fr-FR" sz="1900" dirty="0" err="1"/>
              <a:t>muito</a:t>
            </a:r>
            <a:r>
              <a:rPr lang="fr-FR" sz="1900" dirty="0"/>
              <a:t> mais </a:t>
            </a:r>
            <a:r>
              <a:rPr lang="fr-FR" sz="1900" dirty="0" err="1"/>
              <a:t>fácil</a:t>
            </a:r>
            <a:r>
              <a:rPr lang="fr-FR" sz="1900" dirty="0"/>
              <a:t> </a:t>
            </a:r>
            <a:r>
              <a:rPr lang="fr-FR" sz="1900" dirty="0" err="1"/>
              <a:t>separar</a:t>
            </a:r>
            <a:r>
              <a:rPr lang="fr-FR" sz="1900" dirty="0"/>
              <a:t> a </a:t>
            </a:r>
            <a:r>
              <a:rPr lang="fr-FR" sz="1900" dirty="0" err="1"/>
              <a:t>olefina</a:t>
            </a:r>
            <a:r>
              <a:rPr lang="fr-FR" sz="1900" dirty="0"/>
              <a:t> </a:t>
            </a:r>
            <a:r>
              <a:rPr lang="fr-FR" sz="1900" dirty="0" err="1"/>
              <a:t>desejada</a:t>
            </a:r>
            <a:r>
              <a:rPr lang="fr-FR" sz="1900" dirty="0"/>
              <a:t> </a:t>
            </a:r>
            <a:r>
              <a:rPr lang="fr-FR" sz="1900" dirty="0" err="1"/>
              <a:t>nesse</a:t>
            </a:r>
            <a:r>
              <a:rPr lang="fr-FR" sz="1900" dirty="0"/>
              <a:t> </a:t>
            </a:r>
            <a:r>
              <a:rPr lang="fr-FR" sz="1900" dirty="0" err="1"/>
              <a:t>caso</a:t>
            </a:r>
            <a:r>
              <a:rPr lang="fr-FR" sz="1900" dirty="0"/>
              <a:t>, do que </a:t>
            </a:r>
            <a:r>
              <a:rPr lang="fr-FR" sz="1900" dirty="0" err="1"/>
              <a:t>quando</a:t>
            </a:r>
            <a:r>
              <a:rPr lang="fr-FR" sz="1900" dirty="0"/>
              <a:t> </a:t>
            </a:r>
            <a:r>
              <a:rPr lang="fr-FR" sz="1900" dirty="0" err="1"/>
              <a:t>comparado</a:t>
            </a:r>
            <a:r>
              <a:rPr lang="fr-FR" sz="1900" dirty="0"/>
              <a:t> </a:t>
            </a:r>
            <a:r>
              <a:rPr lang="fr-FR" sz="1900" dirty="0" err="1"/>
              <a:t>ao</a:t>
            </a:r>
            <a:r>
              <a:rPr lang="fr-FR" sz="1900" dirty="0"/>
              <a:t> </a:t>
            </a:r>
            <a:r>
              <a:rPr lang="fr-FR" sz="1900" dirty="0" err="1">
                <a:latin typeface="Calibri"/>
              </a:rPr>
              <a:t>ó</a:t>
            </a:r>
            <a:r>
              <a:rPr lang="fr-FR" sz="1900" dirty="0" err="1"/>
              <a:t>xido</a:t>
            </a:r>
            <a:r>
              <a:rPr lang="fr-FR" sz="1900" dirty="0"/>
              <a:t> de </a:t>
            </a:r>
            <a:r>
              <a:rPr lang="fr-FR" sz="1900" dirty="0" err="1"/>
              <a:t>trifenilfosfina</a:t>
            </a:r>
            <a:r>
              <a:rPr lang="fr-FR" sz="1900" dirty="0"/>
              <a:t>, </a:t>
            </a:r>
            <a:r>
              <a:rPr lang="fr-FR" sz="1900" dirty="0" err="1"/>
              <a:t>sub</a:t>
            </a:r>
            <a:r>
              <a:rPr lang="fr-FR" sz="1900" dirty="0"/>
              <a:t>-</a:t>
            </a:r>
            <a:r>
              <a:rPr lang="fr-FR" sz="1900" dirty="0" err="1"/>
              <a:t>produto</a:t>
            </a:r>
            <a:r>
              <a:rPr lang="fr-FR" sz="1900" dirty="0"/>
              <a:t> da </a:t>
            </a:r>
            <a:r>
              <a:rPr lang="fr-FR" sz="1900" dirty="0" err="1"/>
              <a:t>reação</a:t>
            </a:r>
            <a:r>
              <a:rPr lang="fr-FR" sz="1900" dirty="0"/>
              <a:t> de Wittig.</a:t>
            </a:r>
          </a:p>
          <a:p>
            <a:pPr algn="just"/>
            <a:r>
              <a:rPr lang="fr-FR" sz="1900" dirty="0"/>
              <a:t> </a:t>
            </a:r>
          </a:p>
          <a:p>
            <a:pPr algn="just">
              <a:buFontTx/>
              <a:buChar char="-"/>
            </a:pPr>
            <a:r>
              <a:rPr lang="fr-FR" sz="1900" dirty="0"/>
              <a:t> HWE </a:t>
            </a:r>
            <a:r>
              <a:rPr lang="fr-FR" sz="1900" dirty="0" err="1"/>
              <a:t>produz</a:t>
            </a:r>
            <a:r>
              <a:rPr lang="fr-FR" sz="1900" dirty="0"/>
              <a:t> altos </a:t>
            </a:r>
            <a:r>
              <a:rPr lang="fr-FR" sz="1900" dirty="0" err="1"/>
              <a:t>n</a:t>
            </a:r>
            <a:r>
              <a:rPr lang="fr-FR" sz="1900" dirty="0" err="1">
                <a:latin typeface="Calibri"/>
              </a:rPr>
              <a:t>í</a:t>
            </a:r>
            <a:r>
              <a:rPr lang="fr-FR" sz="1900" dirty="0" err="1"/>
              <a:t>veis</a:t>
            </a:r>
            <a:r>
              <a:rPr lang="fr-FR" sz="1900" dirty="0"/>
              <a:t> de </a:t>
            </a:r>
            <a:r>
              <a:rPr lang="fr-FR" sz="1900" dirty="0" err="1"/>
              <a:t>olefinas</a:t>
            </a:r>
            <a:r>
              <a:rPr lang="fr-FR" sz="1900" dirty="0"/>
              <a:t> E (o </a:t>
            </a:r>
            <a:r>
              <a:rPr lang="fr-FR" sz="1900" dirty="0" err="1"/>
              <a:t>grupo</a:t>
            </a:r>
            <a:r>
              <a:rPr lang="fr-FR" sz="1900" dirty="0"/>
              <a:t> G </a:t>
            </a:r>
            <a:r>
              <a:rPr lang="fr-FR" sz="1900" dirty="0" err="1"/>
              <a:t>precia</a:t>
            </a:r>
            <a:r>
              <a:rPr lang="fr-FR" sz="1900" dirty="0"/>
              <a:t> </a:t>
            </a:r>
            <a:r>
              <a:rPr lang="fr-FR" sz="1900" dirty="0" err="1"/>
              <a:t>ser</a:t>
            </a:r>
            <a:r>
              <a:rPr lang="fr-FR" sz="1900" dirty="0"/>
              <a:t> </a:t>
            </a:r>
            <a:r>
              <a:rPr lang="fr-FR" sz="1900" dirty="0" err="1"/>
              <a:t>capaz</a:t>
            </a:r>
            <a:r>
              <a:rPr lang="fr-FR" sz="1900" dirty="0"/>
              <a:t> de se </a:t>
            </a:r>
            <a:r>
              <a:rPr lang="fr-FR" sz="1900" dirty="0" err="1"/>
              <a:t>conjugar</a:t>
            </a:r>
            <a:r>
              <a:rPr lang="fr-FR" sz="1900" dirty="0"/>
              <a:t> </a:t>
            </a:r>
            <a:r>
              <a:rPr lang="fr-FR" sz="1900" dirty="0" err="1"/>
              <a:t>com</a:t>
            </a:r>
            <a:r>
              <a:rPr lang="fr-FR" sz="1900" dirty="0"/>
              <a:t> a nova </a:t>
            </a:r>
            <a:r>
              <a:rPr lang="fr-FR" sz="1900" dirty="0" err="1"/>
              <a:t>dupla</a:t>
            </a:r>
            <a:r>
              <a:rPr lang="fr-FR" sz="1900" dirty="0"/>
              <a:t> </a:t>
            </a:r>
            <a:r>
              <a:rPr lang="fr-FR" sz="1900" dirty="0" err="1"/>
              <a:t>ligação</a:t>
            </a:r>
            <a:r>
              <a:rPr lang="fr-FR" sz="1900" dirty="0"/>
              <a:t> a </a:t>
            </a:r>
            <a:r>
              <a:rPr lang="fr-FR" sz="1900" dirty="0" err="1"/>
              <a:t>ser</a:t>
            </a:r>
            <a:r>
              <a:rPr lang="fr-FR" sz="1900" dirty="0"/>
              <a:t> </a:t>
            </a:r>
            <a:r>
              <a:rPr lang="fr-FR" sz="1900" dirty="0" err="1"/>
              <a:t>feita</a:t>
            </a:r>
            <a:r>
              <a:rPr lang="fr-FR" sz="1900" dirty="0"/>
              <a:t>).</a:t>
            </a:r>
          </a:p>
          <a:p>
            <a:pPr algn="just"/>
            <a:r>
              <a:rPr lang="fr-FR" sz="1900" dirty="0"/>
              <a:t> </a:t>
            </a:r>
          </a:p>
          <a:p>
            <a:pPr algn="just">
              <a:buFontTx/>
              <a:buChar char="-"/>
            </a:pPr>
            <a:r>
              <a:rPr lang="fr-FR" sz="1900" dirty="0"/>
              <a:t> A </a:t>
            </a:r>
            <a:r>
              <a:rPr lang="fr-FR" sz="1900" dirty="0" err="1"/>
              <a:t>seletividade</a:t>
            </a:r>
            <a:r>
              <a:rPr lang="fr-FR" sz="1900" dirty="0"/>
              <a:t> E é </a:t>
            </a:r>
            <a:r>
              <a:rPr lang="fr-FR" sz="1900" dirty="0" err="1"/>
              <a:t>maximizada</a:t>
            </a:r>
            <a:r>
              <a:rPr lang="fr-FR" sz="1900" dirty="0"/>
              <a:t> </a:t>
            </a:r>
            <a:r>
              <a:rPr lang="fr-FR" sz="1900" dirty="0" err="1"/>
              <a:t>aumentado</a:t>
            </a:r>
            <a:r>
              <a:rPr lang="fr-FR" sz="1900" dirty="0"/>
              <a:t>-se o </a:t>
            </a:r>
            <a:r>
              <a:rPr lang="fr-FR" sz="1900" dirty="0" err="1"/>
              <a:t>tamanho</a:t>
            </a:r>
            <a:r>
              <a:rPr lang="fr-FR" sz="1900" dirty="0"/>
              <a:t> de R</a:t>
            </a:r>
            <a:r>
              <a:rPr lang="fr-FR" sz="1900" baseline="30000" dirty="0"/>
              <a:t>1</a:t>
            </a:r>
            <a:r>
              <a:rPr lang="fr-FR" sz="1900" dirty="0"/>
              <a:t> ou G</a:t>
            </a:r>
          </a:p>
          <a:p>
            <a:pPr algn="just"/>
            <a:r>
              <a:rPr lang="fr-FR" sz="1900" dirty="0"/>
              <a:t> </a:t>
            </a:r>
          </a:p>
          <a:p>
            <a:pPr algn="just">
              <a:buFontTx/>
              <a:buChar char="-"/>
            </a:pPr>
            <a:r>
              <a:rPr lang="fr-FR" sz="1900" dirty="0"/>
              <a:t> Para </a:t>
            </a:r>
            <a:r>
              <a:rPr lang="fr-FR" sz="1900" dirty="0" err="1"/>
              <a:t>substratos</a:t>
            </a:r>
            <a:r>
              <a:rPr lang="fr-FR" sz="1900" dirty="0"/>
              <a:t> </a:t>
            </a:r>
            <a:r>
              <a:rPr lang="fr-FR" sz="1900" dirty="0" err="1"/>
              <a:t>sensiveis</a:t>
            </a:r>
            <a:r>
              <a:rPr lang="fr-FR" sz="1900" dirty="0"/>
              <a:t> a base, o </a:t>
            </a:r>
            <a:r>
              <a:rPr lang="fr-FR" sz="1900" dirty="0" err="1"/>
              <a:t>uso</a:t>
            </a:r>
            <a:r>
              <a:rPr lang="fr-FR" sz="1900" dirty="0"/>
              <a:t> de sais </a:t>
            </a:r>
            <a:r>
              <a:rPr lang="fr-FR" sz="1900" dirty="0" err="1"/>
              <a:t>metalicos</a:t>
            </a:r>
            <a:r>
              <a:rPr lang="fr-FR" sz="1900" dirty="0"/>
              <a:t> (</a:t>
            </a:r>
            <a:r>
              <a:rPr lang="fr-FR" sz="1900" i="1" dirty="0" err="1"/>
              <a:t>e.g</a:t>
            </a:r>
            <a:r>
              <a:rPr lang="fr-FR" sz="1900" i="1" dirty="0"/>
              <a:t>. </a:t>
            </a:r>
            <a:r>
              <a:rPr lang="fr-FR" sz="1900" dirty="0" err="1"/>
              <a:t>LiCl</a:t>
            </a:r>
            <a:r>
              <a:rPr lang="fr-FR" sz="1900" dirty="0"/>
              <a:t>, </a:t>
            </a:r>
            <a:r>
              <a:rPr lang="fr-FR" sz="1900" dirty="0" err="1"/>
              <a:t>NaI</a:t>
            </a:r>
            <a:r>
              <a:rPr lang="fr-FR" sz="1900" dirty="0"/>
              <a:t>) e </a:t>
            </a:r>
            <a:r>
              <a:rPr lang="fr-FR" sz="1900" dirty="0" err="1"/>
              <a:t>uma</a:t>
            </a:r>
            <a:r>
              <a:rPr lang="fr-FR" sz="1900" dirty="0"/>
              <a:t> base de </a:t>
            </a:r>
            <a:r>
              <a:rPr lang="fr-FR" sz="1900" dirty="0" err="1"/>
              <a:t>amina</a:t>
            </a:r>
            <a:r>
              <a:rPr lang="fr-FR" sz="1900" dirty="0"/>
              <a:t> </a:t>
            </a:r>
            <a:r>
              <a:rPr lang="fr-FR" sz="1900" dirty="0" err="1"/>
              <a:t>fraca</a:t>
            </a:r>
            <a:r>
              <a:rPr lang="fr-FR" sz="1900" dirty="0"/>
              <a:t> (</a:t>
            </a:r>
            <a:r>
              <a:rPr lang="fr-FR" sz="1900" i="1" dirty="0" err="1"/>
              <a:t>e.g</a:t>
            </a:r>
            <a:r>
              <a:rPr lang="fr-FR" sz="1900" i="1" dirty="0"/>
              <a:t>. </a:t>
            </a:r>
            <a:r>
              <a:rPr lang="fr-FR" sz="1900" dirty="0"/>
              <a:t>DBU) </a:t>
            </a:r>
            <a:r>
              <a:rPr lang="fr-FR" sz="1900" dirty="0" err="1"/>
              <a:t>mostrou</a:t>
            </a:r>
            <a:r>
              <a:rPr lang="fr-FR" sz="1900" dirty="0"/>
              <a:t>-se </a:t>
            </a:r>
            <a:r>
              <a:rPr lang="fr-FR" sz="1900" dirty="0" err="1"/>
              <a:t>eficiente</a:t>
            </a:r>
            <a:r>
              <a:rPr lang="fr-FR" sz="1900" dirty="0"/>
              <a:t> para se </a:t>
            </a:r>
            <a:r>
              <a:rPr lang="fr-FR" sz="1900" dirty="0" err="1"/>
              <a:t>evitar</a:t>
            </a:r>
            <a:r>
              <a:rPr lang="fr-FR" sz="1900" dirty="0"/>
              <a:t> </a:t>
            </a:r>
            <a:r>
              <a:rPr lang="fr-FR" sz="1900" dirty="0" err="1"/>
              <a:t>epimerização</a:t>
            </a:r>
            <a:r>
              <a:rPr lang="fr-FR" sz="1900" dirty="0"/>
              <a:t>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51520" y="44624"/>
            <a:ext cx="7491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Olefinação</a:t>
            </a:r>
            <a:r>
              <a:rPr lang="fr-FR" sz="2800" dirty="0"/>
              <a:t> de </a:t>
            </a:r>
            <a:r>
              <a:rPr lang="fr-FR" sz="2800" dirty="0" err="1"/>
              <a:t>Horner</a:t>
            </a:r>
            <a:r>
              <a:rPr lang="fr-FR" sz="2800" dirty="0"/>
              <a:t>-</a:t>
            </a:r>
            <a:r>
              <a:rPr lang="fr-FR" sz="2800" dirty="0" err="1"/>
              <a:t>Wadsworth</a:t>
            </a:r>
            <a:r>
              <a:rPr lang="fr-FR" sz="2800" dirty="0"/>
              <a:t>-</a:t>
            </a:r>
            <a:r>
              <a:rPr lang="fr-FR" sz="2800" dirty="0" err="1"/>
              <a:t>Emmons</a:t>
            </a:r>
            <a:r>
              <a:rPr lang="fr-FR" sz="2800" dirty="0"/>
              <a:t> (HWE)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283968" y="3462099"/>
            <a:ext cx="3600400" cy="122413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116632"/>
            <a:ext cx="4571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Carbocátions</a:t>
            </a:r>
            <a:r>
              <a:rPr lang="fr-FR" sz="2800" dirty="0"/>
              <a:t> </a:t>
            </a:r>
            <a:r>
              <a:rPr lang="fr-FR" sz="2800" dirty="0" err="1"/>
              <a:t>em</a:t>
            </a:r>
            <a:r>
              <a:rPr lang="fr-FR" sz="2800" dirty="0"/>
              <a:t> </a:t>
            </a:r>
            <a:r>
              <a:rPr lang="fr-FR" sz="2800" dirty="0">
                <a:latin typeface="Symbol" pitchFamily="18" charset="2"/>
              </a:rPr>
              <a:t>a</a:t>
            </a:r>
            <a:r>
              <a:rPr lang="fr-FR" sz="2800" dirty="0"/>
              <a:t> do </a:t>
            </a:r>
            <a:r>
              <a:rPr lang="fr-FR" sz="2800" dirty="0" err="1"/>
              <a:t>F</a:t>
            </a:r>
            <a:r>
              <a:rPr lang="fr-FR" sz="2800" dirty="0" err="1">
                <a:latin typeface="Calibri"/>
              </a:rPr>
              <a:t>ó</a:t>
            </a:r>
            <a:r>
              <a:rPr lang="fr-FR" sz="2800" dirty="0" err="1"/>
              <a:t>sforo</a:t>
            </a:r>
            <a:endParaRPr lang="fr-FR" sz="2800" dirty="0"/>
          </a:p>
        </p:txBody>
      </p:sp>
      <p:graphicFrame>
        <p:nvGraphicFramePr>
          <p:cNvPr id="2454529" name="Object 1"/>
          <p:cNvGraphicFramePr>
            <a:graphicFrameLocks noChangeAspect="1"/>
          </p:cNvGraphicFramePr>
          <p:nvPr/>
        </p:nvGraphicFramePr>
        <p:xfrm>
          <a:off x="752475" y="1435100"/>
          <a:ext cx="204152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337803" imgH="647376" progId="ChemDraw.Document.6.0">
                  <p:embed/>
                </p:oleObj>
              </mc:Choice>
              <mc:Fallback>
                <p:oleObj name="CS ChemDraw Drawing" r:id="rId2" imgW="1337803" imgH="647376" progId="ChemDraw.Document.6.0">
                  <p:embed/>
                  <p:pic>
                    <p:nvPicPr>
                      <p:cNvPr id="245452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1435100"/>
                        <a:ext cx="2041525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4530" name="Object 2"/>
          <p:cNvGraphicFramePr>
            <a:graphicFrameLocks noChangeAspect="1"/>
          </p:cNvGraphicFramePr>
          <p:nvPr/>
        </p:nvGraphicFramePr>
        <p:xfrm>
          <a:off x="3827463" y="1371600"/>
          <a:ext cx="11049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848751" imgH="680731" progId="ChemDraw.Document.6.0">
                  <p:embed/>
                </p:oleObj>
              </mc:Choice>
              <mc:Fallback>
                <p:oleObj name="CS ChemDraw Drawing" r:id="rId4" imgW="848751" imgH="680731" progId="ChemDraw.Document.6.0">
                  <p:embed/>
                  <p:pic>
                    <p:nvPicPr>
                      <p:cNvPr id="24545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463" y="1371600"/>
                        <a:ext cx="1104900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4531" name="Object 3"/>
          <p:cNvGraphicFramePr>
            <a:graphicFrameLocks noChangeAspect="1"/>
          </p:cNvGraphicFramePr>
          <p:nvPr/>
        </p:nvGraphicFramePr>
        <p:xfrm>
          <a:off x="6054725" y="1247775"/>
          <a:ext cx="2335213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793194" imgH="1048007" progId="ChemDraw.Document.6.0">
                  <p:embed/>
                </p:oleObj>
              </mc:Choice>
              <mc:Fallback>
                <p:oleObj name="CS ChemDraw Drawing" r:id="rId6" imgW="1793194" imgH="1048007" progId="ChemDraw.Document.6.0">
                  <p:embed/>
                  <p:pic>
                    <p:nvPicPr>
                      <p:cNvPr id="2454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725" y="1247775"/>
                        <a:ext cx="2335213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4532" name="Object 4"/>
          <p:cNvGraphicFramePr>
            <a:graphicFrameLocks noChangeAspect="1"/>
          </p:cNvGraphicFramePr>
          <p:nvPr/>
        </p:nvGraphicFramePr>
        <p:xfrm>
          <a:off x="1163638" y="3344863"/>
          <a:ext cx="139223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071150" imgH="840679" progId="ChemDraw.Document.6.0">
                  <p:embed/>
                </p:oleObj>
              </mc:Choice>
              <mc:Fallback>
                <p:oleObj name="CS ChemDraw Drawing" r:id="rId8" imgW="1071150" imgH="840679" progId="ChemDraw.Document.6.0">
                  <p:embed/>
                  <p:pic>
                    <p:nvPicPr>
                      <p:cNvPr id="2454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3344863"/>
                        <a:ext cx="1392237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4283968" y="3462099"/>
            <a:ext cx="36540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          </a:t>
            </a:r>
            <a:r>
              <a:rPr lang="fr-FR" dirty="0" err="1"/>
              <a:t>Sobreposição</a:t>
            </a:r>
            <a:r>
              <a:rPr lang="fr-FR" dirty="0"/>
              <a:t> </a:t>
            </a:r>
            <a:r>
              <a:rPr lang="fr-FR" dirty="0">
                <a:latin typeface="Symbol" pitchFamily="18" charset="2"/>
              </a:rPr>
              <a:t>p</a:t>
            </a:r>
            <a:r>
              <a:rPr lang="fr-FR" dirty="0"/>
              <a:t> + </a:t>
            </a:r>
            <a:r>
              <a:rPr lang="fr-FR" dirty="0" err="1"/>
              <a:t>planarização</a:t>
            </a:r>
            <a:r>
              <a:rPr lang="fr-FR" dirty="0"/>
              <a:t> </a:t>
            </a:r>
          </a:p>
          <a:p>
            <a:r>
              <a:rPr lang="fr-FR" dirty="0"/>
              <a:t>                (</a:t>
            </a:r>
            <a:r>
              <a:rPr lang="fr-FR" dirty="0" err="1"/>
              <a:t>kcal.mol</a:t>
            </a:r>
            <a:r>
              <a:rPr lang="fr-FR" baseline="30000" dirty="0"/>
              <a:t>-1</a:t>
            </a:r>
            <a:r>
              <a:rPr lang="fr-FR" dirty="0"/>
              <a:t> para H</a:t>
            </a:r>
            <a:r>
              <a:rPr lang="fr-FR" baseline="-25000" dirty="0"/>
              <a:t>2</a:t>
            </a:r>
            <a:r>
              <a:rPr lang="fr-FR" dirty="0"/>
              <a:t>ECH</a:t>
            </a:r>
            <a:r>
              <a:rPr lang="fr-FR" baseline="-25000" dirty="0"/>
              <a:t>2   </a:t>
            </a:r>
            <a:r>
              <a:rPr lang="fr-FR" dirty="0"/>
              <a:t>)</a:t>
            </a:r>
          </a:p>
          <a:p>
            <a:r>
              <a:rPr lang="fr-FR" dirty="0"/>
              <a:t>E = N            -98                         +4</a:t>
            </a:r>
          </a:p>
          <a:p>
            <a:r>
              <a:rPr lang="fr-FR" dirty="0"/>
              <a:t>E = P             -97                       +35</a:t>
            </a:r>
          </a:p>
        </p:txBody>
      </p:sp>
      <p:graphicFrame>
        <p:nvGraphicFramePr>
          <p:cNvPr id="2454533" name="Object 5"/>
          <p:cNvGraphicFramePr>
            <a:graphicFrameLocks noChangeAspect="1"/>
          </p:cNvGraphicFramePr>
          <p:nvPr/>
        </p:nvGraphicFramePr>
        <p:xfrm>
          <a:off x="7308304" y="3799468"/>
          <a:ext cx="166687" cy="16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166320" imgH="166320" progId="ChemDraw.Document.6.0">
                  <p:embed/>
                </p:oleObj>
              </mc:Choice>
              <mc:Fallback>
                <p:oleObj name="CS ChemDraw Drawing" r:id="rId10" imgW="166320" imgH="166320" progId="ChemDraw.Document.6.0">
                  <p:embed/>
                  <p:pic>
                    <p:nvPicPr>
                      <p:cNvPr id="24545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3799468"/>
                        <a:ext cx="166687" cy="16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251520" y="5621178"/>
            <a:ext cx="8665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O </a:t>
            </a:r>
            <a:r>
              <a:rPr lang="fr-FR" sz="2000" b="1" dirty="0"/>
              <a:t>P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tem a </a:t>
            </a:r>
            <a:r>
              <a:rPr lang="fr-FR" sz="2000" dirty="0" err="1"/>
              <a:t>mesma</a:t>
            </a:r>
            <a:r>
              <a:rPr lang="fr-FR" sz="2000" dirty="0"/>
              <a:t> </a:t>
            </a:r>
            <a:r>
              <a:rPr lang="fr-FR" sz="2000" dirty="0" err="1"/>
              <a:t>facilidade</a:t>
            </a:r>
            <a:r>
              <a:rPr lang="fr-FR" sz="2000" dirty="0"/>
              <a:t> para </a:t>
            </a:r>
            <a:r>
              <a:rPr lang="fr-FR" sz="2000" dirty="0" err="1"/>
              <a:t>assumir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configuração</a:t>
            </a:r>
            <a:r>
              <a:rPr lang="fr-FR" sz="2000" dirty="0"/>
              <a:t> plana, </a:t>
            </a:r>
            <a:r>
              <a:rPr lang="fr-FR" sz="2000" dirty="0" err="1"/>
              <a:t>como</a:t>
            </a:r>
            <a:r>
              <a:rPr lang="fr-FR" sz="2000" dirty="0"/>
              <a:t> o </a:t>
            </a:r>
            <a:r>
              <a:rPr lang="fr-FR" sz="2000" b="1" dirty="0"/>
              <a:t>N</a:t>
            </a:r>
            <a:r>
              <a:rPr lang="fr-FR" sz="2000" dirty="0"/>
              <a:t>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11560" y="456196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err="1"/>
              <a:t>Burford</a:t>
            </a:r>
            <a:r>
              <a:rPr lang="fr-FR" sz="1400" dirty="0"/>
              <a:t>, N.; Cameron, T. S.;</a:t>
            </a:r>
            <a:r>
              <a:rPr lang="fr-FR" sz="1400" i="1" dirty="0"/>
              <a:t> </a:t>
            </a:r>
            <a:r>
              <a:rPr lang="fr-FR" sz="1400" i="1" dirty="0" err="1"/>
              <a:t>Organometallics</a:t>
            </a:r>
            <a:r>
              <a:rPr lang="fr-FR" sz="1400" dirty="0"/>
              <a:t> </a:t>
            </a:r>
            <a:r>
              <a:rPr lang="fr-FR" sz="1400" b="1" dirty="0"/>
              <a:t>1995</a:t>
            </a:r>
            <a:r>
              <a:rPr lang="fr-FR" sz="1400" dirty="0"/>
              <a:t>, 14, 3762.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283968" y="4686235"/>
            <a:ext cx="2952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Schleyer</a:t>
            </a:r>
            <a:r>
              <a:rPr lang="fr-FR" sz="1400" dirty="0"/>
              <a:t>, P. v. R.; </a:t>
            </a:r>
            <a:r>
              <a:rPr lang="fr-FR" sz="1400" i="1" dirty="0"/>
              <a:t>ACIE</a:t>
            </a:r>
            <a:r>
              <a:rPr lang="fr-FR" sz="1400" dirty="0"/>
              <a:t>, </a:t>
            </a:r>
            <a:r>
              <a:rPr lang="fr-FR" sz="1400" b="1" dirty="0"/>
              <a:t>1996</a:t>
            </a:r>
            <a:r>
              <a:rPr lang="fr-FR" sz="1400" dirty="0"/>
              <a:t>, 35, 2236.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30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51520" y="692696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Exemplos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1238" y="2617167"/>
            <a:ext cx="7920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/>
              <a:t>Nicolaou</a:t>
            </a:r>
            <a:r>
              <a:rPr lang="fr-FR" sz="1400" dirty="0"/>
              <a:t>, K. C.; </a:t>
            </a:r>
            <a:r>
              <a:rPr lang="fr-FR" sz="1400" dirty="0" err="1"/>
              <a:t>Papahatjis</a:t>
            </a:r>
            <a:r>
              <a:rPr lang="fr-FR" sz="1400" dirty="0"/>
              <a:t>, D. P.; </a:t>
            </a:r>
            <a:r>
              <a:rPr lang="fr-FR" sz="1400" dirty="0" err="1"/>
              <a:t>Claremon</a:t>
            </a:r>
            <a:r>
              <a:rPr lang="fr-FR" sz="1400" dirty="0"/>
              <a:t>, D. A.; Dolle III, R. A.; </a:t>
            </a:r>
            <a:r>
              <a:rPr lang="fr-FR" sz="1400" i="1" dirty="0"/>
              <a:t>J. Am. </a:t>
            </a:r>
            <a:r>
              <a:rPr lang="fr-FR" sz="1400" i="1" dirty="0" err="1"/>
              <a:t>Chem</a:t>
            </a:r>
            <a:r>
              <a:rPr lang="fr-FR" sz="1400" i="1" dirty="0"/>
              <a:t>. Soc.</a:t>
            </a:r>
            <a:r>
              <a:rPr lang="fr-FR" sz="1400" dirty="0"/>
              <a:t> </a:t>
            </a:r>
            <a:r>
              <a:rPr lang="fr-FR" sz="1400" b="1" dirty="0"/>
              <a:t>1981</a:t>
            </a:r>
            <a:r>
              <a:rPr lang="fr-FR" sz="1400" dirty="0"/>
              <a:t>, 103, 6967.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51520" y="44624"/>
            <a:ext cx="7491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Olefinação</a:t>
            </a:r>
            <a:r>
              <a:rPr lang="fr-FR" sz="2800" dirty="0"/>
              <a:t> de </a:t>
            </a:r>
            <a:r>
              <a:rPr lang="fr-FR" sz="2800" dirty="0" err="1"/>
              <a:t>Horner</a:t>
            </a:r>
            <a:r>
              <a:rPr lang="fr-FR" sz="2800" dirty="0"/>
              <a:t>-</a:t>
            </a:r>
            <a:r>
              <a:rPr lang="fr-FR" sz="2800" dirty="0" err="1"/>
              <a:t>Wadsworth</a:t>
            </a:r>
            <a:r>
              <a:rPr lang="fr-FR" sz="2800" dirty="0"/>
              <a:t>-</a:t>
            </a:r>
            <a:r>
              <a:rPr lang="fr-FR" sz="2800" dirty="0" err="1"/>
              <a:t>Emmons</a:t>
            </a:r>
            <a:r>
              <a:rPr lang="fr-FR" sz="2800" dirty="0"/>
              <a:t> (HWE)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44016" y="5211777"/>
            <a:ext cx="37799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/>
              <a:t>A)</a:t>
            </a:r>
            <a:r>
              <a:rPr lang="fr-FR" sz="1400" dirty="0"/>
              <a:t> </a:t>
            </a:r>
            <a:r>
              <a:rPr lang="fr-FR" sz="1400" dirty="0" err="1"/>
              <a:t>Nicolaou</a:t>
            </a:r>
            <a:r>
              <a:rPr lang="fr-FR" sz="1400" dirty="0"/>
              <a:t>, K. C.; Daines, R. A.; </a:t>
            </a:r>
            <a:r>
              <a:rPr lang="fr-FR" sz="1400" dirty="0" err="1"/>
              <a:t>Chakraborty</a:t>
            </a:r>
            <a:r>
              <a:rPr lang="fr-FR" sz="1400" dirty="0"/>
              <a:t>, T. K.; </a:t>
            </a:r>
            <a:r>
              <a:rPr lang="fr-FR" sz="1400" dirty="0" err="1"/>
              <a:t>Ogawa</a:t>
            </a:r>
            <a:r>
              <a:rPr lang="fr-FR" sz="1400" dirty="0"/>
              <a:t>, Y.; </a:t>
            </a:r>
            <a:r>
              <a:rPr lang="fr-FR" sz="1400" i="1" dirty="0"/>
              <a:t>J. Am. </a:t>
            </a:r>
            <a:r>
              <a:rPr lang="fr-FR" sz="1400" i="1" dirty="0" err="1"/>
              <a:t>Chem</a:t>
            </a:r>
            <a:r>
              <a:rPr lang="fr-FR" sz="1400" i="1" dirty="0"/>
              <a:t>. Soc.</a:t>
            </a:r>
            <a:r>
              <a:rPr lang="fr-FR" sz="1400" dirty="0"/>
              <a:t> </a:t>
            </a:r>
            <a:r>
              <a:rPr lang="fr-FR" sz="1400" b="1" dirty="0"/>
              <a:t>1988</a:t>
            </a:r>
            <a:r>
              <a:rPr lang="fr-FR" sz="1400" dirty="0"/>
              <a:t>, 110, 4685.</a:t>
            </a:r>
          </a:p>
          <a:p>
            <a:pPr algn="just"/>
            <a:r>
              <a:rPr lang="fr-FR" sz="1400" b="1" dirty="0"/>
              <a:t>B)</a:t>
            </a:r>
            <a:r>
              <a:rPr lang="fr-FR" sz="1400" dirty="0"/>
              <a:t> </a:t>
            </a:r>
            <a:r>
              <a:rPr lang="fr-FR" sz="1400" dirty="0" err="1"/>
              <a:t>Nicolaou</a:t>
            </a:r>
            <a:r>
              <a:rPr lang="fr-FR" sz="1400" dirty="0"/>
              <a:t>, K.C.; Daines, R. A.; </a:t>
            </a:r>
            <a:r>
              <a:rPr lang="fr-FR" sz="1400" dirty="0" err="1"/>
              <a:t>Ogawa</a:t>
            </a:r>
            <a:r>
              <a:rPr lang="fr-FR" sz="1400" dirty="0"/>
              <a:t>, Y.; </a:t>
            </a:r>
            <a:r>
              <a:rPr lang="fr-FR" sz="1400" dirty="0" err="1"/>
              <a:t>Chakraborty</a:t>
            </a:r>
            <a:r>
              <a:rPr lang="fr-FR" sz="1400" dirty="0"/>
              <a:t>, T. K.; </a:t>
            </a:r>
            <a:r>
              <a:rPr lang="fr-FR" sz="1400" i="1" dirty="0"/>
              <a:t>J. Am. </a:t>
            </a:r>
            <a:r>
              <a:rPr lang="fr-FR" sz="1400" i="1" dirty="0" err="1"/>
              <a:t>Chem</a:t>
            </a:r>
            <a:r>
              <a:rPr lang="fr-FR" sz="1400" i="1" dirty="0"/>
              <a:t>. Soc. </a:t>
            </a:r>
            <a:r>
              <a:rPr lang="fr-FR" sz="1400" b="1" dirty="0"/>
              <a:t>1988</a:t>
            </a:r>
            <a:r>
              <a:rPr lang="fr-FR" sz="1400" dirty="0"/>
              <a:t>, 110, 4696.</a:t>
            </a:r>
          </a:p>
        </p:txBody>
      </p:sp>
      <p:graphicFrame>
        <p:nvGraphicFramePr>
          <p:cNvPr id="2782223" name="Object 15"/>
          <p:cNvGraphicFramePr>
            <a:graphicFrameLocks noChangeAspect="1"/>
          </p:cNvGraphicFramePr>
          <p:nvPr/>
        </p:nvGraphicFramePr>
        <p:xfrm>
          <a:off x="673100" y="3305175"/>
          <a:ext cx="7929563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609210" imgH="2564489" progId="ChemDraw.Document.6.0">
                  <p:embed/>
                </p:oleObj>
              </mc:Choice>
              <mc:Fallback>
                <p:oleObj name="CS ChemDraw Drawing" r:id="rId2" imgW="6609210" imgH="2564489" progId="ChemDraw.Document.6.0">
                  <p:embed/>
                  <p:pic>
                    <p:nvPicPr>
                      <p:cNvPr id="278222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3305175"/>
                        <a:ext cx="7929563" cy="307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2224" name="Object 16"/>
          <p:cNvGraphicFramePr>
            <a:graphicFrameLocks noChangeAspect="1"/>
          </p:cNvGraphicFramePr>
          <p:nvPr/>
        </p:nvGraphicFramePr>
        <p:xfrm>
          <a:off x="250825" y="1098550"/>
          <a:ext cx="8612188" cy="153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7167101" imgH="1281108" progId="ChemDraw.Document.6.0">
                  <p:embed/>
                </p:oleObj>
              </mc:Choice>
              <mc:Fallback>
                <p:oleObj name="CS ChemDraw Drawing" r:id="rId4" imgW="7167101" imgH="1281108" progId="ChemDraw.Document.6.0">
                  <p:embed/>
                  <p:pic>
                    <p:nvPicPr>
                      <p:cNvPr id="278222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098550"/>
                        <a:ext cx="8612188" cy="153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15816" y="3840435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707459" name="Object 3"/>
          <p:cNvGraphicFramePr>
            <a:graphicFrameLocks noChangeAspect="1"/>
          </p:cNvGraphicFramePr>
          <p:nvPr/>
        </p:nvGraphicFramePr>
        <p:xfrm>
          <a:off x="2122388" y="1918573"/>
          <a:ext cx="1656184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217880" imgH="270360" progId="ChemDraw.Document.6.0">
                  <p:embed/>
                </p:oleObj>
              </mc:Choice>
              <mc:Fallback>
                <p:oleObj name="CS ChemDraw Drawing" r:id="rId2" imgW="1217880" imgH="270360" progId="ChemDraw.Document.6.0">
                  <p:embed/>
                  <p:pic>
                    <p:nvPicPr>
                      <p:cNvPr id="2707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388" y="1918573"/>
                        <a:ext cx="1656184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90872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1" y="-27384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err="1"/>
              <a:t>Olefinação</a:t>
            </a:r>
            <a:r>
              <a:rPr lang="fr-FR" sz="2800" dirty="0"/>
              <a:t> de </a:t>
            </a:r>
            <a:r>
              <a:rPr lang="fr-FR" sz="2800" dirty="0" err="1"/>
              <a:t>Horner</a:t>
            </a:r>
            <a:r>
              <a:rPr lang="fr-FR" sz="2800" dirty="0"/>
              <a:t>-</a:t>
            </a:r>
            <a:r>
              <a:rPr lang="fr-FR" sz="2800" dirty="0" err="1"/>
              <a:t>Wadsworth</a:t>
            </a:r>
            <a:r>
              <a:rPr lang="fr-FR" sz="2800" dirty="0"/>
              <a:t>-</a:t>
            </a:r>
            <a:r>
              <a:rPr lang="fr-FR" sz="2800" dirty="0" err="1"/>
              <a:t>Emmons</a:t>
            </a:r>
            <a:r>
              <a:rPr lang="fr-FR" sz="2800" dirty="0"/>
              <a:t>, </a:t>
            </a:r>
            <a:r>
              <a:rPr lang="fr-FR" sz="2800" dirty="0" err="1"/>
              <a:t>Modificação</a:t>
            </a:r>
            <a:r>
              <a:rPr lang="fr-FR" sz="2800" dirty="0"/>
              <a:t> de </a:t>
            </a:r>
            <a:r>
              <a:rPr lang="fr-FR" sz="2800" dirty="0" err="1"/>
              <a:t>Still</a:t>
            </a:r>
            <a:r>
              <a:rPr lang="fr-FR" sz="2800" dirty="0"/>
              <a:t>-</a:t>
            </a:r>
            <a:r>
              <a:rPr lang="fr-FR" sz="2800" dirty="0" err="1"/>
              <a:t>Gennari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2127721" y="1846565"/>
            <a:ext cx="3868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R</a:t>
            </a:r>
            <a:r>
              <a:rPr lang="fr-FR" b="1" baseline="-25000" dirty="0"/>
              <a:t>F</a:t>
            </a:r>
            <a:r>
              <a:rPr lang="fr-FR" b="1" dirty="0"/>
              <a:t> = CF</a:t>
            </a:r>
            <a:r>
              <a:rPr lang="fr-FR" b="1" baseline="-25000" dirty="0"/>
              <a:t>3</a:t>
            </a:r>
            <a:r>
              <a:rPr lang="fr-FR" b="1" dirty="0"/>
              <a:t>, CH</a:t>
            </a:r>
            <a:r>
              <a:rPr lang="fr-FR" b="1" baseline="-25000" dirty="0"/>
              <a:t>2</a:t>
            </a:r>
            <a:r>
              <a:rPr lang="fr-FR" b="1" dirty="0"/>
              <a:t>CF</a:t>
            </a:r>
            <a:r>
              <a:rPr lang="fr-FR" b="1" baseline="-25000" dirty="0"/>
              <a:t>3</a:t>
            </a:r>
            <a:endParaRPr lang="fr-FR" b="1" dirty="0"/>
          </a:p>
          <a:p>
            <a:r>
              <a:rPr lang="fr-FR" b="1" dirty="0"/>
              <a:t>G =  </a:t>
            </a:r>
            <a:r>
              <a:rPr lang="fr-FR" b="1" dirty="0" err="1"/>
              <a:t>arila</a:t>
            </a:r>
            <a:r>
              <a:rPr lang="fr-FR" b="1" dirty="0"/>
              <a:t>, </a:t>
            </a:r>
            <a:r>
              <a:rPr lang="fr-FR" b="1" dirty="0" err="1"/>
              <a:t>alquila</a:t>
            </a:r>
            <a:r>
              <a:rPr lang="fr-FR" b="1" dirty="0"/>
              <a:t>, COR, CO</a:t>
            </a:r>
            <a:r>
              <a:rPr lang="fr-FR" b="1" baseline="-25000" dirty="0"/>
              <a:t>2</a:t>
            </a:r>
            <a:r>
              <a:rPr lang="fr-FR" b="1" dirty="0"/>
              <a:t>R, CN, SO</a:t>
            </a:r>
            <a:r>
              <a:rPr lang="fr-FR" b="1" baseline="-25000" dirty="0"/>
              <a:t>2</a:t>
            </a:r>
            <a:r>
              <a:rPr lang="fr-FR" b="1" dirty="0"/>
              <a:t>R</a:t>
            </a:r>
          </a:p>
        </p:txBody>
      </p:sp>
      <p:graphicFrame>
        <p:nvGraphicFramePr>
          <p:cNvPr id="2707458" name="Object 2"/>
          <p:cNvGraphicFramePr>
            <a:graphicFrameLocks noChangeAspect="1"/>
          </p:cNvGraphicFramePr>
          <p:nvPr/>
        </p:nvGraphicFramePr>
        <p:xfrm>
          <a:off x="2560638" y="1192213"/>
          <a:ext cx="4021137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093552" imgH="593934" progId="ChemDraw.Document.6.0">
                  <p:embed/>
                </p:oleObj>
              </mc:Choice>
              <mc:Fallback>
                <p:oleObj name="CS ChemDraw Drawing" r:id="rId4" imgW="3093552" imgH="593934" progId="ChemDraw.Document.6.0">
                  <p:embed/>
                  <p:pic>
                    <p:nvPicPr>
                      <p:cNvPr id="2707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638" y="1192213"/>
                        <a:ext cx="4021137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7460" name="Object 4"/>
          <p:cNvGraphicFramePr>
            <a:graphicFrameLocks noChangeAspect="1"/>
          </p:cNvGraphicFramePr>
          <p:nvPr/>
        </p:nvGraphicFramePr>
        <p:xfrm>
          <a:off x="169863" y="3194050"/>
          <a:ext cx="8689975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7240100" imgH="1048007" progId="ChemDraw.Document.6.0">
                  <p:embed/>
                </p:oleObj>
              </mc:Choice>
              <mc:Fallback>
                <p:oleObj name="CS ChemDraw Drawing" r:id="rId6" imgW="7240100" imgH="1048007" progId="ChemDraw.Document.6.0">
                  <p:embed/>
                  <p:pic>
                    <p:nvPicPr>
                      <p:cNvPr id="2707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3" y="3194050"/>
                        <a:ext cx="8689975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7461" name="Object 5"/>
          <p:cNvGraphicFramePr>
            <a:graphicFrameLocks noChangeAspect="1"/>
          </p:cNvGraphicFramePr>
          <p:nvPr/>
        </p:nvGraphicFramePr>
        <p:xfrm>
          <a:off x="3347864" y="4681562"/>
          <a:ext cx="5483225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4566762" imgH="1296269" progId="ChemDraw.Document.6.0">
                  <p:embed/>
                </p:oleObj>
              </mc:Choice>
              <mc:Fallback>
                <p:oleObj name="CS ChemDraw Drawing" r:id="rId8" imgW="4566762" imgH="1296269" progId="ChemDraw.Document.6.0">
                  <p:embed/>
                  <p:pic>
                    <p:nvPicPr>
                      <p:cNvPr id="2707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681562"/>
                        <a:ext cx="5483225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79512" y="5208587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EDV = </a:t>
            </a:r>
            <a:r>
              <a:rPr lang="fr-FR" b="1" u="sng" dirty="0" err="1"/>
              <a:t>E</a:t>
            </a:r>
            <a:r>
              <a:rPr lang="fr-FR" dirty="0" err="1"/>
              <a:t>tapa</a:t>
            </a:r>
            <a:r>
              <a:rPr lang="fr-FR" dirty="0"/>
              <a:t> </a:t>
            </a:r>
            <a:r>
              <a:rPr lang="fr-FR" b="1" u="sng" dirty="0" err="1"/>
              <a:t>D</a:t>
            </a:r>
            <a:r>
              <a:rPr lang="fr-FR" dirty="0" err="1"/>
              <a:t>eterminante</a:t>
            </a:r>
            <a:r>
              <a:rPr lang="fr-FR" dirty="0"/>
              <a:t> da </a:t>
            </a:r>
            <a:r>
              <a:rPr lang="fr-FR" b="1" u="sng" dirty="0" err="1"/>
              <a:t>V</a:t>
            </a:r>
            <a:r>
              <a:rPr lang="fr-FR" dirty="0" err="1"/>
              <a:t>elocidade</a:t>
            </a:r>
            <a:r>
              <a:rPr lang="fr-FR" dirty="0"/>
              <a:t> (a </a:t>
            </a:r>
            <a:r>
              <a:rPr lang="fr-FR" dirty="0" err="1"/>
              <a:t>etapa</a:t>
            </a:r>
            <a:r>
              <a:rPr lang="fr-FR" dirty="0"/>
              <a:t> mais </a:t>
            </a:r>
            <a:r>
              <a:rPr lang="fr-FR" dirty="0" err="1"/>
              <a:t>lenta</a:t>
            </a:r>
            <a:r>
              <a:rPr lang="fr-FR" dirty="0"/>
              <a:t>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79512" y="2780928"/>
            <a:ext cx="1491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Mecanismo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32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9807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1" y="26621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err="1"/>
              <a:t>Olefinação</a:t>
            </a:r>
            <a:r>
              <a:rPr lang="fr-FR" sz="2800" dirty="0"/>
              <a:t> de </a:t>
            </a:r>
            <a:r>
              <a:rPr lang="fr-FR" sz="2800" dirty="0" err="1"/>
              <a:t>Horner</a:t>
            </a:r>
            <a:r>
              <a:rPr lang="fr-FR" sz="2800" dirty="0"/>
              <a:t>-</a:t>
            </a:r>
            <a:r>
              <a:rPr lang="fr-FR" sz="2800" dirty="0" err="1"/>
              <a:t>Wadsworth</a:t>
            </a:r>
            <a:r>
              <a:rPr lang="fr-FR" sz="2800" dirty="0"/>
              <a:t>-</a:t>
            </a:r>
            <a:r>
              <a:rPr lang="fr-FR" sz="2800" dirty="0" err="1"/>
              <a:t>Emmons</a:t>
            </a:r>
            <a:r>
              <a:rPr lang="fr-FR" sz="2800" dirty="0"/>
              <a:t>, </a:t>
            </a:r>
            <a:r>
              <a:rPr lang="fr-FR" sz="2800" dirty="0" err="1"/>
              <a:t>Modificação</a:t>
            </a:r>
            <a:r>
              <a:rPr lang="fr-FR" sz="2800" dirty="0"/>
              <a:t> de </a:t>
            </a:r>
            <a:r>
              <a:rPr lang="fr-FR" sz="2800" dirty="0" err="1"/>
              <a:t>Still</a:t>
            </a:r>
            <a:r>
              <a:rPr lang="fr-FR" sz="2800" dirty="0"/>
              <a:t>-</a:t>
            </a:r>
            <a:r>
              <a:rPr lang="fr-FR" sz="2800" dirty="0" err="1"/>
              <a:t>Gennari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1196752"/>
            <a:ext cx="1898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err="1"/>
              <a:t>Aspectos</a:t>
            </a:r>
            <a:r>
              <a:rPr lang="fr-FR" sz="2000" b="1" i="1" dirty="0"/>
              <a:t> </a:t>
            </a:r>
            <a:r>
              <a:rPr lang="fr-FR" sz="2000" b="1" i="1" dirty="0" err="1"/>
              <a:t>gerais</a:t>
            </a:r>
            <a:r>
              <a:rPr lang="fr-FR" sz="2000" b="1" i="1" dirty="0"/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9512" y="1700808"/>
            <a:ext cx="87129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2000" dirty="0"/>
              <a:t> Os </a:t>
            </a:r>
            <a:r>
              <a:rPr lang="fr-FR" sz="2000" dirty="0" err="1"/>
              <a:t>reagentes</a:t>
            </a:r>
            <a:r>
              <a:rPr lang="fr-FR" sz="2000" dirty="0"/>
              <a:t> </a:t>
            </a:r>
            <a:r>
              <a:rPr lang="fr-FR" sz="2000" dirty="0" err="1"/>
              <a:t>necessários</a:t>
            </a:r>
            <a:r>
              <a:rPr lang="fr-FR" sz="2000" dirty="0"/>
              <a:t> bis(</a:t>
            </a:r>
            <a:r>
              <a:rPr lang="fr-FR" sz="2000" dirty="0" err="1"/>
              <a:t>trifluoroetil</a:t>
            </a:r>
            <a:r>
              <a:rPr lang="fr-FR" sz="2000" dirty="0"/>
              <a:t>)</a:t>
            </a:r>
            <a:r>
              <a:rPr lang="fr-FR" sz="2000" dirty="0" err="1"/>
              <a:t>fosfonatos</a:t>
            </a:r>
            <a:r>
              <a:rPr lang="fr-FR" sz="2000" dirty="0"/>
              <a:t> </a:t>
            </a:r>
            <a:r>
              <a:rPr lang="fr-FR" sz="2000" dirty="0" err="1"/>
              <a:t>podem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facilmente</a:t>
            </a:r>
            <a:r>
              <a:rPr lang="fr-FR" sz="2000" dirty="0"/>
              <a:t> </a:t>
            </a:r>
            <a:r>
              <a:rPr lang="fr-FR" sz="2000" dirty="0" err="1"/>
              <a:t>obtidos</a:t>
            </a:r>
            <a:r>
              <a:rPr lang="fr-FR" sz="2000" dirty="0"/>
              <a:t> a partir de </a:t>
            </a:r>
            <a:r>
              <a:rPr lang="fr-FR" sz="2000" dirty="0" err="1"/>
              <a:t>trialquilfosfonatos</a:t>
            </a:r>
            <a:r>
              <a:rPr lang="fr-FR" sz="2000" dirty="0"/>
              <a:t> </a:t>
            </a:r>
            <a:r>
              <a:rPr lang="fr-FR" sz="2000" dirty="0" err="1"/>
              <a:t>comerciais</a:t>
            </a:r>
            <a:r>
              <a:rPr lang="fr-FR" sz="2000" dirty="0"/>
              <a:t> e </a:t>
            </a:r>
            <a:r>
              <a:rPr lang="fr-FR" sz="2000" dirty="0" err="1"/>
              <a:t>trifluoroetanol</a:t>
            </a:r>
            <a:r>
              <a:rPr lang="fr-FR" sz="2000" dirty="0"/>
              <a:t>.</a:t>
            </a:r>
          </a:p>
          <a:p>
            <a:pPr algn="just">
              <a:buFontTx/>
              <a:buChar char="-"/>
            </a:pPr>
            <a:endParaRPr lang="fr-FR" sz="2000" dirty="0"/>
          </a:p>
          <a:p>
            <a:pPr algn="just">
              <a:buFontTx/>
              <a:buChar char="-"/>
            </a:pPr>
            <a:r>
              <a:rPr lang="fr-FR" sz="2000" dirty="0"/>
              <a:t> A </a:t>
            </a:r>
            <a:r>
              <a:rPr lang="fr-FR" sz="2000" dirty="0" err="1"/>
              <a:t>estereoseletividade</a:t>
            </a:r>
            <a:r>
              <a:rPr lang="fr-FR" sz="2000" dirty="0"/>
              <a:t> (Z) </a:t>
            </a:r>
            <a:r>
              <a:rPr lang="fr-FR" sz="2000" dirty="0" err="1"/>
              <a:t>não</a:t>
            </a:r>
            <a:r>
              <a:rPr lang="fr-FR" sz="2000" dirty="0"/>
              <a:t> é </a:t>
            </a:r>
            <a:r>
              <a:rPr lang="fr-FR" sz="2000" dirty="0" err="1"/>
              <a:t>somente</a:t>
            </a:r>
            <a:r>
              <a:rPr lang="fr-FR" sz="2000" dirty="0"/>
              <a:t> </a:t>
            </a:r>
            <a:r>
              <a:rPr lang="fr-FR" sz="2000" dirty="0" err="1"/>
              <a:t>observada</a:t>
            </a:r>
            <a:r>
              <a:rPr lang="fr-FR" sz="2000" dirty="0"/>
              <a:t> para </a:t>
            </a:r>
            <a:r>
              <a:rPr lang="fr-FR" sz="2000" dirty="0" err="1"/>
              <a:t>s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ntese</a:t>
            </a:r>
            <a:r>
              <a:rPr lang="fr-FR" sz="2000" dirty="0"/>
              <a:t> de </a:t>
            </a:r>
            <a:r>
              <a:rPr lang="fr-FR" sz="2000" dirty="0" err="1"/>
              <a:t>olefinas</a:t>
            </a:r>
            <a:r>
              <a:rPr lang="fr-FR" sz="2000" dirty="0"/>
              <a:t> 1,2-</a:t>
            </a:r>
            <a:r>
              <a:rPr lang="fr-FR" sz="2000" dirty="0" err="1"/>
              <a:t>dissubsitu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das</a:t>
            </a:r>
            <a:r>
              <a:rPr lang="fr-FR" sz="2000" dirty="0"/>
              <a:t>, mas </a:t>
            </a:r>
            <a:r>
              <a:rPr lang="fr-FR" sz="2000" dirty="0" err="1"/>
              <a:t>igualmente</a:t>
            </a:r>
            <a:r>
              <a:rPr lang="fr-FR" sz="2000" dirty="0"/>
              <a:t> </a:t>
            </a:r>
            <a:r>
              <a:rPr lang="fr-FR" sz="2000" dirty="0" err="1"/>
              <a:t>alcenos</a:t>
            </a:r>
            <a:r>
              <a:rPr lang="fr-FR" sz="2000" dirty="0"/>
              <a:t> </a:t>
            </a:r>
            <a:r>
              <a:rPr lang="fr-FR" sz="2000" dirty="0" err="1"/>
              <a:t>trissubstitu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dos</a:t>
            </a:r>
            <a:r>
              <a:rPr lang="fr-FR" sz="2000" dirty="0"/>
              <a:t>.</a:t>
            </a:r>
          </a:p>
          <a:p>
            <a:pPr algn="just">
              <a:buFontTx/>
              <a:buChar char="-"/>
            </a:pPr>
            <a:endParaRPr lang="fr-FR" sz="2000" dirty="0"/>
          </a:p>
          <a:p>
            <a:pPr algn="just">
              <a:buFontTx/>
              <a:buChar char="-"/>
            </a:pPr>
            <a:r>
              <a:rPr lang="fr-FR" sz="2000" dirty="0"/>
              <a:t> O </a:t>
            </a:r>
            <a:r>
              <a:rPr lang="fr-FR" sz="2000" dirty="0" err="1"/>
              <a:t>fosfonato</a:t>
            </a:r>
            <a:r>
              <a:rPr lang="fr-FR" sz="2000" dirty="0"/>
              <a:t> </a:t>
            </a:r>
            <a:r>
              <a:rPr lang="fr-FR" sz="2000" dirty="0" err="1"/>
              <a:t>deve</a:t>
            </a:r>
            <a:r>
              <a:rPr lang="fr-FR" sz="2000" dirty="0"/>
              <a:t> </a:t>
            </a:r>
            <a:r>
              <a:rPr lang="fr-FR" sz="2000" dirty="0" err="1"/>
              <a:t>obrigatoriamente</a:t>
            </a:r>
            <a:r>
              <a:rPr lang="fr-FR" sz="2000" dirty="0"/>
              <a:t> </a:t>
            </a:r>
            <a:r>
              <a:rPr lang="fr-FR" sz="2000" dirty="0" err="1"/>
              <a:t>possuir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grupo</a:t>
            </a:r>
            <a:r>
              <a:rPr lang="fr-FR" sz="2000" dirty="0"/>
              <a:t> </a:t>
            </a:r>
            <a:r>
              <a:rPr lang="fr-FR" sz="2000" dirty="0" err="1"/>
              <a:t>atrator</a:t>
            </a:r>
            <a:r>
              <a:rPr lang="fr-FR" sz="2000" dirty="0"/>
              <a:t> de </a:t>
            </a:r>
            <a:r>
              <a:rPr lang="fr-FR" sz="2000" dirty="0" err="1"/>
              <a:t>elétrons</a:t>
            </a:r>
            <a:r>
              <a:rPr lang="fr-FR" sz="2000" dirty="0"/>
              <a:t> (EWG) na </a:t>
            </a:r>
            <a:r>
              <a:rPr lang="fr-FR" sz="2000" dirty="0" err="1"/>
              <a:t>posição</a:t>
            </a:r>
            <a:r>
              <a:rPr lang="fr-FR" sz="2000" dirty="0"/>
              <a:t> </a:t>
            </a:r>
            <a:r>
              <a:rPr lang="fr-FR" sz="2000" dirty="0">
                <a:latin typeface="Symbol" pitchFamily="18" charset="2"/>
              </a:rPr>
              <a:t>a</a:t>
            </a:r>
            <a:r>
              <a:rPr lang="fr-FR" sz="2000" dirty="0"/>
              <a:t> do </a:t>
            </a:r>
            <a:r>
              <a:rPr lang="fr-FR" sz="2000" dirty="0" err="1"/>
              <a:t>carbânion</a:t>
            </a:r>
            <a:r>
              <a:rPr lang="fr-FR" sz="2000" dirty="0"/>
              <a:t>, do </a:t>
            </a:r>
            <a:r>
              <a:rPr lang="fr-FR" sz="2000" dirty="0" err="1"/>
              <a:t>contrário</a:t>
            </a:r>
            <a:r>
              <a:rPr lang="fr-FR" sz="2000" dirty="0"/>
              <a:t>, </a:t>
            </a:r>
            <a:r>
              <a:rPr lang="fr-FR" sz="2000" dirty="0" err="1"/>
              <a:t>há</a:t>
            </a:r>
            <a:r>
              <a:rPr lang="fr-FR" sz="2000" dirty="0"/>
              <a:t> </a:t>
            </a:r>
            <a:r>
              <a:rPr lang="fr-FR" sz="2000" dirty="0" err="1"/>
              <a:t>decomposição</a:t>
            </a:r>
            <a:r>
              <a:rPr lang="fr-FR" sz="2000" dirty="0"/>
              <a:t>.</a:t>
            </a:r>
          </a:p>
          <a:p>
            <a:pPr algn="just">
              <a:buFontTx/>
              <a:buChar char="-"/>
            </a:pPr>
            <a:endParaRPr lang="fr-FR" sz="2000" dirty="0"/>
          </a:p>
          <a:p>
            <a:pPr algn="just">
              <a:buFontTx/>
              <a:buChar char="-"/>
            </a:pP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base </a:t>
            </a:r>
            <a:r>
              <a:rPr lang="fr-FR" sz="2000" dirty="0" err="1"/>
              <a:t>bem</a:t>
            </a:r>
            <a:r>
              <a:rPr lang="fr-FR" sz="2000" dirty="0"/>
              <a:t> </a:t>
            </a:r>
            <a:r>
              <a:rPr lang="fr-FR" sz="2000" dirty="0" err="1"/>
              <a:t>dissociativa</a:t>
            </a:r>
            <a:r>
              <a:rPr lang="fr-FR" sz="2000" dirty="0"/>
              <a:t> </a:t>
            </a:r>
            <a:r>
              <a:rPr lang="fr-FR" sz="2000" dirty="0" err="1"/>
              <a:t>deve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empregada</a:t>
            </a:r>
            <a:r>
              <a:rPr lang="fr-FR" sz="2000" dirty="0"/>
              <a:t>, no </a:t>
            </a:r>
            <a:r>
              <a:rPr lang="fr-FR" sz="2000" dirty="0" err="1"/>
              <a:t>qual</a:t>
            </a:r>
            <a:r>
              <a:rPr lang="fr-FR" sz="2000" dirty="0"/>
              <a:t> o </a:t>
            </a:r>
            <a:r>
              <a:rPr lang="fr-FR" sz="2000" dirty="0" err="1"/>
              <a:t>cátion</a:t>
            </a:r>
            <a:r>
              <a:rPr lang="fr-FR" sz="2000" dirty="0"/>
              <a:t> </a:t>
            </a:r>
            <a:r>
              <a:rPr lang="fr-FR" sz="2000" dirty="0" err="1"/>
              <a:t>metálico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é </a:t>
            </a:r>
            <a:r>
              <a:rPr lang="fr-FR" sz="2000" dirty="0" err="1"/>
              <a:t>coordenante</a:t>
            </a:r>
            <a:r>
              <a:rPr lang="fr-FR" sz="2000" dirty="0"/>
              <a:t> (</a:t>
            </a:r>
            <a:r>
              <a:rPr lang="fr-FR" sz="2000" dirty="0" err="1"/>
              <a:t>isso</a:t>
            </a:r>
            <a:r>
              <a:rPr lang="fr-FR" sz="2000" dirty="0"/>
              <a:t> é </a:t>
            </a:r>
            <a:r>
              <a:rPr lang="fr-FR" sz="2000" dirty="0" err="1"/>
              <a:t>igualmente</a:t>
            </a:r>
            <a:r>
              <a:rPr lang="fr-FR" sz="2000" dirty="0"/>
              <a:t> </a:t>
            </a:r>
            <a:r>
              <a:rPr lang="fr-FR" sz="2000" dirty="0" err="1"/>
              <a:t>alcançado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o </a:t>
            </a:r>
            <a:r>
              <a:rPr lang="fr-FR" sz="2000" dirty="0" err="1"/>
              <a:t>éter</a:t>
            </a:r>
            <a:r>
              <a:rPr lang="fr-FR" sz="2000" dirty="0"/>
              <a:t> de </a:t>
            </a:r>
            <a:r>
              <a:rPr lang="fr-FR" sz="2000" dirty="0" err="1"/>
              <a:t>coroa</a:t>
            </a:r>
            <a:r>
              <a:rPr lang="fr-FR" sz="2000" dirty="0"/>
              <a:t> 18-crown-6) 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33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545237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83671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1" y="-27384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err="1"/>
              <a:t>Olefinação</a:t>
            </a:r>
            <a:r>
              <a:rPr lang="fr-FR" sz="2800" dirty="0"/>
              <a:t> de </a:t>
            </a:r>
            <a:r>
              <a:rPr lang="fr-FR" sz="2800" dirty="0" err="1"/>
              <a:t>Horner</a:t>
            </a:r>
            <a:r>
              <a:rPr lang="fr-FR" sz="2800" dirty="0"/>
              <a:t>-</a:t>
            </a:r>
            <a:r>
              <a:rPr lang="fr-FR" sz="2800" dirty="0" err="1"/>
              <a:t>Wadsworth</a:t>
            </a:r>
            <a:r>
              <a:rPr lang="fr-FR" sz="2800" dirty="0"/>
              <a:t>-</a:t>
            </a:r>
            <a:r>
              <a:rPr lang="fr-FR" sz="2800" dirty="0" err="1"/>
              <a:t>Emmons</a:t>
            </a:r>
            <a:r>
              <a:rPr lang="fr-FR" sz="2800" dirty="0"/>
              <a:t>, </a:t>
            </a:r>
            <a:r>
              <a:rPr lang="fr-FR" sz="2800" dirty="0" err="1"/>
              <a:t>Modificação</a:t>
            </a:r>
            <a:r>
              <a:rPr lang="fr-FR" sz="2800" dirty="0"/>
              <a:t> de </a:t>
            </a:r>
            <a:r>
              <a:rPr lang="fr-FR" sz="2800" dirty="0" err="1"/>
              <a:t>Still</a:t>
            </a:r>
            <a:r>
              <a:rPr lang="fr-FR" sz="2800" dirty="0"/>
              <a:t>-</a:t>
            </a:r>
            <a:r>
              <a:rPr lang="fr-FR" sz="2800" dirty="0" err="1"/>
              <a:t>Gennari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1084674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Exemplos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2783235" name="Object 3"/>
          <p:cNvGraphicFramePr>
            <a:graphicFrameLocks noChangeAspect="1"/>
          </p:cNvGraphicFramePr>
          <p:nvPr/>
        </p:nvGraphicFramePr>
        <p:xfrm>
          <a:off x="481013" y="1231900"/>
          <a:ext cx="8262937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863760" imgH="1605933" progId="ChemDraw.Document.6.0">
                  <p:embed/>
                </p:oleObj>
              </mc:Choice>
              <mc:Fallback>
                <p:oleObj name="CS ChemDraw Drawing" r:id="rId2" imgW="6863760" imgH="1605933" progId="ChemDraw.Document.6.0">
                  <p:embed/>
                  <p:pic>
                    <p:nvPicPr>
                      <p:cNvPr id="27832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1231900"/>
                        <a:ext cx="8262937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323529" y="2916233"/>
            <a:ext cx="5760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/>
              <a:t>Bates, R. W.; Fernandez-</a:t>
            </a:r>
            <a:r>
              <a:rPr lang="fr-FR" sz="1400" dirty="0" err="1"/>
              <a:t>Megia</a:t>
            </a:r>
            <a:r>
              <a:rPr lang="fr-FR" sz="1400" dirty="0"/>
              <a:t>, E.; </a:t>
            </a:r>
            <a:r>
              <a:rPr lang="fr-FR" sz="1400" dirty="0" err="1"/>
              <a:t>Ley</a:t>
            </a:r>
            <a:r>
              <a:rPr lang="fr-FR" sz="1400" dirty="0"/>
              <a:t>, S. V.; </a:t>
            </a:r>
            <a:r>
              <a:rPr lang="fr-FR" sz="1400" i="1" dirty="0"/>
              <a:t>J. </a:t>
            </a:r>
            <a:r>
              <a:rPr lang="fr-FR" sz="1400" i="1" dirty="0" err="1"/>
              <a:t>Chem</a:t>
            </a:r>
            <a:r>
              <a:rPr lang="fr-FR" sz="1400" i="1" dirty="0"/>
              <a:t>. Soc. Perkin </a:t>
            </a:r>
            <a:r>
              <a:rPr lang="fr-FR" sz="1400" i="1" dirty="0" err="1"/>
              <a:t>Trans</a:t>
            </a:r>
            <a:r>
              <a:rPr lang="fr-FR" sz="1400" i="1" dirty="0"/>
              <a:t>. 1</a:t>
            </a:r>
            <a:r>
              <a:rPr lang="fr-FR" sz="1400" dirty="0"/>
              <a:t> </a:t>
            </a:r>
            <a:r>
              <a:rPr lang="fr-FR" sz="1400" b="1" dirty="0"/>
              <a:t>1999</a:t>
            </a:r>
            <a:r>
              <a:rPr lang="fr-FR" sz="1400" dirty="0"/>
              <a:t>, 1917.</a:t>
            </a:r>
            <a:r>
              <a:rPr lang="fr-FR" dirty="0"/>
              <a:t> </a:t>
            </a:r>
          </a:p>
        </p:txBody>
      </p:sp>
      <p:graphicFrame>
        <p:nvGraphicFramePr>
          <p:cNvPr id="2783236" name="Object 4"/>
          <p:cNvGraphicFramePr>
            <a:graphicFrameLocks noChangeAspect="1"/>
          </p:cNvGraphicFramePr>
          <p:nvPr/>
        </p:nvGraphicFramePr>
        <p:xfrm>
          <a:off x="422275" y="3810000"/>
          <a:ext cx="8394700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984037" imgH="1988749" progId="ChemDraw.Document.6.0">
                  <p:embed/>
                </p:oleObj>
              </mc:Choice>
              <mc:Fallback>
                <p:oleObj name="CS ChemDraw Drawing" r:id="rId4" imgW="6984037" imgH="1988749" progId="ChemDraw.Document.6.0">
                  <p:embed/>
                  <p:pic>
                    <p:nvPicPr>
                      <p:cNvPr id="27832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3810000"/>
                        <a:ext cx="8394700" cy="239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251521" y="5877272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err="1"/>
              <a:t>Broady</a:t>
            </a:r>
            <a:r>
              <a:rPr lang="fr-FR" sz="1400" dirty="0"/>
              <a:t>, S. D.; </a:t>
            </a:r>
            <a:r>
              <a:rPr lang="fr-FR" sz="1400" dirty="0" err="1"/>
              <a:t>Rexhause</a:t>
            </a:r>
            <a:r>
              <a:rPr lang="fr-FR" sz="1400" dirty="0"/>
              <a:t>, J. E.; Thomas, E. J.; </a:t>
            </a:r>
            <a:r>
              <a:rPr lang="fr-FR" sz="1400" i="1" dirty="0"/>
              <a:t>J. </a:t>
            </a:r>
            <a:r>
              <a:rPr lang="fr-FR" sz="1400" i="1" dirty="0" err="1"/>
              <a:t>Chem</a:t>
            </a:r>
            <a:r>
              <a:rPr lang="fr-FR" sz="1400" i="1" dirty="0"/>
              <a:t>. Soc. Perkin </a:t>
            </a:r>
            <a:r>
              <a:rPr lang="fr-FR" sz="1400" i="1" dirty="0" err="1"/>
              <a:t>Trans</a:t>
            </a:r>
            <a:r>
              <a:rPr lang="fr-FR" sz="1400" i="1" dirty="0"/>
              <a:t>. 1</a:t>
            </a:r>
            <a:r>
              <a:rPr lang="fr-FR" sz="1400" dirty="0"/>
              <a:t> </a:t>
            </a:r>
            <a:r>
              <a:rPr lang="fr-FR" sz="1400" b="1" dirty="0"/>
              <a:t>1999</a:t>
            </a:r>
            <a:r>
              <a:rPr lang="fr-FR" sz="1400" dirty="0"/>
              <a:t>, 1083.</a:t>
            </a:r>
            <a:r>
              <a:rPr lang="fr-FR" dirty="0"/>
              <a:t> 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46912" y="6592267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34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0932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0466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23528" y="-27384"/>
            <a:ext cx="2908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Olefinação</a:t>
            </a:r>
            <a:r>
              <a:rPr lang="fr-FR" sz="2800" dirty="0"/>
              <a:t> de Julia</a:t>
            </a:r>
          </a:p>
        </p:txBody>
      </p:sp>
      <p:graphicFrame>
        <p:nvGraphicFramePr>
          <p:cNvPr id="2840577" name="Object 1"/>
          <p:cNvGraphicFramePr>
            <a:graphicFrameLocks noChangeAspect="1"/>
          </p:cNvGraphicFramePr>
          <p:nvPr/>
        </p:nvGraphicFramePr>
        <p:xfrm>
          <a:off x="609600" y="974725"/>
          <a:ext cx="106680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889600" imgH="917243" progId="ChemDraw.Document.6.0">
                  <p:embed/>
                </p:oleObj>
              </mc:Choice>
              <mc:Fallback>
                <p:oleObj name="CS ChemDraw Drawing" r:id="rId2" imgW="889600" imgH="917243" progId="ChemDraw.Document.6.0">
                  <p:embed/>
                  <p:pic>
                    <p:nvPicPr>
                      <p:cNvPr id="284057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74725"/>
                        <a:ext cx="1066800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627784" y="1484784"/>
            <a:ext cx="5468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Bases fortes:</a:t>
            </a:r>
            <a:r>
              <a:rPr lang="fr-FR" dirty="0"/>
              <a:t> </a:t>
            </a:r>
            <a:r>
              <a:rPr lang="fr-FR" i="1" dirty="0"/>
              <a:t>n-</a:t>
            </a:r>
            <a:r>
              <a:rPr lang="fr-FR" dirty="0" err="1"/>
              <a:t>BuLi</a:t>
            </a:r>
            <a:r>
              <a:rPr lang="fr-FR" dirty="0"/>
              <a:t>, t-</a:t>
            </a:r>
            <a:r>
              <a:rPr lang="fr-FR" dirty="0" err="1"/>
              <a:t>BuLi</a:t>
            </a:r>
            <a:r>
              <a:rPr lang="fr-FR" dirty="0"/>
              <a:t>, </a:t>
            </a:r>
            <a:r>
              <a:rPr lang="fr-FR" dirty="0" err="1"/>
              <a:t>MeLi</a:t>
            </a:r>
            <a:r>
              <a:rPr lang="fr-FR" dirty="0"/>
              <a:t>, LDA, </a:t>
            </a:r>
            <a:r>
              <a:rPr lang="fr-FR" dirty="0" err="1"/>
              <a:t>LiHMDS</a:t>
            </a:r>
            <a:r>
              <a:rPr lang="fr-FR" dirty="0"/>
              <a:t>. </a:t>
            </a:r>
          </a:p>
          <a:p>
            <a:r>
              <a:rPr lang="fr-FR" b="1" dirty="0" err="1"/>
              <a:t>Aditivos</a:t>
            </a:r>
            <a:r>
              <a:rPr lang="fr-FR" b="1" dirty="0"/>
              <a:t>:</a:t>
            </a:r>
            <a:r>
              <a:rPr lang="fr-FR" dirty="0"/>
              <a:t> BF</a:t>
            </a:r>
            <a:r>
              <a:rPr lang="fr-FR" baseline="-25000" dirty="0"/>
              <a:t>3</a:t>
            </a:r>
            <a:r>
              <a:rPr lang="fr-FR" dirty="0"/>
              <a:t>.OEt</a:t>
            </a:r>
            <a:r>
              <a:rPr lang="fr-FR" baseline="-25000" dirty="0"/>
              <a:t>2</a:t>
            </a:r>
            <a:r>
              <a:rPr lang="fr-FR" dirty="0"/>
              <a:t>, HMPA</a:t>
            </a:r>
          </a:p>
          <a:p>
            <a:r>
              <a:rPr lang="fr-FR" b="1" dirty="0" err="1"/>
              <a:t>Redutores</a:t>
            </a:r>
            <a:r>
              <a:rPr lang="fr-FR" b="1" dirty="0"/>
              <a:t>:</a:t>
            </a:r>
            <a:r>
              <a:rPr lang="fr-FR" dirty="0"/>
              <a:t> Na/Hg, Mg/HgCl</a:t>
            </a:r>
            <a:r>
              <a:rPr lang="fr-FR" baseline="-25000" dirty="0"/>
              <a:t>2 (cat)</a:t>
            </a:r>
            <a:r>
              <a:rPr lang="fr-FR" dirty="0"/>
              <a:t>, SmI</a:t>
            </a:r>
            <a:r>
              <a:rPr lang="fr-FR" baseline="-25000" dirty="0"/>
              <a:t>2</a:t>
            </a:r>
            <a:r>
              <a:rPr lang="fr-FR" dirty="0"/>
              <a:t>/HMPA ou  DMPU.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79512" y="25649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40583" name="Object 7"/>
          <p:cNvGraphicFramePr>
            <a:graphicFrameLocks noChangeAspect="1"/>
          </p:cNvGraphicFramePr>
          <p:nvPr/>
        </p:nvGraphicFramePr>
        <p:xfrm>
          <a:off x="2628900" y="538163"/>
          <a:ext cx="581183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844384" imgH="670118" progId="ChemDraw.Document.6.0">
                  <p:embed/>
                </p:oleObj>
              </mc:Choice>
              <mc:Fallback>
                <p:oleObj name="CS ChemDraw Drawing" r:id="rId4" imgW="4844384" imgH="670118" progId="ChemDraw.Document.6.0">
                  <p:embed/>
                  <p:pic>
                    <p:nvPicPr>
                      <p:cNvPr id="28405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538163"/>
                        <a:ext cx="5811838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0584" name="Object 8"/>
          <p:cNvGraphicFramePr>
            <a:graphicFrameLocks noChangeAspect="1"/>
          </p:cNvGraphicFramePr>
          <p:nvPr/>
        </p:nvGraphicFramePr>
        <p:xfrm>
          <a:off x="338138" y="4767263"/>
          <a:ext cx="1393825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162304" imgH="991532" progId="ChemDraw.Document.6.0">
                  <p:embed/>
                </p:oleObj>
              </mc:Choice>
              <mc:Fallback>
                <p:oleObj name="CS ChemDraw Drawing" r:id="rId6" imgW="1162304" imgH="991532" progId="ChemDraw.Document.6.0">
                  <p:embed/>
                  <p:pic>
                    <p:nvPicPr>
                      <p:cNvPr id="28405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4767263"/>
                        <a:ext cx="1393825" cy="118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0587" name="Object 11"/>
          <p:cNvGraphicFramePr>
            <a:graphicFrameLocks noChangeAspect="1"/>
          </p:cNvGraphicFramePr>
          <p:nvPr/>
        </p:nvGraphicFramePr>
        <p:xfrm>
          <a:off x="3117850" y="2740149"/>
          <a:ext cx="510698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4251696" imgH="753883" progId="ChemDraw.Document.6.0">
                  <p:embed/>
                </p:oleObj>
              </mc:Choice>
              <mc:Fallback>
                <p:oleObj name="CS ChemDraw Drawing" r:id="rId8" imgW="4251696" imgH="753883" progId="ChemDraw.Document.6.0">
                  <p:embed/>
                  <p:pic>
                    <p:nvPicPr>
                      <p:cNvPr id="28405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850" y="2740149"/>
                        <a:ext cx="5106988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0590" name="Object 14"/>
          <p:cNvGraphicFramePr>
            <a:graphicFrameLocks noChangeAspect="1"/>
          </p:cNvGraphicFramePr>
          <p:nvPr/>
        </p:nvGraphicFramePr>
        <p:xfrm>
          <a:off x="3107506" y="3771925"/>
          <a:ext cx="5568950" cy="246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4641652" imgH="2053941" progId="ChemDraw.Document.6.0">
                  <p:embed/>
                </p:oleObj>
              </mc:Choice>
              <mc:Fallback>
                <p:oleObj name="CS ChemDraw Drawing" r:id="rId10" imgW="4641652" imgH="2053941" progId="ChemDraw.Document.6.0">
                  <p:embed/>
                  <p:pic>
                    <p:nvPicPr>
                      <p:cNvPr id="28405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7506" y="3771925"/>
                        <a:ext cx="5568950" cy="246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2411760" y="3789040"/>
            <a:ext cx="135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2508FE"/>
                </a:solidFill>
              </a:rPr>
              <a:t>Mecanismo</a:t>
            </a:r>
            <a:r>
              <a:rPr lang="fr-FR" b="1" dirty="0">
                <a:solidFill>
                  <a:srgbClr val="2508FE"/>
                </a:solidFill>
              </a:rPr>
              <a:t>: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5277" y="6300609"/>
            <a:ext cx="9078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A)</a:t>
            </a:r>
            <a:r>
              <a:rPr lang="fr-FR" sz="1600" dirty="0"/>
              <a:t> Julia, M. </a:t>
            </a:r>
            <a:r>
              <a:rPr lang="fr-FR" sz="1600" i="1" dirty="0"/>
              <a:t>et al.</a:t>
            </a:r>
            <a:r>
              <a:rPr lang="fr-FR" sz="1600" dirty="0"/>
              <a:t>; </a:t>
            </a:r>
            <a:r>
              <a:rPr lang="fr-FR" sz="1600" i="1" dirty="0"/>
              <a:t>TL</a:t>
            </a:r>
            <a:r>
              <a:rPr lang="fr-FR" sz="1600" dirty="0"/>
              <a:t> </a:t>
            </a:r>
            <a:r>
              <a:rPr lang="fr-FR" sz="1600" b="1" dirty="0"/>
              <a:t>1973</a:t>
            </a:r>
            <a:r>
              <a:rPr lang="fr-FR" sz="1600" dirty="0"/>
              <a:t>, 14, 4833. </a:t>
            </a:r>
            <a:r>
              <a:rPr lang="fr-FR" sz="1600" b="1" dirty="0"/>
              <a:t>B)</a:t>
            </a:r>
            <a:r>
              <a:rPr lang="fr-FR" sz="1600" dirty="0"/>
              <a:t> Julia, S. A. </a:t>
            </a:r>
            <a:r>
              <a:rPr lang="fr-FR" sz="1600" i="1" dirty="0"/>
              <a:t>et al.</a:t>
            </a:r>
            <a:r>
              <a:rPr lang="fr-FR" sz="1600" dirty="0"/>
              <a:t>; </a:t>
            </a:r>
            <a:r>
              <a:rPr lang="fr-FR" sz="1600" i="1" dirty="0"/>
              <a:t>TL</a:t>
            </a:r>
            <a:r>
              <a:rPr lang="fr-FR" sz="1600" dirty="0"/>
              <a:t> </a:t>
            </a:r>
            <a:r>
              <a:rPr lang="fr-FR" sz="1600" b="1" dirty="0"/>
              <a:t>1991</a:t>
            </a:r>
            <a:r>
              <a:rPr lang="fr-FR" sz="1600" dirty="0"/>
              <a:t>, 32, 1175. </a:t>
            </a:r>
            <a:r>
              <a:rPr lang="fr-FR" sz="1600" b="1" dirty="0"/>
              <a:t>C)</a:t>
            </a:r>
            <a:r>
              <a:rPr lang="fr-FR" sz="1600" dirty="0"/>
              <a:t>  </a:t>
            </a:r>
            <a:r>
              <a:rPr lang="fr-FR" sz="1600" dirty="0" err="1"/>
              <a:t>Blakemore</a:t>
            </a:r>
            <a:r>
              <a:rPr lang="fr-FR" sz="1600" dirty="0"/>
              <a:t>, P. R.;</a:t>
            </a:r>
            <a:r>
              <a:rPr lang="fr-FR" sz="1600" i="1" dirty="0"/>
              <a:t> J. </a:t>
            </a:r>
            <a:r>
              <a:rPr lang="fr-FR" sz="1600" i="1" dirty="0" err="1"/>
              <a:t>Chem</a:t>
            </a:r>
            <a:r>
              <a:rPr lang="fr-FR" sz="1600" i="1" dirty="0"/>
              <a:t>. Soc. Perkin. </a:t>
            </a:r>
            <a:r>
              <a:rPr lang="fr-FR" sz="1600" i="1" dirty="0" err="1"/>
              <a:t>Trans</a:t>
            </a:r>
            <a:r>
              <a:rPr lang="fr-FR" sz="1600" i="1" dirty="0"/>
              <a:t>. 1</a:t>
            </a:r>
            <a:r>
              <a:rPr lang="fr-FR" sz="1600" dirty="0"/>
              <a:t>, </a:t>
            </a:r>
            <a:r>
              <a:rPr lang="fr-FR" sz="1600" b="1" dirty="0"/>
              <a:t>2002</a:t>
            </a:r>
            <a:r>
              <a:rPr lang="fr-FR" sz="1600" dirty="0"/>
              <a:t>, 2563.</a:t>
            </a:r>
          </a:p>
        </p:txBody>
      </p:sp>
      <p:graphicFrame>
        <p:nvGraphicFramePr>
          <p:cNvPr id="2840591" name="Object 15"/>
          <p:cNvGraphicFramePr>
            <a:graphicFrameLocks noChangeAspect="1"/>
          </p:cNvGraphicFramePr>
          <p:nvPr/>
        </p:nvGraphicFramePr>
        <p:xfrm>
          <a:off x="365125" y="3065463"/>
          <a:ext cx="1425575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1185284" imgH="1020629" progId="ChemDraw.Document.6.0">
                  <p:embed/>
                </p:oleObj>
              </mc:Choice>
              <mc:Fallback>
                <p:oleObj name="CS ChemDraw Drawing" r:id="rId12" imgW="1185284" imgH="1020629" progId="ChemDraw.Document.6.0">
                  <p:embed/>
                  <p:pic>
                    <p:nvPicPr>
                      <p:cNvPr id="284059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3065463"/>
                        <a:ext cx="1425575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73224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35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23528" y="44624"/>
            <a:ext cx="2908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Olefinação</a:t>
            </a:r>
            <a:r>
              <a:rPr lang="fr-FR" sz="2800" dirty="0"/>
              <a:t> de Julia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03898" y="652626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Exemplos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79512" y="2689175"/>
            <a:ext cx="6057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Smith III, A. B.; </a:t>
            </a:r>
            <a:r>
              <a:rPr lang="fr-FR" sz="1400" dirty="0" err="1"/>
              <a:t>Safonov</a:t>
            </a:r>
            <a:r>
              <a:rPr lang="fr-FR" sz="1400" dirty="0"/>
              <a:t>, I. G.; </a:t>
            </a:r>
            <a:r>
              <a:rPr lang="fr-FR" sz="1400" dirty="0" err="1"/>
              <a:t>Corbett</a:t>
            </a:r>
            <a:r>
              <a:rPr lang="fr-FR" sz="1400" dirty="0"/>
              <a:t>, R. M.;</a:t>
            </a:r>
            <a:r>
              <a:rPr lang="fr-FR" sz="1400" i="1" dirty="0"/>
              <a:t> J. Am. </a:t>
            </a:r>
            <a:r>
              <a:rPr lang="fr-FR" sz="1400" i="1" dirty="0" err="1"/>
              <a:t>Chem</a:t>
            </a:r>
            <a:r>
              <a:rPr lang="fr-FR" sz="1400" i="1" dirty="0"/>
              <a:t>. Soc.</a:t>
            </a:r>
            <a:r>
              <a:rPr lang="fr-FR" sz="1400" dirty="0"/>
              <a:t> </a:t>
            </a:r>
            <a:r>
              <a:rPr lang="fr-FR" sz="1400" b="1" dirty="0"/>
              <a:t>2002</a:t>
            </a:r>
            <a:r>
              <a:rPr lang="fr-FR" sz="1400" dirty="0"/>
              <a:t>, 124, 11102.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754230" y="6217567"/>
            <a:ext cx="4122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Liu, P.; Jacobsen, E. N.;</a:t>
            </a:r>
            <a:r>
              <a:rPr lang="fr-FR" sz="1400" i="1" dirty="0"/>
              <a:t> J. Am. </a:t>
            </a:r>
            <a:r>
              <a:rPr lang="fr-FR" sz="1400" i="1" dirty="0" err="1"/>
              <a:t>Chem</a:t>
            </a:r>
            <a:r>
              <a:rPr lang="fr-FR" sz="1400" i="1" dirty="0"/>
              <a:t>. Soc. </a:t>
            </a:r>
            <a:r>
              <a:rPr lang="fr-FR" sz="1400" b="1" dirty="0"/>
              <a:t>2001</a:t>
            </a:r>
            <a:r>
              <a:rPr lang="fr-FR" sz="1400" dirty="0"/>
              <a:t>, 10772.</a:t>
            </a:r>
          </a:p>
        </p:txBody>
      </p:sp>
      <p:graphicFrame>
        <p:nvGraphicFramePr>
          <p:cNvPr id="2917385" name="Object 9"/>
          <p:cNvGraphicFramePr>
            <a:graphicFrameLocks noChangeAspect="1"/>
          </p:cNvGraphicFramePr>
          <p:nvPr/>
        </p:nvGraphicFramePr>
        <p:xfrm>
          <a:off x="111125" y="3448050"/>
          <a:ext cx="8918575" cy="257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7427324" imgH="2143771" progId="ChemDraw.Document.6.0">
                  <p:embed/>
                </p:oleObj>
              </mc:Choice>
              <mc:Fallback>
                <p:oleObj name="CS ChemDraw Drawing" r:id="rId2" imgW="7427324" imgH="2143771" progId="ChemDraw.Document.6.0">
                  <p:embed/>
                  <p:pic>
                    <p:nvPicPr>
                      <p:cNvPr id="29173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" y="3448050"/>
                        <a:ext cx="8918575" cy="257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7387" name="Object 11"/>
          <p:cNvGraphicFramePr>
            <a:graphicFrameLocks noChangeAspect="1"/>
          </p:cNvGraphicFramePr>
          <p:nvPr/>
        </p:nvGraphicFramePr>
        <p:xfrm>
          <a:off x="192088" y="5435600"/>
          <a:ext cx="3463542" cy="8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956254" imgH="683763" progId="ChemDraw.Document.6.0">
                  <p:embed/>
                </p:oleObj>
              </mc:Choice>
              <mc:Fallback>
                <p:oleObj name="CS ChemDraw Drawing" r:id="rId4" imgW="2956254" imgH="683763" progId="ChemDraw.Document.6.0">
                  <p:embed/>
                  <p:pic>
                    <p:nvPicPr>
                      <p:cNvPr id="29173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5435600"/>
                        <a:ext cx="3463542" cy="8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7388" name="Object 12"/>
          <p:cNvGraphicFramePr>
            <a:graphicFrameLocks noChangeAspect="1"/>
          </p:cNvGraphicFramePr>
          <p:nvPr/>
        </p:nvGraphicFramePr>
        <p:xfrm>
          <a:off x="36513" y="922338"/>
          <a:ext cx="9118600" cy="178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7591855" imgH="1492983" progId="ChemDraw.Document.6.0">
                  <p:embed/>
                </p:oleObj>
              </mc:Choice>
              <mc:Fallback>
                <p:oleObj name="CS ChemDraw Drawing" r:id="rId6" imgW="7591855" imgH="1492983" progId="ChemDraw.Document.6.0">
                  <p:embed/>
                  <p:pic>
                    <p:nvPicPr>
                      <p:cNvPr id="29173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3" y="922338"/>
                        <a:ext cx="9118600" cy="178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36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01221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4989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Epoxidação</a:t>
            </a:r>
            <a:r>
              <a:rPr lang="fr-FR" sz="2800" dirty="0"/>
              <a:t> de Corey-</a:t>
            </a:r>
            <a:r>
              <a:rPr lang="fr-FR" sz="2800" dirty="0" err="1"/>
              <a:t>Chaykovsky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692696"/>
            <a:ext cx="2085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Il</a:t>
            </a:r>
            <a:r>
              <a:rPr lang="fr-FR" sz="2000" b="1" dirty="0" err="1">
                <a:solidFill>
                  <a:srgbClr val="2508FE"/>
                </a:solidFill>
                <a:latin typeface="Calibri"/>
              </a:rPr>
              <a:t>í</a:t>
            </a:r>
            <a:r>
              <a:rPr lang="fr-FR" sz="2000" b="1" dirty="0" err="1">
                <a:solidFill>
                  <a:srgbClr val="2508FE"/>
                </a:solidFill>
              </a:rPr>
              <a:t>deos</a:t>
            </a:r>
            <a:r>
              <a:rPr lang="fr-FR" sz="2000" b="1" dirty="0">
                <a:solidFill>
                  <a:srgbClr val="2508FE"/>
                </a:solidFill>
              </a:rPr>
              <a:t> de </a:t>
            </a:r>
            <a:r>
              <a:rPr lang="fr-FR" sz="2000" b="1" dirty="0" err="1">
                <a:solidFill>
                  <a:srgbClr val="2508FE"/>
                </a:solidFill>
              </a:rPr>
              <a:t>enxofre</a:t>
            </a:r>
            <a:endParaRPr lang="fr-FR" sz="2000" b="1" dirty="0">
              <a:solidFill>
                <a:srgbClr val="2508FE"/>
              </a:solidFill>
            </a:endParaRPr>
          </a:p>
        </p:txBody>
      </p:sp>
      <p:graphicFrame>
        <p:nvGraphicFramePr>
          <p:cNvPr id="2749441" name="Object 1"/>
          <p:cNvGraphicFramePr>
            <a:graphicFrameLocks noChangeAspect="1"/>
          </p:cNvGraphicFramePr>
          <p:nvPr/>
        </p:nvGraphicFramePr>
        <p:xfrm>
          <a:off x="1073150" y="1136650"/>
          <a:ext cx="6246813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798618" imgH="618191" progId="ChemDraw.Document.6.0">
                  <p:embed/>
                </p:oleObj>
              </mc:Choice>
              <mc:Fallback>
                <p:oleObj name="CS ChemDraw Drawing" r:id="rId2" imgW="4798618" imgH="618191" progId="ChemDraw.Document.6.0">
                  <p:embed/>
                  <p:pic>
                    <p:nvPicPr>
                      <p:cNvPr id="274944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1136650"/>
                        <a:ext cx="6246813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9443" name="Object 3"/>
          <p:cNvGraphicFramePr>
            <a:graphicFrameLocks noChangeAspect="1"/>
          </p:cNvGraphicFramePr>
          <p:nvPr/>
        </p:nvGraphicFramePr>
        <p:xfrm>
          <a:off x="1149350" y="2219325"/>
          <a:ext cx="6211888" cy="213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778950" imgH="1637771" progId="ChemDraw.Document.6.0">
                  <p:embed/>
                </p:oleObj>
              </mc:Choice>
              <mc:Fallback>
                <p:oleObj name="CS ChemDraw Drawing" r:id="rId4" imgW="4778950" imgH="1637771" progId="ChemDraw.Document.6.0">
                  <p:embed/>
                  <p:pic>
                    <p:nvPicPr>
                      <p:cNvPr id="27494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350" y="2219325"/>
                        <a:ext cx="6211888" cy="213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9444" name="Object 4"/>
          <p:cNvGraphicFramePr>
            <a:graphicFrameLocks noChangeAspect="1"/>
          </p:cNvGraphicFramePr>
          <p:nvPr/>
        </p:nvGraphicFramePr>
        <p:xfrm>
          <a:off x="683568" y="4437112"/>
          <a:ext cx="7776864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5633280" imgH="127080" progId="ChemDraw.Document.6.0">
                  <p:embed/>
                </p:oleObj>
              </mc:Choice>
              <mc:Fallback>
                <p:oleObj name="CS ChemDraw Drawing" r:id="rId6" imgW="5633280" imgH="127080" progId="ChemDraw.Document.6.0">
                  <p:embed/>
                  <p:pic>
                    <p:nvPicPr>
                      <p:cNvPr id="27494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437112"/>
                        <a:ext cx="7776864" cy="12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9445" name="Object 5"/>
          <p:cNvGraphicFramePr>
            <a:graphicFrameLocks noChangeAspect="1"/>
          </p:cNvGraphicFramePr>
          <p:nvPr/>
        </p:nvGraphicFramePr>
        <p:xfrm>
          <a:off x="5673725" y="4737100"/>
          <a:ext cx="23320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723221" imgH="844091" progId="ChemDraw.Document.6.0">
                  <p:embed/>
                </p:oleObj>
              </mc:Choice>
              <mc:Fallback>
                <p:oleObj name="CS ChemDraw Drawing" r:id="rId8" imgW="1723221" imgH="844091" progId="ChemDraw.Document.6.0">
                  <p:embed/>
                  <p:pic>
                    <p:nvPicPr>
                      <p:cNvPr id="27494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5" y="4737100"/>
                        <a:ext cx="23320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5490258" y="5939988"/>
            <a:ext cx="2826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eletronegatividade</a:t>
            </a:r>
            <a:r>
              <a:rPr lang="fr-FR" dirty="0"/>
              <a:t> (Pauling)</a:t>
            </a:r>
          </a:p>
        </p:txBody>
      </p:sp>
      <p:graphicFrame>
        <p:nvGraphicFramePr>
          <p:cNvPr id="2749446" name="Object 6"/>
          <p:cNvGraphicFramePr>
            <a:graphicFrameLocks noChangeAspect="1"/>
          </p:cNvGraphicFramePr>
          <p:nvPr/>
        </p:nvGraphicFramePr>
        <p:xfrm>
          <a:off x="1166813" y="4652963"/>
          <a:ext cx="33829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2598069" imgH="546934" progId="ChemDraw.Document.6.0">
                  <p:embed/>
                </p:oleObj>
              </mc:Choice>
              <mc:Fallback>
                <p:oleObj name="CS ChemDraw Drawing" r:id="rId10" imgW="2598069" imgH="546934" progId="ChemDraw.Document.6.0">
                  <p:embed/>
                  <p:pic>
                    <p:nvPicPr>
                      <p:cNvPr id="27494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4652963"/>
                        <a:ext cx="3382962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9447" name="Object 7"/>
          <p:cNvGraphicFramePr>
            <a:graphicFrameLocks noChangeAspect="1"/>
          </p:cNvGraphicFramePr>
          <p:nvPr/>
        </p:nvGraphicFramePr>
        <p:xfrm>
          <a:off x="1208088" y="5595938"/>
          <a:ext cx="3408362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2570837" imgH="548071" progId="ChemDraw.Document.6.0">
                  <p:embed/>
                </p:oleObj>
              </mc:Choice>
              <mc:Fallback>
                <p:oleObj name="CS ChemDraw Drawing" r:id="rId12" imgW="2570837" imgH="548071" progId="ChemDraw.Document.6.0">
                  <p:embed/>
                  <p:pic>
                    <p:nvPicPr>
                      <p:cNvPr id="27494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5595938"/>
                        <a:ext cx="3408362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02896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37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0932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25460"/>
            <a:ext cx="4989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Epoxidação</a:t>
            </a:r>
            <a:r>
              <a:rPr lang="fr-FR" sz="2800" dirty="0"/>
              <a:t> de Corey-</a:t>
            </a:r>
            <a:r>
              <a:rPr lang="fr-FR" sz="2800" dirty="0" err="1"/>
              <a:t>Chaykovsky</a:t>
            </a:r>
            <a:endParaRPr lang="fr-FR" sz="2800" dirty="0"/>
          </a:p>
        </p:txBody>
      </p:sp>
      <p:graphicFrame>
        <p:nvGraphicFramePr>
          <p:cNvPr id="2784258" name="Object 2"/>
          <p:cNvGraphicFramePr>
            <a:graphicFrameLocks noChangeAspect="1"/>
          </p:cNvGraphicFramePr>
          <p:nvPr/>
        </p:nvGraphicFramePr>
        <p:xfrm>
          <a:off x="1262063" y="549275"/>
          <a:ext cx="6799262" cy="19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650394" imgH="1642698" progId="ChemDraw.Document.6.0">
                  <p:embed/>
                </p:oleObj>
              </mc:Choice>
              <mc:Fallback>
                <p:oleObj name="CS ChemDraw Drawing" r:id="rId2" imgW="5650394" imgH="1642698" progId="ChemDraw.Document.6.0">
                  <p:embed/>
                  <p:pic>
                    <p:nvPicPr>
                      <p:cNvPr id="27842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63" y="549275"/>
                        <a:ext cx="6799262" cy="197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4259" name="Object 3"/>
          <p:cNvGraphicFramePr>
            <a:graphicFrameLocks noChangeAspect="1"/>
          </p:cNvGraphicFramePr>
          <p:nvPr/>
        </p:nvGraphicFramePr>
        <p:xfrm>
          <a:off x="1377950" y="2608263"/>
          <a:ext cx="6645275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536169" imgH="1640803" progId="ChemDraw.Document.6.0">
                  <p:embed/>
                </p:oleObj>
              </mc:Choice>
              <mc:Fallback>
                <p:oleObj name="CS ChemDraw Drawing" r:id="rId4" imgW="5536169" imgH="1640803" progId="ChemDraw.Document.6.0">
                  <p:embed/>
                  <p:pic>
                    <p:nvPicPr>
                      <p:cNvPr id="27842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2608263"/>
                        <a:ext cx="6645275" cy="197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necteur droit 9"/>
          <p:cNvCxnSpPr/>
          <p:nvPr/>
        </p:nvCxnSpPr>
        <p:spPr>
          <a:xfrm>
            <a:off x="179512" y="46531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84264" name="Object 8"/>
          <p:cNvGraphicFramePr>
            <a:graphicFrameLocks noChangeAspect="1"/>
          </p:cNvGraphicFramePr>
          <p:nvPr/>
        </p:nvGraphicFramePr>
        <p:xfrm>
          <a:off x="4499992" y="4797152"/>
          <a:ext cx="144016" cy="1279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27440" imgH="1129320" progId="ChemDraw.Document.6.0">
                  <p:embed/>
                </p:oleObj>
              </mc:Choice>
              <mc:Fallback>
                <p:oleObj name="CS ChemDraw Drawing" r:id="rId6" imgW="127440" imgH="1129320" progId="ChemDraw.Document.6.0">
                  <p:embed/>
                  <p:pic>
                    <p:nvPicPr>
                      <p:cNvPr id="27842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4797152"/>
                        <a:ext cx="144016" cy="1279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4267" name="Object 11"/>
          <p:cNvGraphicFramePr>
            <a:graphicFrameLocks noChangeAspect="1"/>
          </p:cNvGraphicFramePr>
          <p:nvPr/>
        </p:nvGraphicFramePr>
        <p:xfrm>
          <a:off x="377825" y="4787900"/>
          <a:ext cx="4021138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3350749" imgH="1143900" progId="ChemDraw.Document.6.0">
                  <p:embed/>
                </p:oleObj>
              </mc:Choice>
              <mc:Fallback>
                <p:oleObj name="CS ChemDraw Drawing" r:id="rId8" imgW="3350749" imgH="1143900" progId="ChemDraw.Document.6.0">
                  <p:embed/>
                  <p:pic>
                    <p:nvPicPr>
                      <p:cNvPr id="278426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4787900"/>
                        <a:ext cx="4021138" cy="137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4268" name="Object 12"/>
          <p:cNvGraphicFramePr>
            <a:graphicFrameLocks noChangeAspect="1"/>
          </p:cNvGraphicFramePr>
          <p:nvPr/>
        </p:nvGraphicFramePr>
        <p:xfrm>
          <a:off x="4770438" y="4789488"/>
          <a:ext cx="4054475" cy="13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3378360" imgH="1116610" progId="ChemDraw.Document.6.0">
                  <p:embed/>
                </p:oleObj>
              </mc:Choice>
              <mc:Fallback>
                <p:oleObj name="CS ChemDraw Drawing" r:id="rId10" imgW="3378360" imgH="1116610" progId="ChemDraw.Document.6.0">
                  <p:embed/>
                  <p:pic>
                    <p:nvPicPr>
                      <p:cNvPr id="27842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0438" y="4789488"/>
                        <a:ext cx="4054475" cy="133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38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545237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25460"/>
            <a:ext cx="6386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Eliminação</a:t>
            </a:r>
            <a:r>
              <a:rPr lang="fr-FR" sz="2800" dirty="0"/>
              <a:t> SIN de </a:t>
            </a:r>
            <a:r>
              <a:rPr lang="fr-FR" sz="2800" dirty="0" err="1"/>
              <a:t>Sulf</a:t>
            </a:r>
            <a:r>
              <a:rPr lang="fr-FR" sz="2800" dirty="0" err="1">
                <a:latin typeface="Calibri"/>
              </a:rPr>
              <a:t>ó</a:t>
            </a:r>
            <a:r>
              <a:rPr lang="fr-FR" sz="2800" dirty="0" err="1"/>
              <a:t>xidos</a:t>
            </a:r>
            <a:r>
              <a:rPr lang="fr-FR" sz="2800" dirty="0"/>
              <a:t> e </a:t>
            </a:r>
            <a:r>
              <a:rPr lang="fr-FR" sz="2800" dirty="0" err="1"/>
              <a:t>Selen</a:t>
            </a:r>
            <a:r>
              <a:rPr lang="fr-FR" sz="2800" dirty="0" err="1">
                <a:latin typeface="Calibri"/>
              </a:rPr>
              <a:t>ó</a:t>
            </a:r>
            <a:r>
              <a:rPr lang="fr-FR" sz="2800" dirty="0" err="1"/>
              <a:t>xidos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7092280" y="2636912"/>
            <a:ext cx="156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/>
              <a:t>Eliminação</a:t>
            </a:r>
            <a:r>
              <a:rPr lang="fr-FR" b="1" dirty="0"/>
              <a:t> de </a:t>
            </a:r>
          </a:p>
          <a:p>
            <a:pPr algn="ctr"/>
            <a:r>
              <a:rPr lang="fr-FR" b="1" dirty="0"/>
              <a:t>De </a:t>
            </a:r>
            <a:r>
              <a:rPr lang="fr-FR" b="1" dirty="0" err="1"/>
              <a:t>Grieco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83568" y="6217567"/>
            <a:ext cx="550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Nagata, T.; Nakagawa, M.; Nishida, A.</a:t>
            </a:r>
            <a:r>
              <a:rPr lang="fr-FR" sz="1400" dirty="0"/>
              <a:t>;</a:t>
            </a:r>
            <a:r>
              <a:rPr lang="pl-PL" sz="1400" i="1" dirty="0"/>
              <a:t> J. Am. Chem. Soc.</a:t>
            </a:r>
            <a:r>
              <a:rPr lang="pl-PL" sz="1400" dirty="0"/>
              <a:t> </a:t>
            </a:r>
            <a:r>
              <a:rPr lang="pl-PL" sz="1400" b="1" dirty="0"/>
              <a:t>2003</a:t>
            </a:r>
            <a:r>
              <a:rPr lang="pl-PL" sz="1400" dirty="0"/>
              <a:t>,</a:t>
            </a:r>
            <a:r>
              <a:rPr lang="fr-FR" sz="1400" dirty="0"/>
              <a:t> </a:t>
            </a:r>
            <a:r>
              <a:rPr lang="pl-PL" sz="1400" dirty="0"/>
              <a:t>125, 7484</a:t>
            </a:r>
            <a:r>
              <a:rPr lang="fr-FR" sz="1400" dirty="0"/>
              <a:t>.</a:t>
            </a:r>
          </a:p>
        </p:txBody>
      </p:sp>
      <p:graphicFrame>
        <p:nvGraphicFramePr>
          <p:cNvPr id="2748418" name="Object 2"/>
          <p:cNvGraphicFramePr>
            <a:graphicFrameLocks noChangeAspect="1"/>
          </p:cNvGraphicFramePr>
          <p:nvPr/>
        </p:nvGraphicFramePr>
        <p:xfrm>
          <a:off x="1117600" y="4295775"/>
          <a:ext cx="7783513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485907" imgH="1621473" progId="ChemDraw.Document.6.0">
                  <p:embed/>
                </p:oleObj>
              </mc:Choice>
              <mc:Fallback>
                <p:oleObj name="CS ChemDraw Drawing" r:id="rId2" imgW="6485907" imgH="1621473" progId="ChemDraw.Document.6.0">
                  <p:embed/>
                  <p:pic>
                    <p:nvPicPr>
                      <p:cNvPr id="27484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4295775"/>
                        <a:ext cx="7783513" cy="194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8420" name="Object 4"/>
          <p:cNvGraphicFramePr>
            <a:graphicFrameLocks noChangeAspect="1"/>
          </p:cNvGraphicFramePr>
          <p:nvPr/>
        </p:nvGraphicFramePr>
        <p:xfrm>
          <a:off x="5000625" y="847725"/>
          <a:ext cx="37528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079558" imgH="880477" progId="ChemDraw.Document.6.0">
                  <p:embed/>
                </p:oleObj>
              </mc:Choice>
              <mc:Fallback>
                <p:oleObj name="CS ChemDraw Drawing" r:id="rId4" imgW="3079558" imgH="880477" progId="ChemDraw.Document.6.0">
                  <p:embed/>
                  <p:pic>
                    <p:nvPicPr>
                      <p:cNvPr id="27484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847725"/>
                        <a:ext cx="375285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395536" y="4355812"/>
            <a:ext cx="1169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Exemplo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2748424" name="Object 8"/>
          <p:cNvGraphicFramePr>
            <a:graphicFrameLocks noChangeAspect="1"/>
          </p:cNvGraphicFramePr>
          <p:nvPr/>
        </p:nvGraphicFramePr>
        <p:xfrm>
          <a:off x="341313" y="614363"/>
          <a:ext cx="3905250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997482" imgH="1173464" progId="ChemDraw.Document.6.0">
                  <p:embed/>
                </p:oleObj>
              </mc:Choice>
              <mc:Fallback>
                <p:oleObj name="CS ChemDraw Drawing" r:id="rId6" imgW="2997482" imgH="1173464" progId="ChemDraw.Document.6.0">
                  <p:embed/>
                  <p:pic>
                    <p:nvPicPr>
                      <p:cNvPr id="27484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614363"/>
                        <a:ext cx="3905250" cy="153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8427" name="Object 11"/>
          <p:cNvGraphicFramePr>
            <a:graphicFrameLocks noChangeAspect="1"/>
          </p:cNvGraphicFramePr>
          <p:nvPr/>
        </p:nvGraphicFramePr>
        <p:xfrm>
          <a:off x="1373188" y="2424113"/>
          <a:ext cx="5380037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4478635" imgH="1112062" progId="ChemDraw.Document.6.0">
                  <p:embed/>
                </p:oleObj>
              </mc:Choice>
              <mc:Fallback>
                <p:oleObj name="CS ChemDraw Drawing" r:id="rId8" imgW="4478635" imgH="1112062" progId="ChemDraw.Document.6.0">
                  <p:embed/>
                  <p:pic>
                    <p:nvPicPr>
                      <p:cNvPr id="27484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2424113"/>
                        <a:ext cx="5380037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39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5143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Oxidações</a:t>
            </a:r>
            <a:r>
              <a:rPr lang="fr-FR" sz="2800" dirty="0"/>
              <a:t> </a:t>
            </a:r>
            <a:r>
              <a:rPr lang="fr-FR" sz="2800" dirty="0" err="1"/>
              <a:t>Empregando</a:t>
            </a:r>
            <a:r>
              <a:rPr lang="fr-FR" sz="2800" dirty="0"/>
              <a:t> </a:t>
            </a:r>
            <a:r>
              <a:rPr lang="fr-FR" sz="2800" dirty="0" err="1"/>
              <a:t>Sulf</a:t>
            </a:r>
            <a:r>
              <a:rPr lang="fr-FR" sz="2800" dirty="0" err="1">
                <a:latin typeface="Calibri"/>
              </a:rPr>
              <a:t>ó</a:t>
            </a:r>
            <a:r>
              <a:rPr lang="fr-FR" sz="2800" dirty="0" err="1"/>
              <a:t>xidos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882586"/>
            <a:ext cx="48573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0000FF"/>
                </a:solidFill>
              </a:rPr>
              <a:t>Swern</a:t>
            </a:r>
            <a:r>
              <a:rPr lang="fr-FR" b="1" dirty="0">
                <a:solidFill>
                  <a:srgbClr val="0000FF"/>
                </a:solidFill>
              </a:rPr>
              <a:t>: </a:t>
            </a:r>
            <a:r>
              <a:rPr lang="fr-FR" dirty="0"/>
              <a:t>(</a:t>
            </a:r>
            <a:r>
              <a:rPr lang="fr-FR" dirty="0" err="1"/>
              <a:t>COCl</a:t>
            </a:r>
            <a:r>
              <a:rPr lang="fr-FR" dirty="0"/>
              <a:t>)</a:t>
            </a:r>
            <a:r>
              <a:rPr lang="fr-FR" baseline="-25000" dirty="0"/>
              <a:t>2</a:t>
            </a:r>
            <a:r>
              <a:rPr lang="fr-FR" dirty="0"/>
              <a:t>, DMSO, </a:t>
            </a:r>
            <a:r>
              <a:rPr lang="fr-FR" dirty="0" err="1"/>
              <a:t>depois</a:t>
            </a:r>
            <a:r>
              <a:rPr lang="fr-FR" dirty="0"/>
              <a:t> Et</a:t>
            </a:r>
            <a:r>
              <a:rPr lang="fr-FR" baseline="-25000" dirty="0"/>
              <a:t>3</a:t>
            </a:r>
            <a:r>
              <a:rPr lang="fr-FR" dirty="0"/>
              <a:t>N</a:t>
            </a:r>
          </a:p>
          <a:p>
            <a:r>
              <a:rPr lang="fr-FR" b="1" dirty="0">
                <a:solidFill>
                  <a:srgbClr val="0000FF"/>
                </a:solidFill>
              </a:rPr>
              <a:t>Albright-Goldman:</a:t>
            </a:r>
            <a:r>
              <a:rPr lang="fr-FR" dirty="0"/>
              <a:t> Ac</a:t>
            </a:r>
            <a:r>
              <a:rPr lang="fr-FR" baseline="-25000" dirty="0"/>
              <a:t>2</a:t>
            </a:r>
            <a:r>
              <a:rPr lang="fr-FR" dirty="0"/>
              <a:t>O, DMSO, depois Et</a:t>
            </a:r>
            <a:r>
              <a:rPr lang="fr-FR" baseline="-25000" dirty="0"/>
              <a:t>3</a:t>
            </a:r>
            <a:r>
              <a:rPr lang="fr-FR" dirty="0"/>
              <a:t>N</a:t>
            </a:r>
          </a:p>
          <a:p>
            <a:r>
              <a:rPr lang="fr-FR" b="1" dirty="0" err="1">
                <a:solidFill>
                  <a:srgbClr val="0000FF"/>
                </a:solidFill>
              </a:rPr>
              <a:t>Omura</a:t>
            </a:r>
            <a:r>
              <a:rPr lang="fr-FR" b="1" dirty="0">
                <a:solidFill>
                  <a:srgbClr val="0000FF"/>
                </a:solidFill>
              </a:rPr>
              <a:t>-Sharma-</a:t>
            </a:r>
            <a:r>
              <a:rPr lang="fr-FR" b="1" dirty="0" err="1">
                <a:solidFill>
                  <a:srgbClr val="0000FF"/>
                </a:solidFill>
              </a:rPr>
              <a:t>Swern</a:t>
            </a:r>
            <a:r>
              <a:rPr lang="fr-FR" b="1" dirty="0">
                <a:solidFill>
                  <a:srgbClr val="0000FF"/>
                </a:solidFill>
              </a:rPr>
              <a:t>:</a:t>
            </a:r>
            <a:r>
              <a:rPr lang="fr-FR" dirty="0"/>
              <a:t> Tf</a:t>
            </a:r>
            <a:r>
              <a:rPr lang="fr-FR" baseline="-25000" dirty="0"/>
              <a:t>2</a:t>
            </a:r>
            <a:r>
              <a:rPr lang="fr-FR" dirty="0"/>
              <a:t>O, DMSO, </a:t>
            </a:r>
            <a:r>
              <a:rPr lang="fr-FR" dirty="0" err="1"/>
              <a:t>depois</a:t>
            </a:r>
            <a:r>
              <a:rPr lang="fr-FR" dirty="0"/>
              <a:t> Et</a:t>
            </a:r>
            <a:r>
              <a:rPr lang="fr-FR" baseline="-25000" dirty="0"/>
              <a:t>3</a:t>
            </a:r>
            <a:r>
              <a:rPr lang="fr-FR" dirty="0"/>
              <a:t>N</a:t>
            </a:r>
          </a:p>
          <a:p>
            <a:r>
              <a:rPr lang="fr-FR" b="1" dirty="0">
                <a:solidFill>
                  <a:srgbClr val="0000FF"/>
                </a:solidFill>
              </a:rPr>
              <a:t>Pfitzner-Moffatt: </a:t>
            </a:r>
            <a:r>
              <a:rPr lang="fr-FR" dirty="0"/>
              <a:t>DCC, DMSO, depois Et</a:t>
            </a:r>
            <a:r>
              <a:rPr lang="fr-FR" baseline="-25000" dirty="0"/>
              <a:t>3</a:t>
            </a:r>
            <a:r>
              <a:rPr lang="fr-FR" dirty="0"/>
              <a:t>N</a:t>
            </a:r>
          </a:p>
          <a:p>
            <a:r>
              <a:rPr lang="fr-FR" b="1" dirty="0">
                <a:solidFill>
                  <a:srgbClr val="0000FF"/>
                </a:solidFill>
              </a:rPr>
              <a:t>Parikh-Doering: </a:t>
            </a:r>
            <a:r>
              <a:rPr lang="fr-FR" dirty="0"/>
              <a:t>SO</a:t>
            </a:r>
            <a:r>
              <a:rPr lang="fr-FR" baseline="-25000" dirty="0"/>
              <a:t>3</a:t>
            </a:r>
            <a:r>
              <a:rPr lang="fr-FR" dirty="0"/>
              <a:t>.piridina, DMSO, </a:t>
            </a:r>
            <a:r>
              <a:rPr lang="fr-FR" dirty="0" err="1"/>
              <a:t>depois</a:t>
            </a:r>
            <a:r>
              <a:rPr lang="fr-FR" dirty="0"/>
              <a:t> Et</a:t>
            </a:r>
            <a:r>
              <a:rPr lang="fr-FR" baseline="-25000" dirty="0"/>
              <a:t>3</a:t>
            </a:r>
            <a:r>
              <a:rPr lang="fr-FR" dirty="0"/>
              <a:t>N</a:t>
            </a:r>
          </a:p>
          <a:p>
            <a:r>
              <a:rPr lang="fr-FR" b="1" dirty="0"/>
              <a:t>[</a:t>
            </a:r>
            <a:r>
              <a:rPr lang="fr-FR" b="1" dirty="0">
                <a:solidFill>
                  <a:srgbClr val="0000FF"/>
                </a:solidFill>
              </a:rPr>
              <a:t>Corey-Kim: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/>
              <a:t>Me</a:t>
            </a:r>
            <a:r>
              <a:rPr lang="fr-FR" baseline="-25000" dirty="0"/>
              <a:t>2</a:t>
            </a:r>
            <a:r>
              <a:rPr lang="fr-FR" dirty="0"/>
              <a:t>S, NCS, </a:t>
            </a:r>
            <a:r>
              <a:rPr lang="fr-FR" dirty="0" err="1"/>
              <a:t>depois</a:t>
            </a:r>
            <a:r>
              <a:rPr lang="fr-FR" dirty="0"/>
              <a:t> Et</a:t>
            </a:r>
            <a:r>
              <a:rPr lang="fr-FR" baseline="-25000" dirty="0"/>
              <a:t>3</a:t>
            </a:r>
            <a:r>
              <a:rPr lang="fr-FR" dirty="0"/>
              <a:t>N</a:t>
            </a:r>
            <a:r>
              <a:rPr lang="fr-FR" b="1" dirty="0"/>
              <a:t>]</a:t>
            </a:r>
          </a:p>
        </p:txBody>
      </p:sp>
      <p:graphicFrame>
        <p:nvGraphicFramePr>
          <p:cNvPr id="2791429" name="Object 5"/>
          <p:cNvGraphicFramePr>
            <a:graphicFrameLocks noChangeAspect="1"/>
          </p:cNvGraphicFramePr>
          <p:nvPr/>
        </p:nvGraphicFramePr>
        <p:xfrm>
          <a:off x="328613" y="5732463"/>
          <a:ext cx="36957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035305" imgH="472266" progId="ChemDraw.Document.6.0">
                  <p:embed/>
                </p:oleObj>
              </mc:Choice>
              <mc:Fallback>
                <p:oleObj name="CS ChemDraw Drawing" r:id="rId2" imgW="3035305" imgH="472266" progId="ChemDraw.Document.6.0">
                  <p:embed/>
                  <p:pic>
                    <p:nvPicPr>
                      <p:cNvPr id="27914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5732463"/>
                        <a:ext cx="36957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1430" name="Object 6"/>
          <p:cNvGraphicFramePr>
            <a:graphicFrameLocks noChangeAspect="1"/>
          </p:cNvGraphicFramePr>
          <p:nvPr/>
        </p:nvGraphicFramePr>
        <p:xfrm>
          <a:off x="5407025" y="920750"/>
          <a:ext cx="304323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322339" imgH="968790" progId="ChemDraw.Document.6.0">
                  <p:embed/>
                </p:oleObj>
              </mc:Choice>
              <mc:Fallback>
                <p:oleObj name="CS ChemDraw Drawing" r:id="rId4" imgW="2322339" imgH="968790" progId="ChemDraw.Document.6.0">
                  <p:embed/>
                  <p:pic>
                    <p:nvPicPr>
                      <p:cNvPr id="27914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5" y="920750"/>
                        <a:ext cx="3043238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1431" name="Object 7"/>
          <p:cNvGraphicFramePr>
            <a:graphicFrameLocks noChangeAspect="1"/>
          </p:cNvGraphicFramePr>
          <p:nvPr/>
        </p:nvGraphicFramePr>
        <p:xfrm>
          <a:off x="7234238" y="2487613"/>
          <a:ext cx="1157287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950495" imgH="641312" progId="ChemDraw.Document.6.0">
                  <p:embed/>
                </p:oleObj>
              </mc:Choice>
              <mc:Fallback>
                <p:oleObj name="CS ChemDraw Drawing" r:id="rId6" imgW="950495" imgH="641312" progId="ChemDraw.Document.6.0">
                  <p:embed/>
                  <p:pic>
                    <p:nvPicPr>
                      <p:cNvPr id="27914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238" y="2487613"/>
                        <a:ext cx="1157287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1432" name="Object 8"/>
          <p:cNvGraphicFramePr>
            <a:graphicFrameLocks noChangeAspect="1"/>
          </p:cNvGraphicFramePr>
          <p:nvPr/>
        </p:nvGraphicFramePr>
        <p:xfrm>
          <a:off x="398463" y="3209925"/>
          <a:ext cx="8267700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6883428" imgH="1900057" progId="ChemDraw.Document.6.0">
                  <p:embed/>
                </p:oleObj>
              </mc:Choice>
              <mc:Fallback>
                <p:oleObj name="CS ChemDraw Drawing" r:id="rId8" imgW="6883428" imgH="1900057" progId="ChemDraw.Document.6.0">
                  <p:embed/>
                  <p:pic>
                    <p:nvPicPr>
                      <p:cNvPr id="27914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3209925"/>
                        <a:ext cx="8267700" cy="228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4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4305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Carbânions</a:t>
            </a:r>
            <a:r>
              <a:rPr lang="fr-FR" sz="2800" dirty="0"/>
              <a:t> </a:t>
            </a:r>
            <a:r>
              <a:rPr lang="fr-FR" sz="2800" dirty="0" err="1"/>
              <a:t>em</a:t>
            </a:r>
            <a:r>
              <a:rPr lang="fr-FR" sz="2800" dirty="0"/>
              <a:t> </a:t>
            </a:r>
            <a:r>
              <a:rPr lang="fr-FR" sz="2800" dirty="0">
                <a:latin typeface="Symbol" pitchFamily="18" charset="2"/>
              </a:rPr>
              <a:t>a</a:t>
            </a:r>
            <a:r>
              <a:rPr lang="fr-FR" sz="2800" dirty="0"/>
              <a:t> do </a:t>
            </a:r>
            <a:r>
              <a:rPr lang="fr-FR" sz="2800" dirty="0" err="1"/>
              <a:t>F</a:t>
            </a:r>
            <a:r>
              <a:rPr lang="fr-FR" sz="2800" dirty="0" err="1">
                <a:latin typeface="Calibri"/>
              </a:rPr>
              <a:t>ó</a:t>
            </a:r>
            <a:r>
              <a:rPr lang="fr-FR" sz="2800" dirty="0" err="1"/>
              <a:t>sforo</a:t>
            </a:r>
            <a:endParaRPr lang="fr-FR" sz="2800" dirty="0"/>
          </a:p>
        </p:txBody>
      </p:sp>
      <p:graphicFrame>
        <p:nvGraphicFramePr>
          <p:cNvPr id="2453505" name="Object 1"/>
          <p:cNvGraphicFramePr>
            <a:graphicFrameLocks noChangeAspect="1"/>
          </p:cNvGraphicFramePr>
          <p:nvPr/>
        </p:nvGraphicFramePr>
        <p:xfrm>
          <a:off x="614363" y="1271588"/>
          <a:ext cx="26606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064764" imgH="554515" progId="ChemDraw.Document.6.0">
                  <p:embed/>
                </p:oleObj>
              </mc:Choice>
              <mc:Fallback>
                <p:oleObj name="CS ChemDraw Drawing" r:id="rId2" imgW="2064764" imgH="554515" progId="ChemDraw.Document.6.0">
                  <p:embed/>
                  <p:pic>
                    <p:nvPicPr>
                      <p:cNvPr id="245350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1271588"/>
                        <a:ext cx="266065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95536" y="2276872"/>
            <a:ext cx="3308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Gilheany</a:t>
            </a:r>
            <a:r>
              <a:rPr lang="fr-FR" sz="1400" dirty="0"/>
              <a:t>, D. G.; </a:t>
            </a:r>
            <a:r>
              <a:rPr lang="fr-FR" sz="1400" i="1" dirty="0" err="1"/>
              <a:t>Chem</a:t>
            </a:r>
            <a:r>
              <a:rPr lang="fr-FR" sz="1400" i="1" dirty="0"/>
              <a:t>. </a:t>
            </a:r>
            <a:r>
              <a:rPr lang="fr-FR" sz="1400" i="1" dirty="0" err="1"/>
              <a:t>Rev</a:t>
            </a:r>
            <a:r>
              <a:rPr lang="fr-FR" sz="1400" i="1" dirty="0"/>
              <a:t>.</a:t>
            </a:r>
            <a:r>
              <a:rPr lang="fr-FR" sz="1400" dirty="0"/>
              <a:t> </a:t>
            </a:r>
            <a:r>
              <a:rPr lang="fr-FR" sz="1400" b="1" dirty="0"/>
              <a:t>1994</a:t>
            </a:r>
            <a:r>
              <a:rPr lang="fr-FR" sz="1400" dirty="0"/>
              <a:t>, 94, 1339.</a:t>
            </a:r>
          </a:p>
        </p:txBody>
      </p:sp>
      <p:graphicFrame>
        <p:nvGraphicFramePr>
          <p:cNvPr id="2453509" name="Object 5"/>
          <p:cNvGraphicFramePr>
            <a:graphicFrameLocks noChangeAspect="1"/>
          </p:cNvGraphicFramePr>
          <p:nvPr/>
        </p:nvGraphicFramePr>
        <p:xfrm>
          <a:off x="4495800" y="1565275"/>
          <a:ext cx="1487488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233790" imgH="925960" progId="ChemDraw.Document.6.0">
                  <p:embed/>
                </p:oleObj>
              </mc:Choice>
              <mc:Fallback>
                <p:oleObj name="CS ChemDraw Drawing" r:id="rId4" imgW="1233790" imgH="925960" progId="ChemDraw.Document.6.0">
                  <p:embed/>
                  <p:pic>
                    <p:nvPicPr>
                      <p:cNvPr id="2453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565275"/>
                        <a:ext cx="1487488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3510" name="Object 6"/>
          <p:cNvGraphicFramePr>
            <a:graphicFrameLocks noChangeAspect="1"/>
          </p:cNvGraphicFramePr>
          <p:nvPr/>
        </p:nvGraphicFramePr>
        <p:xfrm>
          <a:off x="5148064" y="2618775"/>
          <a:ext cx="440571" cy="18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64680" imgH="157320" progId="ChemDraw.Document.6.0">
                  <p:embed/>
                </p:oleObj>
              </mc:Choice>
              <mc:Fallback>
                <p:oleObj name="CS ChemDraw Drawing" r:id="rId6" imgW="364680" imgH="157320" progId="ChemDraw.Document.6.0">
                  <p:embed/>
                  <p:pic>
                    <p:nvPicPr>
                      <p:cNvPr id="24535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618775"/>
                        <a:ext cx="440571" cy="18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4371394" y="2834799"/>
            <a:ext cx="1928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Hiperconjugação</a:t>
            </a:r>
            <a:endParaRPr lang="fr-FR" sz="2000" dirty="0"/>
          </a:p>
          <a:p>
            <a:pPr algn="ctr"/>
            <a:r>
              <a:rPr lang="fr-FR" sz="2000" dirty="0"/>
              <a:t> </a:t>
            </a:r>
            <a:r>
              <a:rPr lang="fr-FR" sz="2000" dirty="0" err="1"/>
              <a:t>negativa</a:t>
            </a:r>
            <a:endParaRPr lang="fr-FR" sz="2000" dirty="0"/>
          </a:p>
        </p:txBody>
      </p:sp>
      <p:graphicFrame>
        <p:nvGraphicFramePr>
          <p:cNvPr id="2453511" name="Object 7"/>
          <p:cNvGraphicFramePr>
            <a:graphicFrameLocks noChangeAspect="1"/>
          </p:cNvGraphicFramePr>
          <p:nvPr/>
        </p:nvGraphicFramePr>
        <p:xfrm>
          <a:off x="6375400" y="1704975"/>
          <a:ext cx="2330450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956590" imgH="1048007" progId="ChemDraw.Document.6.0">
                  <p:embed/>
                </p:oleObj>
              </mc:Choice>
              <mc:Fallback>
                <p:oleObj name="CS ChemDraw Drawing" r:id="rId8" imgW="1956590" imgH="1048007" progId="ChemDraw.Document.6.0">
                  <p:embed/>
                  <p:pic>
                    <p:nvPicPr>
                      <p:cNvPr id="24535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1704975"/>
                        <a:ext cx="2330450" cy="124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4716016" y="4285545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Rotâmeros</a:t>
            </a:r>
            <a:r>
              <a:rPr lang="fr-FR" sz="2000" dirty="0"/>
              <a:t> de (</a:t>
            </a:r>
            <a:r>
              <a:rPr lang="fr-FR" sz="2000" baseline="30000" dirty="0" err="1"/>
              <a:t>t</a:t>
            </a:r>
            <a:r>
              <a:rPr lang="fr-FR" sz="2000" dirty="0" err="1"/>
              <a:t>Bu</a:t>
            </a:r>
            <a:r>
              <a:rPr lang="fr-FR" sz="2000" dirty="0"/>
              <a:t>)</a:t>
            </a:r>
            <a:r>
              <a:rPr lang="fr-FR" sz="2000" baseline="-25000" dirty="0"/>
              <a:t>2</a:t>
            </a:r>
            <a:r>
              <a:rPr lang="fr-FR" sz="2000" dirty="0"/>
              <a:t>ClP=CPh</a:t>
            </a:r>
            <a:r>
              <a:rPr lang="fr-FR" sz="2000" baseline="-25000" dirty="0"/>
              <a:t>2</a:t>
            </a:r>
            <a:r>
              <a:rPr lang="fr-FR" sz="2000" dirty="0"/>
              <a:t>:</a:t>
            </a:r>
          </a:p>
          <a:p>
            <a:pPr algn="just"/>
            <a:r>
              <a:rPr lang="fr-FR" sz="2000" dirty="0" err="1"/>
              <a:t>d</a:t>
            </a:r>
            <a:r>
              <a:rPr lang="fr-FR" sz="2000" baseline="-25000" dirty="0" err="1"/>
              <a:t>PCl</a:t>
            </a:r>
            <a:r>
              <a:rPr lang="fr-FR" sz="2000" dirty="0"/>
              <a:t> = 223,5pm </a:t>
            </a:r>
            <a:r>
              <a:rPr lang="fr-FR" sz="2000" dirty="0" err="1"/>
              <a:t>qdo</a:t>
            </a:r>
            <a:r>
              <a:rPr lang="fr-FR" sz="2000" dirty="0"/>
              <a:t> </a:t>
            </a:r>
            <a:r>
              <a:rPr lang="fr-FR" sz="2000" dirty="0" err="1"/>
              <a:t>eclipsada</a:t>
            </a:r>
            <a:r>
              <a:rPr lang="fr-FR" sz="2000" dirty="0"/>
              <a:t> mas 219,5pm </a:t>
            </a:r>
            <a:r>
              <a:rPr lang="fr-FR" sz="2000" dirty="0" err="1"/>
              <a:t>quando</a:t>
            </a:r>
            <a:r>
              <a:rPr lang="fr-FR" sz="2000" dirty="0"/>
              <a:t> </a:t>
            </a:r>
            <a:r>
              <a:rPr lang="fr-FR" sz="2000" dirty="0" err="1"/>
              <a:t>distorcida</a:t>
            </a:r>
            <a:r>
              <a:rPr lang="fr-FR" sz="2000" dirty="0"/>
              <a:t> de 21,4°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644008" y="5301208"/>
            <a:ext cx="4028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Grützmacher</a:t>
            </a:r>
            <a:r>
              <a:rPr lang="fr-FR" sz="1400" dirty="0"/>
              <a:t>, H.; </a:t>
            </a:r>
            <a:r>
              <a:rPr lang="fr-FR" sz="1400" i="1" dirty="0" err="1"/>
              <a:t>Angew</a:t>
            </a:r>
            <a:r>
              <a:rPr lang="fr-FR" sz="1400" i="1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 Int. Ed. </a:t>
            </a:r>
            <a:r>
              <a:rPr lang="fr-FR" sz="1400" b="1" dirty="0"/>
              <a:t>1992</a:t>
            </a:r>
            <a:r>
              <a:rPr lang="fr-FR" sz="1400" dirty="0"/>
              <a:t>, 31, 99.</a:t>
            </a:r>
          </a:p>
        </p:txBody>
      </p:sp>
      <p:graphicFrame>
        <p:nvGraphicFramePr>
          <p:cNvPr id="2453512" name="Object 8"/>
          <p:cNvGraphicFramePr>
            <a:graphicFrameLocks noChangeAspect="1"/>
          </p:cNvGraphicFramePr>
          <p:nvPr/>
        </p:nvGraphicFramePr>
        <p:xfrm>
          <a:off x="698500" y="3722688"/>
          <a:ext cx="194151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1323809" imgH="580289" progId="ChemDraw.Document.6.0">
                  <p:embed/>
                </p:oleObj>
              </mc:Choice>
              <mc:Fallback>
                <p:oleObj name="CS ChemDraw Drawing" r:id="rId10" imgW="1323809" imgH="580289" progId="ChemDraw.Document.6.0">
                  <p:embed/>
                  <p:pic>
                    <p:nvPicPr>
                      <p:cNvPr id="24535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3722688"/>
                        <a:ext cx="1941513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323528" y="4725144"/>
            <a:ext cx="38668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- </a:t>
            </a:r>
            <a:r>
              <a:rPr lang="fr-FR" sz="2000" dirty="0" err="1"/>
              <a:t>Ligação</a:t>
            </a:r>
            <a:r>
              <a:rPr lang="fr-FR" sz="2000" dirty="0"/>
              <a:t> P-C </a:t>
            </a:r>
            <a:r>
              <a:rPr lang="fr-FR" sz="2000" dirty="0" err="1"/>
              <a:t>curta</a:t>
            </a:r>
            <a:endParaRPr lang="fr-FR" sz="2000" dirty="0"/>
          </a:p>
          <a:p>
            <a:r>
              <a:rPr lang="fr-FR" sz="2000" dirty="0"/>
              <a:t>- </a:t>
            </a:r>
            <a:r>
              <a:rPr lang="fr-FR" sz="2000" dirty="0" err="1"/>
              <a:t>Ambiente</a:t>
            </a:r>
            <a:r>
              <a:rPr lang="fr-FR" sz="2000" dirty="0"/>
              <a:t> </a:t>
            </a:r>
            <a:r>
              <a:rPr lang="fr-FR" sz="2000" dirty="0" err="1"/>
              <a:t>piramidal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volta do C</a:t>
            </a:r>
          </a:p>
          <a:p>
            <a:r>
              <a:rPr lang="fr-FR" sz="2000" dirty="0"/>
              <a:t>- </a:t>
            </a:r>
            <a:r>
              <a:rPr lang="fr-FR" sz="2000" dirty="0" err="1"/>
              <a:t>Pequena</a:t>
            </a:r>
            <a:r>
              <a:rPr lang="fr-FR" sz="2000" dirty="0"/>
              <a:t> </a:t>
            </a:r>
            <a:r>
              <a:rPr lang="fr-FR" sz="2000" dirty="0" err="1"/>
              <a:t>barreira</a:t>
            </a:r>
            <a:r>
              <a:rPr lang="fr-FR" sz="2000" dirty="0"/>
              <a:t> de </a:t>
            </a:r>
            <a:r>
              <a:rPr lang="fr-FR" sz="2000" dirty="0" err="1"/>
              <a:t>rotação</a:t>
            </a:r>
            <a:endParaRPr lang="fr-FR" sz="2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40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3683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Rearranjo</a:t>
            </a:r>
            <a:r>
              <a:rPr lang="fr-FR" sz="2800" dirty="0"/>
              <a:t> de </a:t>
            </a:r>
            <a:r>
              <a:rPr lang="fr-FR" sz="2800" dirty="0" err="1"/>
              <a:t>Pummerer</a:t>
            </a:r>
            <a:endParaRPr lang="fr-FR" sz="2800" dirty="0"/>
          </a:p>
        </p:txBody>
      </p:sp>
      <p:graphicFrame>
        <p:nvGraphicFramePr>
          <p:cNvPr id="2790401" name="Object 1"/>
          <p:cNvGraphicFramePr>
            <a:graphicFrameLocks noChangeAspect="1"/>
          </p:cNvGraphicFramePr>
          <p:nvPr/>
        </p:nvGraphicFramePr>
        <p:xfrm>
          <a:off x="3006725" y="895350"/>
          <a:ext cx="305752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352597" imgH="674666" progId="ChemDraw.Document.6.0">
                  <p:embed/>
                </p:oleObj>
              </mc:Choice>
              <mc:Fallback>
                <p:oleObj name="CS ChemDraw Drawing" r:id="rId2" imgW="2352597" imgH="674666" progId="ChemDraw.Document.6.0">
                  <p:embed/>
                  <p:pic>
                    <p:nvPicPr>
                      <p:cNvPr id="279040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725" y="895350"/>
                        <a:ext cx="3057525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79512" y="2060848"/>
            <a:ext cx="1491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Mecanismo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2790402" name="Object 2"/>
          <p:cNvGraphicFramePr>
            <a:graphicFrameLocks noChangeAspect="1"/>
          </p:cNvGraphicFramePr>
          <p:nvPr/>
        </p:nvGraphicFramePr>
        <p:xfrm>
          <a:off x="512763" y="2505075"/>
          <a:ext cx="80010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138313" imgH="767906" progId="ChemDraw.Document.6.0">
                  <p:embed/>
                </p:oleObj>
              </mc:Choice>
              <mc:Fallback>
                <p:oleObj name="CS ChemDraw Drawing" r:id="rId4" imgW="6138313" imgH="767906" progId="ChemDraw.Document.6.0">
                  <p:embed/>
                  <p:pic>
                    <p:nvPicPr>
                      <p:cNvPr id="27904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2505075"/>
                        <a:ext cx="800100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51520" y="4077072"/>
            <a:ext cx="1169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Exemplo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23528" y="5949280"/>
            <a:ext cx="4631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Bonjoch</a:t>
            </a:r>
            <a:r>
              <a:rPr lang="fr-FR" sz="1400" dirty="0"/>
              <a:t>, J.; </a:t>
            </a:r>
            <a:r>
              <a:rPr lang="fr-FR" sz="1400" dirty="0" err="1"/>
              <a:t>Catena</a:t>
            </a:r>
            <a:r>
              <a:rPr lang="fr-FR" sz="1400" dirty="0"/>
              <a:t>, J.; Valls, N.; </a:t>
            </a:r>
            <a:r>
              <a:rPr lang="fr-FR" sz="1400" i="1" dirty="0"/>
              <a:t>J. </a:t>
            </a:r>
            <a:r>
              <a:rPr lang="fr-FR" sz="1400" i="1" dirty="0" err="1"/>
              <a:t>Org</a:t>
            </a:r>
            <a:r>
              <a:rPr lang="fr-FR" sz="1400" i="1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</a:t>
            </a:r>
            <a:r>
              <a:rPr lang="fr-FR" sz="1400" dirty="0"/>
              <a:t> </a:t>
            </a:r>
            <a:r>
              <a:rPr lang="fr-FR" sz="1400" b="1" dirty="0"/>
              <a:t>1996</a:t>
            </a:r>
            <a:r>
              <a:rPr lang="fr-FR" sz="1400" dirty="0"/>
              <a:t>, 61, 7106.</a:t>
            </a:r>
          </a:p>
        </p:txBody>
      </p:sp>
      <p:graphicFrame>
        <p:nvGraphicFramePr>
          <p:cNvPr id="2790404" name="Object 4"/>
          <p:cNvGraphicFramePr>
            <a:graphicFrameLocks noChangeAspect="1"/>
          </p:cNvGraphicFramePr>
          <p:nvPr/>
        </p:nvGraphicFramePr>
        <p:xfrm>
          <a:off x="23813" y="4505325"/>
          <a:ext cx="904557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7517721" imgH="1202270" progId="ChemDraw.Document.6.0">
                  <p:embed/>
                </p:oleObj>
              </mc:Choice>
              <mc:Fallback>
                <p:oleObj name="CS ChemDraw Drawing" r:id="rId6" imgW="7517721" imgH="1202270" progId="ChemDraw.Document.6.0">
                  <p:embed/>
                  <p:pic>
                    <p:nvPicPr>
                      <p:cNvPr id="27904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3" y="4505325"/>
                        <a:ext cx="9045575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41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3683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Rearranjo</a:t>
            </a:r>
            <a:r>
              <a:rPr lang="fr-FR" sz="2800" dirty="0"/>
              <a:t> de </a:t>
            </a:r>
            <a:r>
              <a:rPr lang="fr-FR" sz="2800" dirty="0" err="1"/>
              <a:t>Pummerer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620688"/>
            <a:ext cx="1898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Aspectos</a:t>
            </a:r>
            <a:r>
              <a:rPr lang="fr-FR" sz="2000" b="1" dirty="0"/>
              <a:t> </a:t>
            </a:r>
            <a:r>
              <a:rPr lang="fr-FR" sz="2000" b="1" dirty="0" err="1"/>
              <a:t>gerais</a:t>
            </a:r>
            <a:r>
              <a:rPr lang="fr-FR" sz="2000" b="1" dirty="0"/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9513" y="1052736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2000" dirty="0"/>
              <a:t> Os </a:t>
            </a:r>
            <a:r>
              <a:rPr lang="fr-FR" sz="2000" dirty="0" err="1"/>
              <a:t>sulfóxidos</a:t>
            </a:r>
            <a:r>
              <a:rPr lang="fr-FR" sz="2000" dirty="0"/>
              <a:t> </a:t>
            </a:r>
            <a:r>
              <a:rPr lang="fr-FR" sz="2000" dirty="0" err="1"/>
              <a:t>empregados</a:t>
            </a:r>
            <a:r>
              <a:rPr lang="fr-FR" sz="2000" dirty="0"/>
              <a:t> </a:t>
            </a:r>
            <a:r>
              <a:rPr lang="fr-FR" sz="2000" dirty="0" err="1"/>
              <a:t>devem</a:t>
            </a:r>
            <a:r>
              <a:rPr lang="fr-FR" sz="2000" dirty="0"/>
              <a:t> </a:t>
            </a:r>
            <a:r>
              <a:rPr lang="fr-FR" sz="2000" dirty="0" err="1"/>
              <a:t>possuir</a:t>
            </a:r>
            <a:r>
              <a:rPr lang="fr-FR" sz="2000" dirty="0"/>
              <a:t> </a:t>
            </a:r>
            <a:r>
              <a:rPr lang="fr-FR" sz="2000" dirty="0" err="1"/>
              <a:t>pelo</a:t>
            </a:r>
            <a:r>
              <a:rPr lang="fr-FR" sz="2000" dirty="0"/>
              <a:t> </a:t>
            </a:r>
            <a:r>
              <a:rPr lang="fr-FR" sz="2000" dirty="0" err="1"/>
              <a:t>menos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hidrogênio</a:t>
            </a:r>
            <a:r>
              <a:rPr lang="fr-FR" sz="2000" dirty="0"/>
              <a:t> </a:t>
            </a:r>
            <a:r>
              <a:rPr lang="fr-FR" sz="2000" dirty="0">
                <a:latin typeface="Symbol" pitchFamily="18" charset="2"/>
              </a:rPr>
              <a:t>a</a:t>
            </a:r>
            <a:r>
              <a:rPr lang="fr-FR" sz="2000" dirty="0"/>
              <a:t> </a:t>
            </a:r>
            <a:r>
              <a:rPr lang="fr-FR" sz="2000" dirty="0" err="1"/>
              <a:t>dispon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vel</a:t>
            </a:r>
            <a:r>
              <a:rPr lang="fr-FR" sz="2000" dirty="0"/>
              <a:t>.</a:t>
            </a:r>
          </a:p>
          <a:p>
            <a:pPr algn="just">
              <a:buFontTx/>
              <a:buChar char="-"/>
            </a:pPr>
            <a:endParaRPr lang="fr-FR" sz="2000" dirty="0"/>
          </a:p>
          <a:p>
            <a:pPr algn="just">
              <a:buFontTx/>
              <a:buChar char="-"/>
            </a:pPr>
            <a:r>
              <a:rPr lang="fr-FR" sz="2000" dirty="0"/>
              <a:t> Ac</a:t>
            </a:r>
            <a:r>
              <a:rPr lang="fr-FR" sz="2000" baseline="-25000" dirty="0"/>
              <a:t>2</a:t>
            </a:r>
            <a:r>
              <a:rPr lang="fr-FR" sz="2000" dirty="0"/>
              <a:t>O é o principal agente </a:t>
            </a:r>
            <a:r>
              <a:rPr lang="fr-FR" sz="2000" dirty="0" err="1"/>
              <a:t>ativador</a:t>
            </a:r>
            <a:r>
              <a:rPr lang="fr-FR" sz="2000" dirty="0"/>
              <a:t> </a:t>
            </a:r>
            <a:r>
              <a:rPr lang="fr-FR" sz="2000" dirty="0" err="1"/>
              <a:t>empregado</a:t>
            </a:r>
            <a:r>
              <a:rPr lang="fr-FR" sz="2000" dirty="0"/>
              <a:t>. </a:t>
            </a:r>
            <a:r>
              <a:rPr lang="fr-FR" sz="2000" dirty="0" err="1"/>
              <a:t>Outros</a:t>
            </a:r>
            <a:r>
              <a:rPr lang="fr-FR" sz="2000" dirty="0"/>
              <a:t> </a:t>
            </a:r>
            <a:r>
              <a:rPr lang="fr-FR" sz="2000" dirty="0" err="1"/>
              <a:t>exemplos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: Tf</a:t>
            </a:r>
            <a:r>
              <a:rPr lang="fr-FR" sz="2000" baseline="-25000" dirty="0"/>
              <a:t>2</a:t>
            </a:r>
            <a:r>
              <a:rPr lang="fr-FR" sz="2000" dirty="0"/>
              <a:t>O, TMSX, </a:t>
            </a:r>
            <a:r>
              <a:rPr lang="fr-FR" sz="2000" dirty="0" err="1"/>
              <a:t>HCl</a:t>
            </a:r>
            <a:r>
              <a:rPr lang="fr-FR" sz="2000" dirty="0"/>
              <a:t>, I</a:t>
            </a:r>
            <a:r>
              <a:rPr lang="fr-FR" sz="2000" baseline="-25000" dirty="0"/>
              <a:t>2</a:t>
            </a:r>
            <a:r>
              <a:rPr lang="fr-FR" sz="2000" dirty="0"/>
              <a:t>/</a:t>
            </a:r>
            <a:r>
              <a:rPr lang="fr-FR" sz="2000" dirty="0" err="1"/>
              <a:t>MeOH</a:t>
            </a:r>
            <a:r>
              <a:rPr lang="fr-FR" sz="2000" dirty="0"/>
              <a:t>, PCl</a:t>
            </a:r>
            <a:r>
              <a:rPr lang="fr-FR" sz="2000" baseline="-25000" dirty="0"/>
              <a:t>3</a:t>
            </a:r>
            <a:r>
              <a:rPr lang="fr-FR" sz="2000" dirty="0"/>
              <a:t>, PCl</a:t>
            </a:r>
            <a:r>
              <a:rPr lang="fr-FR" sz="2000" baseline="-25000" dirty="0"/>
              <a:t>5</a:t>
            </a:r>
            <a:r>
              <a:rPr lang="fr-FR" sz="2000" dirty="0"/>
              <a:t>, Sn(</a:t>
            </a:r>
            <a:r>
              <a:rPr lang="fr-FR" sz="2000" dirty="0" err="1"/>
              <a:t>OTf</a:t>
            </a:r>
            <a:r>
              <a:rPr lang="fr-FR" sz="2000" dirty="0"/>
              <a:t>)</a:t>
            </a:r>
            <a:r>
              <a:rPr lang="fr-FR" sz="2000" baseline="-25000" dirty="0"/>
              <a:t>2</a:t>
            </a:r>
            <a:r>
              <a:rPr lang="fr-FR" sz="2000" dirty="0"/>
              <a:t>, etc..</a:t>
            </a:r>
          </a:p>
          <a:p>
            <a:pPr algn="just">
              <a:buFontTx/>
              <a:buChar char="-"/>
            </a:pPr>
            <a:endParaRPr lang="fr-FR" sz="2000" dirty="0"/>
          </a:p>
          <a:p>
            <a:pPr algn="just">
              <a:buFontTx/>
              <a:buChar char="-"/>
            </a:pPr>
            <a:r>
              <a:rPr lang="fr-FR" sz="2000" dirty="0"/>
              <a:t> O </a:t>
            </a:r>
            <a:r>
              <a:rPr lang="fr-FR" sz="2000" dirty="0" err="1"/>
              <a:t>uso</a:t>
            </a:r>
            <a:r>
              <a:rPr lang="fr-FR" sz="2000" dirty="0"/>
              <a:t> de </a:t>
            </a:r>
            <a:r>
              <a:rPr lang="fr-FR" sz="2000" dirty="0" err="1"/>
              <a:t>ácidos</a:t>
            </a:r>
            <a:r>
              <a:rPr lang="fr-FR" sz="2000" dirty="0"/>
              <a:t> (</a:t>
            </a:r>
            <a:r>
              <a:rPr lang="fr-FR" sz="2000" dirty="0" err="1"/>
              <a:t>TfOH</a:t>
            </a:r>
            <a:r>
              <a:rPr lang="fr-FR" sz="2000" dirty="0"/>
              <a:t>, </a:t>
            </a:r>
            <a:r>
              <a:rPr lang="fr-FR" sz="2000" dirty="0" err="1"/>
              <a:t>TsOH</a:t>
            </a:r>
            <a:r>
              <a:rPr lang="fr-FR" sz="2000" dirty="0"/>
              <a:t>, </a:t>
            </a:r>
            <a:r>
              <a:rPr lang="fr-FR" sz="2000" dirty="0" err="1"/>
              <a:t>AcOH</a:t>
            </a:r>
            <a:r>
              <a:rPr lang="fr-FR" sz="2000" dirty="0"/>
              <a:t>, </a:t>
            </a:r>
            <a:r>
              <a:rPr lang="fr-FR" sz="2000" dirty="0" err="1"/>
              <a:t>etc</a:t>
            </a:r>
            <a:r>
              <a:rPr lang="fr-FR" sz="2000" dirty="0"/>
              <a:t>) </a:t>
            </a:r>
            <a:r>
              <a:rPr lang="fr-FR" sz="2000" dirty="0" err="1"/>
              <a:t>como</a:t>
            </a:r>
            <a:r>
              <a:rPr lang="fr-FR" sz="2000" dirty="0"/>
              <a:t> </a:t>
            </a:r>
            <a:r>
              <a:rPr lang="fr-FR" sz="2000" dirty="0" err="1"/>
              <a:t>co</a:t>
            </a:r>
            <a:r>
              <a:rPr lang="fr-FR" sz="2000" dirty="0"/>
              <a:t>-</a:t>
            </a:r>
            <a:r>
              <a:rPr lang="fr-FR" sz="2000" dirty="0" err="1"/>
              <a:t>catalisadores</a:t>
            </a:r>
            <a:r>
              <a:rPr lang="fr-FR" sz="2000" dirty="0"/>
              <a:t> é </a:t>
            </a:r>
            <a:r>
              <a:rPr lang="fr-FR" sz="2000" dirty="0" err="1"/>
              <a:t>comum</a:t>
            </a:r>
            <a:r>
              <a:rPr lang="fr-FR" sz="2000" dirty="0"/>
              <a:t> para </a:t>
            </a:r>
            <a:r>
              <a:rPr lang="fr-FR" sz="2000" dirty="0" err="1"/>
              <a:t>minimisar</a:t>
            </a:r>
            <a:r>
              <a:rPr lang="fr-FR" sz="2000" dirty="0"/>
              <a:t> </a:t>
            </a:r>
            <a:r>
              <a:rPr lang="fr-FR" sz="2000" dirty="0" err="1"/>
              <a:t>reações</a:t>
            </a:r>
            <a:r>
              <a:rPr lang="fr-FR" sz="2000" dirty="0"/>
              <a:t> </a:t>
            </a:r>
            <a:r>
              <a:rPr lang="fr-FR" sz="2000" dirty="0" err="1"/>
              <a:t>secundárias</a:t>
            </a:r>
            <a:r>
              <a:rPr lang="fr-FR" sz="2000" dirty="0"/>
              <a:t> e </a:t>
            </a:r>
            <a:r>
              <a:rPr lang="fr-FR" sz="2000" dirty="0" err="1"/>
              <a:t>aumentar</a:t>
            </a:r>
            <a:r>
              <a:rPr lang="fr-FR" sz="2000" dirty="0"/>
              <a:t> os  </a:t>
            </a:r>
            <a:r>
              <a:rPr lang="fr-FR" sz="2000" dirty="0" err="1"/>
              <a:t>rendimentos</a:t>
            </a:r>
            <a:r>
              <a:rPr lang="fr-FR" sz="2000" dirty="0"/>
              <a:t> dos </a:t>
            </a:r>
            <a:r>
              <a:rPr lang="fr-FR" sz="2000" dirty="0" err="1"/>
              <a:t>produtos</a:t>
            </a:r>
            <a:r>
              <a:rPr lang="fr-FR" sz="2000" dirty="0"/>
              <a:t>.</a:t>
            </a:r>
          </a:p>
          <a:p>
            <a:pPr algn="just">
              <a:buFontTx/>
              <a:buChar char="-"/>
            </a:pPr>
            <a:endParaRPr lang="fr-FR" sz="2000" dirty="0"/>
          </a:p>
          <a:p>
            <a:pPr algn="just">
              <a:buFontTx/>
              <a:buChar char="-"/>
            </a:pPr>
            <a:r>
              <a:rPr lang="fr-FR" sz="2000" baseline="-25000" dirty="0"/>
              <a:t> </a:t>
            </a:r>
            <a:r>
              <a:rPr lang="fr-FR" sz="2000" dirty="0"/>
              <a:t>O </a:t>
            </a:r>
            <a:r>
              <a:rPr lang="fr-FR" sz="2000" dirty="0" err="1"/>
              <a:t>rearranjo</a:t>
            </a:r>
            <a:r>
              <a:rPr lang="fr-FR" sz="2000" dirty="0"/>
              <a:t> </a:t>
            </a:r>
            <a:r>
              <a:rPr lang="fr-FR" sz="2000" dirty="0" err="1"/>
              <a:t>pode</a:t>
            </a:r>
            <a:r>
              <a:rPr lang="fr-FR" sz="2000" dirty="0"/>
              <a:t> </a:t>
            </a:r>
            <a:r>
              <a:rPr lang="fr-FR" sz="2000" dirty="0" err="1"/>
              <a:t>ocorrer</a:t>
            </a:r>
            <a:r>
              <a:rPr lang="fr-FR" sz="2000" dirty="0"/>
              <a:t> </a:t>
            </a:r>
            <a:r>
              <a:rPr lang="fr-FR" sz="2000" dirty="0" err="1"/>
              <a:t>tanto</a:t>
            </a:r>
            <a:r>
              <a:rPr lang="fr-FR" sz="2000" dirty="0"/>
              <a:t> de </a:t>
            </a:r>
            <a:r>
              <a:rPr lang="fr-FR" sz="2000" dirty="0" err="1"/>
              <a:t>maneira</a:t>
            </a:r>
            <a:r>
              <a:rPr lang="fr-FR" sz="2000" dirty="0"/>
              <a:t> </a:t>
            </a:r>
            <a:r>
              <a:rPr lang="fr-FR" sz="2000" dirty="0" err="1"/>
              <a:t>intramolecular</a:t>
            </a:r>
            <a:r>
              <a:rPr lang="fr-FR" sz="2000" dirty="0"/>
              <a:t> quanto </a:t>
            </a:r>
            <a:r>
              <a:rPr lang="fr-FR" sz="2000" dirty="0" err="1"/>
              <a:t>intermolecular</a:t>
            </a:r>
            <a:r>
              <a:rPr lang="fr-FR" sz="2000" dirty="0"/>
              <a:t>.</a:t>
            </a:r>
          </a:p>
          <a:p>
            <a:pPr algn="just">
              <a:buFontTx/>
              <a:buChar char="-"/>
            </a:pPr>
            <a:endParaRPr lang="fr-FR" sz="2000" dirty="0"/>
          </a:p>
          <a:p>
            <a:pPr algn="just">
              <a:buFontTx/>
              <a:buChar char="-"/>
            </a:pPr>
            <a:r>
              <a:rPr lang="fr-FR" sz="2000" baseline="-25000" dirty="0"/>
              <a:t> </a:t>
            </a:r>
            <a:r>
              <a:rPr lang="fr-FR" sz="2000" dirty="0" err="1"/>
              <a:t>Produtos</a:t>
            </a:r>
            <a:r>
              <a:rPr lang="fr-FR" sz="2000" dirty="0"/>
              <a:t> de </a:t>
            </a:r>
            <a:r>
              <a:rPr lang="fr-FR" sz="2000" dirty="0" err="1"/>
              <a:t>fragmentação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observados</a:t>
            </a:r>
            <a:r>
              <a:rPr lang="fr-FR" sz="2000" dirty="0"/>
              <a:t> </a:t>
            </a:r>
            <a:r>
              <a:rPr lang="fr-FR" sz="2000" dirty="0" err="1"/>
              <a:t>quando</a:t>
            </a:r>
            <a:r>
              <a:rPr lang="fr-FR" sz="2000" dirty="0"/>
              <a:t> a </a:t>
            </a:r>
            <a:r>
              <a:rPr lang="fr-FR" sz="2000" dirty="0" err="1"/>
              <a:t>quebra</a:t>
            </a:r>
            <a:r>
              <a:rPr lang="fr-FR" sz="2000" dirty="0"/>
              <a:t> da </a:t>
            </a:r>
            <a:r>
              <a:rPr lang="fr-FR" sz="2000" dirty="0" err="1"/>
              <a:t>ligação</a:t>
            </a:r>
            <a:r>
              <a:rPr lang="fr-FR" sz="2000" dirty="0"/>
              <a:t> C-S leva à </a:t>
            </a:r>
            <a:r>
              <a:rPr lang="fr-FR" sz="2000" dirty="0" err="1"/>
              <a:t>formação</a:t>
            </a:r>
            <a:r>
              <a:rPr lang="fr-FR" sz="2000" dirty="0"/>
              <a:t> de </a:t>
            </a:r>
            <a:r>
              <a:rPr lang="fr-FR" sz="2000" dirty="0" err="1"/>
              <a:t>carbocátions</a:t>
            </a:r>
            <a:r>
              <a:rPr lang="fr-FR" sz="2000" dirty="0"/>
              <a:t> </a:t>
            </a:r>
            <a:r>
              <a:rPr lang="fr-FR" sz="2000" dirty="0" err="1"/>
              <a:t>estabilizados</a:t>
            </a:r>
            <a:r>
              <a:rPr lang="fr-FR" sz="2000" dirty="0"/>
              <a:t> (</a:t>
            </a:r>
            <a:r>
              <a:rPr lang="fr-FR" sz="2000" dirty="0" err="1"/>
              <a:t>benzila</a:t>
            </a:r>
            <a:r>
              <a:rPr lang="fr-FR" sz="2000" dirty="0"/>
              <a:t>, </a:t>
            </a:r>
            <a:r>
              <a:rPr lang="fr-FR" sz="2000" dirty="0" err="1"/>
              <a:t>alila</a:t>
            </a:r>
            <a:r>
              <a:rPr lang="fr-FR" sz="2000" dirty="0"/>
              <a:t>, etc..).</a:t>
            </a:r>
          </a:p>
          <a:p>
            <a:pPr algn="just">
              <a:buFontTx/>
              <a:buChar char="-"/>
            </a:pPr>
            <a:endParaRPr lang="fr-FR" sz="2000" dirty="0"/>
          </a:p>
          <a:p>
            <a:pPr algn="just">
              <a:buFontTx/>
              <a:buChar char="-"/>
            </a:pPr>
            <a:r>
              <a:rPr lang="fr-FR" sz="2000" dirty="0"/>
              <a:t> O </a:t>
            </a:r>
            <a:r>
              <a:rPr lang="fr-FR" sz="2000" dirty="0" err="1"/>
              <a:t>mesmo</a:t>
            </a:r>
            <a:r>
              <a:rPr lang="fr-FR" sz="2000" dirty="0"/>
              <a:t> </a:t>
            </a:r>
            <a:r>
              <a:rPr lang="fr-FR" sz="2000" dirty="0" err="1"/>
              <a:t>rearranjo</a:t>
            </a:r>
            <a:r>
              <a:rPr lang="fr-FR" sz="2000" dirty="0"/>
              <a:t> </a:t>
            </a:r>
            <a:r>
              <a:rPr lang="fr-FR" sz="2000" dirty="0" err="1"/>
              <a:t>empregando</a:t>
            </a:r>
            <a:r>
              <a:rPr lang="fr-FR" sz="2000" dirty="0"/>
              <a:t> </a:t>
            </a:r>
            <a:r>
              <a:rPr lang="fr-FR" sz="2000" dirty="0" err="1"/>
              <a:t>selen</a:t>
            </a:r>
            <a:r>
              <a:rPr lang="fr-FR" sz="2000" dirty="0" err="1">
                <a:latin typeface="Calibri"/>
              </a:rPr>
              <a:t>ó</a:t>
            </a:r>
            <a:r>
              <a:rPr lang="fr-FR" sz="2000" dirty="0" err="1"/>
              <a:t>xidos</a:t>
            </a:r>
            <a:r>
              <a:rPr lang="fr-FR" sz="2000" dirty="0"/>
              <a:t> </a:t>
            </a:r>
            <a:r>
              <a:rPr lang="fr-FR" sz="2000" dirty="0" err="1"/>
              <a:t>ocorre</a:t>
            </a:r>
            <a:r>
              <a:rPr lang="fr-FR" sz="2000" dirty="0"/>
              <a:t> </a:t>
            </a:r>
            <a:r>
              <a:rPr lang="fr-FR" sz="2000" dirty="0" err="1"/>
              <a:t>espontaneamente</a:t>
            </a:r>
            <a:r>
              <a:rPr lang="fr-FR" sz="2000" dirty="0"/>
              <a:t> e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necessita</a:t>
            </a:r>
            <a:r>
              <a:rPr lang="fr-FR" sz="2000" dirty="0"/>
              <a:t> agentes de </a:t>
            </a:r>
            <a:r>
              <a:rPr lang="fr-FR" sz="2000" dirty="0" err="1"/>
              <a:t>ativação</a:t>
            </a:r>
            <a:r>
              <a:rPr lang="fr-FR" sz="2000" dirty="0"/>
              <a:t>.</a:t>
            </a:r>
            <a:endParaRPr lang="fr-FR" sz="2000" baseline="-2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5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432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Carbânions</a:t>
            </a:r>
            <a:r>
              <a:rPr lang="fr-FR" sz="2800" dirty="0"/>
              <a:t> </a:t>
            </a:r>
            <a:r>
              <a:rPr lang="fr-FR" sz="2800" dirty="0" err="1"/>
              <a:t>em</a:t>
            </a:r>
            <a:r>
              <a:rPr lang="fr-FR" sz="2800" dirty="0"/>
              <a:t> </a:t>
            </a:r>
            <a:r>
              <a:rPr lang="fr-FR" sz="2800" dirty="0">
                <a:latin typeface="Symbol" pitchFamily="18" charset="2"/>
              </a:rPr>
              <a:t>a</a:t>
            </a:r>
            <a:r>
              <a:rPr lang="fr-FR" sz="2800" dirty="0"/>
              <a:t> do </a:t>
            </a:r>
            <a:r>
              <a:rPr lang="fr-FR" sz="2800" dirty="0" err="1"/>
              <a:t>Enxofre</a:t>
            </a:r>
            <a:endParaRPr lang="fr-FR" sz="2800" dirty="0"/>
          </a:p>
        </p:txBody>
      </p:sp>
      <p:graphicFrame>
        <p:nvGraphicFramePr>
          <p:cNvPr id="2452481" name="Object 1"/>
          <p:cNvGraphicFramePr>
            <a:graphicFrameLocks noChangeAspect="1"/>
          </p:cNvGraphicFramePr>
          <p:nvPr/>
        </p:nvGraphicFramePr>
        <p:xfrm>
          <a:off x="1427163" y="1074738"/>
          <a:ext cx="10763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700484" imgH="455210" progId="ChemDraw.Document.6.0">
                  <p:embed/>
                </p:oleObj>
              </mc:Choice>
              <mc:Fallback>
                <p:oleObj name="CS ChemDraw Drawing" r:id="rId2" imgW="700484" imgH="455210" progId="ChemDraw.Document.6.0">
                  <p:embed/>
                  <p:pic>
                    <p:nvPicPr>
                      <p:cNvPr id="245248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63" y="1074738"/>
                        <a:ext cx="107632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95536" y="1844824"/>
            <a:ext cx="41505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Cálculos</a:t>
            </a:r>
            <a:r>
              <a:rPr lang="fr-FR" sz="2000" b="1" dirty="0"/>
              <a:t> para Me</a:t>
            </a:r>
            <a:r>
              <a:rPr lang="fr-FR" sz="2000" b="1" baseline="-25000" dirty="0"/>
              <a:t>2</a:t>
            </a:r>
            <a:r>
              <a:rPr lang="fr-FR" sz="2000" b="1" dirty="0"/>
              <a:t>S=CH</a:t>
            </a:r>
            <a:r>
              <a:rPr lang="fr-FR" sz="2000" b="1" baseline="-25000" dirty="0"/>
              <a:t>2</a:t>
            </a:r>
            <a:r>
              <a:rPr lang="fr-FR" sz="2000" b="1" dirty="0"/>
              <a:t>:</a:t>
            </a:r>
            <a:endParaRPr lang="fr-FR" sz="2000" b="1" baseline="-25000" dirty="0"/>
          </a:p>
          <a:p>
            <a:r>
              <a:rPr lang="fr-FR" sz="2000" dirty="0"/>
              <a:t>- </a:t>
            </a:r>
            <a:r>
              <a:rPr lang="fr-FR" sz="2000" dirty="0" err="1"/>
              <a:t>Liçação</a:t>
            </a:r>
            <a:r>
              <a:rPr lang="fr-FR" sz="2000" dirty="0"/>
              <a:t> C-S </a:t>
            </a:r>
            <a:r>
              <a:rPr lang="fr-FR" sz="2000" dirty="0" err="1"/>
              <a:t>curta</a:t>
            </a:r>
            <a:r>
              <a:rPr lang="fr-FR" sz="2000" dirty="0"/>
              <a:t> (169 pm)</a:t>
            </a:r>
          </a:p>
          <a:p>
            <a:r>
              <a:rPr lang="fr-FR" sz="2000" dirty="0"/>
              <a:t>- </a:t>
            </a:r>
            <a:r>
              <a:rPr lang="fr-FR" sz="2000" dirty="0" err="1"/>
              <a:t>Barreira</a:t>
            </a:r>
            <a:r>
              <a:rPr lang="fr-FR" sz="2000" dirty="0"/>
              <a:t> de </a:t>
            </a:r>
            <a:r>
              <a:rPr lang="fr-FR" sz="2000" dirty="0" err="1"/>
              <a:t>rotação</a:t>
            </a:r>
            <a:r>
              <a:rPr lang="fr-FR" sz="2000" dirty="0"/>
              <a:t> </a:t>
            </a:r>
            <a:r>
              <a:rPr lang="fr-FR" sz="2000" dirty="0" err="1"/>
              <a:t>E</a:t>
            </a:r>
            <a:r>
              <a:rPr lang="fr-FR" sz="2000" baseline="-25000" dirty="0" err="1"/>
              <a:t>a</a:t>
            </a:r>
            <a:r>
              <a:rPr lang="fr-FR" sz="2000" dirty="0"/>
              <a:t> = 21 </a:t>
            </a:r>
            <a:r>
              <a:rPr lang="fr-FR" sz="2000" dirty="0" err="1"/>
              <a:t>kcal.mol</a:t>
            </a:r>
            <a:r>
              <a:rPr lang="fr-FR" sz="2000" baseline="30000" dirty="0"/>
              <a:t>-1</a:t>
            </a:r>
          </a:p>
          <a:p>
            <a:r>
              <a:rPr lang="fr-FR" sz="2000" dirty="0"/>
              <a:t>- </a:t>
            </a:r>
            <a:r>
              <a:rPr lang="fr-FR" sz="2000" dirty="0" err="1"/>
              <a:t>Ambiente</a:t>
            </a:r>
            <a:r>
              <a:rPr lang="fr-FR" sz="2000" dirty="0"/>
              <a:t> </a:t>
            </a:r>
            <a:r>
              <a:rPr lang="fr-FR" sz="2000" dirty="0" err="1"/>
              <a:t>piramidal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volta do C</a:t>
            </a:r>
            <a:endParaRPr lang="fr-FR" sz="2000" baseline="30000" dirty="0"/>
          </a:p>
        </p:txBody>
      </p:sp>
      <p:graphicFrame>
        <p:nvGraphicFramePr>
          <p:cNvPr id="2452482" name="Object 2"/>
          <p:cNvGraphicFramePr>
            <a:graphicFrameLocks noChangeAspect="1"/>
          </p:cNvGraphicFramePr>
          <p:nvPr/>
        </p:nvGraphicFramePr>
        <p:xfrm>
          <a:off x="5645150" y="1206500"/>
          <a:ext cx="1852613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234168" imgH="925960" progId="ChemDraw.Document.6.0">
                  <p:embed/>
                </p:oleObj>
              </mc:Choice>
              <mc:Fallback>
                <p:oleObj name="CS ChemDraw Drawing" r:id="rId4" imgW="1234168" imgH="925960" progId="ChemDraw.Document.6.0">
                  <p:embed/>
                  <p:pic>
                    <p:nvPicPr>
                      <p:cNvPr id="24524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150" y="1206500"/>
                        <a:ext cx="1852613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5697031" y="2638653"/>
            <a:ext cx="1928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Hiperconjugação</a:t>
            </a:r>
            <a:endParaRPr lang="fr-FR" sz="2000" dirty="0"/>
          </a:p>
          <a:p>
            <a:pPr algn="ctr"/>
            <a:r>
              <a:rPr lang="fr-FR" sz="2000" dirty="0"/>
              <a:t> </a:t>
            </a:r>
            <a:r>
              <a:rPr lang="fr-FR" sz="2000" dirty="0" err="1"/>
              <a:t>negativa</a:t>
            </a:r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539552" y="3140968"/>
            <a:ext cx="3224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J. Am. </a:t>
            </a:r>
            <a:r>
              <a:rPr lang="fr-FR" sz="1400" i="1" dirty="0" err="1"/>
              <a:t>Chem</a:t>
            </a:r>
            <a:r>
              <a:rPr lang="fr-FR" sz="1400" i="1" dirty="0"/>
              <a:t>. Soc.</a:t>
            </a:r>
            <a:r>
              <a:rPr lang="fr-FR" sz="1400" dirty="0"/>
              <a:t> </a:t>
            </a:r>
            <a:r>
              <a:rPr lang="fr-FR" sz="1400" b="1" dirty="0"/>
              <a:t>1981</a:t>
            </a:r>
            <a:r>
              <a:rPr lang="fr-FR" sz="1400" dirty="0"/>
              <a:t>, 103, 1066.</a:t>
            </a:r>
          </a:p>
          <a:p>
            <a:r>
              <a:rPr lang="fr-FR" sz="1400" i="1" dirty="0"/>
              <a:t>J. </a:t>
            </a:r>
            <a:r>
              <a:rPr lang="fr-FR" sz="1400" i="1" dirty="0" err="1"/>
              <a:t>Chem</a:t>
            </a:r>
            <a:r>
              <a:rPr lang="fr-FR" sz="1400" i="1" dirty="0"/>
              <a:t>. Soc. Perkin. </a:t>
            </a:r>
            <a:r>
              <a:rPr lang="fr-FR" sz="1400" i="1" dirty="0" err="1"/>
              <a:t>Trans</a:t>
            </a:r>
            <a:r>
              <a:rPr lang="fr-FR" sz="1400" i="1" dirty="0"/>
              <a:t>. 1</a:t>
            </a:r>
            <a:r>
              <a:rPr lang="fr-FR" sz="1400" dirty="0"/>
              <a:t> </a:t>
            </a:r>
            <a:r>
              <a:rPr lang="fr-FR" sz="1400" b="1" dirty="0"/>
              <a:t>1997</a:t>
            </a:r>
            <a:r>
              <a:rPr lang="fr-FR" sz="1400" dirty="0"/>
              <a:t>, 2811.</a:t>
            </a:r>
          </a:p>
        </p:txBody>
      </p:sp>
      <p:graphicFrame>
        <p:nvGraphicFramePr>
          <p:cNvPr id="2452484" name="Object 4"/>
          <p:cNvGraphicFramePr>
            <a:graphicFrameLocks noChangeAspect="1"/>
          </p:cNvGraphicFramePr>
          <p:nvPr/>
        </p:nvGraphicFramePr>
        <p:xfrm>
          <a:off x="1762125" y="4375150"/>
          <a:ext cx="67722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5258925" imgH="648892" progId="ChemDraw.Document.6.0">
                  <p:embed/>
                </p:oleObj>
              </mc:Choice>
              <mc:Fallback>
                <p:oleObj name="CS ChemDraw Drawing" r:id="rId6" imgW="5258925" imgH="648892" progId="ChemDraw.Document.6.0">
                  <p:embed/>
                  <p:pic>
                    <p:nvPicPr>
                      <p:cNvPr id="2452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4375150"/>
                        <a:ext cx="6772275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71136" y="5229200"/>
            <a:ext cx="1520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pKa</a:t>
            </a:r>
            <a:r>
              <a:rPr lang="fr-FR" sz="2000" dirty="0"/>
              <a:t> (DMSO):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837437" y="5229200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30,7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834552" y="5229200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29,0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074912" y="5229200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23,4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6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3538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Preparação</a:t>
            </a:r>
            <a:r>
              <a:rPr lang="fr-FR" sz="2800" dirty="0"/>
              <a:t> de </a:t>
            </a:r>
            <a:r>
              <a:rPr lang="fr-FR" sz="2800" dirty="0" err="1"/>
              <a:t>Fosfinas</a:t>
            </a:r>
            <a:endParaRPr lang="fr-FR" sz="2800" dirty="0"/>
          </a:p>
        </p:txBody>
      </p:sp>
      <p:graphicFrame>
        <p:nvGraphicFramePr>
          <p:cNvPr id="2451459" name="Object 3"/>
          <p:cNvGraphicFramePr>
            <a:graphicFrameLocks noChangeAspect="1"/>
          </p:cNvGraphicFramePr>
          <p:nvPr/>
        </p:nvGraphicFramePr>
        <p:xfrm>
          <a:off x="2843213" y="2305050"/>
          <a:ext cx="4029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098091" imgH="266455" progId="ChemDraw.Document.6.0">
                  <p:embed/>
                </p:oleObj>
              </mc:Choice>
              <mc:Fallback>
                <p:oleObj name="CS ChemDraw Drawing" r:id="rId2" imgW="3098091" imgH="266455" progId="ChemDraw.Document.6.0">
                  <p:embed/>
                  <p:pic>
                    <p:nvPicPr>
                      <p:cNvPr id="2451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305050"/>
                        <a:ext cx="4029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95536" y="1196752"/>
            <a:ext cx="2798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Reações</a:t>
            </a:r>
            <a:r>
              <a:rPr lang="fr-FR" sz="2000" b="1" dirty="0">
                <a:solidFill>
                  <a:srgbClr val="2508FE"/>
                </a:solidFill>
              </a:rPr>
              <a:t> de </a:t>
            </a:r>
            <a:r>
              <a:rPr lang="fr-FR" sz="2000" b="1" dirty="0" err="1">
                <a:solidFill>
                  <a:srgbClr val="2508FE"/>
                </a:solidFill>
              </a:rPr>
              <a:t>substituição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27584" y="1815356"/>
            <a:ext cx="1988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Fonte do </a:t>
            </a:r>
            <a:r>
              <a:rPr lang="fr-FR" b="1" dirty="0" err="1"/>
              <a:t>s</a:t>
            </a:r>
            <a:r>
              <a:rPr lang="fr-FR" b="1" dirty="0" err="1">
                <a:latin typeface="Calibri"/>
              </a:rPr>
              <a:t>í</a:t>
            </a:r>
            <a:r>
              <a:rPr lang="fr-FR" b="1" dirty="0" err="1"/>
              <a:t>nton</a:t>
            </a:r>
            <a:r>
              <a:rPr lang="fr-FR" b="1" dirty="0"/>
              <a:t> P</a:t>
            </a:r>
            <a:r>
              <a:rPr lang="fr-FR" b="1" baseline="30000" dirty="0"/>
              <a:t>+</a:t>
            </a:r>
            <a:r>
              <a:rPr lang="fr-FR" b="1" dirty="0"/>
              <a:t>:</a:t>
            </a:r>
            <a:endParaRPr lang="fr-FR" b="1" baseline="30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27584" y="2247404"/>
            <a:ext cx="195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Fonte do </a:t>
            </a:r>
            <a:r>
              <a:rPr lang="fr-FR" b="1" dirty="0" err="1"/>
              <a:t>s</a:t>
            </a:r>
            <a:r>
              <a:rPr lang="fr-FR" b="1" dirty="0" err="1">
                <a:latin typeface="Calibri"/>
              </a:rPr>
              <a:t>í</a:t>
            </a:r>
            <a:r>
              <a:rPr lang="fr-FR" b="1" dirty="0" err="1"/>
              <a:t>nton</a:t>
            </a:r>
            <a:r>
              <a:rPr lang="fr-FR" b="1" dirty="0"/>
              <a:t> P</a:t>
            </a:r>
            <a:r>
              <a:rPr lang="fr-FR" b="1" baseline="30000" dirty="0"/>
              <a:t>-</a:t>
            </a:r>
            <a:r>
              <a:rPr lang="fr-FR" b="1" dirty="0"/>
              <a:t>:</a:t>
            </a:r>
            <a:endParaRPr lang="fr-FR" b="1" baseline="30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95536" y="3717032"/>
            <a:ext cx="2209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Reações</a:t>
            </a:r>
            <a:r>
              <a:rPr lang="fr-FR" sz="2000" b="1" dirty="0">
                <a:solidFill>
                  <a:srgbClr val="2508FE"/>
                </a:solidFill>
              </a:rPr>
              <a:t> de </a:t>
            </a:r>
            <a:r>
              <a:rPr lang="fr-FR" sz="2000" b="1" dirty="0" err="1">
                <a:solidFill>
                  <a:srgbClr val="2508FE"/>
                </a:solidFill>
              </a:rPr>
              <a:t>adição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2451461" name="Object 5"/>
          <p:cNvGraphicFramePr>
            <a:graphicFrameLocks noChangeAspect="1"/>
          </p:cNvGraphicFramePr>
          <p:nvPr/>
        </p:nvGraphicFramePr>
        <p:xfrm>
          <a:off x="2632075" y="5114925"/>
          <a:ext cx="36512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796263" imgH="395703" progId="ChemDraw.Document.6.0">
                  <p:embed/>
                </p:oleObj>
              </mc:Choice>
              <mc:Fallback>
                <p:oleObj name="CS ChemDraw Drawing" r:id="rId4" imgW="2796263" imgH="395703" progId="ChemDraw.Document.6.0">
                  <p:embed/>
                  <p:pic>
                    <p:nvPicPr>
                      <p:cNvPr id="2451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5114925"/>
                        <a:ext cx="365125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1462" name="Object 6"/>
          <p:cNvGraphicFramePr>
            <a:graphicFrameLocks noChangeAspect="1"/>
          </p:cNvGraphicFramePr>
          <p:nvPr/>
        </p:nvGraphicFramePr>
        <p:xfrm>
          <a:off x="2917825" y="1828800"/>
          <a:ext cx="38163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935073" imgH="246367" progId="ChemDraw.Document.6.0">
                  <p:embed/>
                </p:oleObj>
              </mc:Choice>
              <mc:Fallback>
                <p:oleObj name="CS ChemDraw Drawing" r:id="rId6" imgW="2935073" imgH="246367" progId="ChemDraw.Document.6.0">
                  <p:embed/>
                  <p:pic>
                    <p:nvPicPr>
                      <p:cNvPr id="2451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825" y="1828800"/>
                        <a:ext cx="381635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1463" name="Object 7"/>
          <p:cNvGraphicFramePr>
            <a:graphicFrameLocks noChangeAspect="1"/>
          </p:cNvGraphicFramePr>
          <p:nvPr/>
        </p:nvGraphicFramePr>
        <p:xfrm>
          <a:off x="2484438" y="4429125"/>
          <a:ext cx="40259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3096578" imgH="278584" progId="ChemDraw.Document.6.0">
                  <p:embed/>
                </p:oleObj>
              </mc:Choice>
              <mc:Fallback>
                <p:oleObj name="CS ChemDraw Drawing" r:id="rId8" imgW="3096578" imgH="278584" progId="ChemDraw.Document.6.0">
                  <p:embed/>
                  <p:pic>
                    <p:nvPicPr>
                      <p:cNvPr id="24514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429125"/>
                        <a:ext cx="40259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7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6518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Preparação</a:t>
            </a:r>
            <a:r>
              <a:rPr lang="fr-FR" sz="2800" dirty="0"/>
              <a:t> de </a:t>
            </a:r>
            <a:r>
              <a:rPr lang="fr-FR" sz="2800" dirty="0" err="1"/>
              <a:t>Reagentes</a:t>
            </a:r>
            <a:r>
              <a:rPr lang="fr-FR" sz="2800" dirty="0"/>
              <a:t> </a:t>
            </a:r>
            <a:r>
              <a:rPr lang="fr-FR" sz="2800" dirty="0" err="1"/>
              <a:t>Contendo</a:t>
            </a:r>
            <a:r>
              <a:rPr lang="fr-FR" sz="2800" dirty="0"/>
              <a:t> </a:t>
            </a:r>
            <a:r>
              <a:rPr lang="fr-FR" sz="2800" dirty="0" err="1"/>
              <a:t>Enxofre</a:t>
            </a:r>
            <a:endParaRPr lang="fr-FR" sz="2800" dirty="0"/>
          </a:p>
        </p:txBody>
      </p:sp>
      <p:graphicFrame>
        <p:nvGraphicFramePr>
          <p:cNvPr id="2450433" name="Object 1"/>
          <p:cNvGraphicFramePr>
            <a:graphicFrameLocks noChangeAspect="1"/>
          </p:cNvGraphicFramePr>
          <p:nvPr/>
        </p:nvGraphicFramePr>
        <p:xfrm>
          <a:off x="498475" y="981075"/>
          <a:ext cx="7161213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504397" imgH="746302" progId="ChemDraw.Document.6.0">
                  <p:embed/>
                </p:oleObj>
              </mc:Choice>
              <mc:Fallback>
                <p:oleObj name="CS ChemDraw Drawing" r:id="rId2" imgW="5504397" imgH="746302" progId="ChemDraw.Document.6.0">
                  <p:embed/>
                  <p:pic>
                    <p:nvPicPr>
                      <p:cNvPr id="245043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981075"/>
                        <a:ext cx="7161213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0434" name="Object 2"/>
          <p:cNvGraphicFramePr>
            <a:graphicFrameLocks noChangeAspect="1"/>
          </p:cNvGraphicFramePr>
          <p:nvPr/>
        </p:nvGraphicFramePr>
        <p:xfrm>
          <a:off x="576263" y="2860675"/>
          <a:ext cx="7431087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714694" imgH="1127602" progId="ChemDraw.Document.6.0">
                  <p:embed/>
                </p:oleObj>
              </mc:Choice>
              <mc:Fallback>
                <p:oleObj name="CS ChemDraw Drawing" r:id="rId4" imgW="5714694" imgH="1127602" progId="ChemDraw.Document.6.0">
                  <p:embed/>
                  <p:pic>
                    <p:nvPicPr>
                      <p:cNvPr id="24504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2860675"/>
                        <a:ext cx="7431087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0435" name="Object 3"/>
          <p:cNvGraphicFramePr>
            <a:graphicFrameLocks noChangeAspect="1"/>
          </p:cNvGraphicFramePr>
          <p:nvPr/>
        </p:nvGraphicFramePr>
        <p:xfrm>
          <a:off x="481013" y="5114925"/>
          <a:ext cx="51562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969670" imgH="715935" progId="ChemDraw.Document.6.0">
                  <p:embed/>
                </p:oleObj>
              </mc:Choice>
              <mc:Fallback>
                <p:oleObj name="CS ChemDraw Drawing" r:id="rId6" imgW="3969670" imgH="715935" progId="ChemDraw.Document.6.0">
                  <p:embed/>
                  <p:pic>
                    <p:nvPicPr>
                      <p:cNvPr id="24504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5114925"/>
                        <a:ext cx="515620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/>
          <p:cNvSpPr txBox="1"/>
          <p:nvPr/>
        </p:nvSpPr>
        <p:spPr>
          <a:xfrm>
            <a:off x="0" y="623731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A)</a:t>
            </a:r>
            <a:r>
              <a:rPr lang="fr-FR" sz="1600" dirty="0"/>
              <a:t> </a:t>
            </a:r>
            <a:r>
              <a:rPr lang="fr-FR" sz="1600" dirty="0" err="1"/>
              <a:t>Rauk</a:t>
            </a:r>
            <a:r>
              <a:rPr lang="fr-FR" sz="1600" dirty="0"/>
              <a:t>, A.; Allen, L. C.; </a:t>
            </a:r>
            <a:r>
              <a:rPr lang="fr-FR" sz="1600" dirty="0" err="1"/>
              <a:t>Mislow</a:t>
            </a:r>
            <a:r>
              <a:rPr lang="fr-FR" sz="1600" dirty="0"/>
              <a:t>, K.; ACIE </a:t>
            </a:r>
            <a:r>
              <a:rPr lang="fr-FR" sz="1600" b="1" dirty="0"/>
              <a:t>1970</a:t>
            </a:r>
            <a:r>
              <a:rPr lang="fr-FR" sz="1600" dirty="0"/>
              <a:t>,9, 400. </a:t>
            </a:r>
            <a:r>
              <a:rPr lang="fr-FR" sz="1600" b="1" dirty="0"/>
              <a:t>B) </a:t>
            </a:r>
            <a:r>
              <a:rPr lang="fr-FR" sz="1600" dirty="0" err="1"/>
              <a:t>Koelmel</a:t>
            </a:r>
            <a:r>
              <a:rPr lang="fr-FR" sz="1600" dirty="0"/>
              <a:t>, C.; </a:t>
            </a:r>
            <a:r>
              <a:rPr lang="fr-FR" sz="1600" dirty="0" err="1"/>
              <a:t>Ochsenfeld</a:t>
            </a:r>
            <a:r>
              <a:rPr lang="fr-FR" sz="1600" dirty="0"/>
              <a:t>, C.; </a:t>
            </a:r>
            <a:r>
              <a:rPr lang="fr-FR" sz="1600" dirty="0" err="1"/>
              <a:t>Ahlrichs</a:t>
            </a:r>
            <a:r>
              <a:rPr lang="fr-FR" sz="1600" dirty="0"/>
              <a:t>, R.; </a:t>
            </a:r>
            <a:r>
              <a:rPr lang="fr-FR" sz="1600" i="1" dirty="0" err="1"/>
              <a:t>Theor</a:t>
            </a:r>
            <a:r>
              <a:rPr lang="fr-FR" sz="1600" i="1" dirty="0"/>
              <a:t>. </a:t>
            </a:r>
            <a:r>
              <a:rPr lang="fr-FR" sz="1600" i="1" dirty="0" err="1"/>
              <a:t>Chim</a:t>
            </a:r>
            <a:r>
              <a:rPr lang="fr-FR" sz="1600" i="1" dirty="0"/>
              <a:t>. Acta</a:t>
            </a:r>
            <a:r>
              <a:rPr lang="fr-FR" sz="1600" dirty="0"/>
              <a:t> </a:t>
            </a:r>
            <a:r>
              <a:rPr lang="fr-FR" sz="1600" b="1" dirty="0"/>
              <a:t>1992</a:t>
            </a:r>
            <a:r>
              <a:rPr lang="fr-FR" sz="1600" dirty="0"/>
              <a:t>,82, 271. </a:t>
            </a:r>
            <a:r>
              <a:rPr lang="fr-FR" sz="1600" b="1" dirty="0"/>
              <a:t>C) </a:t>
            </a:r>
            <a:r>
              <a:rPr lang="en-US" sz="1600" dirty="0"/>
              <a:t>Lambert, J. B.; Oliver, W. L., Jr. </a:t>
            </a:r>
            <a:r>
              <a:rPr lang="en-US" sz="1600" i="1" dirty="0"/>
              <a:t>J. Am. Chem. Soc.</a:t>
            </a:r>
            <a:r>
              <a:rPr lang="en-US" sz="1600" dirty="0"/>
              <a:t> </a:t>
            </a:r>
            <a:r>
              <a:rPr lang="en-US" sz="1600" b="1" dirty="0"/>
              <a:t>1969</a:t>
            </a:r>
            <a:r>
              <a:rPr lang="en-US" sz="1600" dirty="0"/>
              <a:t>,91, 774.</a:t>
            </a:r>
            <a:endParaRPr lang="fr-FR" sz="1600" b="1" dirty="0"/>
          </a:p>
        </p:txBody>
      </p:sp>
      <p:sp>
        <p:nvSpPr>
          <p:cNvPr id="21" name="Rectangle 20"/>
          <p:cNvSpPr/>
          <p:nvPr/>
        </p:nvSpPr>
        <p:spPr>
          <a:xfrm>
            <a:off x="7812360" y="4531186"/>
            <a:ext cx="1008112" cy="648072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8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3731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51520" y="44624"/>
            <a:ext cx="3966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Propriedades</a:t>
            </a:r>
            <a:r>
              <a:rPr lang="fr-FR" sz="2800" dirty="0"/>
              <a:t> </a:t>
            </a:r>
            <a:r>
              <a:rPr lang="fr-FR" sz="2800" dirty="0" err="1"/>
              <a:t>das</a:t>
            </a:r>
            <a:r>
              <a:rPr lang="fr-FR" sz="2800" dirty="0"/>
              <a:t> </a:t>
            </a:r>
            <a:r>
              <a:rPr lang="fr-FR" sz="2800" dirty="0" err="1"/>
              <a:t>Fosfinas</a:t>
            </a:r>
            <a:endParaRPr lang="fr-FR" sz="2800" dirty="0"/>
          </a:p>
        </p:txBody>
      </p:sp>
      <p:graphicFrame>
        <p:nvGraphicFramePr>
          <p:cNvPr id="2544643" name="Object 3"/>
          <p:cNvGraphicFramePr>
            <a:graphicFrameLocks noChangeAspect="1"/>
          </p:cNvGraphicFramePr>
          <p:nvPr/>
        </p:nvGraphicFramePr>
        <p:xfrm>
          <a:off x="758825" y="768350"/>
          <a:ext cx="225266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720195" imgH="702335" progId="ChemDraw.Document.6.0">
                  <p:embed/>
                </p:oleObj>
              </mc:Choice>
              <mc:Fallback>
                <p:oleObj name="CS ChemDraw Drawing" r:id="rId2" imgW="1720195" imgH="702335" progId="ChemDraw.Document.6.0">
                  <p:embed/>
                  <p:pic>
                    <p:nvPicPr>
                      <p:cNvPr id="25446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768350"/>
                        <a:ext cx="2252663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3275856" y="910461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Os </a:t>
            </a:r>
            <a:r>
              <a:rPr lang="fr-FR" sz="2000" dirty="0" err="1"/>
              <a:t>orbistais</a:t>
            </a:r>
            <a:r>
              <a:rPr lang="fr-FR" sz="2000" dirty="0"/>
              <a:t> s e p do </a:t>
            </a:r>
            <a:r>
              <a:rPr lang="fr-FR" sz="2000" dirty="0" err="1"/>
              <a:t>f</a:t>
            </a:r>
            <a:r>
              <a:rPr lang="fr-FR" sz="2000" dirty="0" err="1">
                <a:latin typeface="Calibri"/>
              </a:rPr>
              <a:t>ó</a:t>
            </a:r>
            <a:r>
              <a:rPr lang="fr-FR" sz="2000" dirty="0" err="1"/>
              <a:t>sforo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se </a:t>
            </a:r>
            <a:r>
              <a:rPr lang="fr-FR" sz="2000" dirty="0" err="1"/>
              <a:t>hibridizam</a:t>
            </a:r>
            <a:r>
              <a:rPr lang="fr-FR" sz="2000" dirty="0"/>
              <a:t> </a:t>
            </a:r>
            <a:r>
              <a:rPr lang="fr-FR" sz="2000" dirty="0" err="1"/>
              <a:t>facilmente</a:t>
            </a:r>
            <a:r>
              <a:rPr lang="fr-FR" sz="2000" dirty="0"/>
              <a:t>.</a:t>
            </a:r>
          </a:p>
        </p:txBody>
      </p:sp>
      <p:graphicFrame>
        <p:nvGraphicFramePr>
          <p:cNvPr id="2544644" name="Object 4"/>
          <p:cNvGraphicFramePr>
            <a:graphicFrameLocks noChangeAspect="1"/>
          </p:cNvGraphicFramePr>
          <p:nvPr/>
        </p:nvGraphicFramePr>
        <p:xfrm>
          <a:off x="654050" y="2044700"/>
          <a:ext cx="3046413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329525" imgH="851292" progId="ChemDraw.Document.6.0">
                  <p:embed/>
                </p:oleObj>
              </mc:Choice>
              <mc:Fallback>
                <p:oleObj name="CS ChemDraw Drawing" r:id="rId4" imgW="2329525" imgH="851292" progId="ChemDraw.Document.6.0">
                  <p:embed/>
                  <p:pic>
                    <p:nvPicPr>
                      <p:cNvPr id="25446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2044700"/>
                        <a:ext cx="3046413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4427984" y="2132856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Quando</a:t>
            </a:r>
            <a:r>
              <a:rPr lang="fr-FR" sz="2000" dirty="0"/>
              <a:t> </a:t>
            </a:r>
            <a:r>
              <a:rPr lang="fr-FR" sz="2000" i="1" dirty="0"/>
              <a:t>n</a:t>
            </a:r>
            <a:r>
              <a:rPr lang="fr-FR" sz="2000" dirty="0"/>
              <a:t> </a:t>
            </a:r>
            <a:r>
              <a:rPr lang="fr-FR" sz="2000" dirty="0" err="1"/>
              <a:t>aumenta</a:t>
            </a:r>
            <a:r>
              <a:rPr lang="fr-FR" sz="2000" dirty="0"/>
              <a:t>, </a:t>
            </a:r>
            <a:r>
              <a:rPr lang="fr-FR" sz="2000" dirty="0" err="1"/>
              <a:t>ambos</a:t>
            </a:r>
            <a:r>
              <a:rPr lang="fr-FR" sz="2000" dirty="0"/>
              <a:t> a </a:t>
            </a:r>
            <a:r>
              <a:rPr lang="fr-FR" sz="2000" dirty="0" err="1"/>
              <a:t>diferença</a:t>
            </a:r>
            <a:r>
              <a:rPr lang="fr-FR" sz="2000" dirty="0"/>
              <a:t> </a:t>
            </a:r>
            <a:r>
              <a:rPr lang="fr-FR" sz="2000" dirty="0" err="1"/>
              <a:t>energética</a:t>
            </a:r>
            <a:r>
              <a:rPr lang="fr-FR" sz="2000" dirty="0"/>
              <a:t> e o </a:t>
            </a:r>
            <a:r>
              <a:rPr lang="fr-FR" sz="2000" dirty="0" err="1"/>
              <a:t>overlap</a:t>
            </a:r>
            <a:r>
              <a:rPr lang="fr-FR" sz="2000" dirty="0"/>
              <a:t> </a:t>
            </a:r>
            <a:r>
              <a:rPr lang="fr-FR" sz="2000" dirty="0" err="1"/>
              <a:t>diminuem</a:t>
            </a:r>
            <a:r>
              <a:rPr lang="fr-FR" sz="2000" dirty="0"/>
              <a:t>.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50926" y="3006244"/>
            <a:ext cx="1217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&lt;</a:t>
            </a:r>
            <a:r>
              <a:rPr lang="fr-FR" b="1" dirty="0" err="1"/>
              <a:t>r</a:t>
            </a:r>
            <a:r>
              <a:rPr lang="fr-FR" b="1" baseline="-25000" dirty="0" err="1"/>
              <a:t>s</a:t>
            </a:r>
            <a:r>
              <a:rPr lang="fr-FR" b="1" dirty="0"/>
              <a:t>&gt; ≈ &lt;</a:t>
            </a:r>
            <a:r>
              <a:rPr lang="fr-FR" b="1" dirty="0" err="1"/>
              <a:t>r</a:t>
            </a:r>
            <a:r>
              <a:rPr lang="fr-FR" b="1" baseline="-25000" dirty="0" err="1"/>
              <a:t>p</a:t>
            </a:r>
            <a:r>
              <a:rPr lang="fr-FR" b="1" dirty="0"/>
              <a:t>&gt;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662686" y="2924944"/>
            <a:ext cx="133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&lt;</a:t>
            </a:r>
            <a:r>
              <a:rPr lang="fr-FR" b="1" dirty="0" err="1"/>
              <a:t>r</a:t>
            </a:r>
            <a:r>
              <a:rPr lang="fr-FR" b="1" baseline="-25000" dirty="0" err="1"/>
              <a:t>s</a:t>
            </a:r>
            <a:r>
              <a:rPr lang="fr-FR" b="1" dirty="0"/>
              <a:t>&gt;  &lt;&lt; &lt;</a:t>
            </a:r>
            <a:r>
              <a:rPr lang="fr-FR" b="1" dirty="0" err="1"/>
              <a:t>r</a:t>
            </a:r>
            <a:r>
              <a:rPr lang="fr-FR" b="1" baseline="-25000" dirty="0" err="1"/>
              <a:t>p</a:t>
            </a:r>
            <a:r>
              <a:rPr lang="fr-FR" b="1" dirty="0"/>
              <a:t>&gt;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51520" y="357301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O </a:t>
            </a:r>
            <a:r>
              <a:rPr lang="fr-FR" sz="2000" dirty="0" err="1"/>
              <a:t>overlap</a:t>
            </a:r>
            <a:r>
              <a:rPr lang="fr-FR" sz="2000" dirty="0"/>
              <a:t> entre os orbitais 3s e 3p do P </a:t>
            </a:r>
            <a:r>
              <a:rPr lang="fr-FR" sz="2000" dirty="0" err="1"/>
              <a:t>não</a:t>
            </a:r>
            <a:r>
              <a:rPr lang="fr-FR" sz="2000" dirty="0"/>
              <a:t> é </a:t>
            </a:r>
            <a:r>
              <a:rPr lang="fr-FR" sz="2000" dirty="0" err="1"/>
              <a:t>bom</a:t>
            </a:r>
            <a:r>
              <a:rPr lang="fr-FR" sz="2000" dirty="0"/>
              <a:t>, o que </a:t>
            </a:r>
            <a:r>
              <a:rPr lang="fr-FR" sz="2000" dirty="0" err="1"/>
              <a:t>explica</a:t>
            </a:r>
            <a:r>
              <a:rPr lang="fr-FR" sz="2000" dirty="0"/>
              <a:t> a </a:t>
            </a:r>
            <a:r>
              <a:rPr lang="fr-FR" sz="2000" dirty="0" err="1"/>
              <a:t>tendência</a:t>
            </a:r>
            <a:r>
              <a:rPr lang="fr-FR" sz="2000" dirty="0"/>
              <a:t> do P de </a:t>
            </a:r>
            <a:r>
              <a:rPr lang="fr-FR" sz="2000" dirty="0" err="1"/>
              <a:t>não</a:t>
            </a:r>
            <a:r>
              <a:rPr lang="fr-FR" sz="2000" dirty="0"/>
              <a:t> se </a:t>
            </a:r>
            <a:r>
              <a:rPr lang="fr-FR" sz="2000" dirty="0" err="1"/>
              <a:t>planarizar</a:t>
            </a:r>
            <a:endParaRPr lang="fr-FR" sz="2000" dirty="0"/>
          </a:p>
        </p:txBody>
      </p:sp>
      <p:graphicFrame>
        <p:nvGraphicFramePr>
          <p:cNvPr id="2544646" name="Object 6"/>
          <p:cNvGraphicFramePr>
            <a:graphicFrameLocks noChangeAspect="1"/>
          </p:cNvGraphicFramePr>
          <p:nvPr/>
        </p:nvGraphicFramePr>
        <p:xfrm>
          <a:off x="4446588" y="4468813"/>
          <a:ext cx="30305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242910" imgH="732657" progId="ChemDraw.Document.6.0">
                  <p:embed/>
                </p:oleObj>
              </mc:Choice>
              <mc:Fallback>
                <p:oleObj name="CS ChemDraw Drawing" r:id="rId6" imgW="2242910" imgH="732657" progId="ChemDraw.Document.6.0">
                  <p:embed/>
                  <p:pic>
                    <p:nvPicPr>
                      <p:cNvPr id="25446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4468813"/>
                        <a:ext cx="303053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4647" name="Object 7"/>
          <p:cNvGraphicFramePr>
            <a:graphicFrameLocks noChangeAspect="1"/>
          </p:cNvGraphicFramePr>
          <p:nvPr/>
        </p:nvGraphicFramePr>
        <p:xfrm>
          <a:off x="7308304" y="4747210"/>
          <a:ext cx="412407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300600" imgH="157680" progId="ChemDraw.Document.6.0">
                  <p:embed/>
                </p:oleObj>
              </mc:Choice>
              <mc:Fallback>
                <p:oleObj name="CS ChemDraw Drawing" r:id="rId8" imgW="300600" imgH="157680" progId="ChemDraw.Document.6.0">
                  <p:embed/>
                  <p:pic>
                    <p:nvPicPr>
                      <p:cNvPr id="25446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4747210"/>
                        <a:ext cx="412407" cy="216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7812360" y="4531186"/>
            <a:ext cx="995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Fosfinas</a:t>
            </a:r>
            <a:r>
              <a:rPr lang="fr-FR" dirty="0"/>
              <a:t> </a:t>
            </a:r>
          </a:p>
          <a:p>
            <a:pPr algn="ctr"/>
            <a:r>
              <a:rPr lang="fr-FR" dirty="0" err="1"/>
              <a:t>quirais</a:t>
            </a:r>
            <a:endParaRPr lang="fr-FR" dirty="0"/>
          </a:p>
        </p:txBody>
      </p:sp>
      <p:graphicFrame>
        <p:nvGraphicFramePr>
          <p:cNvPr id="2544648" name="Object 8"/>
          <p:cNvGraphicFramePr>
            <a:graphicFrameLocks noChangeAspect="1"/>
          </p:cNvGraphicFramePr>
          <p:nvPr/>
        </p:nvGraphicFramePr>
        <p:xfrm>
          <a:off x="398463" y="4586288"/>
          <a:ext cx="3522662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2902924" imgH="1143900" progId="ChemDraw.Document.6.0">
                  <p:embed/>
                </p:oleObj>
              </mc:Choice>
              <mc:Fallback>
                <p:oleObj name="CS ChemDraw Drawing" r:id="rId10" imgW="2902924" imgH="1143900" progId="ChemDraw.Document.6.0">
                  <p:embed/>
                  <p:pic>
                    <p:nvPicPr>
                      <p:cNvPr id="25446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4586288"/>
                        <a:ext cx="3522662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ZoneTexte 23"/>
          <p:cNvSpPr txBox="1"/>
          <p:nvPr/>
        </p:nvSpPr>
        <p:spPr>
          <a:xfrm>
            <a:off x="4445135" y="5395282"/>
            <a:ext cx="14337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dirty="0"/>
              <a:t>(</a:t>
            </a:r>
            <a:r>
              <a:rPr lang="fr-FR" sz="1500" dirty="0" err="1"/>
              <a:t>Aminas</a:t>
            </a:r>
            <a:r>
              <a:rPr lang="fr-FR" sz="1500" dirty="0"/>
              <a:t>:</a:t>
            </a:r>
          </a:p>
          <a:p>
            <a:pPr algn="ctr"/>
            <a:r>
              <a:rPr lang="fr-FR" sz="1500" dirty="0"/>
              <a:t> 5-10 </a:t>
            </a:r>
            <a:r>
              <a:rPr lang="fr-FR" sz="1500" dirty="0" err="1"/>
              <a:t>kcal.mol</a:t>
            </a:r>
            <a:r>
              <a:rPr lang="fr-FR" sz="1500" baseline="30000" dirty="0"/>
              <a:t>-1</a:t>
            </a:r>
            <a:r>
              <a:rPr lang="fr-FR" sz="1500" dirty="0"/>
              <a:t>)</a:t>
            </a:r>
            <a:endParaRPr lang="fr-FR" sz="1500" baseline="30000" dirty="0"/>
          </a:p>
        </p:txBody>
      </p:sp>
      <p:sp>
        <p:nvSpPr>
          <p:cNvPr id="25" name="ZoneTexte 24"/>
          <p:cNvSpPr txBox="1"/>
          <p:nvPr/>
        </p:nvSpPr>
        <p:spPr>
          <a:xfrm>
            <a:off x="6084168" y="5395282"/>
            <a:ext cx="14160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dirty="0"/>
              <a:t>(</a:t>
            </a:r>
            <a:r>
              <a:rPr lang="fr-FR" sz="1500" dirty="0" err="1"/>
              <a:t>Fosfinas</a:t>
            </a:r>
            <a:r>
              <a:rPr lang="fr-FR" sz="1500" dirty="0"/>
              <a:t>:</a:t>
            </a:r>
          </a:p>
          <a:p>
            <a:pPr algn="ctr"/>
            <a:r>
              <a:rPr lang="fr-FR" sz="1500" dirty="0"/>
              <a:t> ~ 30 </a:t>
            </a:r>
            <a:r>
              <a:rPr lang="fr-FR" sz="1500" dirty="0" err="1"/>
              <a:t>kcal.mol</a:t>
            </a:r>
            <a:r>
              <a:rPr lang="fr-FR" sz="1500" baseline="30000" dirty="0"/>
              <a:t>-1</a:t>
            </a:r>
            <a:r>
              <a:rPr lang="fr-FR" sz="1500" dirty="0"/>
              <a:t>)</a:t>
            </a:r>
            <a:endParaRPr lang="fr-FR" sz="1500" baseline="30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9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23528" y="44624"/>
            <a:ext cx="2767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Sulf</a:t>
            </a:r>
            <a:r>
              <a:rPr lang="fr-FR" sz="2800" dirty="0" err="1">
                <a:latin typeface="Calibri"/>
              </a:rPr>
              <a:t>ó</a:t>
            </a:r>
            <a:r>
              <a:rPr lang="fr-FR" sz="2800" dirty="0" err="1"/>
              <a:t>xidos</a:t>
            </a:r>
            <a:r>
              <a:rPr lang="fr-FR" sz="2800" dirty="0"/>
              <a:t> </a:t>
            </a:r>
            <a:r>
              <a:rPr lang="fr-FR" sz="2800" dirty="0" err="1"/>
              <a:t>Quirais</a:t>
            </a:r>
            <a:endParaRPr lang="fr-FR" sz="2800" dirty="0"/>
          </a:p>
        </p:txBody>
      </p:sp>
      <p:graphicFrame>
        <p:nvGraphicFramePr>
          <p:cNvPr id="2545667" name="Object 3"/>
          <p:cNvGraphicFramePr>
            <a:graphicFrameLocks noChangeAspect="1"/>
          </p:cNvGraphicFramePr>
          <p:nvPr/>
        </p:nvGraphicFramePr>
        <p:xfrm>
          <a:off x="2219325" y="909638"/>
          <a:ext cx="434498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195296" imgH="779656" progId="ChemDraw.Document.6.0">
                  <p:embed/>
                </p:oleObj>
              </mc:Choice>
              <mc:Fallback>
                <p:oleObj name="CS ChemDraw Drawing" r:id="rId2" imgW="3195296" imgH="779656" progId="ChemDraw.Document.6.0">
                  <p:embed/>
                  <p:pic>
                    <p:nvPicPr>
                      <p:cNvPr id="25456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5" y="909638"/>
                        <a:ext cx="4344988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51520" y="2492896"/>
            <a:ext cx="5022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Sulf</a:t>
            </a:r>
            <a:r>
              <a:rPr lang="fr-FR" sz="2000" dirty="0" err="1">
                <a:latin typeface="Calibri"/>
              </a:rPr>
              <a:t>ó</a:t>
            </a:r>
            <a:r>
              <a:rPr lang="fr-FR" sz="2000" dirty="0" err="1"/>
              <a:t>xidos</a:t>
            </a:r>
            <a:r>
              <a:rPr lang="fr-FR" sz="2000" dirty="0"/>
              <a:t> </a:t>
            </a:r>
            <a:r>
              <a:rPr lang="fr-FR" sz="2000" dirty="0" err="1"/>
              <a:t>podem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resolvidos</a:t>
            </a:r>
            <a:r>
              <a:rPr lang="fr-FR" sz="2000" dirty="0"/>
              <a:t>, </a:t>
            </a:r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exemplo</a:t>
            </a:r>
            <a:r>
              <a:rPr lang="fr-FR" sz="2000" dirty="0"/>
              <a:t>:</a:t>
            </a:r>
          </a:p>
        </p:txBody>
      </p:sp>
      <p:graphicFrame>
        <p:nvGraphicFramePr>
          <p:cNvPr id="2545670" name="Object 6"/>
          <p:cNvGraphicFramePr>
            <a:graphicFrameLocks noChangeAspect="1"/>
          </p:cNvGraphicFramePr>
          <p:nvPr/>
        </p:nvGraphicFramePr>
        <p:xfrm>
          <a:off x="254000" y="4429125"/>
          <a:ext cx="1957388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432179" imgH="642783" progId="ChemDraw.Document.6.0">
                  <p:embed/>
                </p:oleObj>
              </mc:Choice>
              <mc:Fallback>
                <p:oleObj name="CS ChemDraw Drawing" r:id="rId4" imgW="1432179" imgH="642783" progId="ChemDraw.Document.6.0">
                  <p:embed/>
                  <p:pic>
                    <p:nvPicPr>
                      <p:cNvPr id="25456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4429125"/>
                        <a:ext cx="1957388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228184" y="3113673"/>
            <a:ext cx="2592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2 diasteroisômeros: podem ser separados por cristalização, cromatografia, etc.</a:t>
            </a:r>
            <a:endParaRPr lang="fr-FR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51520" y="6453336"/>
            <a:ext cx="4323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Andersen, K. K.; </a:t>
            </a:r>
            <a:r>
              <a:rPr lang="fr-FR" sz="1600" i="1" dirty="0"/>
              <a:t>J. Am. </a:t>
            </a:r>
            <a:r>
              <a:rPr lang="fr-FR" sz="1600" i="1" dirty="0" err="1"/>
              <a:t>Chem</a:t>
            </a:r>
            <a:r>
              <a:rPr lang="fr-FR" sz="1600" i="1" dirty="0"/>
              <a:t>. Soc.</a:t>
            </a:r>
            <a:r>
              <a:rPr lang="fr-FR" sz="1600" dirty="0"/>
              <a:t> </a:t>
            </a:r>
            <a:r>
              <a:rPr lang="fr-FR" sz="1600" b="1" dirty="0"/>
              <a:t>1964</a:t>
            </a:r>
            <a:r>
              <a:rPr lang="fr-FR" sz="1600" dirty="0"/>
              <a:t>, 86, 5637.</a:t>
            </a:r>
          </a:p>
        </p:txBody>
      </p:sp>
      <p:graphicFrame>
        <p:nvGraphicFramePr>
          <p:cNvPr id="2545671" name="Object 7"/>
          <p:cNvGraphicFramePr>
            <a:graphicFrameLocks noChangeAspect="1"/>
          </p:cNvGraphicFramePr>
          <p:nvPr/>
        </p:nvGraphicFramePr>
        <p:xfrm>
          <a:off x="526653" y="3068960"/>
          <a:ext cx="5197475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718390" imgH="1573716" progId="ChemDraw.Document.6.0">
                  <p:embed/>
                </p:oleObj>
              </mc:Choice>
              <mc:Fallback>
                <p:oleObj name="CS ChemDraw Drawing" r:id="rId6" imgW="3718390" imgH="1573716" progId="ChemDraw.Document.6.0">
                  <p:embed/>
                  <p:pic>
                    <p:nvPicPr>
                      <p:cNvPr id="25456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653" y="3068960"/>
                        <a:ext cx="5197475" cy="220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cteur droit avec flèche 14"/>
          <p:cNvCxnSpPr/>
          <p:nvPr/>
        </p:nvCxnSpPr>
        <p:spPr>
          <a:xfrm>
            <a:off x="5508104" y="328498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3396</Words>
  <Application>Microsoft Office PowerPoint</Application>
  <PresentationFormat>Apresentação na tela (4:3)</PresentationFormat>
  <Paragraphs>299</Paragraphs>
  <Slides>41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6" baseType="lpstr">
      <vt:lpstr>Arial</vt:lpstr>
      <vt:lpstr>Calibri</vt:lpstr>
      <vt:lpstr>Symbol</vt:lpstr>
      <vt:lpstr>Thème Office</vt:lpstr>
      <vt:lpstr>CS ChemDraw Drawing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Igor</dc:creator>
  <cp:lastModifiedBy>Igor Jurberg</cp:lastModifiedBy>
  <cp:revision>2</cp:revision>
  <dcterms:created xsi:type="dcterms:W3CDTF">2018-07-23T01:15:16Z</dcterms:created>
  <dcterms:modified xsi:type="dcterms:W3CDTF">2025-09-03T14:17:31Z</dcterms:modified>
</cp:coreProperties>
</file>