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4:05:00.479" v="7" actId="20577"/>
      <pc:docMkLst>
        <pc:docMk/>
      </pc:docMkLst>
      <pc:sldChg chg="modSp mod">
        <pc:chgData name="Igor Jurberg" userId="15c90205aab73206" providerId="LiveId" clId="{41030D99-0E33-41E6-9B3E-EB2E613DDEE4}" dt="2025-09-03T14:05:00.479" v="7" actId="20577"/>
        <pc:sldMkLst>
          <pc:docMk/>
          <pc:sldMk cId="0" sldId="256"/>
        </pc:sldMkLst>
        <pc:spChg chg="mod">
          <ac:chgData name="Igor Jurberg" userId="15c90205aab73206" providerId="LiveId" clId="{41030D99-0E33-41E6-9B3E-EB2E613DDEE4}" dt="2025-09-03T14:05:00.479" v="7" actId="20577"/>
          <ac:spMkLst>
            <pc:docMk/>
            <pc:sldMk cId="0" sldId="256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1C39-DBDA-4E7D-B1C8-469050B3D88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985C-A4D7-4563-AE44-AF23091E41B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8.bin"/><Relationship Id="rId3" Type="http://schemas.openxmlformats.org/officeDocument/2006/relationships/image" Target="../media/image3.wmf"/><Relationship Id="rId7" Type="http://schemas.openxmlformats.org/officeDocument/2006/relationships/image" Target="../media/image5.emf"/><Relationship Id="rId12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Relationship Id="rId1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emf"/><Relationship Id="rId7" Type="http://schemas.openxmlformats.org/officeDocument/2006/relationships/oleObject" Target="../embeddings/oleObject13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987824" y="2708920"/>
            <a:ext cx="29300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/>
              <a:t>Parte 9</a:t>
            </a:r>
          </a:p>
          <a:p>
            <a:pPr algn="ctr"/>
            <a:r>
              <a:rPr lang="fr-FR" sz="3600" dirty="0" err="1"/>
              <a:t>Aromaticidade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4553833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 err="1"/>
              <a:t>Livros</a:t>
            </a:r>
            <a:r>
              <a:rPr lang="fr-FR" sz="1600" u="sng" dirty="0"/>
              <a:t>:</a:t>
            </a:r>
            <a:r>
              <a:rPr lang="fr-FR" sz="1600" dirty="0"/>
              <a:t>  </a:t>
            </a:r>
            <a:r>
              <a:rPr lang="fr-FR" sz="1600" b="1" dirty="0"/>
              <a:t>A)</a:t>
            </a:r>
            <a:r>
              <a:rPr lang="fr-FR" sz="1600" dirty="0"/>
              <a:t> Jean, Y.; </a:t>
            </a:r>
            <a:r>
              <a:rPr lang="fr-FR" sz="1600" dirty="0" err="1"/>
              <a:t>Volatron</a:t>
            </a:r>
            <a:r>
              <a:rPr lang="fr-FR" sz="1600" dirty="0"/>
              <a:t>, F.; (</a:t>
            </a:r>
            <a:r>
              <a:rPr lang="fr-FR" sz="1600" dirty="0" err="1"/>
              <a:t>traduzido</a:t>
            </a:r>
            <a:r>
              <a:rPr lang="fr-FR" sz="1600" dirty="0"/>
              <a:t> e </a:t>
            </a:r>
            <a:r>
              <a:rPr lang="fr-FR" sz="1600" dirty="0" err="1"/>
              <a:t>editado</a:t>
            </a:r>
            <a:r>
              <a:rPr lang="fr-FR" sz="1600" dirty="0"/>
              <a:t> </a:t>
            </a:r>
            <a:r>
              <a:rPr lang="fr-FR" sz="1600" dirty="0" err="1"/>
              <a:t>por</a:t>
            </a:r>
            <a:r>
              <a:rPr lang="fr-FR" sz="1600" dirty="0"/>
              <a:t> </a:t>
            </a:r>
            <a:r>
              <a:rPr lang="fr-FR" sz="1600" dirty="0" err="1"/>
              <a:t>Burdett</a:t>
            </a:r>
            <a:r>
              <a:rPr lang="fr-FR" sz="1600" dirty="0"/>
              <a:t>, J.) "An Introduction to </a:t>
            </a:r>
            <a:r>
              <a:rPr lang="fr-FR" sz="1600" dirty="0" err="1"/>
              <a:t>Molecular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" Oxford </a:t>
            </a:r>
            <a:r>
              <a:rPr lang="fr-FR" sz="1600" dirty="0" err="1"/>
              <a:t>University</a:t>
            </a:r>
            <a:r>
              <a:rPr lang="fr-FR" sz="1600" dirty="0"/>
              <a:t> </a:t>
            </a:r>
            <a:r>
              <a:rPr lang="fr-FR" sz="1600" dirty="0" err="1"/>
              <a:t>Press</a:t>
            </a:r>
            <a:r>
              <a:rPr lang="fr-FR" sz="1600" dirty="0"/>
              <a:t>: New York, </a:t>
            </a:r>
            <a:r>
              <a:rPr lang="fr-FR" sz="1600" b="1" dirty="0"/>
              <a:t>1993</a:t>
            </a:r>
            <a:r>
              <a:rPr lang="fr-FR" sz="1600" dirty="0"/>
              <a:t>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Ahn</a:t>
            </a:r>
            <a:r>
              <a:rPr lang="fr-FR" sz="1600" dirty="0"/>
              <a:t>, N. T.; "</a:t>
            </a:r>
            <a:r>
              <a:rPr lang="fr-FR" sz="1600" dirty="0" err="1"/>
              <a:t>Frontier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: A </a:t>
            </a:r>
            <a:r>
              <a:rPr lang="fr-FR" sz="1600" dirty="0" err="1"/>
              <a:t>practical</a:t>
            </a:r>
            <a:r>
              <a:rPr lang="fr-FR" sz="1600" dirty="0"/>
              <a:t> </a:t>
            </a:r>
            <a:r>
              <a:rPr lang="fr-FR" sz="1600" dirty="0" err="1"/>
              <a:t>Manual</a:t>
            </a:r>
            <a:r>
              <a:rPr lang="fr-FR" sz="1600" dirty="0"/>
              <a:t>"   John </a:t>
            </a:r>
            <a:r>
              <a:rPr lang="fr-FR" sz="1600" dirty="0" err="1"/>
              <a:t>Wiley</a:t>
            </a:r>
            <a:r>
              <a:rPr lang="fr-FR" sz="1600" dirty="0"/>
              <a:t> &amp; Sons: Chichester, </a:t>
            </a:r>
            <a:r>
              <a:rPr lang="fr-FR" sz="1600" b="1" dirty="0"/>
              <a:t>2007</a:t>
            </a:r>
            <a:r>
              <a:rPr lang="fr-FR" sz="1600" dirty="0"/>
              <a:t>.</a:t>
            </a:r>
            <a:r>
              <a:rPr lang="fr-FR" sz="1600" b="1" dirty="0"/>
              <a:t> </a:t>
            </a:r>
            <a:r>
              <a:rPr lang="fr-FR" sz="1600" dirty="0"/>
              <a:t>  </a:t>
            </a:r>
            <a:r>
              <a:rPr lang="fr-FR" sz="1600" b="1" dirty="0"/>
              <a:t>C) </a:t>
            </a:r>
            <a:r>
              <a:rPr lang="fr-FR" sz="1600" dirty="0" err="1"/>
              <a:t>Leforestier</a:t>
            </a:r>
            <a:r>
              <a:rPr lang="fr-FR" sz="1600" dirty="0"/>
              <a:t>, C.; "Introduction à la Chimie Quantique" </a:t>
            </a:r>
            <a:r>
              <a:rPr lang="fr-FR" sz="1600" dirty="0" err="1"/>
              <a:t>Dunod</a:t>
            </a:r>
            <a:r>
              <a:rPr lang="fr-FR" sz="1600" dirty="0"/>
              <a:t>: Paris, </a:t>
            </a:r>
            <a:r>
              <a:rPr lang="fr-FR" sz="1600" b="1" dirty="0"/>
              <a:t>2005</a:t>
            </a:r>
            <a:r>
              <a:rPr lang="fr-FR" sz="1600" dirty="0"/>
              <a:t>. </a:t>
            </a:r>
            <a:r>
              <a:rPr lang="fr-FR" sz="1600" b="1" dirty="0"/>
              <a:t>D)</a:t>
            </a:r>
            <a:r>
              <a:rPr lang="fr-FR" sz="1600" dirty="0"/>
              <a:t> </a:t>
            </a:r>
            <a:r>
              <a:rPr lang="fr-FR" sz="1600" dirty="0" err="1"/>
              <a:t>Anslyn</a:t>
            </a:r>
            <a:r>
              <a:rPr lang="fr-FR" sz="1600" dirty="0"/>
              <a:t>, E. V.; </a:t>
            </a:r>
            <a:r>
              <a:rPr lang="fr-FR" sz="1600" dirty="0" err="1"/>
              <a:t>Dougherty</a:t>
            </a:r>
            <a:r>
              <a:rPr lang="fr-FR" sz="1600" dirty="0"/>
              <a:t>, D. A.; "Modern </a:t>
            </a:r>
            <a:r>
              <a:rPr lang="fr-FR" sz="1600" dirty="0" err="1"/>
              <a:t>Physical</a:t>
            </a:r>
            <a:r>
              <a:rPr lang="fr-FR" sz="1600" dirty="0"/>
              <a:t> </a:t>
            </a:r>
            <a:r>
              <a:rPr lang="fr-FR" sz="1600" dirty="0" err="1"/>
              <a:t>Organic</a:t>
            </a:r>
            <a:r>
              <a:rPr lang="fr-FR" sz="1600" dirty="0"/>
              <a:t> </a:t>
            </a:r>
            <a:r>
              <a:rPr lang="fr-FR" sz="1600" dirty="0" err="1"/>
              <a:t>Chemistry</a:t>
            </a:r>
            <a:r>
              <a:rPr lang="fr-FR" sz="1600" dirty="0"/>
              <a:t>"</a:t>
            </a:r>
            <a:r>
              <a:rPr lang="fr-FR" sz="1600" b="1" dirty="0"/>
              <a:t> </a:t>
            </a:r>
            <a:r>
              <a:rPr lang="fr-FR" sz="1600" dirty="0" err="1"/>
              <a:t>University</a:t>
            </a:r>
            <a:r>
              <a:rPr lang="fr-FR" sz="1600" dirty="0"/>
              <a:t> Science Books: </a:t>
            </a:r>
            <a:r>
              <a:rPr lang="fr-FR" sz="1600" dirty="0" err="1"/>
              <a:t>Herndon</a:t>
            </a:r>
            <a:r>
              <a:rPr lang="fr-FR" sz="1600" dirty="0"/>
              <a:t>, </a:t>
            </a:r>
            <a:r>
              <a:rPr lang="fr-FR" sz="1600" b="1" dirty="0"/>
              <a:t>2006</a:t>
            </a:r>
            <a:r>
              <a:rPr lang="fr-FR" sz="16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0212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04664"/>
            <a:ext cx="5514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Os </a:t>
            </a:r>
            <a:r>
              <a:rPr lang="fr-FR" sz="2000" b="1" i="1" u="sng" dirty="0" err="1"/>
              <a:t>Anulenos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Maiores</a:t>
            </a:r>
            <a:r>
              <a:rPr lang="fr-FR" sz="2000" b="1" i="1" u="sng" dirty="0"/>
              <a:t>: o [12]-, [14]- e [18]-</a:t>
            </a:r>
            <a:r>
              <a:rPr lang="fr-FR" sz="2000" b="1" i="1" u="sng" dirty="0" err="1"/>
              <a:t>Anuleno</a:t>
            </a:r>
            <a:endParaRPr lang="fr-FR" sz="2000" b="1" i="1" u="sng" dirty="0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305660" y="836712"/>
          <a:ext cx="4642604" cy="153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88360" imgH="1287720" progId="ChemDraw.Document.6.0">
                  <p:embed/>
                </p:oleObj>
              </mc:Choice>
              <mc:Fallback>
                <p:oleObj name="CS ChemDraw Drawing" r:id="rId2" imgW="3888360" imgH="1287720" progId="ChemDraw.Document.6.0">
                  <p:embed/>
                  <p:pic>
                    <p:nvPicPr>
                      <p:cNvPr id="307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660" y="836712"/>
                        <a:ext cx="4642604" cy="1537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9512" y="242088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[12]-</a:t>
            </a:r>
            <a:r>
              <a:rPr lang="fr-FR" sz="2000" dirty="0" err="1"/>
              <a:t>anuleno</a:t>
            </a:r>
            <a:r>
              <a:rPr lang="fr-FR" sz="2000" dirty="0"/>
              <a:t> é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composto</a:t>
            </a:r>
            <a:r>
              <a:rPr lang="fr-FR" sz="2000" dirty="0"/>
              <a:t> </a:t>
            </a:r>
            <a:r>
              <a:rPr lang="fr-FR" sz="2000" dirty="0" err="1"/>
              <a:t>instável</a:t>
            </a:r>
            <a:r>
              <a:rPr lang="fr-FR" sz="2000" dirty="0"/>
              <a:t>, que se transforma </a:t>
            </a:r>
            <a:r>
              <a:rPr lang="fr-FR" sz="2000" dirty="0" err="1"/>
              <a:t>rapidamente</a:t>
            </a:r>
            <a:r>
              <a:rPr lang="fr-FR" sz="2000" dirty="0"/>
              <a:t> no </a:t>
            </a:r>
            <a:r>
              <a:rPr lang="fr-FR" sz="2000" dirty="0" err="1"/>
              <a:t>isômero</a:t>
            </a:r>
            <a:r>
              <a:rPr lang="fr-FR" sz="2000" dirty="0"/>
              <a:t> </a:t>
            </a:r>
            <a:r>
              <a:rPr lang="fr-FR" sz="2000" dirty="0" err="1"/>
              <a:t>bic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clico</a:t>
            </a:r>
            <a:r>
              <a:rPr lang="fr-FR" sz="2000" dirty="0"/>
              <a:t>. </a:t>
            </a:r>
            <a:r>
              <a:rPr lang="fr-FR" sz="2000" dirty="0" err="1"/>
              <a:t>Ele</a:t>
            </a:r>
            <a:r>
              <a:rPr lang="fr-FR" sz="2000" dirty="0"/>
              <a:t> </a:t>
            </a:r>
            <a:r>
              <a:rPr lang="fr-FR" sz="2000" dirty="0" err="1"/>
              <a:t>somente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conservado</a:t>
            </a:r>
            <a:r>
              <a:rPr lang="fr-FR" sz="2000" dirty="0"/>
              <a:t> a </a:t>
            </a:r>
            <a:r>
              <a:rPr lang="fr-FR" sz="2000" dirty="0" err="1"/>
              <a:t>temperatura</a:t>
            </a:r>
            <a:r>
              <a:rPr lang="fr-FR" sz="2000" dirty="0"/>
              <a:t> </a:t>
            </a:r>
            <a:r>
              <a:rPr lang="fr-FR" sz="2000" dirty="0" err="1"/>
              <a:t>muito</a:t>
            </a:r>
            <a:r>
              <a:rPr lang="fr-FR" sz="2000" dirty="0"/>
              <a:t> </a:t>
            </a:r>
            <a:r>
              <a:rPr lang="fr-FR" sz="2000" dirty="0" err="1"/>
              <a:t>baixa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O [14]-</a:t>
            </a:r>
            <a:r>
              <a:rPr lang="fr-FR" sz="2000" dirty="0" err="1"/>
              <a:t>anuleno</a:t>
            </a:r>
            <a:r>
              <a:rPr lang="fr-FR" sz="2000" dirty="0"/>
              <a:t> foi </a:t>
            </a:r>
            <a:r>
              <a:rPr lang="fr-FR" sz="2000" dirty="0" err="1"/>
              <a:t>preparadao</a:t>
            </a:r>
            <a:r>
              <a:rPr lang="fr-FR" sz="2000" dirty="0"/>
              <a:t> pela </a:t>
            </a:r>
            <a:r>
              <a:rPr lang="fr-FR" sz="2000" dirty="0" err="1"/>
              <a:t>primeira</a:t>
            </a:r>
            <a:r>
              <a:rPr lang="fr-FR" sz="2000" dirty="0"/>
              <a:t> </a:t>
            </a:r>
            <a:r>
              <a:rPr lang="fr-FR" sz="2000" dirty="0" err="1"/>
              <a:t>vez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1960. </a:t>
            </a:r>
            <a:r>
              <a:rPr lang="fr-FR" sz="2000" dirty="0" err="1"/>
              <a:t>Ele</a:t>
            </a:r>
            <a:r>
              <a:rPr lang="fr-FR" sz="2000" dirty="0"/>
              <a:t> existe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equil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brio</a:t>
            </a:r>
            <a:r>
              <a:rPr lang="fr-FR" sz="2000" dirty="0"/>
              <a:t> entre dois </a:t>
            </a:r>
            <a:r>
              <a:rPr lang="fr-FR" sz="2000" dirty="0" err="1"/>
              <a:t>isômeros</a:t>
            </a:r>
            <a:r>
              <a:rPr lang="fr-FR" sz="2000" dirty="0"/>
              <a:t>, </a:t>
            </a:r>
            <a:r>
              <a:rPr lang="fr-FR" sz="2000" dirty="0" err="1"/>
              <a:t>cuja</a:t>
            </a:r>
            <a:r>
              <a:rPr lang="fr-FR" sz="2000" dirty="0"/>
              <a:t> </a:t>
            </a:r>
            <a:r>
              <a:rPr lang="fr-FR" sz="2000" dirty="0" err="1"/>
              <a:t>barreira</a:t>
            </a:r>
            <a:r>
              <a:rPr lang="fr-FR" sz="2000" dirty="0"/>
              <a:t> de 40 </a:t>
            </a:r>
            <a:r>
              <a:rPr lang="fr-FR" sz="2000" dirty="0" err="1"/>
              <a:t>kJ.mol</a:t>
            </a:r>
            <a:r>
              <a:rPr lang="fr-FR" sz="2000" baseline="30000" dirty="0"/>
              <a:t>-1</a:t>
            </a:r>
            <a:r>
              <a:rPr lang="fr-FR" sz="2000" dirty="0"/>
              <a:t>, é </a:t>
            </a:r>
            <a:r>
              <a:rPr lang="fr-FR" sz="2000" dirty="0" err="1"/>
              <a:t>relativamente</a:t>
            </a:r>
            <a:r>
              <a:rPr lang="fr-FR" sz="2000" dirty="0"/>
              <a:t> </a:t>
            </a:r>
            <a:r>
              <a:rPr lang="fr-FR" sz="2000" dirty="0" err="1"/>
              <a:t>pequena</a:t>
            </a:r>
            <a:r>
              <a:rPr lang="fr-FR" sz="2000" dirty="0"/>
              <a:t>.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339752" y="4197482"/>
          <a:ext cx="4104456" cy="167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83680" imgH="1220400" progId="ChemDraw.Document.6.0">
                  <p:embed/>
                </p:oleObj>
              </mc:Choice>
              <mc:Fallback>
                <p:oleObj name="CS ChemDraw Drawing" r:id="rId4" imgW="2983680" imgH="1220400" progId="ChemDraw.Document.6.0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197482"/>
                        <a:ext cx="4104456" cy="1679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0" y="60747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/>
              <a:t>A) </a:t>
            </a:r>
            <a:r>
              <a:rPr lang="fr-FR" sz="1400" dirty="0"/>
              <a:t>J. F. M. </a:t>
            </a:r>
            <a:r>
              <a:rPr lang="fr-FR" sz="1400" dirty="0" err="1"/>
              <a:t>Oth</a:t>
            </a:r>
            <a:r>
              <a:rPr lang="fr-FR" sz="1400" dirty="0"/>
              <a:t>, H. </a:t>
            </a:r>
            <a:r>
              <a:rPr lang="fr-FR" sz="1400" dirty="0" err="1"/>
              <a:t>Rottele</a:t>
            </a:r>
            <a:r>
              <a:rPr lang="fr-FR" sz="1400" dirty="0"/>
              <a:t>, G. Schröder, </a:t>
            </a:r>
            <a:r>
              <a:rPr lang="fr-FR" sz="1400" i="1" dirty="0" err="1"/>
              <a:t>Tetrahedron</a:t>
            </a:r>
            <a:r>
              <a:rPr lang="fr-FR" sz="1400" i="1" dirty="0"/>
              <a:t> </a:t>
            </a:r>
            <a:r>
              <a:rPr lang="fr-FR" sz="1400" i="1" dirty="0" err="1"/>
              <a:t>Lett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1970</a:t>
            </a:r>
            <a:r>
              <a:rPr lang="fr-FR" sz="1400" dirty="0"/>
              <a:t>, 61.</a:t>
            </a:r>
            <a:r>
              <a:rPr lang="fr-FR" sz="1400" b="1" dirty="0"/>
              <a:t> B)</a:t>
            </a:r>
            <a:r>
              <a:rPr lang="fr-FR" sz="1400" dirty="0"/>
              <a:t> F. </a:t>
            </a:r>
            <a:r>
              <a:rPr lang="fr-FR" sz="1400" dirty="0" err="1"/>
              <a:t>Sonfheimer</a:t>
            </a:r>
            <a:r>
              <a:rPr lang="fr-FR" sz="1400" dirty="0"/>
              <a:t>, U. </a:t>
            </a:r>
            <a:r>
              <a:rPr lang="fr-FR" sz="1400" dirty="0" err="1"/>
              <a:t>Gaoni</a:t>
            </a:r>
            <a:r>
              <a:rPr lang="fr-FR" sz="1400" dirty="0"/>
              <a:t>,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1960</a:t>
            </a:r>
            <a:r>
              <a:rPr lang="fr-FR" sz="1400" dirty="0"/>
              <a:t>, 82, 5765. </a:t>
            </a:r>
            <a:r>
              <a:rPr lang="fr-FR" sz="1400" b="1" dirty="0"/>
              <a:t>C)</a:t>
            </a:r>
            <a:r>
              <a:rPr lang="fr-FR" sz="1400" dirty="0"/>
              <a:t> J. </a:t>
            </a:r>
            <a:r>
              <a:rPr lang="fr-FR" sz="1400" dirty="0" err="1"/>
              <a:t>Bregman</a:t>
            </a:r>
            <a:r>
              <a:rPr lang="fr-FR" sz="1400" dirty="0"/>
              <a:t>, F. L. </a:t>
            </a:r>
            <a:r>
              <a:rPr lang="fr-FR" sz="1400" dirty="0" err="1"/>
              <a:t>Hirshfeld</a:t>
            </a:r>
            <a:r>
              <a:rPr lang="fr-FR" sz="1400" dirty="0"/>
              <a:t>, D. </a:t>
            </a:r>
            <a:r>
              <a:rPr lang="fr-FR" sz="1400" dirty="0" err="1"/>
              <a:t>Rabinovich</a:t>
            </a:r>
            <a:r>
              <a:rPr lang="fr-FR" sz="1400" dirty="0"/>
              <a:t>, G. M. Schmidt, </a:t>
            </a:r>
            <a:r>
              <a:rPr lang="fr-FR" sz="1400" i="1" dirty="0"/>
              <a:t>Acta </a:t>
            </a:r>
            <a:r>
              <a:rPr lang="fr-FR" sz="1400" i="1" dirty="0" err="1"/>
              <a:t>Cryst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1965</a:t>
            </a:r>
            <a:r>
              <a:rPr lang="fr-FR" sz="1400" dirty="0"/>
              <a:t>, 19, 227.</a:t>
            </a:r>
            <a:r>
              <a:rPr lang="fr-FR" sz="1400" b="1" dirty="0"/>
              <a:t> D) </a:t>
            </a:r>
            <a:r>
              <a:rPr lang="fr-FR" sz="1400" dirty="0"/>
              <a:t>I. C. Calder, P. J. </a:t>
            </a:r>
            <a:r>
              <a:rPr lang="fr-FR" sz="1400" dirty="0" err="1"/>
              <a:t>Garratt</a:t>
            </a:r>
            <a:r>
              <a:rPr lang="fr-FR" sz="1400" dirty="0"/>
              <a:t>, H. C. Longuet-Higgins, F. </a:t>
            </a:r>
            <a:r>
              <a:rPr lang="fr-FR" sz="1400" dirty="0" err="1"/>
              <a:t>Sondheimer</a:t>
            </a:r>
            <a:r>
              <a:rPr lang="fr-FR" sz="1400" dirty="0"/>
              <a:t>, R. </a:t>
            </a:r>
            <a:r>
              <a:rPr lang="fr-FR" sz="1400" dirty="0" err="1"/>
              <a:t>Wolowsky</a:t>
            </a:r>
            <a:r>
              <a:rPr lang="fr-FR" sz="1400" dirty="0"/>
              <a:t>, </a:t>
            </a:r>
            <a:r>
              <a:rPr lang="fr-FR" sz="1400" i="1" dirty="0"/>
              <a:t>J. </a:t>
            </a:r>
            <a:r>
              <a:rPr lang="fr-FR" sz="1400" i="1" dirty="0" err="1"/>
              <a:t>Chem</a:t>
            </a:r>
            <a:r>
              <a:rPr lang="fr-FR" sz="1400" i="1" dirty="0"/>
              <a:t>. Soc. C</a:t>
            </a:r>
            <a:r>
              <a:rPr lang="fr-FR" sz="1400" dirty="0"/>
              <a:t>, </a:t>
            </a:r>
            <a:r>
              <a:rPr lang="fr-FR" sz="1400" b="1" dirty="0"/>
              <a:t>1967</a:t>
            </a:r>
            <a:r>
              <a:rPr lang="fr-FR" sz="1400" dirty="0"/>
              <a:t>, 1401.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76672"/>
            <a:ext cx="404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Os </a:t>
            </a:r>
            <a:r>
              <a:rPr lang="fr-FR" sz="2000" b="1" i="1" u="sng" dirty="0" err="1"/>
              <a:t>Derivados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Catiônicos</a:t>
            </a:r>
            <a:r>
              <a:rPr lang="fr-FR" sz="2000" b="1" i="1" u="sng" dirty="0"/>
              <a:t> e </a:t>
            </a:r>
            <a:r>
              <a:rPr lang="fr-FR" sz="2000" b="1" i="1" u="sng" dirty="0" err="1"/>
              <a:t>Aniônicos</a:t>
            </a:r>
            <a:r>
              <a:rPr lang="fr-FR" sz="2000" b="1" i="1" u="sng" dirty="0"/>
              <a:t>:</a:t>
            </a: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915816" y="1628800"/>
          <a:ext cx="3387948" cy="115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09040" imgH="783720" progId="ChemDraw.Document.6.0">
                  <p:embed/>
                </p:oleObj>
              </mc:Choice>
              <mc:Fallback>
                <p:oleObj name="CS ChemDraw Drawing" r:id="rId2" imgW="2309040" imgH="783720" progId="ChemDraw.Document.6.0">
                  <p:embed/>
                  <p:pic>
                    <p:nvPicPr>
                      <p:cNvPr id="296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628800"/>
                        <a:ext cx="3387948" cy="1150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9512" y="1052736"/>
            <a:ext cx="4423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O </a:t>
            </a:r>
            <a:r>
              <a:rPr lang="fr-FR" sz="2000" i="1" dirty="0" err="1"/>
              <a:t>cátion</a:t>
            </a:r>
            <a:r>
              <a:rPr lang="fr-FR" sz="2000" i="1" dirty="0"/>
              <a:t> </a:t>
            </a:r>
            <a:r>
              <a:rPr lang="fr-FR" sz="2000" i="1" dirty="0" err="1"/>
              <a:t>ciclopropenium</a:t>
            </a:r>
            <a:r>
              <a:rPr lang="fr-FR" sz="2000" i="1" dirty="0"/>
              <a:t>, </a:t>
            </a:r>
            <a:r>
              <a:rPr lang="fr-FR" sz="2000" i="1" dirty="0" err="1"/>
              <a:t>sistema</a:t>
            </a:r>
            <a:r>
              <a:rPr lang="fr-FR" sz="2000" i="1" dirty="0"/>
              <a:t> a 2e </a:t>
            </a:r>
            <a:r>
              <a:rPr lang="fr-FR" sz="2000" i="1" dirty="0">
                <a:latin typeface="Symbol" pitchFamily="18" charset="2"/>
              </a:rPr>
              <a:t>p: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7504" y="6453336"/>
            <a:ext cx="488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M. </a:t>
            </a:r>
            <a:r>
              <a:rPr lang="fr-FR" sz="1400" dirty="0" err="1"/>
              <a:t>Sundaralingam</a:t>
            </a:r>
            <a:r>
              <a:rPr lang="fr-FR" sz="1400" dirty="0"/>
              <a:t>, L. H. Jensen</a:t>
            </a:r>
            <a:r>
              <a:rPr lang="fr-FR" sz="1400" i="1" dirty="0"/>
              <a:t>, 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1966</a:t>
            </a:r>
            <a:r>
              <a:rPr lang="fr-FR" sz="1400" dirty="0"/>
              <a:t>, 88, 198.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365104"/>
            <a:ext cx="1428750" cy="34290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64088" y="3933056"/>
            <a:ext cx="2685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Estabilização</a:t>
            </a:r>
            <a:r>
              <a:rPr lang="fr-FR" sz="2000" dirty="0"/>
              <a:t> </a:t>
            </a:r>
            <a:r>
              <a:rPr lang="fr-FR" sz="2000" dirty="0" err="1"/>
              <a:t>aromática</a:t>
            </a:r>
            <a:r>
              <a:rPr lang="fr-FR" sz="2000" dirty="0"/>
              <a:t>: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11560" y="3645024"/>
          <a:ext cx="3833608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974680" imgH="1676160" progId="ChemDraw.Document.6.0">
                  <p:embed/>
                </p:oleObj>
              </mc:Choice>
              <mc:Fallback>
                <p:oleObj name="CS ChemDraw Drawing" r:id="rId5" imgW="2974680" imgH="1676160" progId="ChemDraw.Document.6.0">
                  <p:embed/>
                  <p:pic>
                    <p:nvPicPr>
                      <p:cNvPr id="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645024"/>
                        <a:ext cx="3833608" cy="216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76672"/>
            <a:ext cx="4182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Os </a:t>
            </a:r>
            <a:r>
              <a:rPr lang="fr-FR" sz="2000" b="1" i="1" u="sng" dirty="0" err="1"/>
              <a:t>Derivados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Catiônicos</a:t>
            </a:r>
            <a:r>
              <a:rPr lang="fr-FR" sz="2000" b="1" i="1" u="sng" dirty="0"/>
              <a:t> e </a:t>
            </a:r>
            <a:r>
              <a:rPr lang="fr-FR" sz="2000" b="1" i="1" u="sng" dirty="0" err="1"/>
              <a:t>Aniônicos</a:t>
            </a:r>
            <a:r>
              <a:rPr lang="fr-FR" sz="20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1052736"/>
            <a:ext cx="3153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O </a:t>
            </a:r>
            <a:r>
              <a:rPr lang="fr-FR" sz="2000" i="1" dirty="0" err="1"/>
              <a:t>diânion</a:t>
            </a:r>
            <a:r>
              <a:rPr lang="fr-FR" sz="2000" i="1" dirty="0"/>
              <a:t> do </a:t>
            </a:r>
            <a:r>
              <a:rPr lang="fr-FR" sz="2000" i="1" dirty="0" err="1"/>
              <a:t>ciclobutadieno</a:t>
            </a:r>
            <a:r>
              <a:rPr lang="fr-FR" sz="2000" i="1" dirty="0">
                <a:latin typeface="Symbol" pitchFamily="18" charset="2"/>
              </a:rPr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04048" y="2708920"/>
            <a:ext cx="1997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Aromático</a:t>
            </a:r>
            <a:r>
              <a:rPr lang="fr-FR" sz="2000" dirty="0"/>
              <a:t> (6e 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88024" y="5445224"/>
            <a:ext cx="3746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Observado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RMN a </a:t>
            </a:r>
            <a:r>
              <a:rPr lang="fr-FR" sz="2000" dirty="0" err="1"/>
              <a:t>baixa</a:t>
            </a:r>
            <a:r>
              <a:rPr lang="fr-FR" sz="2000" dirty="0"/>
              <a:t> </a:t>
            </a:r>
            <a:r>
              <a:rPr lang="fr-FR" sz="2000" dirty="0" err="1"/>
              <a:t>temp</a:t>
            </a:r>
            <a:r>
              <a:rPr lang="fr-FR" sz="2000" dirty="0"/>
              <a:t>.</a:t>
            </a:r>
          </a:p>
          <a:p>
            <a:pPr algn="ctr"/>
            <a:r>
              <a:rPr lang="fr-FR" sz="2000" dirty="0"/>
              <a:t>(</a:t>
            </a:r>
            <a:r>
              <a:rPr lang="fr-FR" sz="2000" dirty="0" err="1"/>
              <a:t>Aromático</a:t>
            </a:r>
            <a:r>
              <a:rPr lang="fr-FR" sz="2000" dirty="0"/>
              <a:t> a 2e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/>
              <a:t>)</a:t>
            </a:r>
            <a:endParaRPr lang="fr-FR" sz="2000" dirty="0">
              <a:latin typeface="Symbol" pitchFamily="18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3748970"/>
            <a:ext cx="3214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O </a:t>
            </a:r>
            <a:r>
              <a:rPr lang="fr-FR" sz="2000" i="1" dirty="0" err="1"/>
              <a:t>dicátion</a:t>
            </a:r>
            <a:r>
              <a:rPr lang="fr-FR" sz="2000" i="1" dirty="0"/>
              <a:t> do </a:t>
            </a:r>
            <a:r>
              <a:rPr lang="fr-FR" sz="2000" i="1" dirty="0" err="1"/>
              <a:t>ciclobutadieno</a:t>
            </a:r>
            <a:r>
              <a:rPr lang="fr-FR" sz="2000" i="1" dirty="0">
                <a:latin typeface="Symbol" pitchFamily="18" charset="2"/>
              </a:rPr>
              <a:t>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504" y="6474822"/>
            <a:ext cx="6265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A. </a:t>
            </a:r>
            <a:r>
              <a:rPr lang="fr-FR" sz="1600" dirty="0" err="1"/>
              <a:t>Sekiguchi</a:t>
            </a:r>
            <a:r>
              <a:rPr lang="fr-FR" sz="1600" dirty="0"/>
              <a:t>, T. </a:t>
            </a:r>
            <a:r>
              <a:rPr lang="fr-FR" sz="1600" dirty="0" err="1"/>
              <a:t>Matsuo</a:t>
            </a:r>
            <a:r>
              <a:rPr lang="fr-FR" sz="1600" dirty="0"/>
              <a:t>, H. </a:t>
            </a:r>
            <a:r>
              <a:rPr lang="fr-FR" sz="1600" dirty="0" err="1"/>
              <a:t>Watanabe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2000</a:t>
            </a:r>
            <a:r>
              <a:rPr lang="fr-FR" sz="1600" dirty="0"/>
              <a:t>, 122, 5652.</a:t>
            </a:r>
          </a:p>
        </p:txBody>
      </p:sp>
      <p:graphicFrame>
        <p:nvGraphicFramePr>
          <p:cNvPr id="884739" name="Object 3"/>
          <p:cNvGraphicFramePr>
            <a:graphicFrameLocks noChangeAspect="1"/>
          </p:cNvGraphicFramePr>
          <p:nvPr/>
        </p:nvGraphicFramePr>
        <p:xfrm>
          <a:off x="1403648" y="1628800"/>
          <a:ext cx="5688632" cy="111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83240" imgH="741960" progId="ChemDraw.Document.6.0">
                  <p:embed/>
                </p:oleObj>
              </mc:Choice>
              <mc:Fallback>
                <p:oleObj name="CS ChemDraw Drawing" r:id="rId2" imgW="3783240" imgH="741960" progId="ChemDraw.Document.6.0">
                  <p:embed/>
                  <p:pic>
                    <p:nvPicPr>
                      <p:cNvPr id="8847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628800"/>
                        <a:ext cx="5688632" cy="1114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4741" name="Object 5"/>
          <p:cNvGraphicFramePr>
            <a:graphicFrameLocks noChangeAspect="1"/>
          </p:cNvGraphicFramePr>
          <p:nvPr/>
        </p:nvGraphicFramePr>
        <p:xfrm>
          <a:off x="1475656" y="4293096"/>
          <a:ext cx="536575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31840" imgH="688320" progId="ChemDraw.Document.6.0">
                  <p:embed/>
                </p:oleObj>
              </mc:Choice>
              <mc:Fallback>
                <p:oleObj name="CS ChemDraw Drawing" r:id="rId4" imgW="3831840" imgH="688320" progId="ChemDraw.Document.6.0">
                  <p:embed/>
                  <p:pic>
                    <p:nvPicPr>
                      <p:cNvPr id="884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293096"/>
                        <a:ext cx="536575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76672"/>
            <a:ext cx="404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Os </a:t>
            </a:r>
            <a:r>
              <a:rPr lang="fr-FR" sz="2000" b="1" i="1" u="sng" dirty="0" err="1"/>
              <a:t>Derivados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Catiônicos</a:t>
            </a:r>
            <a:r>
              <a:rPr lang="fr-FR" sz="2000" b="1" i="1" u="sng" dirty="0"/>
              <a:t> e </a:t>
            </a:r>
            <a:r>
              <a:rPr lang="fr-FR" sz="2000" b="1" i="1" u="sng" dirty="0" err="1"/>
              <a:t>Aniônicos</a:t>
            </a:r>
            <a:r>
              <a:rPr lang="fr-FR" sz="20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908720"/>
            <a:ext cx="2809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O </a:t>
            </a:r>
            <a:r>
              <a:rPr lang="fr-FR" sz="2000" i="1" dirty="0" err="1"/>
              <a:t>ânion</a:t>
            </a:r>
            <a:r>
              <a:rPr lang="fr-FR" sz="2000" i="1" dirty="0"/>
              <a:t> </a:t>
            </a:r>
            <a:r>
              <a:rPr lang="fr-FR" sz="2000" i="1" dirty="0" err="1"/>
              <a:t>ciclopentadienila</a:t>
            </a:r>
            <a:endParaRPr lang="fr-FR" sz="20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788024" y="148478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Muito</a:t>
            </a:r>
            <a:r>
              <a:rPr lang="fr-FR" sz="2000" dirty="0"/>
              <a:t> </a:t>
            </a:r>
            <a:r>
              <a:rPr lang="fr-FR" sz="2000" dirty="0" err="1"/>
              <a:t>estável</a:t>
            </a:r>
            <a:r>
              <a:rPr lang="fr-FR" sz="2000" dirty="0"/>
              <a:t>,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conservado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sais de Li, K, ou Na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285293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Possui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papel</a:t>
            </a:r>
            <a:r>
              <a:rPr lang="fr-FR" sz="2000" dirty="0"/>
              <a:t> de </a:t>
            </a:r>
            <a:r>
              <a:rPr lang="fr-FR" sz="2000" dirty="0" err="1"/>
              <a:t>destaque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qu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mica</a:t>
            </a:r>
            <a:r>
              <a:rPr lang="fr-FR" sz="2000" dirty="0"/>
              <a:t> </a:t>
            </a:r>
            <a:r>
              <a:rPr lang="fr-FR" sz="2000" dirty="0" err="1"/>
              <a:t>organometálica</a:t>
            </a:r>
            <a:r>
              <a:rPr lang="fr-FR" sz="2000" dirty="0"/>
              <a:t>, </a:t>
            </a:r>
            <a:r>
              <a:rPr lang="fr-FR" sz="2000" dirty="0" err="1"/>
              <a:t>sendo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timo</a:t>
            </a:r>
            <a:r>
              <a:rPr lang="fr-FR" sz="2000" dirty="0"/>
              <a:t> </a:t>
            </a:r>
            <a:r>
              <a:rPr lang="fr-FR" sz="2000" dirty="0" err="1"/>
              <a:t>ligante</a:t>
            </a:r>
            <a:r>
              <a:rPr lang="fr-FR" sz="2000" dirty="0"/>
              <a:t> para </a:t>
            </a:r>
            <a:r>
              <a:rPr lang="fr-FR" sz="2000" dirty="0" err="1"/>
              <a:t>metais</a:t>
            </a:r>
            <a:r>
              <a:rPr lang="fr-FR" sz="2000" dirty="0"/>
              <a:t> de </a:t>
            </a:r>
            <a:r>
              <a:rPr lang="fr-FR" sz="2000" dirty="0" err="1"/>
              <a:t>transição</a:t>
            </a:r>
            <a:r>
              <a:rPr lang="fr-FR" sz="2000" dirty="0"/>
              <a:t>. Sua </a:t>
            </a:r>
            <a:r>
              <a:rPr lang="fr-FR" sz="2000" dirty="0" err="1"/>
              <a:t>estrutura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deduzida</a:t>
            </a:r>
            <a:r>
              <a:rPr lang="fr-FR" sz="2000" dirty="0"/>
              <a:t> dos </a:t>
            </a:r>
            <a:r>
              <a:rPr lang="fr-FR" sz="2000" dirty="0" err="1"/>
              <a:t>diagramas</a:t>
            </a:r>
            <a:r>
              <a:rPr lang="fr-FR" sz="2000" dirty="0"/>
              <a:t> de Frost e </a:t>
            </a:r>
            <a:r>
              <a:rPr lang="fr-FR" sz="2000" dirty="0" err="1"/>
              <a:t>Musulin</a:t>
            </a:r>
            <a:r>
              <a:rPr lang="fr-FR" sz="2000" dirty="0"/>
              <a:t>.</a:t>
            </a:r>
          </a:p>
        </p:txBody>
      </p:sp>
      <p:sp>
        <p:nvSpPr>
          <p:cNvPr id="8919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9191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3528" y="481429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Estabilização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a </a:t>
            </a:r>
            <a:r>
              <a:rPr lang="fr-FR" sz="2000" dirty="0" err="1"/>
              <a:t>ânion</a:t>
            </a:r>
            <a:r>
              <a:rPr lang="fr-FR" sz="2000" dirty="0"/>
              <a:t> </a:t>
            </a:r>
            <a:r>
              <a:rPr lang="fr-FR" sz="2000" dirty="0" err="1"/>
              <a:t>pentadienila</a:t>
            </a:r>
            <a:endParaRPr lang="fr-FR" sz="2000" dirty="0"/>
          </a:p>
        </p:txBody>
      </p:sp>
      <p:graphicFrame>
        <p:nvGraphicFramePr>
          <p:cNvPr id="891911" name="Object 7"/>
          <p:cNvGraphicFramePr>
            <a:graphicFrameLocks noChangeAspect="1"/>
          </p:cNvGraphicFramePr>
          <p:nvPr/>
        </p:nvGraphicFramePr>
        <p:xfrm>
          <a:off x="467544" y="1514626"/>
          <a:ext cx="3960440" cy="834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73080" imgH="583920" progId="ChemDraw.Document.6.0">
                  <p:embed/>
                </p:oleObj>
              </mc:Choice>
              <mc:Fallback>
                <p:oleObj name="CS ChemDraw Drawing" r:id="rId2" imgW="2773080" imgH="583920" progId="ChemDraw.Document.6.0">
                  <p:embed/>
                  <p:pic>
                    <p:nvPicPr>
                      <p:cNvPr id="8919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14626"/>
                        <a:ext cx="3960440" cy="834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912" name="Object 8"/>
          <p:cNvGraphicFramePr>
            <a:graphicFrameLocks noChangeAspect="1"/>
          </p:cNvGraphicFramePr>
          <p:nvPr/>
        </p:nvGraphicFramePr>
        <p:xfrm>
          <a:off x="3707904" y="4005064"/>
          <a:ext cx="4833938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724560" imgH="1640880" progId="ChemDraw.Document.6.0">
                  <p:embed/>
                </p:oleObj>
              </mc:Choice>
              <mc:Fallback>
                <p:oleObj name="CS ChemDraw Drawing" r:id="rId4" imgW="3724560" imgH="1640880" progId="ChemDraw.Document.6.0">
                  <p:embed/>
                  <p:pic>
                    <p:nvPicPr>
                      <p:cNvPr id="8919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005064"/>
                        <a:ext cx="4833938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9191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589240"/>
            <a:ext cx="1428750" cy="342900"/>
          </a:xfrm>
          <a:prstGeom prst="rect">
            <a:avLst/>
          </a:prstGeom>
          <a:noFill/>
        </p:spPr>
      </p:pic>
      <p:sp>
        <p:nvSpPr>
          <p:cNvPr id="891915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76672"/>
            <a:ext cx="404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Os </a:t>
            </a:r>
            <a:r>
              <a:rPr lang="fr-FR" sz="2000" b="1" i="1" u="sng" dirty="0" err="1"/>
              <a:t>Derivados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Catiônicos</a:t>
            </a:r>
            <a:r>
              <a:rPr lang="fr-FR" sz="2000" b="1" i="1" u="sng" dirty="0"/>
              <a:t> e </a:t>
            </a:r>
            <a:r>
              <a:rPr lang="fr-FR" sz="2000" b="1" i="1" u="sng" dirty="0" err="1"/>
              <a:t>Aniônicos</a:t>
            </a:r>
            <a:r>
              <a:rPr lang="fr-FR" sz="20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052736"/>
            <a:ext cx="4235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O </a:t>
            </a:r>
            <a:r>
              <a:rPr lang="fr-FR" sz="2000" i="1" dirty="0" err="1"/>
              <a:t>cátion</a:t>
            </a:r>
            <a:r>
              <a:rPr lang="fr-FR" sz="2000" i="1" dirty="0"/>
              <a:t> </a:t>
            </a:r>
            <a:r>
              <a:rPr lang="fr-FR" sz="2000" i="1" dirty="0" err="1"/>
              <a:t>cicloheptatrieno</a:t>
            </a:r>
            <a:r>
              <a:rPr lang="fr-FR" sz="2000" i="1" dirty="0"/>
              <a:t> (ion </a:t>
            </a:r>
            <a:r>
              <a:rPr lang="fr-FR" sz="2000" i="1" dirty="0" err="1"/>
              <a:t>trop</a:t>
            </a:r>
            <a:r>
              <a:rPr lang="fr-FR" sz="2000" i="1" dirty="0" err="1">
                <a:latin typeface="Calibri"/>
              </a:rPr>
              <a:t>í</a:t>
            </a:r>
            <a:r>
              <a:rPr lang="fr-FR" sz="2000" i="1" dirty="0" err="1"/>
              <a:t>lio</a:t>
            </a:r>
            <a:r>
              <a:rPr lang="fr-FR" sz="2000" i="1" dirty="0"/>
              <a:t>):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300192" y="2060848"/>
            <a:ext cx="1939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Aromático</a:t>
            </a:r>
            <a:r>
              <a:rPr lang="fr-FR" sz="2000" dirty="0"/>
              <a:t> (6e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/>
              <a:t>)</a:t>
            </a:r>
          </a:p>
        </p:txBody>
      </p:sp>
      <p:graphicFrame>
        <p:nvGraphicFramePr>
          <p:cNvPr id="890882" name="Object 2"/>
          <p:cNvGraphicFramePr>
            <a:graphicFrameLocks noChangeAspect="1"/>
          </p:cNvGraphicFramePr>
          <p:nvPr/>
        </p:nvGraphicFramePr>
        <p:xfrm>
          <a:off x="1547664" y="1700808"/>
          <a:ext cx="4584506" cy="1064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66400" imgH="688680" progId="ChemDraw.Document.6.0">
                  <p:embed/>
                </p:oleObj>
              </mc:Choice>
              <mc:Fallback>
                <p:oleObj name="CS ChemDraw Drawing" r:id="rId2" imgW="2966400" imgH="688680" progId="ChemDraw.Document.6.0">
                  <p:embed/>
                  <p:pic>
                    <p:nvPicPr>
                      <p:cNvPr id="8908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700808"/>
                        <a:ext cx="4584506" cy="1064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3" name="Object 3"/>
          <p:cNvGraphicFramePr>
            <a:graphicFrameLocks noChangeAspect="1"/>
          </p:cNvGraphicFramePr>
          <p:nvPr/>
        </p:nvGraphicFramePr>
        <p:xfrm>
          <a:off x="3275856" y="3356992"/>
          <a:ext cx="4824536" cy="223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724560" imgH="1727280" progId="ChemDraw.Document.6.0">
                  <p:embed/>
                </p:oleObj>
              </mc:Choice>
              <mc:Fallback>
                <p:oleObj name="CS ChemDraw Drawing" r:id="rId4" imgW="3724560" imgH="1727280" progId="ChemDraw.Document.6.0">
                  <p:embed/>
                  <p:pic>
                    <p:nvPicPr>
                      <p:cNvPr id="8908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356992"/>
                        <a:ext cx="4824536" cy="2237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8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9088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102324"/>
            <a:ext cx="1428750" cy="342900"/>
          </a:xfrm>
          <a:prstGeom prst="rect">
            <a:avLst/>
          </a:prstGeom>
          <a:noFill/>
        </p:spPr>
      </p:pic>
      <p:sp>
        <p:nvSpPr>
          <p:cNvPr id="89088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4022204"/>
            <a:ext cx="23610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err="1"/>
              <a:t>Estabilização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cátion</a:t>
            </a:r>
            <a:r>
              <a:rPr lang="fr-FR" sz="2000" dirty="0"/>
              <a:t> </a:t>
            </a:r>
            <a:r>
              <a:rPr lang="fr-FR" sz="2000" dirty="0" err="1"/>
              <a:t>heptatrienila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831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76672"/>
            <a:ext cx="404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Os </a:t>
            </a:r>
            <a:r>
              <a:rPr lang="fr-FR" sz="2000" b="1" i="1" u="sng" dirty="0" err="1"/>
              <a:t>Derivados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Catiônicos</a:t>
            </a:r>
            <a:r>
              <a:rPr lang="fr-FR" sz="2000" b="1" i="1" u="sng" dirty="0"/>
              <a:t> e </a:t>
            </a:r>
            <a:r>
              <a:rPr lang="fr-FR" sz="2000" b="1" i="1" u="sng" dirty="0" err="1"/>
              <a:t>Aniônicos</a:t>
            </a:r>
            <a:r>
              <a:rPr lang="fr-FR" sz="20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052736"/>
            <a:ext cx="3399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O </a:t>
            </a:r>
            <a:r>
              <a:rPr lang="fr-FR" sz="2000" i="1" dirty="0" err="1"/>
              <a:t>diânion</a:t>
            </a:r>
            <a:r>
              <a:rPr lang="fr-FR" sz="2000" i="1" dirty="0"/>
              <a:t> do </a:t>
            </a:r>
            <a:r>
              <a:rPr lang="fr-FR" sz="2000" i="1" dirty="0" err="1"/>
              <a:t>ciclooctatetraeno</a:t>
            </a:r>
            <a:endParaRPr lang="fr-FR" sz="2000" i="1" dirty="0"/>
          </a:p>
        </p:txBody>
      </p:sp>
      <p:graphicFrame>
        <p:nvGraphicFramePr>
          <p:cNvPr id="889858" name="Object 2"/>
          <p:cNvGraphicFramePr>
            <a:graphicFrameLocks noChangeAspect="1"/>
          </p:cNvGraphicFramePr>
          <p:nvPr/>
        </p:nvGraphicFramePr>
        <p:xfrm>
          <a:off x="755576" y="3231240"/>
          <a:ext cx="5040560" cy="315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05920" imgH="2377800" progId="ChemDraw.Document.6.0">
                  <p:embed/>
                </p:oleObj>
              </mc:Choice>
              <mc:Fallback>
                <p:oleObj name="CS ChemDraw Drawing" r:id="rId2" imgW="3805920" imgH="2377800" progId="ChemDraw.Document.6.0">
                  <p:embed/>
                  <p:pic>
                    <p:nvPicPr>
                      <p:cNvPr id="8898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231240"/>
                        <a:ext cx="5040560" cy="315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00192" y="4077072"/>
            <a:ext cx="23610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err="1"/>
              <a:t>Estabilização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diânion</a:t>
            </a:r>
            <a:r>
              <a:rPr lang="fr-FR" sz="2000" dirty="0"/>
              <a:t> do </a:t>
            </a:r>
            <a:r>
              <a:rPr lang="fr-FR" sz="2000" dirty="0" err="1"/>
              <a:t>octatetraeno</a:t>
            </a:r>
            <a:endParaRPr lang="fr-FR" sz="2000" dirty="0"/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8985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157192"/>
            <a:ext cx="1428750" cy="342900"/>
          </a:xfrm>
          <a:prstGeom prst="rect">
            <a:avLst/>
          </a:prstGeom>
          <a:noFill/>
        </p:spPr>
      </p:pic>
      <p:sp>
        <p:nvSpPr>
          <p:cNvPr id="889861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6525344"/>
            <a:ext cx="3718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T. J. Katz,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1960</a:t>
            </a:r>
            <a:r>
              <a:rPr lang="fr-FR" sz="1600" dirty="0"/>
              <a:t>, 82, 3784</a:t>
            </a:r>
          </a:p>
        </p:txBody>
      </p:sp>
      <p:graphicFrame>
        <p:nvGraphicFramePr>
          <p:cNvPr id="889862" name="Object 6"/>
          <p:cNvGraphicFramePr>
            <a:graphicFrameLocks noChangeAspect="1"/>
          </p:cNvGraphicFramePr>
          <p:nvPr/>
        </p:nvGraphicFramePr>
        <p:xfrm>
          <a:off x="1065209" y="1484784"/>
          <a:ext cx="6577931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4972320" imgH="1143360" progId="ChemDraw.Document.6.0">
                  <p:embed/>
                </p:oleObj>
              </mc:Choice>
              <mc:Fallback>
                <p:oleObj name="CS ChemDraw Drawing" r:id="rId5" imgW="4972320" imgH="1143360" progId="ChemDraw.Document.6.0">
                  <p:embed/>
                  <p:pic>
                    <p:nvPicPr>
                      <p:cNvPr id="8898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09" y="1484784"/>
                        <a:ext cx="6577931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76672"/>
            <a:ext cx="2839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Os </a:t>
            </a:r>
            <a:r>
              <a:rPr lang="fr-FR" sz="2000" b="1" i="1" u="sng" dirty="0" err="1"/>
              <a:t>Derivados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Polic</a:t>
            </a:r>
            <a:r>
              <a:rPr lang="fr-FR" sz="2000" b="1" i="1" u="sng" dirty="0" err="1">
                <a:latin typeface="Calibri"/>
              </a:rPr>
              <a:t>í</a:t>
            </a:r>
            <a:r>
              <a:rPr lang="fr-FR" sz="2000" b="1" i="1" u="sng" dirty="0" err="1"/>
              <a:t>clicos</a:t>
            </a:r>
            <a:r>
              <a:rPr lang="fr-FR" sz="20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836712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/>
              <a:t>O </a:t>
            </a:r>
            <a:r>
              <a:rPr lang="fr-FR" sz="2000" i="1" dirty="0" err="1"/>
              <a:t>conceito</a:t>
            </a:r>
            <a:r>
              <a:rPr lang="fr-FR" sz="2000" i="1" dirty="0"/>
              <a:t> de </a:t>
            </a:r>
            <a:r>
              <a:rPr lang="fr-FR" sz="2000" i="1" dirty="0" err="1"/>
              <a:t>aromaticidade</a:t>
            </a:r>
            <a:r>
              <a:rPr lang="fr-FR" sz="2000" i="1" dirty="0"/>
              <a:t> se </a:t>
            </a:r>
            <a:r>
              <a:rPr lang="fr-FR" sz="2000" i="1" dirty="0" err="1"/>
              <a:t>extende</a:t>
            </a:r>
            <a:r>
              <a:rPr lang="fr-FR" sz="2000" i="1" dirty="0"/>
              <a:t> </a:t>
            </a:r>
            <a:r>
              <a:rPr lang="fr-FR" sz="2000" i="1" dirty="0" err="1"/>
              <a:t>igualmente</a:t>
            </a:r>
            <a:r>
              <a:rPr lang="fr-FR" sz="2000" i="1" dirty="0"/>
              <a:t> a </a:t>
            </a:r>
            <a:r>
              <a:rPr lang="fr-FR" sz="2000" i="1" dirty="0" err="1"/>
              <a:t>sistema</a:t>
            </a:r>
            <a:r>
              <a:rPr lang="fr-FR" sz="2000" i="1" dirty="0"/>
              <a:t> </a:t>
            </a:r>
            <a:r>
              <a:rPr lang="fr-FR" sz="2000" i="1" dirty="0" err="1"/>
              <a:t>policiclicos</a:t>
            </a:r>
            <a:r>
              <a:rPr lang="fr-FR" sz="2000" i="1" dirty="0"/>
              <a:t>, </a:t>
            </a:r>
            <a:r>
              <a:rPr lang="fr-FR" sz="2000" i="1" dirty="0" err="1"/>
              <a:t>com</a:t>
            </a:r>
            <a:r>
              <a:rPr lang="fr-FR" sz="2000" i="1" dirty="0"/>
              <a:t> a </a:t>
            </a:r>
            <a:r>
              <a:rPr lang="fr-FR" sz="2000" i="1" dirty="0" err="1"/>
              <a:t>circulação</a:t>
            </a:r>
            <a:r>
              <a:rPr lang="fr-FR" sz="2000" i="1" dirty="0"/>
              <a:t> de </a:t>
            </a:r>
            <a:r>
              <a:rPr lang="fr-FR" sz="2000" i="1" dirty="0" err="1"/>
              <a:t>elétrons</a:t>
            </a:r>
            <a:r>
              <a:rPr lang="fr-FR" sz="2000" i="1" dirty="0"/>
              <a:t> se </a:t>
            </a:r>
            <a:r>
              <a:rPr lang="fr-FR" sz="2000" i="1" dirty="0" err="1"/>
              <a:t>efetuando</a:t>
            </a:r>
            <a:r>
              <a:rPr lang="fr-FR" sz="2000" i="1" dirty="0"/>
              <a:t> </a:t>
            </a:r>
            <a:r>
              <a:rPr lang="fr-FR" sz="2000" i="1" dirty="0" err="1"/>
              <a:t>ao</a:t>
            </a:r>
            <a:r>
              <a:rPr lang="fr-FR" sz="2000" i="1" dirty="0"/>
              <a:t> </a:t>
            </a:r>
            <a:r>
              <a:rPr lang="fr-FR" sz="2000" i="1" dirty="0" err="1"/>
              <a:t>longo</a:t>
            </a:r>
            <a:r>
              <a:rPr lang="fr-FR" sz="2000" i="1" dirty="0"/>
              <a:t> de </a:t>
            </a:r>
            <a:r>
              <a:rPr lang="fr-FR" sz="2000" i="1" dirty="0" err="1"/>
              <a:t>diversos</a:t>
            </a:r>
            <a:r>
              <a:rPr lang="fr-FR" sz="2000" i="1" dirty="0"/>
              <a:t> </a:t>
            </a:r>
            <a:r>
              <a:rPr lang="fr-FR" sz="2000" i="1" dirty="0" err="1"/>
              <a:t>ciclos</a:t>
            </a:r>
            <a:r>
              <a:rPr lang="fr-FR" sz="2000" i="1" dirty="0"/>
              <a:t> </a:t>
            </a:r>
            <a:r>
              <a:rPr lang="fr-FR" sz="2000" i="1" dirty="0" err="1"/>
              <a:t>fusionados</a:t>
            </a:r>
            <a:r>
              <a:rPr lang="fr-FR" sz="2000" i="1" dirty="0"/>
              <a:t>. </a:t>
            </a:r>
          </a:p>
          <a:p>
            <a:pPr algn="just"/>
            <a:endParaRPr lang="fr-FR" sz="2000" i="1" dirty="0"/>
          </a:p>
          <a:p>
            <a:pPr algn="just"/>
            <a:r>
              <a:rPr lang="fr-FR" sz="2000" i="1" dirty="0" err="1"/>
              <a:t>Alguns</a:t>
            </a:r>
            <a:r>
              <a:rPr lang="fr-FR" sz="2000" i="1" dirty="0"/>
              <a:t> </a:t>
            </a:r>
            <a:r>
              <a:rPr lang="fr-FR" sz="2000" i="1" dirty="0" err="1"/>
              <a:t>policiclos</a:t>
            </a:r>
            <a:r>
              <a:rPr lang="fr-FR" sz="2000" i="1" dirty="0"/>
              <a:t>, </a:t>
            </a:r>
            <a:r>
              <a:rPr lang="fr-FR" sz="2000" i="1" dirty="0" err="1"/>
              <a:t>por</a:t>
            </a:r>
            <a:r>
              <a:rPr lang="fr-FR" sz="2000" i="1" dirty="0"/>
              <a:t> ex., </a:t>
            </a:r>
            <a:r>
              <a:rPr lang="fr-FR" sz="2000" i="1" dirty="0" err="1"/>
              <a:t>pireno</a:t>
            </a:r>
            <a:r>
              <a:rPr lang="fr-FR" sz="2000" i="1" dirty="0"/>
              <a:t>, </a:t>
            </a:r>
            <a:r>
              <a:rPr lang="fr-FR" sz="2000" i="1" dirty="0" err="1"/>
              <a:t>perileno</a:t>
            </a:r>
            <a:r>
              <a:rPr lang="fr-FR" sz="2000" i="1" dirty="0"/>
              <a:t> e </a:t>
            </a:r>
            <a:r>
              <a:rPr lang="fr-FR" sz="2000" i="1" dirty="0" err="1"/>
              <a:t>coroneno</a:t>
            </a:r>
            <a:r>
              <a:rPr lang="fr-FR" sz="2000" i="1" dirty="0"/>
              <a:t>, </a:t>
            </a:r>
            <a:r>
              <a:rPr lang="fr-FR" sz="2000" i="1" dirty="0" err="1"/>
              <a:t>escapam</a:t>
            </a:r>
            <a:r>
              <a:rPr lang="fr-FR" sz="2000" i="1" dirty="0"/>
              <a:t> a </a:t>
            </a:r>
            <a:r>
              <a:rPr lang="fr-FR" sz="2000" i="1" dirty="0" err="1"/>
              <a:t>regra</a:t>
            </a:r>
            <a:r>
              <a:rPr lang="fr-FR" sz="2000" i="1" dirty="0"/>
              <a:t> de 4n+2 </a:t>
            </a:r>
            <a:r>
              <a:rPr lang="fr-FR" sz="2000" i="1" dirty="0" err="1"/>
              <a:t>e</a:t>
            </a:r>
            <a:r>
              <a:rPr lang="fr-FR" sz="2000" i="1" dirty="0" err="1">
                <a:latin typeface="Symbol" pitchFamily="18" charset="2"/>
              </a:rPr>
              <a:t>p</a:t>
            </a:r>
            <a:r>
              <a:rPr lang="fr-FR" sz="2000" i="1" dirty="0"/>
              <a:t>, </a:t>
            </a:r>
            <a:r>
              <a:rPr lang="fr-FR" sz="2000" i="1" dirty="0" err="1"/>
              <a:t>entretanto</a:t>
            </a:r>
            <a:r>
              <a:rPr lang="fr-FR" sz="2000" i="1" dirty="0"/>
              <a:t> </a:t>
            </a:r>
            <a:r>
              <a:rPr lang="fr-FR" sz="2000" i="1" dirty="0" err="1"/>
              <a:t>apresentam</a:t>
            </a:r>
            <a:r>
              <a:rPr lang="fr-FR" sz="2000" i="1" dirty="0"/>
              <a:t> </a:t>
            </a:r>
            <a:r>
              <a:rPr lang="fr-FR" sz="2000" i="1" dirty="0" err="1"/>
              <a:t>um</a:t>
            </a:r>
            <a:r>
              <a:rPr lang="fr-FR" sz="2000" i="1" dirty="0"/>
              <a:t> </a:t>
            </a:r>
            <a:r>
              <a:rPr lang="fr-FR" sz="2000" i="1" dirty="0" err="1"/>
              <a:t>caráter</a:t>
            </a:r>
            <a:r>
              <a:rPr lang="fr-FR" sz="2000" i="1" dirty="0"/>
              <a:t> </a:t>
            </a:r>
            <a:r>
              <a:rPr lang="fr-FR" sz="2000" i="1" dirty="0" err="1"/>
              <a:t>aromático</a:t>
            </a:r>
            <a:r>
              <a:rPr lang="fr-FR" sz="2000" i="1" dirty="0"/>
              <a:t> </a:t>
            </a:r>
            <a:r>
              <a:rPr lang="fr-FR" sz="2000" i="1" dirty="0" err="1"/>
              <a:t>bem</a:t>
            </a:r>
            <a:r>
              <a:rPr lang="fr-FR" sz="2000" i="1" dirty="0"/>
              <a:t> </a:t>
            </a:r>
            <a:r>
              <a:rPr lang="fr-FR" sz="2000" i="1" dirty="0" err="1"/>
              <a:t>marcado</a:t>
            </a:r>
            <a:r>
              <a:rPr lang="fr-FR" sz="2000" i="1" dirty="0"/>
              <a:t> </a:t>
            </a:r>
            <a:r>
              <a:rPr lang="fr-FR" sz="2000" i="1" u="sng" dirty="0"/>
              <a:t>(esses </a:t>
            </a:r>
            <a:r>
              <a:rPr lang="fr-FR" sz="2000" i="1" u="sng" dirty="0" err="1"/>
              <a:t>exs</a:t>
            </a:r>
            <a:r>
              <a:rPr lang="fr-FR" sz="2000" i="1" u="sng" dirty="0"/>
              <a:t>. </a:t>
            </a:r>
            <a:r>
              <a:rPr lang="fr-FR" sz="2000" i="1" u="sng" dirty="0" err="1"/>
              <a:t>demonstram</a:t>
            </a:r>
            <a:r>
              <a:rPr lang="fr-FR" sz="2000" i="1" u="sng" dirty="0"/>
              <a:t> o limite da </a:t>
            </a:r>
            <a:r>
              <a:rPr lang="fr-FR" sz="2000" i="1" u="sng" dirty="0" err="1"/>
              <a:t>regra</a:t>
            </a:r>
            <a:r>
              <a:rPr lang="fr-FR" sz="2000" i="1" u="sng" dirty="0"/>
              <a:t> de </a:t>
            </a:r>
            <a:r>
              <a:rPr lang="fr-FR" sz="2000" i="1" u="sng" dirty="0" err="1"/>
              <a:t>Hückel</a:t>
            </a:r>
            <a:r>
              <a:rPr lang="fr-FR" sz="2000" i="1" u="sng" dirty="0"/>
              <a:t>, que </a:t>
            </a:r>
            <a:r>
              <a:rPr lang="fr-FR" sz="2000" i="1" u="sng" dirty="0" err="1"/>
              <a:t>deve</a:t>
            </a:r>
            <a:r>
              <a:rPr lang="fr-FR" sz="2000" i="1" u="sng" dirty="0"/>
              <a:t> </a:t>
            </a:r>
            <a:r>
              <a:rPr lang="fr-FR" sz="2000" i="1" u="sng" dirty="0" err="1"/>
              <a:t>ser</a:t>
            </a:r>
            <a:r>
              <a:rPr lang="fr-FR" sz="2000" i="1" u="sng" dirty="0"/>
              <a:t> </a:t>
            </a:r>
            <a:r>
              <a:rPr lang="fr-FR" sz="2000" i="1" u="sng" dirty="0" err="1"/>
              <a:t>aplicada</a:t>
            </a:r>
            <a:r>
              <a:rPr lang="fr-FR" sz="2000" i="1" u="sng" dirty="0"/>
              <a:t> </a:t>
            </a:r>
            <a:r>
              <a:rPr lang="fr-FR" sz="2000" i="1" u="sng" dirty="0" err="1"/>
              <a:t>somente</a:t>
            </a:r>
            <a:r>
              <a:rPr lang="fr-FR" sz="2000" i="1" u="sng" dirty="0"/>
              <a:t> </a:t>
            </a:r>
            <a:r>
              <a:rPr lang="fr-FR" sz="2000" i="1" u="sng" dirty="0" err="1"/>
              <a:t>com</a:t>
            </a:r>
            <a:r>
              <a:rPr lang="fr-FR" sz="2000" i="1" u="sng" dirty="0"/>
              <a:t> </a:t>
            </a:r>
            <a:r>
              <a:rPr lang="fr-FR" sz="2000" i="1" u="sng" dirty="0" err="1"/>
              <a:t>sistemas</a:t>
            </a:r>
            <a:r>
              <a:rPr lang="fr-FR" sz="2000" i="1" u="sng" dirty="0"/>
              <a:t> </a:t>
            </a:r>
            <a:r>
              <a:rPr lang="fr-FR" sz="2000" i="1" u="sng" dirty="0" err="1"/>
              <a:t>policiclicos</a:t>
            </a:r>
            <a:r>
              <a:rPr lang="fr-FR" sz="2000" i="1" u="sng" dirty="0"/>
              <a:t> </a:t>
            </a:r>
            <a:r>
              <a:rPr lang="fr-FR" sz="2000" i="1" u="sng" dirty="0" err="1"/>
              <a:t>cujos</a:t>
            </a:r>
            <a:r>
              <a:rPr lang="fr-FR" sz="2000" i="1" u="sng" dirty="0"/>
              <a:t> </a:t>
            </a:r>
            <a:r>
              <a:rPr lang="fr-FR" sz="2000" i="1" u="sng" dirty="0" err="1"/>
              <a:t>ciclos</a:t>
            </a:r>
            <a:r>
              <a:rPr lang="fr-FR" sz="2000" i="1" u="sng" dirty="0"/>
              <a:t> </a:t>
            </a:r>
            <a:r>
              <a:rPr lang="fr-FR" sz="2000" i="1" u="sng" dirty="0" err="1"/>
              <a:t>fusionados</a:t>
            </a:r>
            <a:r>
              <a:rPr lang="fr-FR" sz="2000" i="1" u="sng" dirty="0"/>
              <a:t> </a:t>
            </a:r>
            <a:r>
              <a:rPr lang="fr-FR" sz="2000" i="1" u="sng" dirty="0" err="1"/>
              <a:t>não</a:t>
            </a:r>
            <a:r>
              <a:rPr lang="fr-FR" sz="2000" i="1" u="sng" dirty="0"/>
              <a:t> </a:t>
            </a:r>
            <a:r>
              <a:rPr lang="fr-FR" sz="2000" i="1" u="sng" dirty="0" err="1"/>
              <a:t>partilhem</a:t>
            </a:r>
            <a:r>
              <a:rPr lang="fr-FR" sz="2000" i="1" u="sng" dirty="0"/>
              <a:t> mais do que </a:t>
            </a:r>
            <a:r>
              <a:rPr lang="fr-FR" sz="2000" i="1" u="sng" dirty="0" err="1"/>
              <a:t>uma</a:t>
            </a:r>
            <a:r>
              <a:rPr lang="fr-FR" sz="2000" i="1" u="sng" dirty="0"/>
              <a:t> </a:t>
            </a:r>
            <a:r>
              <a:rPr lang="fr-FR" sz="2000" i="1" u="sng" dirty="0" err="1"/>
              <a:t>ligação</a:t>
            </a:r>
            <a:r>
              <a:rPr lang="fr-FR" sz="2000" i="1" u="sng" dirty="0"/>
              <a:t> </a:t>
            </a:r>
            <a:r>
              <a:rPr lang="fr-FR" sz="2000" i="1" u="sng" dirty="0" err="1"/>
              <a:t>em</a:t>
            </a:r>
            <a:r>
              <a:rPr lang="fr-FR" sz="2000" i="1" u="sng" dirty="0"/>
              <a:t> </a:t>
            </a:r>
            <a:r>
              <a:rPr lang="fr-FR" sz="2000" i="1" u="sng" dirty="0" err="1"/>
              <a:t>comum</a:t>
            </a:r>
            <a:r>
              <a:rPr lang="fr-FR" sz="2000" i="1" u="sng" dirty="0"/>
              <a:t>)</a:t>
            </a:r>
          </a:p>
        </p:txBody>
      </p:sp>
      <p:graphicFrame>
        <p:nvGraphicFramePr>
          <p:cNvPr id="888833" name="Object 1"/>
          <p:cNvGraphicFramePr>
            <a:graphicFrameLocks noChangeAspect="1"/>
          </p:cNvGraphicFramePr>
          <p:nvPr/>
        </p:nvGraphicFramePr>
        <p:xfrm>
          <a:off x="1070464" y="3406378"/>
          <a:ext cx="7317960" cy="275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28360" imgH="2347560" progId="ChemDraw.Document.6.0">
                  <p:embed/>
                </p:oleObj>
              </mc:Choice>
              <mc:Fallback>
                <p:oleObj name="CS ChemDraw Drawing" r:id="rId2" imgW="6228360" imgH="2347560" progId="ChemDraw.Document.6.0">
                  <p:embed/>
                  <p:pic>
                    <p:nvPicPr>
                      <p:cNvPr id="8888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464" y="3406378"/>
                        <a:ext cx="7317960" cy="2758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50384" y="3676962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/>
              <a:t>Exs</a:t>
            </a:r>
            <a:r>
              <a:rPr lang="fr-FR" sz="2000" b="1" i="1" dirty="0"/>
              <a:t>.: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59492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404664"/>
            <a:ext cx="2839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Os </a:t>
            </a:r>
            <a:r>
              <a:rPr lang="fr-FR" sz="2000" b="1" i="1" u="sng" dirty="0" err="1"/>
              <a:t>Derivados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Polic</a:t>
            </a:r>
            <a:r>
              <a:rPr lang="fr-FR" sz="2000" b="1" i="1" u="sng" dirty="0" err="1">
                <a:latin typeface="Calibri"/>
              </a:rPr>
              <a:t>í</a:t>
            </a:r>
            <a:r>
              <a:rPr lang="fr-FR" sz="2000" b="1" i="1" u="sng" dirty="0" err="1"/>
              <a:t>clicos</a:t>
            </a:r>
            <a:r>
              <a:rPr lang="fr-FR" sz="2000" b="1" i="1" u="sng" dirty="0"/>
              <a:t>:</a:t>
            </a:r>
          </a:p>
        </p:txBody>
      </p:sp>
      <p:graphicFrame>
        <p:nvGraphicFramePr>
          <p:cNvPr id="887810" name="Object 2"/>
          <p:cNvGraphicFramePr>
            <a:graphicFrameLocks noChangeAspect="1"/>
          </p:cNvGraphicFramePr>
          <p:nvPr/>
        </p:nvGraphicFramePr>
        <p:xfrm>
          <a:off x="683568" y="1124744"/>
          <a:ext cx="7200800" cy="2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61720" imgH="1919520" progId="ChemDraw.Document.6.0">
                  <p:embed/>
                </p:oleObj>
              </mc:Choice>
              <mc:Fallback>
                <p:oleObj name="CS ChemDraw Drawing" r:id="rId2" imgW="5661720" imgH="1919520" progId="ChemDraw.Document.6.0">
                  <p:embed/>
                  <p:pic>
                    <p:nvPicPr>
                      <p:cNvPr id="8878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24744"/>
                        <a:ext cx="7200800" cy="2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79512" y="692696"/>
            <a:ext cx="441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Outros</a:t>
            </a:r>
            <a:r>
              <a:rPr lang="fr-FR" sz="2000" i="1" dirty="0"/>
              <a:t> </a:t>
            </a:r>
            <a:r>
              <a:rPr lang="fr-FR" sz="2000" i="1" dirty="0" err="1"/>
              <a:t>exs</a:t>
            </a:r>
            <a:r>
              <a:rPr lang="fr-FR" sz="2000" i="1" dirty="0"/>
              <a:t>. de </a:t>
            </a:r>
            <a:r>
              <a:rPr lang="fr-FR" sz="2000" i="1" dirty="0" err="1"/>
              <a:t>compostos</a:t>
            </a:r>
            <a:r>
              <a:rPr lang="fr-FR" sz="2000" i="1" dirty="0"/>
              <a:t> </a:t>
            </a:r>
            <a:r>
              <a:rPr lang="fr-FR" sz="2000" i="1" dirty="0" err="1"/>
              <a:t>aromáticos</a:t>
            </a:r>
            <a:r>
              <a:rPr lang="fr-FR" sz="2000" i="1" dirty="0"/>
              <a:t> (!):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364502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Observe que o </a:t>
            </a:r>
            <a:r>
              <a:rPr lang="fr-FR" sz="2000" dirty="0" err="1"/>
              <a:t>pentaleno</a:t>
            </a:r>
            <a:r>
              <a:rPr lang="fr-FR" sz="2000" dirty="0"/>
              <a:t> e </a:t>
            </a:r>
            <a:r>
              <a:rPr lang="fr-FR" sz="2000" dirty="0" err="1"/>
              <a:t>heptaleno</a:t>
            </a:r>
            <a:r>
              <a:rPr lang="fr-FR" sz="2000" dirty="0"/>
              <a:t> </a:t>
            </a:r>
            <a:r>
              <a:rPr lang="fr-FR" sz="2000" dirty="0" err="1"/>
              <a:t>fogem</a:t>
            </a:r>
            <a:r>
              <a:rPr lang="fr-FR" sz="2000" dirty="0"/>
              <a:t> a </a:t>
            </a:r>
            <a:r>
              <a:rPr lang="fr-FR" sz="2000" dirty="0" err="1"/>
              <a:t>regra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, mas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aromáticos</a:t>
            </a:r>
            <a:r>
              <a:rPr lang="fr-FR" sz="2000" dirty="0"/>
              <a:t>.</a:t>
            </a:r>
          </a:p>
          <a:p>
            <a:pPr algn="just"/>
            <a:r>
              <a:rPr lang="fr-FR" sz="2000" dirty="0" err="1"/>
              <a:t>Como</a:t>
            </a:r>
            <a:r>
              <a:rPr lang="fr-FR" sz="2000" dirty="0"/>
              <a:t> a </a:t>
            </a:r>
            <a:r>
              <a:rPr lang="fr-FR" sz="2000" dirty="0" err="1"/>
              <a:t>regra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se </a:t>
            </a:r>
            <a:r>
              <a:rPr lang="fr-FR" sz="2000" dirty="0" err="1"/>
              <a:t>aplica</a:t>
            </a:r>
            <a:r>
              <a:rPr lang="fr-FR" sz="2000" dirty="0"/>
              <a:t> a </a:t>
            </a:r>
            <a:r>
              <a:rPr lang="fr-FR" sz="2000" dirty="0" err="1"/>
              <a:t>sistemas</a:t>
            </a:r>
            <a:r>
              <a:rPr lang="fr-FR" sz="2000" dirty="0"/>
              <a:t> </a:t>
            </a:r>
            <a:r>
              <a:rPr lang="fr-FR" sz="2000" dirty="0" err="1"/>
              <a:t>polic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clicos</a:t>
            </a:r>
            <a:r>
              <a:rPr lang="fr-FR" sz="2000" dirty="0"/>
              <a:t>, foi </a:t>
            </a:r>
            <a:r>
              <a:rPr lang="fr-FR" sz="2000" dirty="0" err="1"/>
              <a:t>necessário</a:t>
            </a:r>
            <a:r>
              <a:rPr lang="fr-FR" sz="2000" dirty="0"/>
              <a:t> </a:t>
            </a:r>
            <a:r>
              <a:rPr lang="fr-FR" sz="2000" dirty="0" err="1"/>
              <a:t>estabelecer</a:t>
            </a:r>
            <a:r>
              <a:rPr lang="fr-FR" sz="2000" dirty="0"/>
              <a:t> </a:t>
            </a:r>
            <a:r>
              <a:rPr lang="fr-FR" sz="2000" dirty="0" err="1"/>
              <a:t>outros</a:t>
            </a:r>
            <a:r>
              <a:rPr lang="fr-FR" sz="2000" dirty="0"/>
              <a:t> </a:t>
            </a:r>
            <a:r>
              <a:rPr lang="fr-FR" sz="2000" dirty="0" err="1"/>
              <a:t>sistemas</a:t>
            </a:r>
            <a:r>
              <a:rPr lang="fr-FR" sz="2000" dirty="0"/>
              <a:t> de </a:t>
            </a:r>
            <a:r>
              <a:rPr lang="fr-FR" sz="2000" dirty="0" err="1"/>
              <a:t>medida</a:t>
            </a:r>
            <a:r>
              <a:rPr lang="fr-FR" sz="2000" dirty="0"/>
              <a:t> para </a:t>
            </a:r>
            <a:r>
              <a:rPr lang="fr-FR" sz="2000" dirty="0" err="1"/>
              <a:t>compreender</a:t>
            </a:r>
            <a:r>
              <a:rPr lang="fr-FR" sz="2000" dirty="0"/>
              <a:t> a </a:t>
            </a:r>
            <a:r>
              <a:rPr lang="fr-FR" sz="2000" dirty="0" err="1"/>
              <a:t>estabilidade</a:t>
            </a:r>
            <a:r>
              <a:rPr lang="fr-FR" sz="2000" dirty="0"/>
              <a:t> </a:t>
            </a:r>
            <a:r>
              <a:rPr lang="fr-FR" sz="2000" dirty="0" err="1"/>
              <a:t>desses</a:t>
            </a:r>
            <a:r>
              <a:rPr lang="fr-FR" sz="2000" dirty="0"/>
              <a:t> </a:t>
            </a:r>
            <a:r>
              <a:rPr lang="fr-FR" sz="2000" dirty="0" err="1"/>
              <a:t>sistemas</a:t>
            </a:r>
            <a:r>
              <a:rPr lang="fr-FR" sz="2000" dirty="0"/>
              <a:t>. </a:t>
            </a:r>
          </a:p>
          <a:p>
            <a:pPr algn="just"/>
            <a:r>
              <a:rPr lang="fr-FR" sz="2000" dirty="0" err="1"/>
              <a:t>Por</a:t>
            </a:r>
            <a:r>
              <a:rPr lang="fr-FR" sz="2000" dirty="0"/>
              <a:t> ex., Hess e </a:t>
            </a:r>
            <a:r>
              <a:rPr lang="fr-FR" sz="2000" dirty="0" err="1"/>
              <a:t>Schaad</a:t>
            </a:r>
            <a:r>
              <a:rPr lang="fr-FR" sz="2000" dirty="0"/>
              <a:t> </a:t>
            </a:r>
            <a:r>
              <a:rPr lang="fr-FR" sz="2000" dirty="0" err="1"/>
              <a:t>propõem</a:t>
            </a:r>
            <a:r>
              <a:rPr lang="fr-FR" sz="2000" dirty="0"/>
              <a:t> </a:t>
            </a:r>
            <a:r>
              <a:rPr lang="fr-FR" sz="2000" dirty="0" err="1"/>
              <a:t>calcular</a:t>
            </a:r>
            <a:r>
              <a:rPr lang="fr-FR" sz="2000" dirty="0"/>
              <a:t> a </a:t>
            </a:r>
            <a:r>
              <a:rPr lang="fr-FR" sz="2000" dirty="0" err="1"/>
              <a:t>energia</a:t>
            </a:r>
            <a:r>
              <a:rPr lang="fr-FR" sz="2000" dirty="0"/>
              <a:t> do </a:t>
            </a:r>
            <a:r>
              <a:rPr lang="fr-FR" sz="2000" dirty="0" err="1"/>
              <a:t>policiclo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e de </a:t>
            </a:r>
            <a:r>
              <a:rPr lang="fr-FR" sz="2000" dirty="0" err="1"/>
              <a:t>comparar</a:t>
            </a:r>
            <a:r>
              <a:rPr lang="fr-FR" sz="2000" dirty="0"/>
              <a:t> </a:t>
            </a:r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polieno</a:t>
            </a:r>
            <a:r>
              <a:rPr lang="fr-FR" sz="2000" dirty="0"/>
              <a:t> </a:t>
            </a:r>
            <a:r>
              <a:rPr lang="fr-FR" sz="2000" dirty="0" err="1"/>
              <a:t>correspondente</a:t>
            </a:r>
            <a:r>
              <a:rPr lang="fr-FR" sz="2000" dirty="0"/>
              <a:t>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504" y="594928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/>
              <a:t>a) </a:t>
            </a:r>
            <a:r>
              <a:rPr lang="fr-FR" sz="1400" dirty="0"/>
              <a:t>E. </a:t>
            </a:r>
            <a:r>
              <a:rPr lang="fr-FR" sz="1400" dirty="0" err="1"/>
              <a:t>Heilbronner</a:t>
            </a:r>
            <a:r>
              <a:rPr lang="fr-FR" sz="1400" dirty="0"/>
              <a:t>, P. </a:t>
            </a:r>
            <a:r>
              <a:rPr lang="fr-FR" sz="1400" dirty="0" err="1"/>
              <a:t>Straub</a:t>
            </a:r>
            <a:r>
              <a:rPr lang="fr-FR" sz="1400" dirty="0"/>
              <a:t>, </a:t>
            </a:r>
            <a:r>
              <a:rPr lang="fr-FR" sz="1400" dirty="0" err="1"/>
              <a:t>Hückel</a:t>
            </a:r>
            <a:r>
              <a:rPr lang="fr-FR" sz="1400" dirty="0"/>
              <a:t> </a:t>
            </a:r>
            <a:r>
              <a:rPr lang="fr-FR" sz="1400" dirty="0" err="1"/>
              <a:t>Molecular</a:t>
            </a:r>
            <a:r>
              <a:rPr lang="fr-FR" sz="1400" dirty="0"/>
              <a:t> </a:t>
            </a:r>
            <a:r>
              <a:rPr lang="fr-FR" sz="1400" dirty="0" err="1"/>
              <a:t>Orbitals</a:t>
            </a:r>
            <a:r>
              <a:rPr lang="fr-FR" sz="1400" dirty="0"/>
              <a:t>, Springer-</a:t>
            </a:r>
            <a:r>
              <a:rPr lang="fr-FR" sz="1400" dirty="0" err="1"/>
              <a:t>Verlag</a:t>
            </a:r>
            <a:r>
              <a:rPr lang="fr-FR" sz="1400" dirty="0"/>
              <a:t>, Berlin, </a:t>
            </a:r>
            <a:r>
              <a:rPr lang="fr-FR" sz="1400" b="1" dirty="0"/>
              <a:t>1966</a:t>
            </a:r>
            <a:r>
              <a:rPr lang="fr-FR" sz="1400" dirty="0"/>
              <a:t>. </a:t>
            </a:r>
            <a:r>
              <a:rPr lang="fr-FR" sz="1400" b="1" dirty="0"/>
              <a:t>b) </a:t>
            </a:r>
            <a:r>
              <a:rPr lang="fr-FR" sz="1400" dirty="0"/>
              <a:t>C. A. Coulson, A. </a:t>
            </a:r>
            <a:r>
              <a:rPr lang="fr-FR" sz="1400" dirty="0" err="1"/>
              <a:t>Streitwieser</a:t>
            </a:r>
            <a:r>
              <a:rPr lang="fr-FR" sz="1400" dirty="0"/>
              <a:t>, </a:t>
            </a:r>
            <a:r>
              <a:rPr lang="fr-FR" sz="1400" dirty="0" err="1"/>
              <a:t>Dictionnary</a:t>
            </a:r>
            <a:r>
              <a:rPr lang="fr-FR" sz="1400" dirty="0"/>
              <a:t> of </a:t>
            </a:r>
            <a:r>
              <a:rPr lang="fr-FR" sz="1400" dirty="0">
                <a:latin typeface="Symbol" pitchFamily="18" charset="2"/>
              </a:rPr>
              <a:t>p</a:t>
            </a:r>
            <a:r>
              <a:rPr lang="fr-FR" sz="1400" dirty="0"/>
              <a:t>-</a:t>
            </a:r>
            <a:r>
              <a:rPr lang="fr-FR" sz="1400" dirty="0" err="1"/>
              <a:t>electron</a:t>
            </a:r>
            <a:r>
              <a:rPr lang="fr-FR" sz="1400" dirty="0"/>
              <a:t> </a:t>
            </a:r>
            <a:r>
              <a:rPr lang="fr-FR" sz="1400" dirty="0" err="1"/>
              <a:t>Calculations</a:t>
            </a:r>
            <a:r>
              <a:rPr lang="fr-FR" sz="1400" dirty="0"/>
              <a:t>, W. H. Freeman, San Francisco, </a:t>
            </a:r>
            <a:r>
              <a:rPr lang="fr-FR" sz="1400" b="1" dirty="0"/>
              <a:t>1965</a:t>
            </a:r>
            <a:r>
              <a:rPr lang="fr-FR" sz="1400" dirty="0"/>
              <a:t>. </a:t>
            </a:r>
            <a:r>
              <a:rPr lang="fr-FR" sz="1400" b="1" dirty="0"/>
              <a:t>c)</a:t>
            </a:r>
            <a:r>
              <a:rPr lang="fr-FR" sz="1400" dirty="0"/>
              <a:t> B. A. Hess, L. J. </a:t>
            </a:r>
            <a:r>
              <a:rPr lang="fr-FR" sz="1400" dirty="0" err="1"/>
              <a:t>Schaas</a:t>
            </a:r>
            <a:r>
              <a:rPr lang="fr-FR" sz="1400" dirty="0"/>
              <a:t>,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1971</a:t>
            </a:r>
            <a:r>
              <a:rPr lang="fr-FR" sz="1400" dirty="0"/>
              <a:t>, 93, 305. </a:t>
            </a:r>
            <a:r>
              <a:rPr lang="fr-FR" sz="1400" b="1" dirty="0"/>
              <a:t>d)</a:t>
            </a:r>
            <a:r>
              <a:rPr lang="fr-FR" sz="1400" dirty="0"/>
              <a:t> B. A. Hess, L. J. </a:t>
            </a:r>
            <a:r>
              <a:rPr lang="fr-FR" sz="1400" dirty="0" err="1"/>
              <a:t>Schaas</a:t>
            </a:r>
            <a:r>
              <a:rPr lang="fr-FR" sz="1400" dirty="0"/>
              <a:t>,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1971</a:t>
            </a:r>
            <a:r>
              <a:rPr lang="fr-FR" sz="1400" dirty="0"/>
              <a:t>, 93, 2413. </a:t>
            </a:r>
            <a:r>
              <a:rPr lang="fr-FR" sz="1400" b="1" dirty="0"/>
              <a:t>e)</a:t>
            </a:r>
            <a:r>
              <a:rPr lang="fr-FR" sz="1400" dirty="0"/>
              <a:t> B. A. Hess, L. J. </a:t>
            </a:r>
            <a:r>
              <a:rPr lang="fr-FR" sz="1400" dirty="0" err="1"/>
              <a:t>Schaas</a:t>
            </a:r>
            <a:r>
              <a:rPr lang="fr-FR" sz="1400" dirty="0"/>
              <a:t>, </a:t>
            </a:r>
            <a:r>
              <a:rPr lang="fr-FR" sz="1400" i="1" dirty="0"/>
              <a:t>J.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1971</a:t>
            </a:r>
            <a:r>
              <a:rPr lang="fr-FR" sz="1400" dirty="0"/>
              <a:t>, 36, 3418.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476672"/>
            <a:ext cx="8908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 </a:t>
            </a:r>
            <a:r>
              <a:rPr lang="fr-FR" sz="2000" b="1" i="1" u="sng" dirty="0" err="1"/>
              <a:t>grafite</a:t>
            </a:r>
            <a:r>
              <a:rPr lang="fr-FR" sz="2000" b="1" i="1" u="sng" dirty="0"/>
              <a:t>, os </a:t>
            </a:r>
            <a:r>
              <a:rPr lang="fr-FR" sz="2000" b="1" i="1" u="sng" dirty="0" err="1"/>
              <a:t>fulerenos</a:t>
            </a:r>
            <a:r>
              <a:rPr lang="fr-FR" sz="2000" b="1" i="1" u="sng" dirty="0"/>
              <a:t> e os </a:t>
            </a:r>
            <a:r>
              <a:rPr lang="fr-FR" sz="2000" b="1" i="1" u="sng" dirty="0" err="1"/>
              <a:t>nanotubos</a:t>
            </a:r>
            <a:r>
              <a:rPr lang="fr-FR" sz="2000" b="1" i="1" u="sng" dirty="0"/>
              <a:t>:</a:t>
            </a:r>
            <a:r>
              <a:rPr lang="fr-FR" sz="2000" b="1" i="1" dirty="0"/>
              <a:t> </a:t>
            </a:r>
            <a:r>
              <a:rPr lang="fr-FR" sz="2000" i="1" dirty="0" err="1"/>
              <a:t>são</a:t>
            </a:r>
            <a:r>
              <a:rPr lang="fr-FR" sz="2000" i="1" dirty="0"/>
              <a:t> super </a:t>
            </a:r>
            <a:r>
              <a:rPr lang="fr-FR" sz="2000" i="1" dirty="0" err="1"/>
              <a:t>estruturas</a:t>
            </a:r>
            <a:r>
              <a:rPr lang="fr-FR" sz="2000" i="1" dirty="0"/>
              <a:t> </a:t>
            </a:r>
            <a:r>
              <a:rPr lang="fr-FR" sz="2000" i="1" dirty="0" err="1"/>
              <a:t>conjugadas</a:t>
            </a:r>
            <a:r>
              <a:rPr lang="fr-FR" sz="2000" i="1" dirty="0"/>
              <a:t> de </a:t>
            </a:r>
            <a:r>
              <a:rPr lang="fr-FR" sz="2000" i="1" dirty="0" err="1"/>
              <a:t>carbono</a:t>
            </a:r>
            <a:endParaRPr lang="fr-FR" sz="20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980728"/>
            <a:ext cx="1129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u="sng" dirty="0"/>
              <a:t>O </a:t>
            </a:r>
            <a:r>
              <a:rPr lang="fr-FR" sz="2000" i="1" u="sng" dirty="0" err="1"/>
              <a:t>grafite</a:t>
            </a:r>
            <a:endParaRPr lang="fr-FR" sz="2000" i="1" u="sng" dirty="0"/>
          </a:p>
        </p:txBody>
      </p:sp>
      <p:pic>
        <p:nvPicPr>
          <p:cNvPr id="8867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483980" cy="196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79512" y="1412776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carbono</a:t>
            </a:r>
            <a:r>
              <a:rPr lang="fr-FR" sz="2000" dirty="0"/>
              <a:t> se </a:t>
            </a:r>
            <a:r>
              <a:rPr lang="fr-FR" sz="2000" dirty="0" err="1"/>
              <a:t>apresenta</a:t>
            </a:r>
            <a:r>
              <a:rPr lang="fr-FR" sz="2000" dirty="0"/>
              <a:t> sobre </a:t>
            </a:r>
            <a:r>
              <a:rPr lang="fr-FR" sz="2000" dirty="0" err="1"/>
              <a:t>diversas</a:t>
            </a:r>
            <a:r>
              <a:rPr lang="fr-FR" sz="2000" dirty="0"/>
              <a:t> formas </a:t>
            </a:r>
            <a:r>
              <a:rPr lang="fr-FR" sz="2000" dirty="0" err="1"/>
              <a:t>alotr</a:t>
            </a:r>
            <a:r>
              <a:rPr lang="fr-FR" sz="2000" dirty="0" err="1">
                <a:latin typeface="Calibri"/>
              </a:rPr>
              <a:t>ópicas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acordo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método</a:t>
            </a:r>
            <a:r>
              <a:rPr lang="fr-FR" sz="2000" dirty="0">
                <a:latin typeface="Calibri"/>
              </a:rPr>
              <a:t> que </a:t>
            </a:r>
            <a:r>
              <a:rPr lang="fr-FR" sz="2000" dirty="0" err="1">
                <a:latin typeface="Calibri"/>
              </a:rPr>
              <a:t>ele</a:t>
            </a:r>
            <a:r>
              <a:rPr lang="fr-FR" sz="2000" dirty="0">
                <a:latin typeface="Calibri"/>
              </a:rPr>
              <a:t> foi </a:t>
            </a:r>
            <a:r>
              <a:rPr lang="fr-FR" sz="2000" dirty="0" err="1">
                <a:latin typeface="Calibri"/>
              </a:rPr>
              <a:t>gerado</a:t>
            </a:r>
            <a:r>
              <a:rPr lang="fr-FR" sz="2000" dirty="0">
                <a:latin typeface="Calibri"/>
              </a:rPr>
              <a:t>. A </a:t>
            </a:r>
            <a:r>
              <a:rPr lang="fr-FR" sz="2000" dirty="0" err="1">
                <a:latin typeface="Calibri"/>
              </a:rPr>
              <a:t>maior</a:t>
            </a:r>
            <a:r>
              <a:rPr lang="fr-FR" sz="2000" dirty="0">
                <a:latin typeface="Calibri"/>
              </a:rPr>
              <a:t> parte </a:t>
            </a:r>
            <a:r>
              <a:rPr lang="fr-FR" sz="2000" dirty="0" err="1">
                <a:latin typeface="Calibri"/>
              </a:rPr>
              <a:t>dessas</a:t>
            </a:r>
            <a:r>
              <a:rPr lang="fr-FR" sz="2000" dirty="0">
                <a:latin typeface="Calibri"/>
              </a:rPr>
              <a:t> formas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cristalinas</a:t>
            </a:r>
            <a:r>
              <a:rPr lang="fr-FR" sz="2000" dirty="0">
                <a:latin typeface="Calibri"/>
              </a:rPr>
              <a:t>, mas </a:t>
            </a:r>
            <a:r>
              <a:rPr lang="fr-FR" sz="2000" dirty="0" err="1">
                <a:latin typeface="Calibri"/>
              </a:rPr>
              <a:t>amorfas</a:t>
            </a:r>
            <a:r>
              <a:rPr lang="fr-FR" sz="2000" dirty="0">
                <a:latin typeface="Calibri"/>
              </a:rPr>
              <a:t> (</a:t>
            </a:r>
            <a:r>
              <a:rPr lang="fr-FR" sz="2000" i="1" dirty="0">
                <a:latin typeface="Calibri"/>
              </a:rPr>
              <a:t>e.g.:</a:t>
            </a:r>
            <a:r>
              <a:rPr lang="fr-FR" sz="2000" dirty="0">
                <a:latin typeface="Calibri"/>
              </a:rPr>
              <a:t> coque, a </a:t>
            </a:r>
            <a:r>
              <a:rPr lang="fr-FR" sz="2000" dirty="0" err="1">
                <a:latin typeface="Calibri"/>
              </a:rPr>
              <a:t>fuligem</a:t>
            </a:r>
            <a:r>
              <a:rPr lang="fr-FR" sz="2000" dirty="0">
                <a:latin typeface="Calibri"/>
              </a:rPr>
              <a:t>, o </a:t>
            </a:r>
            <a:r>
              <a:rPr lang="fr-FR" sz="2000" dirty="0" err="1">
                <a:latin typeface="Calibri"/>
              </a:rPr>
              <a:t>carbono</a:t>
            </a:r>
            <a:r>
              <a:rPr lang="fr-FR" sz="2000" dirty="0">
                <a:latin typeface="Calibri"/>
              </a:rPr>
              <a:t> negro, o </a:t>
            </a:r>
            <a:r>
              <a:rPr lang="fr-FR" sz="2000" dirty="0" err="1">
                <a:latin typeface="Calibri"/>
              </a:rPr>
              <a:t>carbono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ativo</a:t>
            </a:r>
            <a:r>
              <a:rPr lang="fr-FR" sz="2000" dirty="0">
                <a:latin typeface="Calibri"/>
              </a:rPr>
              <a:t>). As formas </a:t>
            </a:r>
            <a:r>
              <a:rPr lang="fr-FR" sz="2000" dirty="0" err="1">
                <a:latin typeface="Calibri"/>
              </a:rPr>
              <a:t>cristalinas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o diamante e o </a:t>
            </a:r>
            <a:r>
              <a:rPr lang="fr-FR" sz="2000" dirty="0" err="1">
                <a:latin typeface="Calibri"/>
              </a:rPr>
              <a:t>grafite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407707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grafite</a:t>
            </a:r>
            <a:r>
              <a:rPr lang="fr-FR" sz="2000" dirty="0"/>
              <a:t> é a forma </a:t>
            </a:r>
            <a:r>
              <a:rPr lang="fr-FR" sz="2000" dirty="0" err="1"/>
              <a:t>alotr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pica</a:t>
            </a:r>
            <a:r>
              <a:rPr lang="fr-FR" sz="2000" dirty="0"/>
              <a:t> mais </a:t>
            </a:r>
            <a:r>
              <a:rPr lang="fr-FR" sz="2000" dirty="0" err="1"/>
              <a:t>estável</a:t>
            </a:r>
            <a:r>
              <a:rPr lang="fr-FR" sz="2000" dirty="0"/>
              <a:t>, </a:t>
            </a:r>
            <a:r>
              <a:rPr lang="fr-FR" sz="2000" dirty="0" err="1"/>
              <a:t>constituida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planos</a:t>
            </a:r>
            <a:r>
              <a:rPr lang="fr-FR" sz="2000" dirty="0"/>
              <a:t> de </a:t>
            </a:r>
            <a:r>
              <a:rPr lang="fr-FR" sz="2000" dirty="0" err="1"/>
              <a:t>átomos</a:t>
            </a:r>
            <a:r>
              <a:rPr lang="fr-FR" sz="2000" dirty="0"/>
              <a:t>  </a:t>
            </a:r>
            <a:r>
              <a:rPr lang="fr-FR" sz="2000" dirty="0" err="1"/>
              <a:t>separados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distânica</a:t>
            </a:r>
            <a:r>
              <a:rPr lang="fr-FR" sz="2000" dirty="0"/>
              <a:t> de ~3,35Å.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rede</a:t>
            </a:r>
            <a:r>
              <a:rPr lang="fr-FR" sz="2000" dirty="0"/>
              <a:t> de </a:t>
            </a:r>
            <a:r>
              <a:rPr lang="fr-FR" sz="2000" dirty="0" err="1"/>
              <a:t>grafite</a:t>
            </a:r>
            <a:r>
              <a:rPr lang="fr-FR" sz="2000" dirty="0"/>
              <a:t> se </a:t>
            </a:r>
            <a:r>
              <a:rPr lang="fr-FR" sz="2000" dirty="0" err="1"/>
              <a:t>parece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colméia</a:t>
            </a:r>
            <a:r>
              <a:rPr lang="fr-FR" sz="2000" dirty="0"/>
              <a:t>. A sua cor </a:t>
            </a:r>
            <a:r>
              <a:rPr lang="fr-FR" sz="2000" dirty="0" err="1"/>
              <a:t>negra</a:t>
            </a:r>
            <a:r>
              <a:rPr lang="fr-FR" sz="2000" dirty="0"/>
              <a:t>, </a:t>
            </a:r>
            <a:r>
              <a:rPr lang="fr-FR" sz="2000" dirty="0" err="1"/>
              <a:t>bem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suas </a:t>
            </a:r>
            <a:r>
              <a:rPr lang="fr-FR" sz="2000" dirty="0" err="1"/>
              <a:t>propriedades</a:t>
            </a:r>
            <a:r>
              <a:rPr lang="fr-FR" sz="2000" dirty="0"/>
              <a:t> </a:t>
            </a:r>
            <a:r>
              <a:rPr lang="fr-FR" sz="2000" dirty="0" err="1"/>
              <a:t>condutoras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devidas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seu</a:t>
            </a:r>
            <a:r>
              <a:rPr lang="fr-FR" sz="2000" dirty="0"/>
              <a:t> </a:t>
            </a:r>
            <a:r>
              <a:rPr lang="fr-FR" sz="2000" dirty="0" err="1"/>
              <a:t>caráter</a:t>
            </a:r>
            <a:r>
              <a:rPr lang="fr-FR" sz="2000" dirty="0"/>
              <a:t> </a:t>
            </a:r>
            <a:r>
              <a:rPr lang="fr-FR" sz="2000" dirty="0" err="1"/>
              <a:t>inteiramente</a:t>
            </a:r>
            <a:r>
              <a:rPr lang="fr-FR" sz="2000" dirty="0"/>
              <a:t> </a:t>
            </a:r>
            <a:r>
              <a:rPr lang="fr-FR" sz="2000" dirty="0" err="1"/>
              <a:t>deslocalizado</a:t>
            </a:r>
            <a:r>
              <a:rPr lang="fr-FR" sz="2000" dirty="0"/>
              <a:t>, </a:t>
            </a:r>
            <a:r>
              <a:rPr lang="fr-FR" sz="2000" dirty="0" err="1"/>
              <a:t>apresenta</a:t>
            </a:r>
            <a:r>
              <a:rPr lang="fr-FR" sz="2000" dirty="0"/>
              <a:t> </a:t>
            </a:r>
            <a:r>
              <a:rPr lang="fr-FR" sz="2000" dirty="0" err="1"/>
              <a:t>propriedades</a:t>
            </a:r>
            <a:r>
              <a:rPr lang="fr-FR" sz="2000" dirty="0"/>
              <a:t> </a:t>
            </a:r>
            <a:r>
              <a:rPr lang="fr-FR" sz="2000" dirty="0" err="1"/>
              <a:t>mecânicas</a:t>
            </a:r>
            <a:r>
              <a:rPr lang="fr-FR" sz="2000" dirty="0"/>
              <a:t> </a:t>
            </a:r>
            <a:r>
              <a:rPr lang="fr-FR" sz="2000" dirty="0" err="1"/>
              <a:t>interessantes</a:t>
            </a:r>
            <a:r>
              <a:rPr lang="fr-FR" sz="2000" dirty="0"/>
              <a:t> pois as </a:t>
            </a:r>
            <a:r>
              <a:rPr lang="fr-FR" sz="2000" dirty="0" err="1"/>
              <a:t>diferentes</a:t>
            </a:r>
            <a:r>
              <a:rPr lang="fr-FR" sz="2000" dirty="0"/>
              <a:t> </a:t>
            </a:r>
            <a:r>
              <a:rPr lang="fr-FR" sz="2000" dirty="0" err="1"/>
              <a:t>folhas</a:t>
            </a:r>
            <a:r>
              <a:rPr lang="fr-FR" sz="2000" dirty="0"/>
              <a:t> (</a:t>
            </a:r>
            <a:r>
              <a:rPr lang="fr-FR" sz="2000" dirty="0" err="1"/>
              <a:t>planos</a:t>
            </a:r>
            <a:r>
              <a:rPr lang="fr-FR" sz="2000" dirty="0"/>
              <a:t>)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deslizar</a:t>
            </a:r>
            <a:r>
              <a:rPr lang="fr-FR" sz="2000" dirty="0"/>
              <a:t> uns sobre os </a:t>
            </a:r>
            <a:r>
              <a:rPr lang="fr-FR" sz="2000" dirty="0" err="1"/>
              <a:t>outros</a:t>
            </a:r>
            <a:r>
              <a:rPr lang="fr-FR" sz="2000" dirty="0"/>
              <a:t>. </a:t>
            </a:r>
            <a:r>
              <a:rPr lang="fr-FR" sz="2000" dirty="0" err="1"/>
              <a:t>Isso</a:t>
            </a:r>
            <a:r>
              <a:rPr lang="fr-FR" sz="2000" dirty="0"/>
              <a:t> </a:t>
            </a:r>
            <a:r>
              <a:rPr lang="fr-FR" sz="2000" dirty="0" err="1"/>
              <a:t>explica</a:t>
            </a:r>
            <a:r>
              <a:rPr lang="fr-FR" sz="2000" dirty="0"/>
              <a:t> o porque </a:t>
            </a:r>
            <a:r>
              <a:rPr lang="fr-FR" sz="2000" dirty="0" err="1"/>
              <a:t>ele</a:t>
            </a:r>
            <a:r>
              <a:rPr lang="fr-FR" sz="2000" dirty="0"/>
              <a:t> é </a:t>
            </a:r>
            <a:r>
              <a:rPr lang="fr-FR" sz="2000" dirty="0" err="1"/>
              <a:t>utilizado</a:t>
            </a:r>
            <a:r>
              <a:rPr lang="fr-FR" sz="2000" dirty="0"/>
              <a:t> </a:t>
            </a:r>
            <a:r>
              <a:rPr lang="fr-FR" sz="2000" dirty="0" err="1"/>
              <a:t>frequentemente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lubrificante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436602"/>
            <a:ext cx="8908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 </a:t>
            </a:r>
            <a:r>
              <a:rPr lang="fr-FR" sz="2000" b="1" i="1" u="sng" dirty="0" err="1"/>
              <a:t>grafite</a:t>
            </a:r>
            <a:r>
              <a:rPr lang="fr-FR" sz="2000" b="1" i="1" u="sng" dirty="0"/>
              <a:t>, os </a:t>
            </a:r>
            <a:r>
              <a:rPr lang="fr-FR" sz="2000" b="1" i="1" u="sng" dirty="0" err="1"/>
              <a:t>fulerenos</a:t>
            </a:r>
            <a:r>
              <a:rPr lang="fr-FR" sz="2000" b="1" i="1" u="sng" dirty="0"/>
              <a:t> e os </a:t>
            </a:r>
            <a:r>
              <a:rPr lang="fr-FR" sz="2000" b="1" i="1" u="sng" dirty="0" err="1"/>
              <a:t>nanotubos</a:t>
            </a:r>
            <a:r>
              <a:rPr lang="fr-FR" sz="2000" b="1" i="1" u="sng" dirty="0"/>
              <a:t>:</a:t>
            </a:r>
            <a:r>
              <a:rPr lang="fr-FR" sz="2000" b="1" i="1" dirty="0"/>
              <a:t> </a:t>
            </a:r>
            <a:r>
              <a:rPr lang="fr-FR" sz="2000" i="1" dirty="0" err="1"/>
              <a:t>são</a:t>
            </a:r>
            <a:r>
              <a:rPr lang="fr-FR" sz="2000" i="1" dirty="0"/>
              <a:t> super </a:t>
            </a:r>
            <a:r>
              <a:rPr lang="fr-FR" sz="2000" i="1" dirty="0" err="1"/>
              <a:t>estruturas</a:t>
            </a:r>
            <a:r>
              <a:rPr lang="fr-FR" sz="2000" i="1" dirty="0"/>
              <a:t> </a:t>
            </a:r>
            <a:r>
              <a:rPr lang="fr-FR" sz="2000" i="1" dirty="0" err="1"/>
              <a:t>conjugadas</a:t>
            </a:r>
            <a:r>
              <a:rPr lang="fr-FR" sz="2000" i="1" dirty="0"/>
              <a:t> de </a:t>
            </a:r>
            <a:r>
              <a:rPr lang="fr-FR" sz="2000" i="1" dirty="0" err="1"/>
              <a:t>carbono</a:t>
            </a:r>
            <a:endParaRPr lang="fr-FR" sz="20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98072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u="sng" dirty="0"/>
              <a:t>Os </a:t>
            </a:r>
            <a:r>
              <a:rPr lang="fr-FR" sz="2000" i="1" u="sng" dirty="0" err="1"/>
              <a:t>fulerenos</a:t>
            </a:r>
            <a:r>
              <a:rPr lang="fr-FR" sz="2000" i="1" u="sng" dirty="0"/>
              <a:t>: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nova forma </a:t>
            </a:r>
            <a:r>
              <a:rPr lang="fr-FR" sz="2000" dirty="0" err="1"/>
              <a:t>alotr</a:t>
            </a:r>
            <a:r>
              <a:rPr lang="fr-FR" sz="2000" dirty="0" err="1">
                <a:latin typeface="Calibri"/>
              </a:rPr>
              <a:t>ópica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carbono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Eles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foram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descobertos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1985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Curl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Kroto</a:t>
            </a:r>
            <a:r>
              <a:rPr lang="fr-FR" sz="2000" dirty="0">
                <a:latin typeface="Calibri"/>
              </a:rPr>
              <a:t> e </a:t>
            </a:r>
            <a:r>
              <a:rPr lang="fr-FR" sz="2000" dirty="0" err="1">
                <a:latin typeface="Calibri"/>
              </a:rPr>
              <a:t>Smalley</a:t>
            </a:r>
            <a:r>
              <a:rPr lang="fr-FR" sz="2000" dirty="0">
                <a:latin typeface="Calibri"/>
              </a:rPr>
              <a:t> (</a:t>
            </a:r>
            <a:r>
              <a:rPr lang="fr-FR" sz="2000" dirty="0" err="1">
                <a:latin typeface="Calibri"/>
              </a:rPr>
              <a:t>prêmio</a:t>
            </a:r>
            <a:r>
              <a:rPr lang="fr-FR" sz="2000" dirty="0">
                <a:latin typeface="Calibri"/>
              </a:rPr>
              <a:t> Nobel 1996). A </a:t>
            </a:r>
            <a:r>
              <a:rPr lang="fr-FR" sz="2000" dirty="0" err="1">
                <a:latin typeface="Calibri"/>
              </a:rPr>
              <a:t>descoberta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deu</a:t>
            </a:r>
            <a:r>
              <a:rPr lang="fr-FR" sz="2000" dirty="0">
                <a:latin typeface="Calibri"/>
              </a:rPr>
              <a:t> pela </a:t>
            </a:r>
            <a:r>
              <a:rPr lang="fr-FR" sz="2000" dirty="0" err="1">
                <a:latin typeface="Calibri"/>
              </a:rPr>
              <a:t>evidência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Buckminster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fulereno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espectroscopia</a:t>
            </a:r>
            <a:r>
              <a:rPr lang="fr-FR" sz="2000" dirty="0">
                <a:latin typeface="Calibri"/>
              </a:rPr>
              <a:t> de massa, à partir da </a:t>
            </a:r>
            <a:r>
              <a:rPr lang="fr-FR" sz="2000" dirty="0" err="1">
                <a:latin typeface="Calibri"/>
              </a:rPr>
              <a:t>evaporação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grafite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dessorção</a:t>
            </a:r>
            <a:r>
              <a:rPr lang="fr-FR" sz="2000" dirty="0">
                <a:latin typeface="Calibri"/>
              </a:rPr>
              <a:t> a laser.</a:t>
            </a:r>
            <a:endParaRPr lang="fr-FR" sz="2000" dirty="0"/>
          </a:p>
        </p:txBody>
      </p:sp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161455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95536" y="3212976"/>
            <a:ext cx="15158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/>
              <a:t>O </a:t>
            </a:r>
            <a:r>
              <a:rPr lang="fr-FR" sz="1500" dirty="0" err="1"/>
              <a:t>Buckminster</a:t>
            </a:r>
            <a:r>
              <a:rPr lang="fr-FR" sz="1500" dirty="0"/>
              <a:t> </a:t>
            </a:r>
          </a:p>
          <a:p>
            <a:r>
              <a:rPr lang="fr-FR" sz="1500" dirty="0" err="1"/>
              <a:t>Fulereno</a:t>
            </a:r>
            <a:r>
              <a:rPr lang="fr-FR" sz="1500" dirty="0"/>
              <a:t> (ou C</a:t>
            </a:r>
            <a:r>
              <a:rPr lang="fr-FR" sz="1500" baseline="-25000" dirty="0"/>
              <a:t>60</a:t>
            </a:r>
            <a:r>
              <a:rPr lang="fr-FR" sz="1500" dirty="0"/>
              <a:t>)</a:t>
            </a:r>
          </a:p>
        </p:txBody>
      </p:sp>
      <p:graphicFrame>
        <p:nvGraphicFramePr>
          <p:cNvPr id="896003" name="Object 3"/>
          <p:cNvGraphicFramePr>
            <a:graphicFrameLocks noChangeAspect="1"/>
          </p:cNvGraphicFramePr>
          <p:nvPr/>
        </p:nvGraphicFramePr>
        <p:xfrm>
          <a:off x="4716016" y="2564904"/>
          <a:ext cx="159443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292760" imgH="1225080" progId="ChemDraw.Document.6.0">
                  <p:embed/>
                </p:oleObj>
              </mc:Choice>
              <mc:Fallback>
                <p:oleObj name="CS ChemDraw Drawing" r:id="rId3" imgW="1292760" imgH="1225080" progId="ChemDraw.Document.6.0">
                  <p:embed/>
                  <p:pic>
                    <p:nvPicPr>
                      <p:cNvPr id="8960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564904"/>
                        <a:ext cx="1594436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444208" y="3140968"/>
            <a:ext cx="23648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 err="1"/>
              <a:t>Detalhe</a:t>
            </a:r>
            <a:r>
              <a:rPr lang="fr-FR" sz="1500" dirty="0"/>
              <a:t> da </a:t>
            </a:r>
            <a:r>
              <a:rPr lang="fr-FR" sz="1500" dirty="0" err="1"/>
              <a:t>estrutura</a:t>
            </a:r>
            <a:r>
              <a:rPr lang="fr-FR" sz="1500" dirty="0"/>
              <a:t> </a:t>
            </a:r>
            <a:r>
              <a:rPr lang="fr-FR" sz="1500" dirty="0" err="1"/>
              <a:t>em</a:t>
            </a:r>
            <a:r>
              <a:rPr lang="fr-FR" sz="1500" dirty="0"/>
              <a:t> C</a:t>
            </a:r>
            <a:r>
              <a:rPr lang="fr-FR" sz="1500" baseline="-25000" dirty="0"/>
              <a:t>20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9512" y="6473229"/>
            <a:ext cx="7028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H. W. </a:t>
            </a:r>
            <a:r>
              <a:rPr lang="fr-FR" sz="1600" dirty="0" err="1"/>
              <a:t>Kroto</a:t>
            </a:r>
            <a:r>
              <a:rPr lang="fr-FR" sz="1600" dirty="0"/>
              <a:t>, J. R. Heath, S. C. O’Brien, R. F. </a:t>
            </a:r>
            <a:r>
              <a:rPr lang="fr-FR" sz="1600" dirty="0" err="1"/>
              <a:t>Curl</a:t>
            </a:r>
            <a:r>
              <a:rPr lang="fr-FR" sz="1600" dirty="0"/>
              <a:t>, E. </a:t>
            </a:r>
            <a:r>
              <a:rPr lang="fr-FR" sz="1600" dirty="0" err="1"/>
              <a:t>Smalley</a:t>
            </a:r>
            <a:r>
              <a:rPr lang="fr-FR" sz="1600" dirty="0"/>
              <a:t>, </a:t>
            </a:r>
            <a:r>
              <a:rPr lang="fr-FR" sz="1600" i="1" dirty="0"/>
              <a:t>Nature</a:t>
            </a:r>
            <a:r>
              <a:rPr lang="fr-FR" sz="1600" dirty="0"/>
              <a:t> </a:t>
            </a:r>
            <a:r>
              <a:rPr lang="fr-FR" sz="1600" b="1" dirty="0"/>
              <a:t>1985</a:t>
            </a:r>
            <a:r>
              <a:rPr lang="fr-FR" sz="1600" dirty="0"/>
              <a:t>, 318, 162.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528" y="4293096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- Existe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tensão</a:t>
            </a:r>
            <a:r>
              <a:rPr lang="fr-FR" dirty="0"/>
              <a:t> de </a:t>
            </a:r>
            <a:r>
              <a:rPr lang="fr-FR" dirty="0" err="1"/>
              <a:t>ciclo</a:t>
            </a:r>
            <a:r>
              <a:rPr lang="fr-FR" dirty="0"/>
              <a:t> no C</a:t>
            </a:r>
            <a:r>
              <a:rPr lang="fr-FR" baseline="-25000" dirty="0"/>
              <a:t>60</a:t>
            </a:r>
            <a:r>
              <a:rPr lang="fr-FR" dirty="0"/>
              <a:t> que </a:t>
            </a:r>
            <a:r>
              <a:rPr lang="fr-FR" dirty="0" err="1"/>
              <a:t>pode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</a:t>
            </a:r>
            <a:r>
              <a:rPr lang="fr-FR" dirty="0" err="1"/>
              <a:t>estimada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42,51 </a:t>
            </a:r>
            <a:r>
              <a:rPr lang="fr-FR" dirty="0" err="1"/>
              <a:t>kJ.mol</a:t>
            </a:r>
            <a:r>
              <a:rPr lang="fr-FR" baseline="30000" dirty="0"/>
              <a:t>-1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grama</a:t>
            </a:r>
            <a:r>
              <a:rPr lang="fr-FR" dirty="0"/>
              <a:t> de </a:t>
            </a:r>
            <a:r>
              <a:rPr lang="fr-FR" dirty="0" err="1"/>
              <a:t>átomo</a:t>
            </a:r>
            <a:r>
              <a:rPr lang="fr-FR" dirty="0"/>
              <a:t> de </a:t>
            </a:r>
            <a:r>
              <a:rPr lang="fr-FR" dirty="0" err="1"/>
              <a:t>carbono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relação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grafite</a:t>
            </a:r>
            <a:r>
              <a:rPr lang="fr-FR" dirty="0"/>
              <a:t>.</a:t>
            </a:r>
          </a:p>
          <a:p>
            <a:pPr algn="just">
              <a:buFontTx/>
              <a:buChar char="-"/>
            </a:pPr>
            <a:r>
              <a:rPr lang="fr-FR" dirty="0"/>
              <a:t> O C</a:t>
            </a:r>
            <a:r>
              <a:rPr lang="fr-FR" baseline="-25000" dirty="0"/>
              <a:t>60</a:t>
            </a:r>
            <a:r>
              <a:rPr lang="fr-FR" dirty="0"/>
              <a:t> </a:t>
            </a:r>
            <a:r>
              <a:rPr lang="fr-FR" dirty="0" err="1"/>
              <a:t>possui</a:t>
            </a:r>
            <a:r>
              <a:rPr lang="fr-FR" dirty="0"/>
              <a:t> </a:t>
            </a:r>
            <a:r>
              <a:rPr lang="fr-FR" dirty="0" err="1"/>
              <a:t>origem</a:t>
            </a:r>
            <a:r>
              <a:rPr lang="fr-FR" dirty="0"/>
              <a:t> </a:t>
            </a:r>
            <a:r>
              <a:rPr lang="fr-FR" dirty="0" err="1"/>
              <a:t>natural</a:t>
            </a:r>
            <a:r>
              <a:rPr lang="fr-FR" dirty="0"/>
              <a:t>, </a:t>
            </a:r>
            <a:r>
              <a:rPr lang="fr-FR" dirty="0" err="1"/>
              <a:t>sendo</a:t>
            </a:r>
            <a:r>
              <a:rPr lang="fr-FR" dirty="0"/>
              <a:t> </a:t>
            </a:r>
            <a:r>
              <a:rPr lang="fr-FR" dirty="0" err="1"/>
              <a:t>encontrado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exemplo</a:t>
            </a:r>
            <a:r>
              <a:rPr lang="fr-FR" dirty="0"/>
              <a:t> na </a:t>
            </a:r>
            <a:r>
              <a:rPr lang="fr-FR" dirty="0" err="1"/>
              <a:t>combustão</a:t>
            </a:r>
            <a:r>
              <a:rPr lang="fr-FR" dirty="0"/>
              <a:t> </a:t>
            </a:r>
            <a:r>
              <a:rPr lang="fr-FR" dirty="0" err="1"/>
              <a:t>incompleta</a:t>
            </a:r>
            <a:r>
              <a:rPr lang="fr-FR" dirty="0"/>
              <a:t> de </a:t>
            </a:r>
            <a:r>
              <a:rPr lang="fr-FR" dirty="0" err="1"/>
              <a:t>matéria</a:t>
            </a:r>
            <a:r>
              <a:rPr lang="fr-FR" dirty="0"/>
              <a:t> </a:t>
            </a:r>
            <a:r>
              <a:rPr lang="fr-FR" dirty="0" err="1"/>
              <a:t>orgânica</a:t>
            </a:r>
            <a:r>
              <a:rPr lang="fr-FR" dirty="0"/>
              <a:t> sobre </a:t>
            </a:r>
            <a:r>
              <a:rPr lang="fr-FR" dirty="0" err="1"/>
              <a:t>certas</a:t>
            </a:r>
            <a:r>
              <a:rPr lang="fr-FR" dirty="0"/>
              <a:t> </a:t>
            </a:r>
            <a:r>
              <a:rPr lang="fr-FR" dirty="0" err="1"/>
              <a:t>condições</a:t>
            </a:r>
            <a:r>
              <a:rPr lang="fr-FR" dirty="0"/>
              <a:t>.</a:t>
            </a:r>
          </a:p>
          <a:p>
            <a:pPr algn="just">
              <a:buFontTx/>
              <a:buChar char="-"/>
            </a:pPr>
            <a:r>
              <a:rPr lang="fr-FR" dirty="0"/>
              <a:t> O C</a:t>
            </a:r>
            <a:r>
              <a:rPr lang="fr-FR" baseline="-25000" dirty="0"/>
              <a:t>60</a:t>
            </a:r>
            <a:r>
              <a:rPr lang="fr-FR" dirty="0"/>
              <a:t> </a:t>
            </a:r>
            <a:r>
              <a:rPr lang="fr-FR" dirty="0" err="1"/>
              <a:t>reage</a:t>
            </a:r>
            <a:r>
              <a:rPr lang="fr-FR" dirty="0"/>
              <a:t> </a:t>
            </a:r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aromático</a:t>
            </a:r>
            <a:r>
              <a:rPr lang="fr-FR" dirty="0"/>
              <a:t> </a:t>
            </a:r>
            <a:r>
              <a:rPr lang="fr-FR" dirty="0" err="1"/>
              <a:t>clássico</a:t>
            </a:r>
            <a:r>
              <a:rPr lang="fr-FR" dirty="0"/>
              <a:t>. </a:t>
            </a:r>
            <a:r>
              <a:rPr lang="fr-FR" dirty="0" err="1"/>
              <a:t>Outros</a:t>
            </a:r>
            <a:r>
              <a:rPr lang="fr-FR" dirty="0"/>
              <a:t> </a:t>
            </a:r>
            <a:r>
              <a:rPr lang="fr-FR" dirty="0" err="1"/>
              <a:t>fulerenos</a:t>
            </a:r>
            <a:r>
              <a:rPr lang="fr-FR" dirty="0"/>
              <a:t> de </a:t>
            </a:r>
            <a:r>
              <a:rPr lang="fr-FR" dirty="0" err="1"/>
              <a:t>maiores</a:t>
            </a:r>
            <a:r>
              <a:rPr lang="fr-FR" dirty="0"/>
              <a:t> </a:t>
            </a:r>
            <a:r>
              <a:rPr lang="fr-FR" dirty="0" err="1"/>
              <a:t>ordens</a:t>
            </a:r>
            <a:r>
              <a:rPr lang="fr-FR" dirty="0"/>
              <a:t> </a:t>
            </a:r>
            <a:r>
              <a:rPr lang="fr-FR" dirty="0" err="1"/>
              <a:t>ja</a:t>
            </a:r>
            <a:r>
              <a:rPr lang="fr-FR" dirty="0"/>
              <a:t> </a:t>
            </a:r>
            <a:r>
              <a:rPr lang="fr-FR" dirty="0" err="1"/>
              <a:t>foram</a:t>
            </a:r>
            <a:r>
              <a:rPr lang="fr-FR" dirty="0"/>
              <a:t> </a:t>
            </a:r>
            <a:r>
              <a:rPr lang="fr-FR" dirty="0" err="1"/>
              <a:t>sintetizados</a:t>
            </a:r>
            <a:r>
              <a:rPr lang="fr-FR" dirty="0"/>
              <a:t> (</a:t>
            </a:r>
            <a:r>
              <a:rPr lang="fr-FR" i="1" dirty="0" err="1"/>
              <a:t>e.g</a:t>
            </a:r>
            <a:r>
              <a:rPr lang="fr-FR" i="1" dirty="0"/>
              <a:t>.</a:t>
            </a:r>
            <a:r>
              <a:rPr lang="fr-FR" dirty="0"/>
              <a:t> C</a:t>
            </a:r>
            <a:r>
              <a:rPr lang="fr-FR" baseline="-25000" dirty="0"/>
              <a:t>70</a:t>
            </a:r>
            <a:r>
              <a:rPr lang="fr-FR" dirty="0"/>
              <a:t>, C</a:t>
            </a:r>
            <a:r>
              <a:rPr lang="fr-FR" baseline="-25000" dirty="0"/>
              <a:t>76</a:t>
            </a:r>
            <a:r>
              <a:rPr lang="fr-FR" dirty="0"/>
              <a:t>, e </a:t>
            </a:r>
            <a:r>
              <a:rPr lang="fr-FR" dirty="0" err="1"/>
              <a:t>outros</a:t>
            </a:r>
            <a:r>
              <a:rPr lang="fr-FR" dirty="0"/>
              <a:t>). </a:t>
            </a:r>
            <a:r>
              <a:rPr lang="fr-FR" dirty="0" err="1"/>
              <a:t>Todos</a:t>
            </a:r>
            <a:r>
              <a:rPr lang="fr-FR" dirty="0"/>
              <a:t> </a:t>
            </a:r>
            <a:r>
              <a:rPr lang="fr-FR" dirty="0" err="1"/>
              <a:t>eles</a:t>
            </a:r>
            <a:r>
              <a:rPr lang="fr-FR" dirty="0"/>
              <a:t> </a:t>
            </a:r>
            <a:r>
              <a:rPr lang="fr-FR" dirty="0" err="1"/>
              <a:t>apresentam</a:t>
            </a:r>
            <a:r>
              <a:rPr lang="fr-FR" dirty="0"/>
              <a:t> </a:t>
            </a:r>
            <a:r>
              <a:rPr lang="fr-FR" dirty="0" err="1"/>
              <a:t>propriedades</a:t>
            </a:r>
            <a:r>
              <a:rPr lang="fr-FR" dirty="0"/>
              <a:t> </a:t>
            </a:r>
            <a:r>
              <a:rPr lang="fr-FR" dirty="0" err="1"/>
              <a:t>eletrônicas</a:t>
            </a:r>
            <a:r>
              <a:rPr lang="fr-FR" dirty="0"/>
              <a:t> fascinantes </a:t>
            </a:r>
            <a:r>
              <a:rPr lang="fr-FR" dirty="0" err="1"/>
              <a:t>quando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dopados</a:t>
            </a:r>
            <a:r>
              <a:rPr lang="fr-FR" dirty="0"/>
              <a:t>. </a:t>
            </a:r>
            <a:r>
              <a:rPr lang="fr-FR" dirty="0" err="1"/>
              <a:t>Por</a:t>
            </a:r>
            <a:r>
              <a:rPr lang="fr-FR" dirty="0"/>
              <a:t> ex., Rb</a:t>
            </a:r>
            <a:r>
              <a:rPr lang="fr-FR" baseline="-25000" dirty="0"/>
              <a:t>3</a:t>
            </a:r>
            <a:r>
              <a:rPr lang="fr-FR" dirty="0"/>
              <a:t>C</a:t>
            </a:r>
            <a:r>
              <a:rPr lang="fr-FR" baseline="-25000" dirty="0"/>
              <a:t>60</a:t>
            </a:r>
            <a:r>
              <a:rPr lang="fr-FR" dirty="0"/>
              <a:t> é </a:t>
            </a:r>
            <a:r>
              <a:rPr lang="fr-FR" dirty="0" err="1"/>
              <a:t>condutor</a:t>
            </a:r>
            <a:r>
              <a:rPr lang="fr-FR" dirty="0"/>
              <a:t> a ta, e </a:t>
            </a:r>
            <a:r>
              <a:rPr lang="fr-FR" dirty="0" err="1"/>
              <a:t>supracondutor</a:t>
            </a:r>
            <a:r>
              <a:rPr lang="fr-FR" dirty="0"/>
              <a:t> a 29K.</a:t>
            </a:r>
            <a:endParaRPr lang="fr-F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97468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hist</a:t>
            </a:r>
            <a:r>
              <a:rPr lang="fr-FR" sz="2000" dirty="0" err="1">
                <a:latin typeface="Calibri"/>
              </a:rPr>
              <a:t>ória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conceito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aromaticidade</a:t>
            </a:r>
            <a:r>
              <a:rPr lang="fr-FR" sz="2000" dirty="0">
                <a:latin typeface="Calibri"/>
              </a:rPr>
              <a:t> data </a:t>
            </a:r>
            <a:r>
              <a:rPr lang="fr-FR" sz="2000" dirty="0" err="1">
                <a:latin typeface="Calibri"/>
              </a:rPr>
              <a:t>desde</a:t>
            </a:r>
            <a:r>
              <a:rPr lang="fr-FR" sz="2000" dirty="0">
                <a:latin typeface="Calibri"/>
              </a:rPr>
              <a:t> 1825, </a:t>
            </a:r>
            <a:r>
              <a:rPr lang="fr-FR" sz="2000" dirty="0" err="1">
                <a:latin typeface="Calibri"/>
              </a:rPr>
              <a:t>quando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nas</a:t>
            </a:r>
            <a:r>
              <a:rPr lang="fr-FR" sz="2000" dirty="0">
                <a:latin typeface="Calibri"/>
              </a:rPr>
              <a:t> ruas de Londres, Faraday se </a:t>
            </a:r>
            <a:r>
              <a:rPr lang="fr-FR" sz="2000" dirty="0" err="1">
                <a:latin typeface="Calibri"/>
              </a:rPr>
              <a:t>interrogou</a:t>
            </a:r>
            <a:r>
              <a:rPr lang="fr-FR" sz="2000" dirty="0">
                <a:latin typeface="Calibri"/>
              </a:rPr>
              <a:t> sobre a </a:t>
            </a:r>
            <a:r>
              <a:rPr lang="fr-FR" sz="2000" dirty="0" err="1">
                <a:latin typeface="Calibri"/>
              </a:rPr>
              <a:t>natureza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iluminações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públicas</a:t>
            </a:r>
            <a:r>
              <a:rPr lang="fr-FR" sz="2000" dirty="0">
                <a:latin typeface="Calibri"/>
              </a:rPr>
              <a:t> que </a:t>
            </a:r>
            <a:r>
              <a:rPr lang="fr-FR" sz="2000" dirty="0" err="1">
                <a:latin typeface="Calibri"/>
              </a:rPr>
              <a:t>utilizavam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óleos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baleia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Estudando</a:t>
            </a:r>
            <a:r>
              <a:rPr lang="fr-FR" sz="2000" dirty="0">
                <a:latin typeface="Calibri"/>
              </a:rPr>
              <a:t>-os, </a:t>
            </a:r>
            <a:r>
              <a:rPr lang="fr-FR" sz="2000" dirty="0" err="1">
                <a:latin typeface="Calibri"/>
              </a:rPr>
              <a:t>ele</a:t>
            </a:r>
            <a:r>
              <a:rPr lang="fr-FR" sz="2000" dirty="0">
                <a:latin typeface="Calibri"/>
              </a:rPr>
              <a:t> foi </a:t>
            </a:r>
            <a:r>
              <a:rPr lang="fr-FR" sz="2000" dirty="0" err="1">
                <a:latin typeface="Calibri"/>
              </a:rPr>
              <a:t>bem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sucedido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isolar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liquido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incolor</a:t>
            </a:r>
            <a:r>
              <a:rPr lang="fr-FR" sz="2000" dirty="0">
                <a:latin typeface="Calibri"/>
              </a:rPr>
              <a:t>, o </a:t>
            </a:r>
            <a:r>
              <a:rPr lang="fr-FR" sz="2000" dirty="0" err="1">
                <a:latin typeface="Calibri"/>
              </a:rPr>
              <a:t>benzeno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cuja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fórmula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empírica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era</a:t>
            </a:r>
            <a:r>
              <a:rPr lang="fr-FR" sz="2000" dirty="0">
                <a:latin typeface="Calibri"/>
              </a:rPr>
              <a:t> CH.</a:t>
            </a:r>
            <a:endParaRPr lang="fr-FR" sz="2000" dirty="0"/>
          </a:p>
        </p:txBody>
      </p:sp>
      <p:graphicFrame>
        <p:nvGraphicFramePr>
          <p:cNvPr id="832513" name="Object 1"/>
          <p:cNvGraphicFramePr>
            <a:graphicFrameLocks noChangeAspect="1"/>
          </p:cNvGraphicFramePr>
          <p:nvPr/>
        </p:nvGraphicFramePr>
        <p:xfrm>
          <a:off x="1039639" y="2852738"/>
          <a:ext cx="691673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46040" imgH="867240" progId="ChemDraw.Document.6.0">
                  <p:embed/>
                </p:oleObj>
              </mc:Choice>
              <mc:Fallback>
                <p:oleObj name="CS ChemDraw Drawing" r:id="rId2" imgW="4946040" imgH="867240" progId="ChemDraw.Document.6.0">
                  <p:embed/>
                  <p:pic>
                    <p:nvPicPr>
                      <p:cNvPr id="8325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639" y="2852738"/>
                        <a:ext cx="691673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16" name="Object 4"/>
          <p:cNvGraphicFramePr>
            <a:graphicFrameLocks noChangeAspect="1"/>
          </p:cNvGraphicFramePr>
          <p:nvPr/>
        </p:nvGraphicFramePr>
        <p:xfrm>
          <a:off x="1622425" y="4554538"/>
          <a:ext cx="600392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86493" imgH="1191278" progId="ChemDraw.Document.6.0">
                  <p:embed/>
                </p:oleObj>
              </mc:Choice>
              <mc:Fallback>
                <p:oleObj name="CS ChemDraw Drawing" r:id="rId4" imgW="4286493" imgH="1191278" progId="ChemDraw.Document.6.0">
                  <p:embed/>
                  <p:pic>
                    <p:nvPicPr>
                      <p:cNvPr id="832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4554538"/>
                        <a:ext cx="6003925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580618"/>
            <a:ext cx="8908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 </a:t>
            </a:r>
            <a:r>
              <a:rPr lang="fr-FR" sz="2000" b="1" i="1" u="sng" dirty="0" err="1"/>
              <a:t>grafite</a:t>
            </a:r>
            <a:r>
              <a:rPr lang="fr-FR" sz="2000" b="1" i="1" u="sng" dirty="0"/>
              <a:t>, os </a:t>
            </a:r>
            <a:r>
              <a:rPr lang="fr-FR" sz="2000" b="1" i="1" u="sng" dirty="0" err="1"/>
              <a:t>fulerenos</a:t>
            </a:r>
            <a:r>
              <a:rPr lang="fr-FR" sz="2000" b="1" i="1" u="sng" dirty="0"/>
              <a:t> e os </a:t>
            </a:r>
            <a:r>
              <a:rPr lang="fr-FR" sz="2000" b="1" i="1" u="sng" dirty="0" err="1"/>
              <a:t>nanotubos</a:t>
            </a:r>
            <a:r>
              <a:rPr lang="fr-FR" sz="2000" b="1" i="1" u="sng" dirty="0"/>
              <a:t>:</a:t>
            </a:r>
            <a:r>
              <a:rPr lang="fr-FR" sz="2000" b="1" i="1" dirty="0"/>
              <a:t> </a:t>
            </a:r>
            <a:r>
              <a:rPr lang="fr-FR" sz="2000" i="1" dirty="0" err="1"/>
              <a:t>são</a:t>
            </a:r>
            <a:r>
              <a:rPr lang="fr-FR" sz="2000" i="1" dirty="0"/>
              <a:t> super </a:t>
            </a:r>
            <a:r>
              <a:rPr lang="fr-FR" sz="2000" i="1" dirty="0" err="1"/>
              <a:t>estruturas</a:t>
            </a:r>
            <a:r>
              <a:rPr lang="fr-FR" sz="2000" i="1" dirty="0"/>
              <a:t> </a:t>
            </a:r>
            <a:r>
              <a:rPr lang="fr-FR" sz="2000" i="1" dirty="0" err="1"/>
              <a:t>conjugadas</a:t>
            </a:r>
            <a:r>
              <a:rPr lang="fr-FR" sz="2000" i="1" dirty="0"/>
              <a:t> de </a:t>
            </a:r>
            <a:r>
              <a:rPr lang="fr-FR" sz="2000" i="1" dirty="0" err="1"/>
              <a:t>carbono</a:t>
            </a:r>
            <a:endParaRPr lang="fr-FR" sz="20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3" y="1052736"/>
            <a:ext cx="5112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u="sng" dirty="0"/>
              <a:t>Os </a:t>
            </a:r>
            <a:r>
              <a:rPr lang="fr-FR" sz="2000" i="1" u="sng" dirty="0" err="1"/>
              <a:t>nanotubos</a:t>
            </a:r>
            <a:r>
              <a:rPr lang="fr-FR" sz="2000" i="1" u="sng" dirty="0"/>
              <a:t>:</a:t>
            </a:r>
            <a:r>
              <a:rPr lang="fr-FR" sz="2000" dirty="0"/>
              <a:t> a </a:t>
            </a:r>
            <a:r>
              <a:rPr lang="fr-FR" sz="2000" dirty="0" err="1"/>
              <a:t>descoberta</a:t>
            </a:r>
            <a:r>
              <a:rPr lang="fr-FR" sz="2000" dirty="0"/>
              <a:t> dos </a:t>
            </a:r>
            <a:r>
              <a:rPr lang="fr-FR" sz="2000" dirty="0" err="1"/>
              <a:t>fulerenos</a:t>
            </a:r>
            <a:r>
              <a:rPr lang="fr-FR" sz="2000" dirty="0"/>
              <a:t> </a:t>
            </a:r>
            <a:r>
              <a:rPr lang="fr-FR" sz="2000" dirty="0" err="1"/>
              <a:t>incentivou</a:t>
            </a:r>
            <a:r>
              <a:rPr lang="fr-FR" sz="2000" dirty="0"/>
              <a:t> </a:t>
            </a:r>
            <a:r>
              <a:rPr lang="fr-FR" sz="2000" dirty="0" err="1"/>
              <a:t>químicos</a:t>
            </a:r>
            <a:r>
              <a:rPr lang="fr-FR" sz="2000" dirty="0"/>
              <a:t> e </a:t>
            </a:r>
            <a:r>
              <a:rPr lang="fr-FR" sz="2000" dirty="0" err="1"/>
              <a:t>físicos</a:t>
            </a:r>
            <a:r>
              <a:rPr lang="fr-FR" sz="2000" dirty="0"/>
              <a:t> a </a:t>
            </a:r>
            <a:r>
              <a:rPr lang="fr-FR" sz="2000" dirty="0" err="1"/>
              <a:t>reinvestigarem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o </a:t>
            </a:r>
            <a:r>
              <a:rPr lang="fr-FR" sz="2000" dirty="0" err="1"/>
              <a:t>carbono</a:t>
            </a:r>
            <a:r>
              <a:rPr lang="fr-FR" sz="2000" dirty="0"/>
              <a:t> se </a:t>
            </a:r>
            <a:r>
              <a:rPr lang="fr-FR" sz="2000" dirty="0" err="1"/>
              <a:t>organiza</a:t>
            </a:r>
            <a:r>
              <a:rPr lang="fr-FR" sz="2000" dirty="0"/>
              <a:t>. Os </a:t>
            </a:r>
            <a:r>
              <a:rPr lang="fr-FR" sz="2000" dirty="0" err="1"/>
              <a:t>resultados</a:t>
            </a:r>
            <a:r>
              <a:rPr lang="fr-FR" sz="2000" dirty="0"/>
              <a:t> mais  </a:t>
            </a:r>
            <a:r>
              <a:rPr lang="fr-FR" sz="2000" dirty="0" err="1"/>
              <a:t>inovadores</a:t>
            </a:r>
            <a:r>
              <a:rPr lang="fr-FR" sz="2000" dirty="0"/>
              <a:t>   </a:t>
            </a:r>
            <a:r>
              <a:rPr lang="fr-FR" sz="2000" dirty="0" err="1"/>
              <a:t>foram</a:t>
            </a:r>
            <a:r>
              <a:rPr lang="fr-FR" sz="2000" dirty="0"/>
              <a:t>   </a:t>
            </a:r>
            <a:r>
              <a:rPr lang="fr-FR" sz="2000" dirty="0" err="1"/>
              <a:t>encontrados</a:t>
            </a:r>
            <a:r>
              <a:rPr lang="fr-FR" sz="2000" dirty="0"/>
              <a:t>  para  os</a:t>
            </a:r>
            <a:endParaRPr lang="fr-FR" sz="2000" i="1" u="sng" dirty="0"/>
          </a:p>
        </p:txBody>
      </p:sp>
      <p:pic>
        <p:nvPicPr>
          <p:cNvPr id="894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646" y="1124744"/>
            <a:ext cx="3752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79512" y="2348880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tubos</a:t>
            </a:r>
            <a:r>
              <a:rPr lang="fr-FR" sz="2000" dirty="0"/>
              <a:t> de </a:t>
            </a:r>
            <a:r>
              <a:rPr lang="fr-FR" sz="2000" dirty="0" err="1"/>
              <a:t>carbono</a:t>
            </a:r>
            <a:r>
              <a:rPr lang="fr-FR" sz="2000" dirty="0"/>
              <a:t> (</a:t>
            </a:r>
            <a:r>
              <a:rPr lang="fr-FR" sz="2000" dirty="0" err="1"/>
              <a:t>Sumio</a:t>
            </a:r>
            <a:r>
              <a:rPr lang="fr-FR" sz="2000" dirty="0"/>
              <a:t> </a:t>
            </a:r>
            <a:r>
              <a:rPr lang="fr-FR" sz="2000" dirty="0" err="1"/>
              <a:t>Iijima</a:t>
            </a:r>
            <a:r>
              <a:rPr lang="fr-FR" sz="2000" dirty="0"/>
              <a:t>, 1991):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formados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planos</a:t>
            </a:r>
            <a:r>
              <a:rPr lang="fr-FR" sz="2000" dirty="0"/>
              <a:t> de </a:t>
            </a:r>
            <a:r>
              <a:rPr lang="fr-FR" sz="2000" dirty="0" err="1"/>
              <a:t>grafite</a:t>
            </a:r>
            <a:r>
              <a:rPr lang="fr-FR" sz="2000" dirty="0"/>
              <a:t> </a:t>
            </a:r>
            <a:r>
              <a:rPr lang="fr-FR" sz="2000" dirty="0" err="1"/>
              <a:t>enrolados</a:t>
            </a:r>
            <a:r>
              <a:rPr lang="fr-FR" sz="2000" dirty="0"/>
              <a:t> sobre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mesmos</a:t>
            </a:r>
            <a:r>
              <a:rPr lang="fr-FR" sz="2000" dirty="0"/>
              <a:t> e </a:t>
            </a:r>
            <a:r>
              <a:rPr lang="fr-FR" sz="2000" dirty="0" err="1"/>
              <a:t>fechados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suas </a:t>
            </a:r>
            <a:r>
              <a:rPr lang="fr-FR" sz="2000" dirty="0" err="1"/>
              <a:t>extremidades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dois semi-</a:t>
            </a:r>
            <a:r>
              <a:rPr lang="fr-FR" sz="2000" dirty="0" err="1"/>
              <a:t>fulerenos</a:t>
            </a:r>
            <a:r>
              <a:rPr lang="fr-FR" sz="2000" dirty="0"/>
              <a:t>, </a:t>
            </a:r>
            <a:r>
              <a:rPr lang="fr-FR" sz="2000" dirty="0" err="1"/>
              <a:t>possuindo</a:t>
            </a:r>
            <a:r>
              <a:rPr lang="fr-FR" sz="2000" dirty="0"/>
              <a:t> </a:t>
            </a:r>
            <a:r>
              <a:rPr lang="fr-FR" sz="2000" dirty="0" err="1"/>
              <a:t>cada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6 </a:t>
            </a:r>
            <a:r>
              <a:rPr lang="fr-FR" sz="2000" dirty="0" err="1"/>
              <a:t>pentágonos</a:t>
            </a:r>
            <a:r>
              <a:rPr lang="fr-FR" sz="2000" dirty="0"/>
              <a:t>. </a:t>
            </a:r>
            <a:r>
              <a:rPr lang="fr-FR" sz="2000" dirty="0" err="1"/>
              <a:t>Possuem</a:t>
            </a:r>
            <a:r>
              <a:rPr lang="fr-FR" sz="2000" dirty="0"/>
              <a:t> </a:t>
            </a:r>
            <a:r>
              <a:rPr lang="fr-FR" sz="2000" dirty="0" err="1"/>
              <a:t>tipicamente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diâmetro</a:t>
            </a:r>
            <a:r>
              <a:rPr lang="fr-FR" sz="2000" dirty="0"/>
              <a:t> de </a:t>
            </a:r>
            <a:r>
              <a:rPr lang="fr-FR" sz="2000" dirty="0" err="1"/>
              <a:t>alguns</a:t>
            </a:r>
            <a:r>
              <a:rPr lang="fr-FR" sz="2000" dirty="0"/>
              <a:t> nm a </a:t>
            </a:r>
            <a:r>
              <a:rPr lang="fr-FR" sz="2000" dirty="0" err="1"/>
              <a:t>dezenas</a:t>
            </a:r>
            <a:r>
              <a:rPr lang="fr-FR" sz="2000" dirty="0"/>
              <a:t> de nm (10</a:t>
            </a:r>
            <a:r>
              <a:rPr lang="fr-FR" sz="2000" baseline="30000" dirty="0"/>
              <a:t>-9 </a:t>
            </a:r>
            <a:r>
              <a:rPr lang="fr-FR" sz="2000" dirty="0"/>
              <a:t>m) e </a:t>
            </a:r>
            <a:r>
              <a:rPr lang="fr-FR" sz="2000" dirty="0" err="1"/>
              <a:t>comprimentos</a:t>
            </a:r>
            <a:r>
              <a:rPr lang="fr-FR" sz="2000" dirty="0"/>
              <a:t> de </a:t>
            </a:r>
            <a:r>
              <a:rPr lang="fr-FR" sz="2000" dirty="0" err="1"/>
              <a:t>diversos</a:t>
            </a:r>
            <a:r>
              <a:rPr lang="fr-FR" sz="2000" dirty="0"/>
              <a:t> µm (10</a:t>
            </a:r>
            <a:r>
              <a:rPr lang="fr-FR" sz="2000" baseline="30000" dirty="0"/>
              <a:t>-6 </a:t>
            </a:r>
            <a:r>
              <a:rPr lang="fr-FR" sz="2000" dirty="0"/>
              <a:t>m, </a:t>
            </a:r>
            <a:r>
              <a:rPr lang="fr-FR" sz="2000" i="1" dirty="0"/>
              <a:t>ca. </a:t>
            </a:r>
            <a:r>
              <a:rPr lang="fr-FR" sz="2000" dirty="0"/>
              <a:t>mil </a:t>
            </a:r>
            <a:r>
              <a:rPr lang="fr-FR" sz="2000" dirty="0" err="1"/>
              <a:t>vezes</a:t>
            </a:r>
            <a:r>
              <a:rPr lang="fr-FR" sz="2000" dirty="0"/>
              <a:t> </a:t>
            </a:r>
            <a:r>
              <a:rPr lang="fr-FR" sz="2000" dirty="0" err="1"/>
              <a:t>maior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comprimento</a:t>
            </a:r>
            <a:r>
              <a:rPr lang="fr-FR" sz="2000" dirty="0"/>
              <a:t>).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As </a:t>
            </a:r>
            <a:r>
              <a:rPr lang="fr-FR" sz="2000" dirty="0" err="1"/>
              <a:t>propriedades</a:t>
            </a:r>
            <a:r>
              <a:rPr lang="fr-FR" sz="2000" dirty="0"/>
              <a:t> </a:t>
            </a:r>
            <a:r>
              <a:rPr lang="fr-FR" sz="2000" dirty="0" err="1"/>
              <a:t>mecânicas</a:t>
            </a:r>
            <a:r>
              <a:rPr lang="fr-FR" sz="2000" dirty="0"/>
              <a:t> dos </a:t>
            </a:r>
            <a:r>
              <a:rPr lang="fr-FR" sz="2000" dirty="0" err="1"/>
              <a:t>nanotubos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impressionantes</a:t>
            </a:r>
            <a:r>
              <a:rPr lang="fr-FR" sz="2000" dirty="0"/>
              <a:t>.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10 </a:t>
            </a:r>
            <a:r>
              <a:rPr lang="fr-FR" sz="2000" dirty="0" err="1"/>
              <a:t>vezes</a:t>
            </a:r>
            <a:r>
              <a:rPr lang="fr-FR" sz="2000" dirty="0"/>
              <a:t> mais </a:t>
            </a:r>
            <a:r>
              <a:rPr lang="fr-FR" sz="2000" dirty="0" err="1"/>
              <a:t>rígidos</a:t>
            </a:r>
            <a:r>
              <a:rPr lang="fr-FR" sz="2000" dirty="0"/>
              <a:t> e 6 </a:t>
            </a:r>
            <a:r>
              <a:rPr lang="fr-FR" sz="2000" dirty="0" err="1"/>
              <a:t>vezes</a:t>
            </a:r>
            <a:r>
              <a:rPr lang="fr-FR" sz="2000" dirty="0"/>
              <a:t> mais </a:t>
            </a:r>
            <a:r>
              <a:rPr lang="fr-FR" sz="2000" dirty="0" err="1"/>
              <a:t>leves</a:t>
            </a:r>
            <a:r>
              <a:rPr lang="fr-FR" sz="2000" dirty="0"/>
              <a:t> que o </a:t>
            </a:r>
            <a:r>
              <a:rPr lang="fr-FR" sz="2000" dirty="0" err="1"/>
              <a:t>aço</a:t>
            </a:r>
            <a:r>
              <a:rPr lang="fr-FR" sz="2000" dirty="0"/>
              <a:t>. </a:t>
            </a:r>
            <a:r>
              <a:rPr lang="fr-FR" sz="2000" dirty="0" err="1"/>
              <a:t>Muitas</a:t>
            </a:r>
            <a:r>
              <a:rPr lang="fr-FR" sz="2000" dirty="0"/>
              <a:t> </a:t>
            </a:r>
            <a:r>
              <a:rPr lang="fr-FR" sz="2000" dirty="0" err="1"/>
              <a:t>aplicações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imagináveis</a:t>
            </a:r>
            <a:r>
              <a:rPr lang="fr-FR" sz="2000" dirty="0"/>
              <a:t>.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empregados</a:t>
            </a:r>
            <a:r>
              <a:rPr lang="fr-FR" sz="2000" dirty="0"/>
              <a:t> para </a:t>
            </a:r>
            <a:r>
              <a:rPr lang="fr-FR" sz="2000" dirty="0" err="1"/>
              <a:t>diminuir</a:t>
            </a:r>
            <a:r>
              <a:rPr lang="fr-FR" sz="2000" dirty="0"/>
              <a:t> o </a:t>
            </a:r>
            <a:r>
              <a:rPr lang="fr-FR" sz="2000" dirty="0" err="1"/>
              <a:t>tamanho</a:t>
            </a:r>
            <a:r>
              <a:rPr lang="fr-FR" sz="2000" dirty="0"/>
              <a:t> de </a:t>
            </a:r>
            <a:r>
              <a:rPr lang="fr-FR" sz="2000" dirty="0" err="1"/>
              <a:t>sistemas</a:t>
            </a:r>
            <a:r>
              <a:rPr lang="fr-FR" sz="2000" dirty="0"/>
              <a:t> </a:t>
            </a:r>
            <a:r>
              <a:rPr lang="fr-FR" sz="2000" dirty="0" err="1"/>
              <a:t>eletrônicos</a:t>
            </a:r>
            <a:r>
              <a:rPr lang="fr-FR" sz="2000" dirty="0"/>
              <a:t> </a:t>
            </a:r>
            <a:r>
              <a:rPr lang="fr-FR" sz="2000" dirty="0" err="1"/>
              <a:t>substituindo</a:t>
            </a:r>
            <a:r>
              <a:rPr lang="fr-FR" sz="2000" dirty="0"/>
              <a:t> chips a base de silicone.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substituir</a:t>
            </a:r>
            <a:r>
              <a:rPr lang="fr-FR" sz="2000" dirty="0"/>
              <a:t> </a:t>
            </a:r>
            <a:r>
              <a:rPr lang="fr-FR" sz="2000" dirty="0" err="1"/>
              <a:t>sistemas</a:t>
            </a:r>
            <a:r>
              <a:rPr lang="fr-FR" sz="2000" dirty="0"/>
              <a:t> de </a:t>
            </a:r>
            <a:r>
              <a:rPr lang="fr-FR" sz="2000" dirty="0" err="1"/>
              <a:t>estocagem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magnetismo</a:t>
            </a:r>
            <a:r>
              <a:rPr lang="fr-FR" sz="2000" dirty="0"/>
              <a:t>.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utilizados</a:t>
            </a:r>
            <a:r>
              <a:rPr lang="fr-FR" sz="2000" dirty="0"/>
              <a:t> na </a:t>
            </a:r>
            <a:r>
              <a:rPr lang="fr-FR" sz="2000" dirty="0" err="1"/>
              <a:t>fabricação</a:t>
            </a:r>
            <a:r>
              <a:rPr lang="fr-FR" sz="2000" dirty="0"/>
              <a:t> de </a:t>
            </a:r>
            <a:r>
              <a:rPr lang="fr-FR" sz="2000" dirty="0" err="1"/>
              <a:t>telas</a:t>
            </a:r>
            <a:r>
              <a:rPr lang="fr-FR" sz="2000" dirty="0"/>
              <a:t>, </a:t>
            </a:r>
            <a:r>
              <a:rPr lang="fr-FR" sz="2000" dirty="0" err="1"/>
              <a:t>substituindo</a:t>
            </a:r>
            <a:r>
              <a:rPr lang="fr-FR" sz="2000" dirty="0"/>
              <a:t> </a:t>
            </a:r>
            <a:r>
              <a:rPr lang="fr-FR" sz="2000" dirty="0" err="1"/>
              <a:t>cristais</a:t>
            </a:r>
            <a:r>
              <a:rPr lang="fr-FR" sz="2000" dirty="0"/>
              <a:t> </a:t>
            </a:r>
            <a:r>
              <a:rPr lang="fr-FR" sz="2000" dirty="0" err="1"/>
              <a:t>líquidos</a:t>
            </a:r>
            <a:r>
              <a:rPr lang="fr-FR" sz="2000" dirty="0"/>
              <a:t> ou </a:t>
            </a:r>
            <a:r>
              <a:rPr lang="fr-FR" sz="2000" dirty="0" err="1"/>
              <a:t>eletrodos</a:t>
            </a:r>
            <a:r>
              <a:rPr lang="fr-FR" sz="2000" dirty="0"/>
              <a:t> </a:t>
            </a:r>
            <a:r>
              <a:rPr lang="fr-FR" sz="2000" dirty="0" err="1"/>
              <a:t>médicos</a:t>
            </a:r>
            <a:r>
              <a:rPr lang="fr-FR" sz="2000" dirty="0"/>
              <a:t>, etc..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7667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u="sng" dirty="0"/>
              <a:t>Os </a:t>
            </a:r>
            <a:r>
              <a:rPr lang="fr-FR" sz="2000" b="1" i="1" u="sng" dirty="0" err="1"/>
              <a:t>Derivados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Heteroc</a:t>
            </a:r>
            <a:r>
              <a:rPr lang="fr-FR" sz="2000" b="1" i="1" u="sng" dirty="0" err="1">
                <a:latin typeface="Calibri"/>
              </a:rPr>
              <a:t>í</a:t>
            </a:r>
            <a:r>
              <a:rPr lang="fr-FR" sz="2000" b="1" i="1" u="sng" dirty="0" err="1"/>
              <a:t>clicos</a:t>
            </a:r>
            <a:r>
              <a:rPr lang="fr-FR" sz="2000" b="1" i="1" u="sng" dirty="0"/>
              <a:t>:</a:t>
            </a:r>
            <a:r>
              <a:rPr lang="fr-FR" sz="2000" b="1" dirty="0"/>
              <a:t> </a:t>
            </a:r>
            <a:r>
              <a:rPr lang="fr-FR" sz="2000" dirty="0" err="1"/>
              <a:t>entram</a:t>
            </a:r>
            <a:r>
              <a:rPr lang="fr-FR" sz="2000" dirty="0"/>
              <a:t> na </a:t>
            </a:r>
            <a:r>
              <a:rPr lang="fr-FR" sz="2000" dirty="0" err="1"/>
              <a:t>composição</a:t>
            </a:r>
            <a:r>
              <a:rPr lang="fr-FR" sz="2000" dirty="0"/>
              <a:t> de </a:t>
            </a:r>
            <a:r>
              <a:rPr lang="fr-FR" sz="2000" dirty="0" err="1"/>
              <a:t>inúmeros</a:t>
            </a:r>
            <a:r>
              <a:rPr lang="fr-FR" sz="2000" dirty="0"/>
              <a:t> </a:t>
            </a:r>
            <a:r>
              <a:rPr lang="fr-FR" sz="2000" dirty="0" err="1"/>
              <a:t>produtos</a:t>
            </a:r>
            <a:r>
              <a:rPr lang="fr-FR" sz="2000" dirty="0"/>
              <a:t>: </a:t>
            </a:r>
            <a:r>
              <a:rPr lang="fr-FR" sz="2000" dirty="0" err="1"/>
              <a:t>medicamentos</a:t>
            </a:r>
            <a:r>
              <a:rPr lang="fr-FR" sz="2000" dirty="0"/>
              <a:t>, </a:t>
            </a:r>
            <a:r>
              <a:rPr lang="fr-FR" sz="2000" dirty="0" err="1"/>
              <a:t>inseticidas</a:t>
            </a:r>
            <a:r>
              <a:rPr lang="fr-FR" sz="2000" dirty="0"/>
              <a:t>, </a:t>
            </a:r>
            <a:r>
              <a:rPr lang="fr-FR" sz="2000" dirty="0" err="1"/>
              <a:t>pesticidas</a:t>
            </a:r>
            <a:r>
              <a:rPr lang="fr-FR" sz="2000" dirty="0"/>
              <a:t>, </a:t>
            </a:r>
            <a:r>
              <a:rPr lang="fr-FR" sz="2000" dirty="0" err="1"/>
              <a:t>catalisadores</a:t>
            </a:r>
            <a:r>
              <a:rPr lang="fr-FR" sz="2000" dirty="0"/>
              <a:t>, </a:t>
            </a:r>
            <a:r>
              <a:rPr lang="fr-FR" sz="2000" dirty="0" err="1"/>
              <a:t>materiais</a:t>
            </a:r>
            <a:r>
              <a:rPr lang="fr-FR" sz="2000" dirty="0"/>
              <a:t> para </a:t>
            </a:r>
            <a:r>
              <a:rPr lang="fr-FR" sz="2000" dirty="0" err="1"/>
              <a:t>eletrônica</a:t>
            </a:r>
            <a:r>
              <a:rPr lang="fr-FR" sz="2000" dirty="0"/>
              <a:t>, etc.</a:t>
            </a:r>
          </a:p>
        </p:txBody>
      </p:sp>
      <p:graphicFrame>
        <p:nvGraphicFramePr>
          <p:cNvPr id="893954" name="Object 2"/>
          <p:cNvGraphicFramePr>
            <a:graphicFrameLocks noChangeAspect="1"/>
          </p:cNvGraphicFramePr>
          <p:nvPr/>
        </p:nvGraphicFramePr>
        <p:xfrm>
          <a:off x="323528" y="1700808"/>
          <a:ext cx="8208912" cy="238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048720" imgH="1754280" progId="ChemDraw.Document.6.0">
                  <p:embed/>
                </p:oleObj>
              </mc:Choice>
              <mc:Fallback>
                <p:oleObj name="CS ChemDraw Drawing" r:id="rId2" imgW="6048720" imgH="1754280" progId="ChemDraw.Document.6.0">
                  <p:embed/>
                  <p:pic>
                    <p:nvPicPr>
                      <p:cNvPr id="8939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8208912" cy="2380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9512" y="479715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introdução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heteroátomo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modificar</a:t>
            </a:r>
            <a:r>
              <a:rPr lang="fr-FR" sz="2000" dirty="0"/>
              <a:t> </a:t>
            </a:r>
            <a:r>
              <a:rPr lang="fr-FR" sz="2000" dirty="0" err="1"/>
              <a:t>profundamente</a:t>
            </a:r>
            <a:r>
              <a:rPr lang="fr-FR" sz="2000" dirty="0"/>
              <a:t> a </a:t>
            </a:r>
            <a:r>
              <a:rPr lang="fr-FR" sz="2000" dirty="0" err="1"/>
              <a:t>estrutura</a:t>
            </a:r>
            <a:r>
              <a:rPr lang="fr-FR" sz="2000" dirty="0"/>
              <a:t> </a:t>
            </a:r>
            <a:r>
              <a:rPr lang="fr-FR" sz="2000" dirty="0" err="1"/>
              <a:t>eletrônica</a:t>
            </a:r>
            <a:r>
              <a:rPr lang="fr-FR" sz="2000" dirty="0"/>
              <a:t> do </a:t>
            </a:r>
            <a:r>
              <a:rPr lang="fr-FR" sz="2000" dirty="0" err="1"/>
              <a:t>aromático</a:t>
            </a:r>
            <a:r>
              <a:rPr lang="fr-FR" sz="2000" dirty="0"/>
              <a:t>.</a:t>
            </a:r>
          </a:p>
          <a:p>
            <a:pPr algn="just"/>
            <a:r>
              <a:rPr lang="fr-FR" sz="2000" dirty="0"/>
              <a:t>-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modelar</a:t>
            </a:r>
            <a:r>
              <a:rPr lang="fr-FR" sz="2000" dirty="0"/>
              <a:t> esses </a:t>
            </a:r>
            <a:r>
              <a:rPr lang="fr-FR" sz="2000" dirty="0" err="1"/>
              <a:t>efeitos</a:t>
            </a:r>
            <a:r>
              <a:rPr lang="fr-FR" sz="2000" dirty="0"/>
              <a:t> </a:t>
            </a:r>
            <a:r>
              <a:rPr lang="fr-FR" sz="2000" dirty="0" err="1"/>
              <a:t>seja</a:t>
            </a:r>
            <a:r>
              <a:rPr lang="fr-FR" sz="2000" dirty="0"/>
              <a:t> </a:t>
            </a:r>
            <a:r>
              <a:rPr lang="fr-FR" sz="2000" dirty="0" err="1"/>
              <a:t>utilizando</a:t>
            </a:r>
            <a:r>
              <a:rPr lang="fr-FR" sz="2000" dirty="0"/>
              <a:t> </a:t>
            </a:r>
            <a:r>
              <a:rPr lang="fr-FR" sz="2000" dirty="0" err="1"/>
              <a:t>Hückel</a:t>
            </a:r>
            <a:r>
              <a:rPr lang="fr-FR" sz="2000" dirty="0"/>
              <a:t> </a:t>
            </a:r>
            <a:r>
              <a:rPr lang="fr-FR" sz="2000" dirty="0" err="1"/>
              <a:t>escolhendo</a:t>
            </a:r>
            <a:r>
              <a:rPr lang="fr-FR" sz="2000" dirty="0"/>
              <a:t> </a:t>
            </a:r>
            <a:r>
              <a:rPr lang="fr-FR" sz="2000" dirty="0" err="1"/>
              <a:t>parâmetros</a:t>
            </a:r>
            <a:r>
              <a:rPr lang="fr-FR" sz="2000" dirty="0"/>
              <a:t> </a:t>
            </a:r>
            <a:r>
              <a:rPr lang="fr-FR" sz="2000" dirty="0" err="1"/>
              <a:t>adequados</a:t>
            </a:r>
            <a:r>
              <a:rPr lang="fr-FR" sz="2000" dirty="0"/>
              <a:t> para o </a:t>
            </a:r>
            <a:r>
              <a:rPr lang="fr-FR" sz="2000" dirty="0" err="1"/>
              <a:t>heteroátomo</a:t>
            </a:r>
            <a:r>
              <a:rPr lang="fr-FR" sz="2000" dirty="0"/>
              <a:t> ou via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pertubações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451434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u="sng" dirty="0"/>
              <a:t>- Observe:</a:t>
            </a:r>
            <a:r>
              <a:rPr lang="fr-FR" sz="2000" dirty="0"/>
              <a:t> A HOMO na </a:t>
            </a:r>
            <a:r>
              <a:rPr lang="fr-FR" sz="2000" dirty="0" err="1"/>
              <a:t>piridina</a:t>
            </a:r>
            <a:r>
              <a:rPr lang="fr-FR" sz="2000" dirty="0"/>
              <a:t> </a:t>
            </a:r>
            <a:r>
              <a:rPr lang="fr-FR" sz="2000" dirty="0" err="1"/>
              <a:t>está</a:t>
            </a:r>
            <a:r>
              <a:rPr lang="fr-FR" sz="2000" dirty="0"/>
              <a:t> no </a:t>
            </a:r>
            <a:r>
              <a:rPr lang="fr-FR" sz="2000" dirty="0" err="1"/>
              <a:t>mesmo</a:t>
            </a:r>
            <a:r>
              <a:rPr lang="fr-FR" sz="2000" dirty="0"/>
              <a:t>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vel</a:t>
            </a:r>
            <a:r>
              <a:rPr lang="fr-FR" sz="2000" dirty="0"/>
              <a:t> do OM </a:t>
            </a:r>
            <a:r>
              <a:rPr lang="fr-FR" sz="2000" dirty="0" err="1"/>
              <a:t>correspondente</a:t>
            </a:r>
            <a:r>
              <a:rPr lang="fr-FR" sz="2000" dirty="0"/>
              <a:t> do </a:t>
            </a:r>
            <a:r>
              <a:rPr lang="fr-FR" sz="2000" dirty="0" err="1"/>
              <a:t>benzeno</a:t>
            </a:r>
            <a:r>
              <a:rPr lang="fr-FR" sz="2000" dirty="0"/>
              <a:t>. A LUMO da </a:t>
            </a:r>
            <a:r>
              <a:rPr lang="fr-FR" sz="2000" dirty="0" err="1"/>
              <a:t>piridina</a:t>
            </a:r>
            <a:r>
              <a:rPr lang="fr-FR" sz="2000" dirty="0"/>
              <a:t> </a:t>
            </a:r>
            <a:r>
              <a:rPr lang="fr-FR" sz="2000" dirty="0" err="1"/>
              <a:t>está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vel</a:t>
            </a:r>
            <a:r>
              <a:rPr lang="fr-FR" sz="2000" dirty="0"/>
              <a:t> mais </a:t>
            </a:r>
            <a:r>
              <a:rPr lang="fr-FR" sz="2000" dirty="0" err="1"/>
              <a:t>baixo</a:t>
            </a:r>
            <a:r>
              <a:rPr lang="fr-FR" sz="2000" dirty="0"/>
              <a:t> que a do </a:t>
            </a:r>
            <a:r>
              <a:rPr lang="fr-FR" sz="2000" dirty="0" err="1"/>
              <a:t>benzeno</a:t>
            </a:r>
            <a:r>
              <a:rPr lang="fr-FR" sz="2000" dirty="0"/>
              <a:t>. </a:t>
            </a:r>
          </a:p>
          <a:p>
            <a:pPr algn="just"/>
            <a:r>
              <a:rPr lang="fr-FR" sz="2000" i="1" u="sng" dirty="0"/>
              <a:t>- </a:t>
            </a:r>
            <a:r>
              <a:rPr lang="fr-FR" sz="2000" i="1" u="sng" dirty="0" err="1"/>
              <a:t>Consequências</a:t>
            </a:r>
            <a:r>
              <a:rPr lang="fr-FR" sz="2000" i="1" u="sng" dirty="0"/>
              <a:t>:</a:t>
            </a:r>
            <a:r>
              <a:rPr lang="fr-FR" sz="2000" i="1" dirty="0"/>
              <a:t> </a:t>
            </a:r>
            <a:r>
              <a:rPr lang="fr-FR" sz="2000" dirty="0"/>
              <a:t>a </a:t>
            </a:r>
            <a:r>
              <a:rPr lang="fr-FR" sz="2000" dirty="0" err="1"/>
              <a:t>piridina</a:t>
            </a:r>
            <a:r>
              <a:rPr lang="fr-FR" sz="2000" dirty="0"/>
              <a:t> é mais </a:t>
            </a:r>
            <a:r>
              <a:rPr lang="fr-FR" sz="2000" dirty="0" err="1"/>
              <a:t>reativa</a:t>
            </a:r>
            <a:r>
              <a:rPr lang="fr-FR" sz="2000" dirty="0"/>
              <a:t> </a:t>
            </a:r>
            <a:r>
              <a:rPr lang="fr-FR" sz="2000" dirty="0" err="1"/>
              <a:t>frente</a:t>
            </a:r>
            <a:r>
              <a:rPr lang="fr-FR" sz="2000" dirty="0"/>
              <a:t> a </a:t>
            </a:r>
            <a:r>
              <a:rPr lang="fr-FR" sz="2000" dirty="0" err="1"/>
              <a:t>nucle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filos</a:t>
            </a:r>
            <a:r>
              <a:rPr lang="fr-FR" sz="2000" dirty="0"/>
              <a:t> (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/>
              <a:t>* mais </a:t>
            </a:r>
            <a:r>
              <a:rPr lang="fr-FR" sz="2000" dirty="0" err="1"/>
              <a:t>aceptor</a:t>
            </a:r>
            <a:r>
              <a:rPr lang="fr-FR" sz="2000" dirty="0"/>
              <a:t>); e </a:t>
            </a:r>
            <a:r>
              <a:rPr lang="fr-FR" sz="2000" dirty="0" err="1"/>
              <a:t>parece</a:t>
            </a:r>
            <a:r>
              <a:rPr lang="fr-FR" sz="2000" dirty="0"/>
              <a:t> </a:t>
            </a:r>
            <a:r>
              <a:rPr lang="fr-FR" sz="2000" dirty="0" err="1"/>
              <a:t>permanecer</a:t>
            </a:r>
            <a:r>
              <a:rPr lang="fr-FR" sz="2000" dirty="0"/>
              <a:t> </a:t>
            </a:r>
            <a:r>
              <a:rPr lang="fr-FR" sz="2000" dirty="0" err="1"/>
              <a:t>similarmente</a:t>
            </a:r>
            <a:r>
              <a:rPr lang="fr-FR" sz="2000" dirty="0"/>
              <a:t> </a:t>
            </a:r>
            <a:r>
              <a:rPr lang="fr-FR" sz="2000" dirty="0" err="1"/>
              <a:t>reativa</a:t>
            </a:r>
            <a:r>
              <a:rPr lang="fr-FR" sz="2000" dirty="0"/>
              <a:t> </a:t>
            </a:r>
            <a:r>
              <a:rPr lang="fr-FR" sz="2000" dirty="0" err="1"/>
              <a:t>frente</a:t>
            </a:r>
            <a:r>
              <a:rPr lang="fr-FR" sz="2000" dirty="0"/>
              <a:t> a </a:t>
            </a:r>
            <a:r>
              <a:rPr lang="fr-FR" sz="2000" dirty="0" err="1"/>
              <a:t>eletr</a:t>
            </a:r>
            <a:r>
              <a:rPr lang="fr-FR" sz="2000" dirty="0" err="1">
                <a:latin typeface="Calibri"/>
              </a:rPr>
              <a:t>ófilos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quando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comparada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benzeno</a:t>
            </a:r>
            <a:r>
              <a:rPr lang="fr-FR" sz="2000" dirty="0">
                <a:latin typeface="Calibri"/>
              </a:rPr>
              <a:t> (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relação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sistema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>
                <a:latin typeface="Calibri"/>
              </a:rPr>
              <a:t>). </a:t>
            </a:r>
          </a:p>
          <a:p>
            <a:pPr algn="just"/>
            <a:r>
              <a:rPr lang="fr-FR" sz="2000" dirty="0">
                <a:latin typeface="Calibri"/>
              </a:rPr>
              <a:t>- </a:t>
            </a:r>
            <a:r>
              <a:rPr lang="fr-FR" sz="2000" dirty="0" err="1">
                <a:latin typeface="Calibri"/>
              </a:rPr>
              <a:t>Entretando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deve</a:t>
            </a:r>
            <a:r>
              <a:rPr lang="fr-FR" sz="2000" dirty="0">
                <a:latin typeface="Calibri"/>
              </a:rPr>
              <a:t>-se </a:t>
            </a:r>
            <a:r>
              <a:rPr lang="fr-FR" sz="2000" dirty="0" err="1">
                <a:latin typeface="Calibri"/>
              </a:rPr>
              <a:t>levar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conta o par de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ligantes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nitrogênio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graphicFrame>
        <p:nvGraphicFramePr>
          <p:cNvPr id="892930" name="Object 2"/>
          <p:cNvGraphicFramePr>
            <a:graphicFrameLocks noChangeAspect="1"/>
          </p:cNvGraphicFramePr>
          <p:nvPr/>
        </p:nvGraphicFramePr>
        <p:xfrm>
          <a:off x="6588224" y="2780928"/>
          <a:ext cx="2483768" cy="159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027880" imgH="1303920" progId="ChemDraw.Document.6.0">
                  <p:embed/>
                </p:oleObj>
              </mc:Choice>
              <mc:Fallback>
                <p:oleObj name="CS ChemDraw Drawing" r:id="rId2" imgW="2027880" imgH="1303920" progId="ChemDraw.Document.6.0">
                  <p:embed/>
                  <p:pic>
                    <p:nvPicPr>
                      <p:cNvPr id="8929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780928"/>
                        <a:ext cx="2483768" cy="1596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2931" name="Object 3"/>
          <p:cNvGraphicFramePr>
            <a:graphicFrameLocks noChangeAspect="1"/>
          </p:cNvGraphicFramePr>
          <p:nvPr/>
        </p:nvGraphicFramePr>
        <p:xfrm>
          <a:off x="35496" y="476672"/>
          <a:ext cx="6768752" cy="375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061680" imgH="3363120" progId="ChemDraw.Document.6.0">
                  <p:embed/>
                </p:oleObj>
              </mc:Choice>
              <mc:Fallback>
                <p:oleObj name="CS ChemDraw Drawing" r:id="rId4" imgW="6061680" imgH="3363120" progId="ChemDraw.Document.6.0">
                  <p:embed/>
                  <p:pic>
                    <p:nvPicPr>
                      <p:cNvPr id="8929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476672"/>
                        <a:ext cx="6768752" cy="3756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3" y="54868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u="sng" dirty="0" err="1"/>
              <a:t>Ligantes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Heteroc</a:t>
            </a:r>
            <a:r>
              <a:rPr lang="fr-FR" sz="2000" b="1" i="1" u="sng" dirty="0" err="1">
                <a:latin typeface="Calibri"/>
              </a:rPr>
              <a:t>í</a:t>
            </a:r>
            <a:r>
              <a:rPr lang="fr-FR" sz="2000" b="1" i="1" u="sng" dirty="0" err="1"/>
              <a:t>clicos</a:t>
            </a:r>
            <a:r>
              <a:rPr lang="fr-FR" sz="2000" b="1" i="1" u="sng" dirty="0"/>
              <a:t>:</a:t>
            </a:r>
            <a:r>
              <a:rPr lang="fr-FR" sz="2000" dirty="0"/>
              <a:t>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grandes </a:t>
            </a:r>
            <a:r>
              <a:rPr lang="fr-FR" sz="2000" dirty="0" err="1"/>
              <a:t>particularidades</a:t>
            </a:r>
            <a:r>
              <a:rPr lang="fr-FR" sz="2000" dirty="0"/>
              <a:t> dos </a:t>
            </a:r>
            <a:r>
              <a:rPr lang="fr-FR" sz="2000" dirty="0" err="1"/>
              <a:t>heterociclos</a:t>
            </a:r>
            <a:r>
              <a:rPr lang="fr-FR" sz="2000" dirty="0"/>
              <a:t> é que os </a:t>
            </a:r>
            <a:r>
              <a:rPr lang="fr-FR" sz="2000" dirty="0" err="1"/>
              <a:t>heteroátomos</a:t>
            </a:r>
            <a:r>
              <a:rPr lang="fr-FR" sz="2000" dirty="0"/>
              <a:t> </a:t>
            </a:r>
            <a:r>
              <a:rPr lang="fr-FR" sz="2000" dirty="0" err="1"/>
              <a:t>possuem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par livre de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bem</a:t>
            </a:r>
            <a:r>
              <a:rPr lang="fr-FR" sz="2000" dirty="0"/>
              <a:t> </a:t>
            </a:r>
            <a:r>
              <a:rPr lang="fr-FR" sz="2000" dirty="0" err="1"/>
              <a:t>reativo</a:t>
            </a:r>
            <a:r>
              <a:rPr lang="fr-FR" sz="2000" dirty="0"/>
              <a:t>. Este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participar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transformações</a:t>
            </a:r>
            <a:r>
              <a:rPr lang="fr-FR" sz="2000" dirty="0"/>
              <a:t> </a:t>
            </a:r>
            <a:r>
              <a:rPr lang="fr-FR" sz="2000" dirty="0" err="1"/>
              <a:t>qu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micas</a:t>
            </a:r>
            <a:r>
              <a:rPr lang="fr-FR" sz="2000" dirty="0"/>
              <a:t>, </a:t>
            </a:r>
            <a:r>
              <a:rPr lang="fr-FR" sz="2000" dirty="0" err="1"/>
              <a:t>devido</a:t>
            </a:r>
            <a:r>
              <a:rPr lang="fr-FR" sz="2000" dirty="0"/>
              <a:t> a sua grande </a:t>
            </a:r>
            <a:r>
              <a:rPr lang="fr-FR" sz="2000" dirty="0" err="1"/>
              <a:t>basicidade</a:t>
            </a:r>
            <a:r>
              <a:rPr lang="fr-FR" sz="2000" dirty="0"/>
              <a:t> (</a:t>
            </a:r>
            <a:r>
              <a:rPr lang="fr-FR" sz="2000" dirty="0" err="1"/>
              <a:t>sistemas</a:t>
            </a:r>
            <a:r>
              <a:rPr lang="fr-FR" sz="2000" dirty="0"/>
              <a:t> </a:t>
            </a:r>
            <a:r>
              <a:rPr lang="fr-FR" sz="2000" dirty="0" err="1"/>
              <a:t>nitrogenados</a:t>
            </a:r>
            <a:r>
              <a:rPr lang="fr-FR" sz="2000" dirty="0"/>
              <a:t>) mas </a:t>
            </a:r>
            <a:r>
              <a:rPr lang="fr-FR" sz="2000" dirty="0" err="1"/>
              <a:t>também</a:t>
            </a:r>
            <a:r>
              <a:rPr lang="fr-FR" sz="2000" dirty="0"/>
              <a:t> </a:t>
            </a:r>
            <a:r>
              <a:rPr lang="fr-FR" sz="2000" dirty="0" err="1"/>
              <a:t>devido</a:t>
            </a:r>
            <a:r>
              <a:rPr lang="fr-FR" sz="2000" dirty="0"/>
              <a:t> </a:t>
            </a:r>
            <a:r>
              <a:rPr lang="fr-FR" sz="2000" dirty="0" err="1"/>
              <a:t>às</a:t>
            </a:r>
            <a:r>
              <a:rPr lang="fr-FR" sz="2000" dirty="0"/>
              <a:t> suas </a:t>
            </a:r>
            <a:r>
              <a:rPr lang="fr-FR" sz="2000" dirty="0" err="1"/>
              <a:t>propriedades</a:t>
            </a:r>
            <a:r>
              <a:rPr lang="fr-FR" sz="2000" dirty="0"/>
              <a:t> </a:t>
            </a:r>
            <a:r>
              <a:rPr lang="fr-FR" sz="2000" dirty="0" err="1"/>
              <a:t>coordenantes</a:t>
            </a:r>
            <a:r>
              <a:rPr lang="fr-FR" sz="2000" dirty="0"/>
              <a:t>.</a:t>
            </a:r>
            <a:endParaRPr lang="fr-FR" sz="2000" b="1" i="1" dirty="0"/>
          </a:p>
        </p:txBody>
      </p:sp>
      <p:graphicFrame>
        <p:nvGraphicFramePr>
          <p:cNvPr id="901122" name="Object 2"/>
          <p:cNvGraphicFramePr>
            <a:graphicFrameLocks noChangeAspect="1"/>
          </p:cNvGraphicFramePr>
          <p:nvPr/>
        </p:nvGraphicFramePr>
        <p:xfrm>
          <a:off x="755576" y="3068960"/>
          <a:ext cx="7155600" cy="2888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469840" imgH="2208600" progId="ChemDraw.Document.6.0">
                  <p:embed/>
                </p:oleObj>
              </mc:Choice>
              <mc:Fallback>
                <p:oleObj name="CS ChemDraw Drawing" r:id="rId2" imgW="5469840" imgH="2208600" progId="ChemDraw.Document.6.0">
                  <p:embed/>
                  <p:pic>
                    <p:nvPicPr>
                      <p:cNvPr id="901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068960"/>
                        <a:ext cx="7155600" cy="2888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60874"/>
            <a:ext cx="271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Ligantes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Heterocíclicos</a:t>
            </a:r>
            <a:r>
              <a:rPr lang="fr-FR" sz="2000" b="1" i="1" u="sng" dirty="0"/>
              <a:t>:</a:t>
            </a:r>
            <a:r>
              <a:rPr lang="fr-FR" sz="2000" dirty="0"/>
              <a:t> </a:t>
            </a:r>
            <a:endParaRPr lang="fr-FR" sz="2000" b="1" i="1" u="sng" dirty="0"/>
          </a:p>
        </p:txBody>
      </p:sp>
      <p:graphicFrame>
        <p:nvGraphicFramePr>
          <p:cNvPr id="894977" name="Object 1"/>
          <p:cNvGraphicFramePr>
            <a:graphicFrameLocks noChangeAspect="1"/>
          </p:cNvGraphicFramePr>
          <p:nvPr/>
        </p:nvGraphicFramePr>
        <p:xfrm>
          <a:off x="1331640" y="2204864"/>
          <a:ext cx="6840760" cy="169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43560" imgH="1576800" progId="ChemDraw.Document.6.0">
                  <p:embed/>
                </p:oleObj>
              </mc:Choice>
              <mc:Fallback>
                <p:oleObj name="CS ChemDraw Drawing" r:id="rId2" imgW="6343560" imgH="1576800" progId="ChemDraw.Document.6.0">
                  <p:embed/>
                  <p:pic>
                    <p:nvPicPr>
                      <p:cNvPr id="89497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04864"/>
                        <a:ext cx="6840760" cy="1699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07504" y="1340768"/>
            <a:ext cx="8784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complexo</a:t>
            </a:r>
            <a:r>
              <a:rPr lang="fr-FR" sz="2000" dirty="0"/>
              <a:t> </a:t>
            </a:r>
            <a:r>
              <a:rPr lang="fr-FR" sz="2000" dirty="0" err="1"/>
              <a:t>polipirid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nico</a:t>
            </a:r>
            <a:r>
              <a:rPr lang="fr-FR" sz="2000" dirty="0"/>
              <a:t> </a:t>
            </a:r>
            <a:r>
              <a:rPr lang="fr-FR" sz="2000" dirty="0" err="1"/>
              <a:t>abaixo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empregado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eletrônica</a:t>
            </a:r>
            <a:r>
              <a:rPr lang="fr-FR" sz="2000" dirty="0"/>
              <a:t> </a:t>
            </a:r>
            <a:r>
              <a:rPr lang="fr-FR" sz="2000" dirty="0" err="1"/>
              <a:t>molecular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condutor</a:t>
            </a:r>
            <a:r>
              <a:rPr lang="fr-FR" sz="2000" dirty="0"/>
              <a:t>. O </a:t>
            </a:r>
            <a:r>
              <a:rPr lang="fr-FR" sz="2000" dirty="0" err="1"/>
              <a:t>deslocamento</a:t>
            </a:r>
            <a:r>
              <a:rPr lang="fr-FR" sz="2000" dirty="0"/>
              <a:t> de </a:t>
            </a:r>
            <a:r>
              <a:rPr lang="fr-FR" sz="2000" dirty="0" err="1"/>
              <a:t>elétrons</a:t>
            </a:r>
            <a:r>
              <a:rPr lang="fr-FR" sz="2000" dirty="0"/>
              <a:t> é </a:t>
            </a:r>
            <a:r>
              <a:rPr lang="fr-FR" sz="2000" dirty="0" err="1"/>
              <a:t>garantido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reação</a:t>
            </a:r>
            <a:r>
              <a:rPr lang="fr-FR" sz="2000" dirty="0"/>
              <a:t> redox </a:t>
            </a:r>
            <a:r>
              <a:rPr lang="fr-FR" sz="2000" dirty="0" err="1"/>
              <a:t>envolvendo</a:t>
            </a:r>
            <a:r>
              <a:rPr lang="fr-FR" sz="2000" dirty="0"/>
              <a:t> o Ru (MLCT).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980728"/>
            <a:ext cx="668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Exs</a:t>
            </a:r>
            <a:r>
              <a:rPr lang="fr-FR" sz="2000" b="1" dirty="0"/>
              <a:t>.:</a:t>
            </a:r>
          </a:p>
        </p:txBody>
      </p:sp>
      <p:graphicFrame>
        <p:nvGraphicFramePr>
          <p:cNvPr id="894978" name="Object 2"/>
          <p:cNvGraphicFramePr>
            <a:graphicFrameLocks noChangeAspect="1"/>
          </p:cNvGraphicFramePr>
          <p:nvPr/>
        </p:nvGraphicFramePr>
        <p:xfrm>
          <a:off x="5940152" y="4077072"/>
          <a:ext cx="3024336" cy="1993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620440" imgH="1726920" progId="ChemDraw.Document.6.0">
                  <p:embed/>
                </p:oleObj>
              </mc:Choice>
              <mc:Fallback>
                <p:oleObj name="CS ChemDraw Drawing" r:id="rId4" imgW="2620440" imgH="1726920" progId="ChemDraw.Document.6.0">
                  <p:embed/>
                  <p:pic>
                    <p:nvPicPr>
                      <p:cNvPr id="8949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077072"/>
                        <a:ext cx="3024336" cy="1993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2008" y="4437112"/>
            <a:ext cx="5724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complexo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lado</a:t>
            </a:r>
            <a:r>
              <a:rPr lang="fr-FR" sz="2000" dirty="0"/>
              <a:t> </a:t>
            </a:r>
            <a:r>
              <a:rPr lang="fr-FR" sz="2000" dirty="0" err="1"/>
              <a:t>utilizando</a:t>
            </a:r>
            <a:r>
              <a:rPr lang="fr-FR" sz="2000" dirty="0"/>
              <a:t> o </a:t>
            </a:r>
            <a:r>
              <a:rPr lang="fr-FR" sz="2000" dirty="0" err="1"/>
              <a:t>cobre</a:t>
            </a:r>
            <a:r>
              <a:rPr lang="fr-FR" sz="2000" dirty="0"/>
              <a:t> serve para </a:t>
            </a:r>
            <a:r>
              <a:rPr lang="fr-FR" sz="2000" dirty="0" err="1"/>
              <a:t>formar</a:t>
            </a:r>
            <a:r>
              <a:rPr lang="fr-FR" sz="2000" dirty="0"/>
              <a:t>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moleculares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após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descomplexação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metal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Nesses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edifícios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moleculares</a:t>
            </a:r>
            <a:r>
              <a:rPr lang="fr-FR" sz="2000" dirty="0">
                <a:latin typeface="Calibri"/>
              </a:rPr>
              <a:t>, o </a:t>
            </a:r>
            <a:r>
              <a:rPr lang="fr-FR" sz="2000" dirty="0" err="1">
                <a:latin typeface="Calibri"/>
              </a:rPr>
              <a:t>ligante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nitrogenado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contribui</a:t>
            </a:r>
            <a:r>
              <a:rPr lang="fr-FR" sz="2000" dirty="0">
                <a:latin typeface="Calibri"/>
              </a:rPr>
              <a:t> para a </a:t>
            </a:r>
            <a:r>
              <a:rPr lang="fr-FR" sz="2000" dirty="0" err="1">
                <a:latin typeface="Calibri"/>
              </a:rPr>
              <a:t>rigidez</a:t>
            </a:r>
            <a:r>
              <a:rPr lang="fr-FR" sz="2000" dirty="0">
                <a:latin typeface="Calibri"/>
              </a:rPr>
              <a:t>, a </a:t>
            </a:r>
            <a:r>
              <a:rPr lang="fr-FR" sz="2000" dirty="0" err="1">
                <a:latin typeface="Calibri"/>
              </a:rPr>
              <a:t>topologia</a:t>
            </a:r>
            <a:r>
              <a:rPr lang="fr-FR" sz="2000" dirty="0">
                <a:latin typeface="Calibri"/>
              </a:rPr>
              <a:t> e o </a:t>
            </a:r>
            <a:r>
              <a:rPr lang="fr-FR" sz="2000" dirty="0" err="1">
                <a:latin typeface="Calibri"/>
              </a:rPr>
              <a:t>caráter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aromático</a:t>
            </a:r>
            <a:r>
              <a:rPr lang="fr-FR" sz="2000" dirty="0">
                <a:latin typeface="Calibri"/>
              </a:rPr>
              <a:t> que </a:t>
            </a:r>
            <a:r>
              <a:rPr lang="fr-FR" sz="2000" dirty="0" err="1">
                <a:latin typeface="Calibri"/>
              </a:rPr>
              <a:t>permite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estabilizar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cobre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630932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A)</a:t>
            </a:r>
            <a:r>
              <a:rPr lang="fr-FR" sz="1400" dirty="0"/>
              <a:t> C. O. Dietrich-</a:t>
            </a:r>
            <a:r>
              <a:rPr lang="fr-FR" sz="1400" dirty="0" err="1"/>
              <a:t>Buckecker</a:t>
            </a:r>
            <a:r>
              <a:rPr lang="fr-FR" sz="1400" dirty="0"/>
              <a:t>, J. P. Sauvage, </a:t>
            </a:r>
            <a:r>
              <a:rPr lang="fr-FR" sz="1400" i="1" dirty="0" err="1"/>
              <a:t>Angew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Int. Ed.</a:t>
            </a:r>
            <a:r>
              <a:rPr lang="fr-FR" sz="1400" dirty="0"/>
              <a:t>, </a:t>
            </a:r>
            <a:r>
              <a:rPr lang="fr-FR" sz="1400" b="1" dirty="0"/>
              <a:t>1989</a:t>
            </a:r>
            <a:r>
              <a:rPr lang="fr-FR" sz="1400" dirty="0"/>
              <a:t>, 28, 189. B) C. O. Dietrich-</a:t>
            </a:r>
            <a:r>
              <a:rPr lang="fr-FR" sz="1400" dirty="0" err="1"/>
              <a:t>Buckecker</a:t>
            </a:r>
            <a:r>
              <a:rPr lang="fr-FR" sz="1400" dirty="0"/>
              <a:t>, J. </a:t>
            </a:r>
            <a:r>
              <a:rPr lang="fr-FR" sz="1400" dirty="0" err="1"/>
              <a:t>Guilherm</a:t>
            </a:r>
            <a:r>
              <a:rPr lang="fr-FR" sz="1400" dirty="0"/>
              <a:t>, C. </a:t>
            </a:r>
            <a:r>
              <a:rPr lang="fr-FR" sz="1400" dirty="0" err="1"/>
              <a:t>Pascard</a:t>
            </a:r>
            <a:r>
              <a:rPr lang="fr-FR" sz="1400" dirty="0"/>
              <a:t>, J. P. Sauvage, </a:t>
            </a:r>
            <a:r>
              <a:rPr lang="fr-FR" sz="1400" i="1" dirty="0" err="1"/>
              <a:t>Angew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Int. Ed.</a:t>
            </a:r>
            <a:r>
              <a:rPr lang="fr-FR" sz="1400" dirty="0"/>
              <a:t>, </a:t>
            </a:r>
            <a:r>
              <a:rPr lang="fr-FR" sz="1400" b="1" dirty="0"/>
              <a:t>1990</a:t>
            </a:r>
            <a:r>
              <a:rPr lang="fr-FR" sz="1400" dirty="0"/>
              <a:t>, 29, 1154.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80618"/>
            <a:ext cx="3431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A </a:t>
            </a:r>
            <a:r>
              <a:rPr lang="fr-FR" sz="2000" b="1" i="1" u="sng" dirty="0" err="1"/>
              <a:t>Reatividade</a:t>
            </a:r>
            <a:r>
              <a:rPr lang="fr-FR" sz="2000" b="1" i="1" u="sng" dirty="0"/>
              <a:t> dos </a:t>
            </a:r>
            <a:r>
              <a:rPr lang="fr-FR" sz="2000" b="1" i="1" u="sng" dirty="0" err="1"/>
              <a:t>Aromáticos</a:t>
            </a:r>
            <a:r>
              <a:rPr lang="fr-FR" sz="20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14971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reatividade</a:t>
            </a:r>
            <a:r>
              <a:rPr lang="fr-FR" sz="2000" dirty="0"/>
              <a:t> dos </a:t>
            </a:r>
            <a:r>
              <a:rPr lang="fr-FR" sz="2000" dirty="0" err="1"/>
              <a:t>aromáticos</a:t>
            </a:r>
            <a:r>
              <a:rPr lang="fr-FR" sz="2000" dirty="0"/>
              <a:t> é </a:t>
            </a:r>
            <a:r>
              <a:rPr lang="fr-FR" sz="2000" dirty="0" err="1"/>
              <a:t>bem</a:t>
            </a:r>
            <a:r>
              <a:rPr lang="fr-FR" sz="2000" dirty="0"/>
              <a:t> </a:t>
            </a:r>
            <a:r>
              <a:rPr lang="fr-FR" sz="2000" dirty="0" err="1"/>
              <a:t>inferior</a:t>
            </a:r>
            <a:r>
              <a:rPr lang="fr-FR" sz="2000" dirty="0"/>
              <a:t> a dos </a:t>
            </a:r>
            <a:r>
              <a:rPr lang="fr-FR" sz="2000" dirty="0" err="1"/>
              <a:t>polienos</a:t>
            </a:r>
            <a:r>
              <a:rPr lang="fr-FR" sz="2000" dirty="0"/>
              <a:t>, </a:t>
            </a:r>
            <a:r>
              <a:rPr lang="fr-FR" sz="2000" dirty="0" err="1"/>
              <a:t>devido</a:t>
            </a:r>
            <a:r>
              <a:rPr lang="fr-FR" sz="2000" dirty="0"/>
              <a:t> a </a:t>
            </a:r>
            <a:r>
              <a:rPr lang="fr-FR" sz="2000" dirty="0" err="1"/>
              <a:t>maior</a:t>
            </a:r>
            <a:r>
              <a:rPr lang="fr-FR" sz="2000" dirty="0"/>
              <a:t> </a:t>
            </a:r>
            <a:r>
              <a:rPr lang="fr-FR" sz="2000" dirty="0" err="1"/>
              <a:t>distânica</a:t>
            </a:r>
            <a:r>
              <a:rPr lang="fr-FR" sz="2000" dirty="0"/>
              <a:t> entre HOMO-LUMO. </a:t>
            </a:r>
          </a:p>
          <a:p>
            <a:pPr algn="just"/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característica</a:t>
            </a:r>
            <a:r>
              <a:rPr lang="fr-FR" sz="2000" dirty="0"/>
              <a:t> importante de sua </a:t>
            </a:r>
            <a:r>
              <a:rPr lang="fr-FR" sz="2000" dirty="0" err="1"/>
              <a:t>reatividade</a:t>
            </a:r>
            <a:r>
              <a:rPr lang="fr-FR" sz="2000" dirty="0"/>
              <a:t> é que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tendem</a:t>
            </a:r>
            <a:r>
              <a:rPr lang="fr-FR" sz="2000" dirty="0"/>
              <a:t> a </a:t>
            </a:r>
            <a:r>
              <a:rPr lang="fr-FR" sz="2000" dirty="0" err="1"/>
              <a:t>reformar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estrutura</a:t>
            </a:r>
            <a:r>
              <a:rPr lang="fr-FR" sz="2000" dirty="0"/>
              <a:t> </a:t>
            </a:r>
            <a:r>
              <a:rPr lang="fr-FR" sz="2000" dirty="0" err="1"/>
              <a:t>aromática</a:t>
            </a:r>
            <a:r>
              <a:rPr lang="fr-FR" sz="2000" dirty="0"/>
              <a:t>, </a:t>
            </a:r>
            <a:r>
              <a:rPr lang="fr-FR" sz="2000" dirty="0" err="1"/>
              <a:t>sempre</a:t>
            </a:r>
            <a:r>
              <a:rPr lang="fr-FR" sz="2000" dirty="0"/>
              <a:t> que </a:t>
            </a:r>
            <a:r>
              <a:rPr lang="fr-FR" sz="2000" dirty="0" err="1"/>
              <a:t>poss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vel</a:t>
            </a:r>
            <a:r>
              <a:rPr lang="fr-FR" sz="2000" dirty="0"/>
              <a:t>. </a:t>
            </a:r>
          </a:p>
          <a:p>
            <a:pPr algn="just"/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serão</a:t>
            </a:r>
            <a:r>
              <a:rPr lang="fr-FR" sz="2000" dirty="0"/>
              <a:t> </a:t>
            </a:r>
            <a:r>
              <a:rPr lang="fr-FR" sz="2000" dirty="0" err="1"/>
              <a:t>particularmente</a:t>
            </a:r>
            <a:r>
              <a:rPr lang="fr-FR" sz="2000" dirty="0"/>
              <a:t> </a:t>
            </a:r>
            <a:r>
              <a:rPr lang="fr-FR" sz="2000" dirty="0" err="1"/>
              <a:t>sens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 a </a:t>
            </a:r>
            <a:r>
              <a:rPr lang="fr-FR" sz="2000" dirty="0" err="1"/>
              <a:t>reações</a:t>
            </a:r>
            <a:r>
              <a:rPr lang="fr-FR" sz="2000" dirty="0"/>
              <a:t> de </a:t>
            </a:r>
            <a:r>
              <a:rPr lang="fr-FR" sz="2000" dirty="0" err="1"/>
              <a:t>substituição</a:t>
            </a:r>
            <a:r>
              <a:rPr lang="fr-FR" sz="2000" dirty="0"/>
              <a:t> e a sua </a:t>
            </a:r>
            <a:r>
              <a:rPr lang="fr-FR" sz="2000" dirty="0" err="1"/>
              <a:t>fraca</a:t>
            </a:r>
            <a:r>
              <a:rPr lang="fr-FR" sz="2000" dirty="0"/>
              <a:t> </a:t>
            </a:r>
            <a:r>
              <a:rPr lang="fr-FR" sz="2000" dirty="0" err="1"/>
              <a:t>reatividade</a:t>
            </a:r>
            <a:r>
              <a:rPr lang="fr-FR" sz="2000" dirty="0"/>
              <a:t> </a:t>
            </a:r>
            <a:r>
              <a:rPr lang="fr-FR" sz="2000" dirty="0" err="1"/>
              <a:t>necessitará</a:t>
            </a:r>
            <a:r>
              <a:rPr lang="fr-FR" sz="2000" dirty="0"/>
              <a:t> de </a:t>
            </a:r>
            <a:r>
              <a:rPr lang="fr-FR" sz="2000" dirty="0" err="1"/>
              <a:t>reagentes</a:t>
            </a:r>
            <a:r>
              <a:rPr lang="fr-FR" sz="2000" dirty="0"/>
              <a:t> </a:t>
            </a:r>
            <a:r>
              <a:rPr lang="fr-FR" sz="2000" dirty="0" err="1"/>
              <a:t>razoavelmente</a:t>
            </a:r>
            <a:r>
              <a:rPr lang="fr-FR" sz="2000" dirty="0"/>
              <a:t> fortes.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3933056"/>
            <a:ext cx="467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A </a:t>
            </a:r>
            <a:r>
              <a:rPr lang="fr-FR" sz="2000" b="1" u="sng" dirty="0" err="1"/>
              <a:t>substituição</a:t>
            </a:r>
            <a:r>
              <a:rPr lang="fr-FR" sz="2000" b="1" u="sng" dirty="0"/>
              <a:t> </a:t>
            </a:r>
            <a:r>
              <a:rPr lang="fr-FR" sz="2000" b="1" u="sng" dirty="0" err="1"/>
              <a:t>eletrof</a:t>
            </a:r>
            <a:r>
              <a:rPr lang="fr-FR" sz="2000" b="1" u="sng" dirty="0" err="1">
                <a:latin typeface="Calibri"/>
              </a:rPr>
              <a:t>í</a:t>
            </a:r>
            <a:r>
              <a:rPr lang="fr-FR" sz="2000" b="1" u="sng" dirty="0" err="1"/>
              <a:t>lica</a:t>
            </a:r>
            <a:r>
              <a:rPr lang="fr-FR" sz="2000" b="1" u="sng" dirty="0"/>
              <a:t> </a:t>
            </a:r>
            <a:r>
              <a:rPr lang="fr-FR" sz="2000" b="1" u="sng" dirty="0" err="1"/>
              <a:t>aromática</a:t>
            </a:r>
            <a:r>
              <a:rPr lang="fr-FR" sz="2000" b="1" u="sng" dirty="0"/>
              <a:t> (</a:t>
            </a:r>
            <a:r>
              <a:rPr lang="fr-FR" sz="2000" b="1" u="sng" dirty="0" err="1"/>
              <a:t>S</a:t>
            </a:r>
            <a:r>
              <a:rPr lang="fr-FR" sz="2000" b="1" u="sng" baseline="-25000" dirty="0" err="1"/>
              <a:t>E</a:t>
            </a:r>
            <a:r>
              <a:rPr lang="fr-FR" sz="2000" b="1" u="sng" dirty="0" err="1"/>
              <a:t>Ar</a:t>
            </a:r>
            <a:r>
              <a:rPr lang="fr-FR" sz="2000" b="1" u="sng" dirty="0"/>
              <a:t>)</a:t>
            </a:r>
          </a:p>
        </p:txBody>
      </p:sp>
      <p:graphicFrame>
        <p:nvGraphicFramePr>
          <p:cNvPr id="949249" name="Object 1"/>
          <p:cNvGraphicFramePr>
            <a:graphicFrameLocks noChangeAspect="1"/>
          </p:cNvGraphicFramePr>
          <p:nvPr/>
        </p:nvGraphicFramePr>
        <p:xfrm>
          <a:off x="539552" y="4595797"/>
          <a:ext cx="4608512" cy="81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58640" imgH="560160" progId="ChemDraw.Document.6.0">
                  <p:embed/>
                </p:oleObj>
              </mc:Choice>
              <mc:Fallback>
                <p:oleObj name="CS ChemDraw Drawing" r:id="rId2" imgW="3158640" imgH="560160" progId="ChemDraw.Document.6.0">
                  <p:embed/>
                  <p:pic>
                    <p:nvPicPr>
                      <p:cNvPr id="9492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595797"/>
                        <a:ext cx="4608512" cy="817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580112" y="4869160"/>
            <a:ext cx="322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AX</a:t>
            </a:r>
            <a:r>
              <a:rPr lang="fr-FR" sz="2000" dirty="0"/>
              <a:t>: </a:t>
            </a:r>
            <a:r>
              <a:rPr lang="fr-FR" sz="2000" dirty="0" err="1"/>
              <a:t>eletr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filo</a:t>
            </a:r>
            <a:r>
              <a:rPr lang="fr-FR" sz="2000" dirty="0"/>
              <a:t> </a:t>
            </a:r>
            <a:r>
              <a:rPr lang="fr-FR" sz="2000" dirty="0" err="1"/>
              <a:t>bem</a:t>
            </a:r>
            <a:r>
              <a:rPr lang="fr-FR" sz="2000" dirty="0"/>
              <a:t> </a:t>
            </a:r>
            <a:r>
              <a:rPr lang="fr-FR" sz="2000" dirty="0" err="1"/>
              <a:t>polarizado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476672"/>
            <a:ext cx="467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A </a:t>
            </a:r>
            <a:r>
              <a:rPr lang="fr-FR" sz="2000" b="1" u="sng" dirty="0" err="1"/>
              <a:t>Substituição</a:t>
            </a:r>
            <a:r>
              <a:rPr lang="fr-FR" sz="2000" b="1" u="sng" dirty="0"/>
              <a:t> </a:t>
            </a:r>
            <a:r>
              <a:rPr lang="fr-FR" sz="2000" b="1" u="sng" dirty="0" err="1"/>
              <a:t>Eletrof</a:t>
            </a:r>
            <a:r>
              <a:rPr lang="fr-FR" sz="2000" b="1" u="sng" dirty="0" err="1">
                <a:latin typeface="Calibri"/>
              </a:rPr>
              <a:t>í</a:t>
            </a:r>
            <a:r>
              <a:rPr lang="fr-FR" sz="2000" b="1" u="sng" dirty="0" err="1"/>
              <a:t>lica</a:t>
            </a:r>
            <a:r>
              <a:rPr lang="fr-FR" sz="2000" b="1" u="sng" dirty="0"/>
              <a:t> </a:t>
            </a:r>
            <a:r>
              <a:rPr lang="fr-FR" sz="2000" b="1" u="sng" dirty="0" err="1"/>
              <a:t>Aromática</a:t>
            </a:r>
            <a:r>
              <a:rPr lang="fr-FR" sz="2000" b="1" u="sng" dirty="0"/>
              <a:t> (</a:t>
            </a:r>
            <a:r>
              <a:rPr lang="fr-FR" sz="2000" b="1" u="sng" dirty="0" err="1"/>
              <a:t>S</a:t>
            </a:r>
            <a:r>
              <a:rPr lang="fr-FR" sz="2000" b="1" u="sng" baseline="-25000" dirty="0" err="1"/>
              <a:t>E</a:t>
            </a:r>
            <a:r>
              <a:rPr lang="fr-FR" sz="2000" b="1" u="sng" dirty="0" err="1"/>
              <a:t>Ar</a:t>
            </a:r>
            <a:r>
              <a:rPr lang="fr-FR" sz="2000" b="1" u="sng" dirty="0"/>
              <a:t>)</a:t>
            </a:r>
          </a:p>
          <a:p>
            <a:endParaRPr lang="fr-FR" sz="2000" i="1" dirty="0"/>
          </a:p>
          <a:p>
            <a:r>
              <a:rPr lang="fr-FR" sz="2000" i="1" dirty="0"/>
              <a:t>O </a:t>
            </a:r>
            <a:r>
              <a:rPr lang="fr-FR" sz="2000" i="1" dirty="0" err="1"/>
              <a:t>mecanismo</a:t>
            </a:r>
            <a:r>
              <a:rPr lang="fr-FR" sz="2000" i="1" dirty="0"/>
              <a:t> e </a:t>
            </a:r>
            <a:r>
              <a:rPr lang="fr-FR" sz="2000" i="1" dirty="0" err="1"/>
              <a:t>postulado</a:t>
            </a:r>
            <a:r>
              <a:rPr lang="fr-FR" sz="2000" i="1" dirty="0"/>
              <a:t> de Hammond:</a:t>
            </a:r>
          </a:p>
        </p:txBody>
      </p:sp>
      <p:graphicFrame>
        <p:nvGraphicFramePr>
          <p:cNvPr id="897027" name="Object 3"/>
          <p:cNvGraphicFramePr>
            <a:graphicFrameLocks noChangeAspect="1"/>
          </p:cNvGraphicFramePr>
          <p:nvPr/>
        </p:nvGraphicFramePr>
        <p:xfrm>
          <a:off x="1485801" y="1412776"/>
          <a:ext cx="5678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25720" imgH="756720" progId="ChemDraw.Document.6.0">
                  <p:embed/>
                </p:oleObj>
              </mc:Choice>
              <mc:Fallback>
                <p:oleObj name="CS ChemDraw Drawing" r:id="rId2" imgW="4725720" imgH="756720" progId="ChemDraw.Document.6.0">
                  <p:embed/>
                  <p:pic>
                    <p:nvPicPr>
                      <p:cNvPr id="897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801" y="1412776"/>
                        <a:ext cx="5678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7030" name="Object 6"/>
          <p:cNvGraphicFramePr>
            <a:graphicFrameLocks noChangeAspect="1"/>
          </p:cNvGraphicFramePr>
          <p:nvPr/>
        </p:nvGraphicFramePr>
        <p:xfrm>
          <a:off x="827584" y="3264694"/>
          <a:ext cx="2328862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792800" imgH="1900800" progId="ChemDraw.Document.6.0">
                  <p:embed/>
                </p:oleObj>
              </mc:Choice>
              <mc:Fallback>
                <p:oleObj name="CS ChemDraw Drawing" r:id="rId4" imgW="1792800" imgH="1900800" progId="ChemDraw.Document.6.0">
                  <p:embed/>
                  <p:pic>
                    <p:nvPicPr>
                      <p:cNvPr id="897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64694"/>
                        <a:ext cx="2328862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7033" name="Object 9"/>
          <p:cNvGraphicFramePr>
            <a:graphicFrameLocks noChangeAspect="1"/>
          </p:cNvGraphicFramePr>
          <p:nvPr/>
        </p:nvGraphicFramePr>
        <p:xfrm>
          <a:off x="3347864" y="2852936"/>
          <a:ext cx="4405313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389760" imgH="2416680" progId="ChemDraw.Document.6.0">
                  <p:embed/>
                </p:oleObj>
              </mc:Choice>
              <mc:Fallback>
                <p:oleObj name="CS ChemDraw Drawing" r:id="rId6" imgW="3389760" imgH="2416680" progId="ChemDraw.Document.6.0">
                  <p:embed/>
                  <p:pic>
                    <p:nvPicPr>
                      <p:cNvPr id="897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852936"/>
                        <a:ext cx="4405313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7034" name="Object 10"/>
          <p:cNvGraphicFramePr>
            <a:graphicFrameLocks noChangeAspect="1"/>
          </p:cNvGraphicFramePr>
          <p:nvPr/>
        </p:nvGraphicFramePr>
        <p:xfrm>
          <a:off x="5220072" y="3290813"/>
          <a:ext cx="37036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849040" imgH="716400" progId="ChemDraw.Document.6.0">
                  <p:embed/>
                </p:oleObj>
              </mc:Choice>
              <mc:Fallback>
                <p:oleObj name="CS ChemDraw Drawing" r:id="rId8" imgW="2849040" imgH="716400" progId="ChemDraw.Document.6.0">
                  <p:embed/>
                  <p:pic>
                    <p:nvPicPr>
                      <p:cNvPr id="897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290813"/>
                        <a:ext cx="370363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76672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Efeitos</a:t>
            </a:r>
            <a:r>
              <a:rPr lang="fr-FR" sz="2000" b="1" i="1" u="sng" dirty="0"/>
              <a:t> dos </a:t>
            </a:r>
            <a:r>
              <a:rPr lang="fr-FR" sz="2000" b="1" i="1" u="sng" dirty="0" err="1"/>
              <a:t>Substituintes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nas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S</a:t>
            </a:r>
            <a:r>
              <a:rPr lang="fr-FR" sz="2000" b="1" i="1" u="sng" baseline="-25000" dirty="0" err="1"/>
              <a:t>E</a:t>
            </a:r>
            <a:r>
              <a:rPr lang="fr-FR" sz="2000" b="1" i="1" u="sng" dirty="0" err="1"/>
              <a:t>Ar</a:t>
            </a:r>
            <a:r>
              <a:rPr lang="fr-FR" sz="2000" b="1" i="1" u="sng" dirty="0"/>
              <a:t>:</a:t>
            </a:r>
          </a:p>
        </p:txBody>
      </p:sp>
      <p:graphicFrame>
        <p:nvGraphicFramePr>
          <p:cNvPr id="898053" name="Object 5"/>
          <p:cNvGraphicFramePr>
            <a:graphicFrameLocks noChangeAspect="1"/>
          </p:cNvGraphicFramePr>
          <p:nvPr/>
        </p:nvGraphicFramePr>
        <p:xfrm>
          <a:off x="5971803" y="476672"/>
          <a:ext cx="2560637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559960" imgH="2793960" progId="ChemDraw.Document.6.0">
                  <p:embed/>
                </p:oleObj>
              </mc:Choice>
              <mc:Fallback>
                <p:oleObj name="CS ChemDraw Drawing" r:id="rId2" imgW="2559960" imgH="2793960" progId="ChemDraw.Document.6.0">
                  <p:embed/>
                  <p:pic>
                    <p:nvPicPr>
                      <p:cNvPr id="898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803" y="476672"/>
                        <a:ext cx="2560637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54" name="Object 6"/>
          <p:cNvGraphicFramePr>
            <a:graphicFrameLocks noChangeAspect="1"/>
          </p:cNvGraphicFramePr>
          <p:nvPr/>
        </p:nvGraphicFramePr>
        <p:xfrm>
          <a:off x="6012160" y="3501008"/>
          <a:ext cx="2544763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44120" imgH="2959200" progId="ChemDraw.Document.6.0">
                  <p:embed/>
                </p:oleObj>
              </mc:Choice>
              <mc:Fallback>
                <p:oleObj name="CS ChemDraw Drawing" r:id="rId4" imgW="2544120" imgH="2959200" progId="ChemDraw.Document.6.0">
                  <p:embed/>
                  <p:pic>
                    <p:nvPicPr>
                      <p:cNvPr id="898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501008"/>
                        <a:ext cx="2544763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55" name="Object 7"/>
          <p:cNvGraphicFramePr>
            <a:graphicFrameLocks noChangeAspect="1"/>
          </p:cNvGraphicFramePr>
          <p:nvPr/>
        </p:nvGraphicFramePr>
        <p:xfrm>
          <a:off x="395288" y="1412875"/>
          <a:ext cx="4916487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093560" imgH="1408680" progId="ChemDraw.Document.6.0">
                  <p:embed/>
                </p:oleObj>
              </mc:Choice>
              <mc:Fallback>
                <p:oleObj name="CS ChemDraw Drawing" r:id="rId6" imgW="4093560" imgH="1408680" progId="ChemDraw.Document.6.0">
                  <p:embed/>
                  <p:pic>
                    <p:nvPicPr>
                      <p:cNvPr id="898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4916487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56" name="Object 8"/>
          <p:cNvGraphicFramePr>
            <a:graphicFrameLocks noChangeAspect="1"/>
          </p:cNvGraphicFramePr>
          <p:nvPr/>
        </p:nvGraphicFramePr>
        <p:xfrm>
          <a:off x="467544" y="4005064"/>
          <a:ext cx="5030787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191840" imgH="1458720" progId="ChemDraw.Document.6.0">
                  <p:embed/>
                </p:oleObj>
              </mc:Choice>
              <mc:Fallback>
                <p:oleObj name="CS ChemDraw Drawing" r:id="rId8" imgW="4191840" imgH="1458720" progId="ChemDraw.Document.6.0">
                  <p:embed/>
                  <p:pic>
                    <p:nvPicPr>
                      <p:cNvPr id="898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05064"/>
                        <a:ext cx="5030787" cy="175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548680"/>
            <a:ext cx="3692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Efeitos</a:t>
            </a:r>
            <a:r>
              <a:rPr lang="fr-FR" sz="2000" b="1" i="1" u="sng" dirty="0"/>
              <a:t> dos </a:t>
            </a:r>
            <a:r>
              <a:rPr lang="fr-FR" sz="2000" b="1" i="1" u="sng" dirty="0" err="1"/>
              <a:t>Substituintes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em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S</a:t>
            </a:r>
            <a:r>
              <a:rPr lang="fr-FR" sz="2000" b="1" i="1" u="sng" baseline="-25000" dirty="0" err="1"/>
              <a:t>E</a:t>
            </a:r>
            <a:r>
              <a:rPr lang="fr-FR" sz="2000" b="1" i="1" u="sng" dirty="0" err="1"/>
              <a:t>Ar</a:t>
            </a:r>
            <a:r>
              <a:rPr lang="fr-FR" sz="2000" b="1" i="1" u="sng" dirty="0"/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7544" y="3730393"/>
            <a:ext cx="668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Exs</a:t>
            </a:r>
            <a:r>
              <a:rPr lang="fr-FR" sz="2000" b="1" dirty="0"/>
              <a:t>.:</a:t>
            </a:r>
          </a:p>
        </p:txBody>
      </p:sp>
      <p:graphicFrame>
        <p:nvGraphicFramePr>
          <p:cNvPr id="899075" name="Object 3"/>
          <p:cNvGraphicFramePr>
            <a:graphicFrameLocks noChangeAspect="1"/>
          </p:cNvGraphicFramePr>
          <p:nvPr/>
        </p:nvGraphicFramePr>
        <p:xfrm>
          <a:off x="1686372" y="5157192"/>
          <a:ext cx="27416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962000" imgH="744120" progId="ChemDraw.Document.6.0">
                  <p:embed/>
                </p:oleObj>
              </mc:Choice>
              <mc:Fallback>
                <p:oleObj name="CS ChemDraw Drawing" r:id="rId2" imgW="1962000" imgH="744120" progId="ChemDraw.Document.6.0">
                  <p:embed/>
                  <p:pic>
                    <p:nvPicPr>
                      <p:cNvPr id="899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372" y="5157192"/>
                        <a:ext cx="2741612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9078" name="Object 6"/>
          <p:cNvGraphicFramePr>
            <a:graphicFrameLocks noChangeAspect="1"/>
          </p:cNvGraphicFramePr>
          <p:nvPr/>
        </p:nvGraphicFramePr>
        <p:xfrm>
          <a:off x="1187624" y="4149725"/>
          <a:ext cx="37036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646720" imgH="470520" progId="ChemDraw.Document.6.0">
                  <p:embed/>
                </p:oleObj>
              </mc:Choice>
              <mc:Fallback>
                <p:oleObj name="CS ChemDraw Drawing" r:id="rId4" imgW="2646720" imgH="470520" progId="ChemDraw.Document.6.0">
                  <p:embed/>
                  <p:pic>
                    <p:nvPicPr>
                      <p:cNvPr id="899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149725"/>
                        <a:ext cx="37036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9079" name="Object 7"/>
          <p:cNvGraphicFramePr>
            <a:graphicFrameLocks noChangeAspect="1"/>
          </p:cNvGraphicFramePr>
          <p:nvPr/>
        </p:nvGraphicFramePr>
        <p:xfrm>
          <a:off x="5364088" y="4005263"/>
          <a:ext cx="2911475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082960" imgH="1557720" progId="ChemDraw.Document.6.0">
                  <p:embed/>
                </p:oleObj>
              </mc:Choice>
              <mc:Fallback>
                <p:oleObj name="CS ChemDraw Drawing" r:id="rId6" imgW="2082960" imgH="1557720" progId="ChemDraw.Document.6.0">
                  <p:embed/>
                  <p:pic>
                    <p:nvPicPr>
                      <p:cNvPr id="899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005263"/>
                        <a:ext cx="2911475" cy="217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9080" name="Object 8"/>
          <p:cNvGraphicFramePr>
            <a:graphicFrameLocks noChangeAspect="1"/>
          </p:cNvGraphicFramePr>
          <p:nvPr/>
        </p:nvGraphicFramePr>
        <p:xfrm>
          <a:off x="755575" y="1124744"/>
          <a:ext cx="7854309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530680" imgH="1724760" progId="ChemDraw.Document.6.0">
                  <p:embed/>
                </p:oleObj>
              </mc:Choice>
              <mc:Fallback>
                <p:oleObj name="CS ChemDraw Drawing" r:id="rId8" imgW="5530680" imgH="1724760" progId="ChemDraw.Document.6.0">
                  <p:embed/>
                  <p:pic>
                    <p:nvPicPr>
                      <p:cNvPr id="899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1124744"/>
                        <a:ext cx="7854309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76672"/>
            <a:ext cx="4709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Substituição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Nucleof</a:t>
            </a:r>
            <a:r>
              <a:rPr lang="fr-FR" sz="2000" b="1" i="1" u="sng" dirty="0" err="1">
                <a:latin typeface="Calibri"/>
              </a:rPr>
              <a:t>í</a:t>
            </a:r>
            <a:r>
              <a:rPr lang="fr-FR" sz="2000" b="1" i="1" u="sng" dirty="0" err="1"/>
              <a:t>lica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Aromática</a:t>
            </a:r>
            <a:r>
              <a:rPr lang="fr-FR" sz="2000" b="1" i="1" u="sng" dirty="0"/>
              <a:t> (</a:t>
            </a:r>
            <a:r>
              <a:rPr lang="fr-FR" sz="2000" b="1" i="1" u="sng" dirty="0" err="1"/>
              <a:t>S</a:t>
            </a:r>
            <a:r>
              <a:rPr lang="fr-FR" sz="2000" b="1" i="1" u="sng" baseline="-25000" dirty="0" err="1"/>
              <a:t>N</a:t>
            </a:r>
            <a:r>
              <a:rPr lang="fr-FR" sz="2000" b="1" i="1" u="sng" dirty="0" err="1"/>
              <a:t>Ar</a:t>
            </a:r>
            <a:r>
              <a:rPr lang="fr-FR" sz="2000" b="1" i="1" u="sng" dirty="0"/>
              <a:t>):</a:t>
            </a:r>
          </a:p>
        </p:txBody>
      </p:sp>
      <p:graphicFrame>
        <p:nvGraphicFramePr>
          <p:cNvPr id="950273" name="Object 1"/>
          <p:cNvGraphicFramePr>
            <a:graphicFrameLocks noChangeAspect="1"/>
          </p:cNvGraphicFramePr>
          <p:nvPr/>
        </p:nvGraphicFramePr>
        <p:xfrm>
          <a:off x="1782832" y="980728"/>
          <a:ext cx="5453464" cy="74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471480" imgH="470880" progId="ChemDraw.Document.6.0">
                  <p:embed/>
                </p:oleObj>
              </mc:Choice>
              <mc:Fallback>
                <p:oleObj name="CS ChemDraw Drawing" r:id="rId2" imgW="3471480" imgH="470880" progId="ChemDraw.Document.6.0">
                  <p:embed/>
                  <p:pic>
                    <p:nvPicPr>
                      <p:cNvPr id="9502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832" y="980728"/>
                        <a:ext cx="5453464" cy="740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9512" y="2132856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São </a:t>
            </a:r>
            <a:r>
              <a:rPr lang="fr-FR" sz="2000" dirty="0" err="1"/>
              <a:t>substituições</a:t>
            </a:r>
            <a:r>
              <a:rPr lang="fr-FR" sz="2000" dirty="0"/>
              <a:t> </a:t>
            </a:r>
            <a:r>
              <a:rPr lang="fr-FR" sz="2000" dirty="0" err="1"/>
              <a:t>menos</a:t>
            </a:r>
            <a:r>
              <a:rPr lang="fr-FR" sz="2000" dirty="0"/>
              <a:t> </a:t>
            </a:r>
            <a:r>
              <a:rPr lang="fr-FR" sz="2000" dirty="0" err="1"/>
              <a:t>empregadas</a:t>
            </a:r>
            <a:r>
              <a:rPr lang="fr-FR" sz="2000" dirty="0"/>
              <a:t> do que </a:t>
            </a:r>
            <a:r>
              <a:rPr lang="fr-FR" sz="2000" dirty="0" err="1"/>
              <a:t>substituições</a:t>
            </a:r>
            <a:r>
              <a:rPr lang="fr-FR" sz="2000" dirty="0"/>
              <a:t> </a:t>
            </a:r>
            <a:r>
              <a:rPr lang="fr-FR" sz="2000" dirty="0" err="1"/>
              <a:t>eletrof</a:t>
            </a:r>
            <a:r>
              <a:rPr lang="fr-FR" sz="2000" dirty="0" err="1">
                <a:latin typeface="Calibri"/>
              </a:rPr>
              <a:t>ílicas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aromáticas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</a:t>
            </a:r>
            <a:r>
              <a:rPr lang="fr-FR" sz="2000" baseline="-25000" dirty="0" err="1">
                <a:latin typeface="Calibri"/>
              </a:rPr>
              <a:t>N</a:t>
            </a:r>
            <a:r>
              <a:rPr lang="fr-FR" sz="2000" dirty="0" err="1">
                <a:latin typeface="Calibri"/>
              </a:rPr>
              <a:t>Ar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ocorre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nunca</a:t>
            </a:r>
            <a:r>
              <a:rPr lang="fr-FR" sz="2000" dirty="0">
                <a:latin typeface="Calibri"/>
              </a:rPr>
              <a:t>  </a:t>
            </a:r>
            <a:r>
              <a:rPr lang="fr-FR" sz="2000" dirty="0" err="1">
                <a:latin typeface="Calibri"/>
              </a:rPr>
              <a:t>sem</a:t>
            </a:r>
            <a:r>
              <a:rPr lang="fr-FR" sz="2000" dirty="0">
                <a:latin typeface="Calibri"/>
              </a:rPr>
              <a:t>  ter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 </a:t>
            </a:r>
            <a:r>
              <a:rPr lang="fr-FR" sz="2000" dirty="0" err="1">
                <a:latin typeface="Calibri"/>
              </a:rPr>
              <a:t>substituinte</a:t>
            </a:r>
            <a:r>
              <a:rPr lang="fr-FR" sz="2000" dirty="0">
                <a:latin typeface="Calibri"/>
              </a:rPr>
              <a:t>  (LG), pois  </a:t>
            </a:r>
            <a:r>
              <a:rPr lang="fr-FR" sz="2000" dirty="0" err="1">
                <a:latin typeface="Calibri"/>
              </a:rPr>
              <a:t>necessitaria</a:t>
            </a:r>
            <a:r>
              <a:rPr lang="fr-FR" sz="2000" dirty="0">
                <a:latin typeface="Calibri"/>
              </a:rPr>
              <a:t>  </a:t>
            </a:r>
            <a:r>
              <a:rPr lang="fr-FR" sz="2000" dirty="0" err="1">
                <a:latin typeface="Calibri"/>
              </a:rPr>
              <a:t>liberar</a:t>
            </a:r>
            <a:r>
              <a:rPr lang="fr-FR" sz="2000" dirty="0">
                <a:latin typeface="Calibri"/>
              </a:rPr>
              <a:t>  H   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grupo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partida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graphicFrame>
        <p:nvGraphicFramePr>
          <p:cNvPr id="950274" name="Object 2"/>
          <p:cNvGraphicFramePr>
            <a:graphicFrameLocks noChangeAspect="1"/>
          </p:cNvGraphicFramePr>
          <p:nvPr/>
        </p:nvGraphicFramePr>
        <p:xfrm>
          <a:off x="8676456" y="2492896"/>
          <a:ext cx="216024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6320" imgH="166320" progId="ChemDraw.Document.6.0">
                  <p:embed/>
                </p:oleObj>
              </mc:Choice>
              <mc:Fallback>
                <p:oleObj name="CS ChemDraw Drawing" r:id="rId4" imgW="166320" imgH="166320" progId="ChemDraw.Document.6.0">
                  <p:embed/>
                  <p:pic>
                    <p:nvPicPr>
                      <p:cNvPr id="950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6456" y="2492896"/>
                        <a:ext cx="216024" cy="216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0276" name="Object 4"/>
          <p:cNvGraphicFramePr>
            <a:graphicFrameLocks noChangeAspect="1"/>
          </p:cNvGraphicFramePr>
          <p:nvPr/>
        </p:nvGraphicFramePr>
        <p:xfrm>
          <a:off x="755576" y="3356992"/>
          <a:ext cx="6768752" cy="284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618440" imgH="1943640" progId="ChemDraw.Document.6.0">
                  <p:embed/>
                </p:oleObj>
              </mc:Choice>
              <mc:Fallback>
                <p:oleObj name="CS ChemDraw Drawing" r:id="rId6" imgW="4618440" imgH="1943640" progId="ChemDraw.Document.6.0">
                  <p:embed/>
                  <p:pic>
                    <p:nvPicPr>
                      <p:cNvPr id="950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356992"/>
                        <a:ext cx="6768752" cy="2848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97468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831582" y="908720"/>
            <a:ext cx="1444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/>
              <a:t>O </a:t>
            </a:r>
            <a:r>
              <a:rPr lang="fr-FR" sz="2200" b="1" dirty="0" err="1"/>
              <a:t>Benzeno</a:t>
            </a:r>
            <a:endParaRPr lang="fr-FR" sz="2200" b="1" dirty="0"/>
          </a:p>
        </p:txBody>
      </p:sp>
      <p:graphicFrame>
        <p:nvGraphicFramePr>
          <p:cNvPr id="833538" name="Object 2"/>
          <p:cNvGraphicFramePr>
            <a:graphicFrameLocks noChangeAspect="1"/>
          </p:cNvGraphicFramePr>
          <p:nvPr/>
        </p:nvGraphicFramePr>
        <p:xfrm>
          <a:off x="3491880" y="980728"/>
          <a:ext cx="50942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5480" imgH="425520" progId="ChemDraw.Document.6.0">
                  <p:embed/>
                </p:oleObj>
              </mc:Choice>
              <mc:Fallback>
                <p:oleObj name="CS ChemDraw Drawing" r:id="rId2" imgW="375480" imgH="425520" progId="ChemDraw.Document.6.0">
                  <p:embed/>
                  <p:pic>
                    <p:nvPicPr>
                      <p:cNvPr id="8335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980728"/>
                        <a:ext cx="509429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995936" y="105273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1.39Å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187978" y="910461"/>
            <a:ext cx="2048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C=C, 1.35Å (</a:t>
            </a:r>
            <a:r>
              <a:rPr lang="fr-FR" dirty="0" err="1"/>
              <a:t>etileno</a:t>
            </a:r>
            <a:r>
              <a:rPr lang="fr-FR" dirty="0"/>
              <a:t>)</a:t>
            </a:r>
          </a:p>
          <a:p>
            <a:r>
              <a:rPr lang="fr-FR" dirty="0"/>
              <a:t>C-C, 1.54Å (</a:t>
            </a:r>
            <a:r>
              <a:rPr lang="fr-FR" dirty="0" err="1"/>
              <a:t>etano</a:t>
            </a:r>
            <a:r>
              <a:rPr lang="fr-FR" dirty="0"/>
              <a:t>)</a:t>
            </a:r>
          </a:p>
        </p:txBody>
      </p:sp>
      <p:graphicFrame>
        <p:nvGraphicFramePr>
          <p:cNvPr id="833539" name="Object 3"/>
          <p:cNvGraphicFramePr>
            <a:graphicFrameLocks noChangeAspect="1"/>
          </p:cNvGraphicFramePr>
          <p:nvPr/>
        </p:nvGraphicFramePr>
        <p:xfrm>
          <a:off x="5115970" y="908720"/>
          <a:ext cx="196404" cy="697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4400" imgH="389520" progId="ChemDraw.Document.6.0">
                  <p:embed/>
                </p:oleObj>
              </mc:Choice>
              <mc:Fallback>
                <p:oleObj name="CS ChemDraw Drawing" r:id="rId4" imgW="104400" imgH="389520" progId="ChemDraw.Document.6.0">
                  <p:embed/>
                  <p:pic>
                    <p:nvPicPr>
                      <p:cNvPr id="833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970" y="908720"/>
                        <a:ext cx="196404" cy="697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347864" y="1628800"/>
            <a:ext cx="2223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ângulos</a:t>
            </a:r>
            <a:r>
              <a:rPr lang="fr-FR" dirty="0"/>
              <a:t> </a:t>
            </a:r>
            <a:r>
              <a:rPr lang="fr-FR" dirty="0" err="1"/>
              <a:t>internos</a:t>
            </a:r>
            <a:r>
              <a:rPr lang="fr-FR" dirty="0"/>
              <a:t> 120°</a:t>
            </a:r>
          </a:p>
          <a:p>
            <a:r>
              <a:rPr lang="fr-FR" dirty="0"/>
              <a:t>C-H, 1.09Å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16016" y="1052736"/>
            <a:ext cx="37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vs</a:t>
            </a:r>
          </a:p>
        </p:txBody>
      </p:sp>
      <p:graphicFrame>
        <p:nvGraphicFramePr>
          <p:cNvPr id="833540" name="Object 4"/>
          <p:cNvGraphicFramePr>
            <a:graphicFrameLocks noChangeAspect="1"/>
          </p:cNvGraphicFramePr>
          <p:nvPr/>
        </p:nvGraphicFramePr>
        <p:xfrm>
          <a:off x="111125" y="2570163"/>
          <a:ext cx="8482013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322511" imgH="2299550" progId="ChemDraw.Document.6.0">
                  <p:embed/>
                </p:oleObj>
              </mc:Choice>
              <mc:Fallback>
                <p:oleObj name="CS ChemDraw Drawing" r:id="rId6" imgW="6322511" imgH="2299550" progId="ChemDraw.Document.6.0">
                  <p:embed/>
                  <p:pic>
                    <p:nvPicPr>
                      <p:cNvPr id="8335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2570163"/>
                        <a:ext cx="8482013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33543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3545" name="Object 9"/>
          <p:cNvGraphicFramePr>
            <a:graphicFrameLocks noChangeAspect="1"/>
          </p:cNvGraphicFramePr>
          <p:nvPr/>
        </p:nvGraphicFramePr>
        <p:xfrm>
          <a:off x="3779912" y="5445224"/>
          <a:ext cx="504056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06800" imgH="659520" progId="ChemDraw.Document.6.0">
                  <p:embed/>
                </p:oleObj>
              </mc:Choice>
              <mc:Fallback>
                <p:oleObj name="CS ChemDraw Drawing" r:id="rId8" imgW="406800" imgH="659520" progId="ChemDraw.Document.6.0">
                  <p:embed/>
                  <p:pic>
                    <p:nvPicPr>
                      <p:cNvPr id="8335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445224"/>
                        <a:ext cx="504056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2715347" y="5949280"/>
            <a:ext cx="2432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</a:rPr>
              <a:t>enegia</a:t>
            </a:r>
            <a:r>
              <a:rPr lang="fr-FR" sz="2000" dirty="0">
                <a:solidFill>
                  <a:srgbClr val="FF0000"/>
                </a:solidFill>
              </a:rPr>
              <a:t> de </a:t>
            </a:r>
            <a:r>
              <a:rPr lang="fr-FR" sz="2000" dirty="0" err="1">
                <a:solidFill>
                  <a:srgbClr val="FF0000"/>
                </a:solidFill>
              </a:rPr>
              <a:t>conjugação</a:t>
            </a:r>
            <a:endParaRPr lang="fr-FR" sz="2000" dirty="0">
              <a:solidFill>
                <a:srgbClr val="FF0000"/>
              </a:solidFill>
            </a:endParaRPr>
          </a:p>
        </p:txBody>
      </p:sp>
      <p:graphicFrame>
        <p:nvGraphicFramePr>
          <p:cNvPr id="833546" name="Object 10"/>
          <p:cNvGraphicFramePr>
            <a:graphicFrameLocks noChangeAspect="1"/>
          </p:cNvGraphicFramePr>
          <p:nvPr/>
        </p:nvGraphicFramePr>
        <p:xfrm>
          <a:off x="3954585" y="2636912"/>
          <a:ext cx="5397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540360" imgH="363960" progId="ChemDraw.Document.6.0">
                  <p:embed/>
                </p:oleObj>
              </mc:Choice>
              <mc:Fallback>
                <p:oleObj name="CS ChemDraw Drawing" r:id="rId10" imgW="540360" imgH="363960" progId="ChemDraw.Document.6.0">
                  <p:embed/>
                  <p:pic>
                    <p:nvPicPr>
                      <p:cNvPr id="8335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585" y="2636912"/>
                        <a:ext cx="53975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4386633" y="2492896"/>
            <a:ext cx="391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</a:rPr>
              <a:t>Composto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fictício</a:t>
            </a:r>
            <a:r>
              <a:rPr lang="fr-FR" sz="2000" dirty="0">
                <a:solidFill>
                  <a:srgbClr val="FF0000"/>
                </a:solidFill>
              </a:rPr>
              <a:t>, </a:t>
            </a:r>
            <a:r>
              <a:rPr lang="fr-FR" sz="2000" dirty="0" err="1">
                <a:solidFill>
                  <a:srgbClr val="FF0000"/>
                </a:solidFill>
              </a:rPr>
              <a:t>energia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estimada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8335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33547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2207" y="2870076"/>
            <a:ext cx="2990850" cy="342900"/>
          </a:xfrm>
          <a:prstGeom prst="rect">
            <a:avLst/>
          </a:prstGeom>
          <a:noFill/>
        </p:spPr>
      </p:pic>
      <p:sp>
        <p:nvSpPr>
          <p:cNvPr id="833549" name="Rectangle 1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3550" name="Object 14"/>
          <p:cNvGraphicFramePr>
            <a:graphicFrameLocks noChangeAspect="1"/>
          </p:cNvGraphicFramePr>
          <p:nvPr/>
        </p:nvGraphicFramePr>
        <p:xfrm>
          <a:off x="7338961" y="3933056"/>
          <a:ext cx="136815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731160" imgH="340200" progId="ChemDraw.Document.6.0">
                  <p:embed/>
                </p:oleObj>
              </mc:Choice>
              <mc:Fallback>
                <p:oleObj name="CS ChemDraw Drawing" r:id="rId13" imgW="731160" imgH="340200" progId="ChemDraw.Document.6.0">
                  <p:embed/>
                  <p:pic>
                    <p:nvPicPr>
                      <p:cNvPr id="8335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8961" y="3933056"/>
                        <a:ext cx="1368152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7522814" y="3284984"/>
            <a:ext cx="158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2508FE"/>
                </a:solidFill>
              </a:rPr>
              <a:t>energia</a:t>
            </a:r>
            <a:r>
              <a:rPr lang="fr-FR" sz="2000" dirty="0">
                <a:solidFill>
                  <a:srgbClr val="2508FE"/>
                </a:solidFill>
              </a:rPr>
              <a:t> de </a:t>
            </a:r>
          </a:p>
          <a:p>
            <a:pPr algn="ctr"/>
            <a:r>
              <a:rPr lang="fr-FR" sz="2000" dirty="0" err="1">
                <a:solidFill>
                  <a:srgbClr val="2508FE"/>
                </a:solidFill>
              </a:rPr>
              <a:t>aromatização</a:t>
            </a:r>
            <a:endParaRPr lang="fr-FR" sz="2000" dirty="0">
              <a:solidFill>
                <a:srgbClr val="2508FE"/>
              </a:solidFill>
            </a:endParaRPr>
          </a:p>
        </p:txBody>
      </p:sp>
      <p:sp>
        <p:nvSpPr>
          <p:cNvPr id="8335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33551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517232"/>
            <a:ext cx="2647950" cy="342900"/>
          </a:xfrm>
          <a:prstGeom prst="rect">
            <a:avLst/>
          </a:prstGeom>
          <a:noFill/>
        </p:spPr>
      </p:pic>
      <p:sp>
        <p:nvSpPr>
          <p:cNvPr id="833553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5536" y="2204864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Calor</a:t>
            </a:r>
            <a:r>
              <a:rPr lang="fr-FR" sz="2000" i="1" dirty="0"/>
              <a:t> de </a:t>
            </a:r>
            <a:r>
              <a:rPr lang="fr-FR" sz="2000" i="1" dirty="0" err="1"/>
              <a:t>hidrogenação</a:t>
            </a:r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3" grpId="0"/>
      <p:bldP spid="28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80618"/>
            <a:ext cx="5599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Efeitos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Estabilização</a:t>
            </a:r>
            <a:r>
              <a:rPr lang="fr-FR" sz="2000" b="1" i="1" u="sng" dirty="0"/>
              <a:t> da </a:t>
            </a:r>
            <a:r>
              <a:rPr lang="fr-FR" sz="2000" b="1" i="1" u="sng" dirty="0" err="1"/>
              <a:t>Carga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Negativa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em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S</a:t>
            </a:r>
            <a:r>
              <a:rPr lang="fr-FR" sz="2000" b="1" i="1" u="sng" baseline="-25000" dirty="0" err="1"/>
              <a:t>N</a:t>
            </a:r>
            <a:r>
              <a:rPr lang="fr-FR" sz="2000" b="1" i="1" u="sng" dirty="0" err="1"/>
              <a:t>Ar</a:t>
            </a:r>
            <a:endParaRPr lang="fr-FR" sz="2000" b="1" i="1" u="sng" dirty="0"/>
          </a:p>
        </p:txBody>
      </p:sp>
      <p:graphicFrame>
        <p:nvGraphicFramePr>
          <p:cNvPr id="955394" name="Object 2"/>
          <p:cNvGraphicFramePr>
            <a:graphicFrameLocks noChangeAspect="1"/>
          </p:cNvGraphicFramePr>
          <p:nvPr/>
        </p:nvGraphicFramePr>
        <p:xfrm>
          <a:off x="1350431" y="1854026"/>
          <a:ext cx="6461929" cy="114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67920" imgH="701640" progId="ChemDraw.Document.6.0">
                  <p:embed/>
                </p:oleObj>
              </mc:Choice>
              <mc:Fallback>
                <p:oleObj name="CS ChemDraw Drawing" r:id="rId2" imgW="3967920" imgH="701640" progId="ChemDraw.Document.6.0">
                  <p:embed/>
                  <p:pic>
                    <p:nvPicPr>
                      <p:cNvPr id="955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431" y="1854026"/>
                        <a:ext cx="6461929" cy="1142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070361" y="4350518"/>
            <a:ext cx="5030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EWG</a:t>
            </a:r>
            <a:r>
              <a:rPr lang="fr-FR" baseline="30000" dirty="0"/>
              <a:t>1 </a:t>
            </a:r>
            <a:r>
              <a:rPr lang="fr-FR" dirty="0"/>
              <a:t>= EWG</a:t>
            </a:r>
            <a:r>
              <a:rPr lang="fr-FR" baseline="30000" dirty="0"/>
              <a:t>2 </a:t>
            </a:r>
            <a:r>
              <a:rPr lang="fr-FR" dirty="0"/>
              <a:t>= EWG</a:t>
            </a:r>
            <a:r>
              <a:rPr lang="fr-FR" baseline="30000" dirty="0"/>
              <a:t>3 </a:t>
            </a:r>
            <a:r>
              <a:rPr lang="fr-FR" dirty="0"/>
              <a:t>= H: </a:t>
            </a:r>
            <a:r>
              <a:rPr lang="fr-FR" dirty="0" err="1"/>
              <a:t>NaOH</a:t>
            </a:r>
            <a:r>
              <a:rPr lang="fr-FR" dirty="0"/>
              <a:t> </a:t>
            </a:r>
            <a:r>
              <a:rPr lang="fr-FR" dirty="0" err="1"/>
              <a:t>fondido</a:t>
            </a:r>
            <a:r>
              <a:rPr lang="fr-FR" dirty="0"/>
              <a:t>, 350°C</a:t>
            </a:r>
          </a:p>
          <a:p>
            <a:r>
              <a:rPr lang="fr-FR" dirty="0"/>
              <a:t>EWG</a:t>
            </a:r>
            <a:r>
              <a:rPr lang="fr-FR" baseline="30000" dirty="0"/>
              <a:t>1 </a:t>
            </a:r>
            <a:r>
              <a:rPr lang="fr-FR" dirty="0"/>
              <a:t>= NO</a:t>
            </a:r>
            <a:r>
              <a:rPr lang="fr-FR" baseline="-25000" dirty="0"/>
              <a:t>2</a:t>
            </a:r>
            <a:r>
              <a:rPr lang="fr-FR" dirty="0"/>
              <a:t>, EWG</a:t>
            </a:r>
            <a:r>
              <a:rPr lang="fr-FR" baseline="30000" dirty="0"/>
              <a:t>2 </a:t>
            </a:r>
            <a:r>
              <a:rPr lang="fr-FR" dirty="0"/>
              <a:t>= EWG</a:t>
            </a:r>
            <a:r>
              <a:rPr lang="fr-FR" baseline="30000" dirty="0"/>
              <a:t>3 </a:t>
            </a:r>
            <a:r>
              <a:rPr lang="fr-FR" dirty="0"/>
              <a:t>= H: </a:t>
            </a:r>
            <a:r>
              <a:rPr lang="fr-FR" dirty="0" err="1"/>
              <a:t>NaOH</a:t>
            </a:r>
            <a:r>
              <a:rPr lang="fr-FR" dirty="0"/>
              <a:t> 15%, 160°C</a:t>
            </a:r>
          </a:p>
          <a:p>
            <a:r>
              <a:rPr lang="fr-FR" dirty="0"/>
              <a:t>EWG</a:t>
            </a:r>
            <a:r>
              <a:rPr lang="fr-FR" baseline="30000" dirty="0"/>
              <a:t>1 </a:t>
            </a:r>
            <a:r>
              <a:rPr lang="fr-FR" dirty="0"/>
              <a:t>= EWG</a:t>
            </a:r>
            <a:r>
              <a:rPr lang="fr-FR" baseline="30000" dirty="0"/>
              <a:t>2 </a:t>
            </a:r>
            <a:r>
              <a:rPr lang="fr-FR" dirty="0"/>
              <a:t>= NO</a:t>
            </a:r>
            <a:r>
              <a:rPr lang="fr-FR" baseline="-25000" dirty="0"/>
              <a:t>2</a:t>
            </a:r>
            <a:r>
              <a:rPr lang="fr-FR" dirty="0"/>
              <a:t>, EWG</a:t>
            </a:r>
            <a:r>
              <a:rPr lang="fr-FR" baseline="30000" dirty="0"/>
              <a:t>3 </a:t>
            </a:r>
            <a:r>
              <a:rPr lang="fr-FR" dirty="0"/>
              <a:t>= H: Na</a:t>
            </a:r>
            <a:r>
              <a:rPr lang="fr-FR" baseline="-25000" dirty="0"/>
              <a:t>2</a:t>
            </a:r>
            <a:r>
              <a:rPr lang="fr-FR" dirty="0"/>
              <a:t>CO</a:t>
            </a:r>
            <a:r>
              <a:rPr lang="fr-FR" baseline="-25000" dirty="0"/>
              <a:t>3</a:t>
            </a:r>
            <a:r>
              <a:rPr lang="fr-FR" dirty="0"/>
              <a:t>/ H</a:t>
            </a:r>
            <a:r>
              <a:rPr lang="fr-FR" baseline="-25000" dirty="0"/>
              <a:t>2</a:t>
            </a:r>
            <a:r>
              <a:rPr lang="fr-FR" dirty="0"/>
              <a:t>O, 100°C</a:t>
            </a:r>
          </a:p>
          <a:p>
            <a:r>
              <a:rPr lang="fr-FR" dirty="0"/>
              <a:t>EWG</a:t>
            </a:r>
            <a:r>
              <a:rPr lang="fr-FR" baseline="30000" dirty="0"/>
              <a:t>1 </a:t>
            </a:r>
            <a:r>
              <a:rPr lang="fr-FR" dirty="0"/>
              <a:t>= EWG</a:t>
            </a:r>
            <a:r>
              <a:rPr lang="fr-FR" baseline="30000" dirty="0"/>
              <a:t>2 </a:t>
            </a:r>
            <a:r>
              <a:rPr lang="fr-FR" dirty="0"/>
              <a:t>= EWG</a:t>
            </a:r>
            <a:r>
              <a:rPr lang="fr-FR" baseline="30000" dirty="0"/>
              <a:t>3 </a:t>
            </a:r>
            <a:r>
              <a:rPr lang="fr-FR" dirty="0"/>
              <a:t>= NO</a:t>
            </a:r>
            <a:r>
              <a:rPr lang="fr-FR" baseline="-25000" dirty="0"/>
              <a:t>2</a:t>
            </a:r>
            <a:r>
              <a:rPr lang="fr-FR" dirty="0"/>
              <a:t>: H</a:t>
            </a:r>
            <a:r>
              <a:rPr lang="fr-FR" baseline="-25000" dirty="0"/>
              <a:t>2</a:t>
            </a:r>
            <a:r>
              <a:rPr lang="fr-FR" dirty="0"/>
              <a:t>0, 50°C</a:t>
            </a:r>
          </a:p>
        </p:txBody>
      </p:sp>
      <p:graphicFrame>
        <p:nvGraphicFramePr>
          <p:cNvPr id="955396" name="Object 4"/>
          <p:cNvGraphicFramePr>
            <a:graphicFrameLocks noChangeAspect="1"/>
          </p:cNvGraphicFramePr>
          <p:nvPr/>
        </p:nvGraphicFramePr>
        <p:xfrm>
          <a:off x="1115616" y="4209221"/>
          <a:ext cx="1703635" cy="118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270800" imgH="882720" progId="ChemDraw.Document.6.0">
                  <p:embed/>
                </p:oleObj>
              </mc:Choice>
              <mc:Fallback>
                <p:oleObj name="CS ChemDraw Drawing" r:id="rId4" imgW="1270800" imgH="882720" progId="ChemDraw.Document.6.0">
                  <p:embed/>
                  <p:pic>
                    <p:nvPicPr>
                      <p:cNvPr id="955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209221"/>
                        <a:ext cx="1703635" cy="1182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76672"/>
            <a:ext cx="2362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Outros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Mecanismos</a:t>
            </a:r>
            <a:r>
              <a:rPr lang="fr-FR" sz="20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3" y="98072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Existem</a:t>
            </a:r>
            <a:r>
              <a:rPr lang="fr-FR" sz="2000" dirty="0"/>
              <a:t> </a:t>
            </a:r>
            <a:r>
              <a:rPr lang="fr-FR" sz="2000" dirty="0" err="1"/>
              <a:t>outros</a:t>
            </a:r>
            <a:r>
              <a:rPr lang="fr-FR" sz="2000" dirty="0"/>
              <a:t> </a:t>
            </a:r>
            <a:r>
              <a:rPr lang="fr-FR" sz="2000" dirty="0" err="1"/>
              <a:t>mecanismos</a:t>
            </a:r>
            <a:r>
              <a:rPr lang="fr-FR" sz="2000" dirty="0"/>
              <a:t> que </a:t>
            </a:r>
            <a:r>
              <a:rPr lang="fr-FR" sz="2000" dirty="0" err="1"/>
              <a:t>permitem</a:t>
            </a:r>
            <a:r>
              <a:rPr lang="fr-FR" sz="2000" dirty="0"/>
              <a:t> </a:t>
            </a:r>
            <a:r>
              <a:rPr lang="fr-FR" sz="2000" dirty="0" err="1"/>
              <a:t>explicar</a:t>
            </a:r>
            <a:r>
              <a:rPr lang="fr-FR" sz="2000" dirty="0"/>
              <a:t> as </a:t>
            </a:r>
            <a:r>
              <a:rPr lang="fr-FR" sz="2000" dirty="0" err="1"/>
              <a:t>reações</a:t>
            </a:r>
            <a:r>
              <a:rPr lang="fr-FR" sz="2000" dirty="0"/>
              <a:t> de </a:t>
            </a:r>
            <a:r>
              <a:rPr lang="fr-FR" sz="2000" dirty="0" err="1"/>
              <a:t>S</a:t>
            </a:r>
            <a:r>
              <a:rPr lang="fr-FR" sz="2000" baseline="-25000" dirty="0" err="1"/>
              <a:t>N</a:t>
            </a:r>
            <a:r>
              <a:rPr lang="fr-FR" sz="2000" dirty="0" err="1"/>
              <a:t>Ar</a:t>
            </a:r>
            <a:r>
              <a:rPr lang="fr-FR" sz="2000" dirty="0"/>
              <a:t>, </a:t>
            </a:r>
            <a:r>
              <a:rPr lang="fr-FR" sz="2000" dirty="0" err="1"/>
              <a:t>por</a:t>
            </a:r>
            <a:r>
              <a:rPr lang="fr-FR" sz="2000" dirty="0"/>
              <a:t> ex: </a:t>
            </a:r>
            <a:r>
              <a:rPr lang="fr-FR" sz="2000" b="1" dirty="0"/>
              <a:t>1)</a:t>
            </a:r>
            <a:r>
              <a:rPr lang="fr-FR" sz="2000" dirty="0"/>
              <a:t> </a:t>
            </a:r>
            <a:r>
              <a:rPr lang="fr-FR" sz="2000" dirty="0" err="1"/>
              <a:t>intermediários</a:t>
            </a:r>
            <a:r>
              <a:rPr lang="fr-FR" sz="2000" dirty="0"/>
              <a:t> </a:t>
            </a:r>
            <a:r>
              <a:rPr lang="fr-FR" sz="2000" dirty="0" err="1"/>
              <a:t>benzino</a:t>
            </a:r>
            <a:r>
              <a:rPr lang="fr-FR" sz="2000" dirty="0"/>
              <a:t>; </a:t>
            </a:r>
            <a:r>
              <a:rPr lang="fr-FR" sz="2000" b="1" dirty="0"/>
              <a:t>2)</a:t>
            </a:r>
            <a:r>
              <a:rPr lang="fr-FR" sz="2000" dirty="0"/>
              <a:t> </a:t>
            </a:r>
            <a:r>
              <a:rPr lang="fr-FR" sz="2000" dirty="0" err="1"/>
              <a:t>subtituições</a:t>
            </a:r>
            <a:r>
              <a:rPr lang="fr-FR" sz="2000" dirty="0"/>
              <a:t> </a:t>
            </a:r>
            <a:r>
              <a:rPr lang="fr-FR" sz="2000" dirty="0" err="1"/>
              <a:t>radicalares</a:t>
            </a:r>
            <a:r>
              <a:rPr lang="fr-FR" sz="2000" dirty="0"/>
              <a:t>-</a:t>
            </a:r>
            <a:r>
              <a:rPr lang="fr-FR" sz="2000" dirty="0" err="1"/>
              <a:t>nucleof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licas</a:t>
            </a:r>
            <a:r>
              <a:rPr lang="fr-FR" sz="2000" dirty="0"/>
              <a:t> </a:t>
            </a:r>
            <a:r>
              <a:rPr lang="fr-FR" sz="2000" dirty="0" err="1"/>
              <a:t>aromáticas</a:t>
            </a:r>
            <a:r>
              <a:rPr lang="fr-FR" sz="2000" dirty="0"/>
              <a:t> (S</a:t>
            </a:r>
            <a:r>
              <a:rPr lang="fr-FR" sz="2000" baseline="-25000" dirty="0"/>
              <a:t>RN1</a:t>
            </a:r>
            <a:r>
              <a:rPr lang="fr-FR" sz="2000" dirty="0"/>
              <a:t>)</a:t>
            </a:r>
          </a:p>
        </p:txBody>
      </p:sp>
      <p:graphicFrame>
        <p:nvGraphicFramePr>
          <p:cNvPr id="954370" name="Object 2"/>
          <p:cNvGraphicFramePr>
            <a:graphicFrameLocks noChangeAspect="1"/>
          </p:cNvGraphicFramePr>
          <p:nvPr/>
        </p:nvGraphicFramePr>
        <p:xfrm>
          <a:off x="683568" y="1988840"/>
          <a:ext cx="8208912" cy="159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086520" imgH="1182960" progId="ChemDraw.Document.6.0">
                  <p:embed/>
                </p:oleObj>
              </mc:Choice>
              <mc:Fallback>
                <p:oleObj name="CS ChemDraw Drawing" r:id="rId2" imgW="6086520" imgH="1182960" progId="ChemDraw.Document.6.0">
                  <p:embed/>
                  <p:pic>
                    <p:nvPicPr>
                      <p:cNvPr id="954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988840"/>
                        <a:ext cx="8208912" cy="1595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18504" y="2564904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1)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371703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16900" y="4757082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2)</a:t>
            </a:r>
          </a:p>
        </p:txBody>
      </p:sp>
      <p:graphicFrame>
        <p:nvGraphicFramePr>
          <p:cNvPr id="954371" name="Object 3"/>
          <p:cNvGraphicFramePr>
            <a:graphicFrameLocks noChangeAspect="1"/>
          </p:cNvGraphicFramePr>
          <p:nvPr/>
        </p:nvGraphicFramePr>
        <p:xfrm>
          <a:off x="727303" y="4077072"/>
          <a:ext cx="5644897" cy="229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715560" imgH="1508760" progId="ChemDraw.Document.6.0">
                  <p:embed/>
                </p:oleObj>
              </mc:Choice>
              <mc:Fallback>
                <p:oleObj name="CS ChemDraw Drawing" r:id="rId4" imgW="3715560" imgH="1508760" progId="ChemDraw.Document.6.0">
                  <p:embed/>
                  <p:pic>
                    <p:nvPicPr>
                      <p:cNvPr id="954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03" y="4077072"/>
                        <a:ext cx="5644897" cy="229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660232" y="4221088"/>
            <a:ext cx="2195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Reação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cadeia</a:t>
            </a:r>
            <a:r>
              <a:rPr lang="fr-FR" sz="2000" dirty="0"/>
              <a:t>. </a:t>
            </a:r>
            <a:r>
              <a:rPr lang="fr-FR" sz="2000" dirty="0" err="1"/>
              <a:t>Necessita</a:t>
            </a:r>
            <a:r>
              <a:rPr lang="fr-FR" sz="2000" dirty="0"/>
              <a:t>-se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iniciador</a:t>
            </a:r>
            <a:r>
              <a:rPr lang="fr-FR" sz="2000" dirty="0"/>
              <a:t> para a </a:t>
            </a:r>
            <a:r>
              <a:rPr lang="fr-FR" sz="2000" dirty="0" err="1"/>
              <a:t>realização</a:t>
            </a:r>
            <a:r>
              <a:rPr lang="fr-FR" sz="2000" dirty="0"/>
              <a:t> da </a:t>
            </a:r>
            <a:r>
              <a:rPr lang="fr-FR" sz="2000" dirty="0" err="1"/>
              <a:t>transferência</a:t>
            </a:r>
            <a:r>
              <a:rPr lang="fr-FR" sz="2000" dirty="0"/>
              <a:t> </a:t>
            </a:r>
            <a:r>
              <a:rPr lang="fr-FR" sz="2000" dirty="0" err="1"/>
              <a:t>eletrônica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97468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1444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/>
              <a:t>O </a:t>
            </a:r>
            <a:r>
              <a:rPr lang="fr-FR" sz="2200" b="1" dirty="0" err="1"/>
              <a:t>Benzeno</a:t>
            </a:r>
            <a:endParaRPr lang="fr-FR" sz="2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1268760"/>
            <a:ext cx="1417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Energia</a:t>
            </a:r>
            <a:r>
              <a:rPr lang="fr-FR" sz="2000" i="1" dirty="0"/>
              <a:t> de</a:t>
            </a:r>
          </a:p>
          <a:p>
            <a:r>
              <a:rPr lang="fr-FR" sz="2000" i="1" dirty="0" err="1"/>
              <a:t>ressonância</a:t>
            </a:r>
            <a:endParaRPr lang="fr-FR" sz="20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260319" y="4005064"/>
            <a:ext cx="504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Energia</a:t>
            </a:r>
            <a:r>
              <a:rPr lang="fr-FR" sz="2000" dirty="0"/>
              <a:t> de </a:t>
            </a:r>
            <a:r>
              <a:rPr lang="fr-FR" sz="2000" dirty="0" err="1"/>
              <a:t>ressonância</a:t>
            </a:r>
            <a:r>
              <a:rPr lang="fr-FR" sz="2000" dirty="0"/>
              <a:t> do </a:t>
            </a:r>
            <a:r>
              <a:rPr lang="fr-FR" sz="2000" dirty="0" err="1"/>
              <a:t>hexatrieno</a:t>
            </a:r>
            <a:r>
              <a:rPr lang="fr-FR" sz="2000" dirty="0"/>
              <a:t> = 0.988</a:t>
            </a:r>
            <a:r>
              <a:rPr lang="fr-FR" sz="2000" dirty="0">
                <a:latin typeface="Symbol" pitchFamily="18" charset="2"/>
              </a:rPr>
              <a:t>b</a:t>
            </a:r>
          </a:p>
          <a:p>
            <a:r>
              <a:rPr lang="fr-FR" sz="2000" dirty="0" err="1">
                <a:latin typeface="+mj-lt"/>
              </a:rPr>
              <a:t>Energia</a:t>
            </a:r>
            <a:r>
              <a:rPr lang="fr-FR" sz="2000" dirty="0">
                <a:latin typeface="+mj-lt"/>
              </a:rPr>
              <a:t> de </a:t>
            </a:r>
            <a:r>
              <a:rPr lang="fr-FR" sz="2000" dirty="0" err="1">
                <a:latin typeface="+mj-lt"/>
              </a:rPr>
              <a:t>ressonância</a:t>
            </a:r>
            <a:r>
              <a:rPr lang="fr-FR" sz="2000" dirty="0">
                <a:latin typeface="+mj-lt"/>
              </a:rPr>
              <a:t> do </a:t>
            </a:r>
            <a:r>
              <a:rPr lang="fr-FR" sz="2000" dirty="0" err="1">
                <a:latin typeface="+mj-lt"/>
              </a:rPr>
              <a:t>benzeno</a:t>
            </a:r>
            <a:r>
              <a:rPr lang="fr-FR" sz="2000" dirty="0">
                <a:latin typeface="+mj-lt"/>
              </a:rPr>
              <a:t> = 2</a:t>
            </a:r>
            <a:r>
              <a:rPr lang="fr-FR" sz="2000" dirty="0">
                <a:latin typeface="Symbol" pitchFamily="18" charset="2"/>
              </a:rPr>
              <a:t>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5229200"/>
            <a:ext cx="871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Obs.: </a:t>
            </a:r>
            <a:r>
              <a:rPr lang="fr-FR" sz="2000" dirty="0" err="1"/>
              <a:t>Vemos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diagrama</a:t>
            </a:r>
            <a:r>
              <a:rPr lang="fr-FR" sz="2000" dirty="0"/>
              <a:t> porque o </a:t>
            </a:r>
            <a:r>
              <a:rPr lang="fr-FR" sz="2000" dirty="0" err="1"/>
              <a:t>benzeno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muito</a:t>
            </a:r>
            <a:r>
              <a:rPr lang="fr-FR" sz="2000" dirty="0"/>
              <a:t> </a:t>
            </a:r>
            <a:r>
              <a:rPr lang="fr-FR" sz="2000" dirty="0" err="1"/>
              <a:t>reativo</a:t>
            </a:r>
            <a:r>
              <a:rPr lang="fr-FR" sz="2000" dirty="0"/>
              <a:t>: a </a:t>
            </a:r>
            <a:r>
              <a:rPr lang="fr-FR" sz="2000" dirty="0" err="1"/>
              <a:t>diferença</a:t>
            </a:r>
            <a:r>
              <a:rPr lang="fr-FR" sz="2000" dirty="0"/>
              <a:t> de </a:t>
            </a:r>
            <a:r>
              <a:rPr lang="fr-FR" sz="2000" dirty="0" err="1"/>
              <a:t>energia</a:t>
            </a:r>
            <a:r>
              <a:rPr lang="fr-FR" sz="2000" dirty="0"/>
              <a:t> HOMO-LUMO do </a:t>
            </a:r>
            <a:r>
              <a:rPr lang="fr-FR" sz="2000" dirty="0" err="1"/>
              <a:t>benzeno</a:t>
            </a:r>
            <a:r>
              <a:rPr lang="fr-FR" sz="2000" dirty="0"/>
              <a:t> </a:t>
            </a:r>
            <a:r>
              <a:rPr lang="fr-FR" sz="2000" dirty="0" err="1"/>
              <a:t>vale</a:t>
            </a:r>
            <a:r>
              <a:rPr lang="fr-FR" sz="2000" dirty="0"/>
              <a:t> 2</a:t>
            </a:r>
            <a:r>
              <a:rPr lang="fr-FR" sz="2000" dirty="0">
                <a:latin typeface="Symbol" pitchFamily="18" charset="2"/>
              </a:rPr>
              <a:t>b</a:t>
            </a:r>
            <a:r>
              <a:rPr lang="fr-FR" sz="2000" dirty="0"/>
              <a:t>, </a:t>
            </a:r>
            <a:r>
              <a:rPr lang="fr-FR" sz="2000" dirty="0" err="1"/>
              <a:t>enquanto</a:t>
            </a:r>
            <a:r>
              <a:rPr lang="fr-FR" sz="2000" dirty="0"/>
              <a:t> do </a:t>
            </a:r>
            <a:r>
              <a:rPr lang="fr-FR" sz="2000" dirty="0" err="1"/>
              <a:t>hexatrieno</a:t>
            </a:r>
            <a:r>
              <a:rPr lang="fr-FR" sz="2000" dirty="0"/>
              <a:t> </a:t>
            </a:r>
            <a:r>
              <a:rPr lang="fr-FR" sz="2000" dirty="0" err="1"/>
              <a:t>vale</a:t>
            </a:r>
            <a:r>
              <a:rPr lang="fr-FR" sz="2000" dirty="0"/>
              <a:t> 0.9</a:t>
            </a:r>
            <a:r>
              <a:rPr lang="fr-FR" sz="2000" dirty="0">
                <a:latin typeface="Symbol" pitchFamily="18" charset="2"/>
              </a:rPr>
              <a:t>b,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cuja</a:t>
            </a:r>
            <a:r>
              <a:rPr lang="fr-FR" sz="2000" dirty="0">
                <a:latin typeface="+mj-lt"/>
              </a:rPr>
              <a:t> HOMO é mais </a:t>
            </a:r>
            <a:r>
              <a:rPr lang="fr-FR" sz="2000" dirty="0" err="1">
                <a:latin typeface="+mj-lt"/>
              </a:rPr>
              <a:t>alta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em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energia</a:t>
            </a:r>
            <a:r>
              <a:rPr lang="fr-FR" sz="2000" dirty="0">
                <a:latin typeface="+mj-lt"/>
              </a:rPr>
              <a:t> e a LUMO é mais </a:t>
            </a:r>
            <a:r>
              <a:rPr lang="fr-FR" sz="2000" dirty="0" err="1">
                <a:latin typeface="+mj-lt"/>
              </a:rPr>
              <a:t>baixa</a:t>
            </a:r>
            <a:r>
              <a:rPr lang="fr-FR" sz="2000" dirty="0">
                <a:latin typeface="+mj-lt"/>
              </a:rPr>
              <a:t> do que o </a:t>
            </a:r>
            <a:r>
              <a:rPr lang="fr-FR" sz="2000" dirty="0" err="1">
                <a:latin typeface="+mj-lt"/>
              </a:rPr>
              <a:t>benzeno</a:t>
            </a:r>
            <a:r>
              <a:rPr lang="fr-FR" sz="2000" dirty="0">
                <a:latin typeface="+mj-lt"/>
              </a:rPr>
              <a:t>.</a:t>
            </a:r>
          </a:p>
        </p:txBody>
      </p:sp>
      <p:graphicFrame>
        <p:nvGraphicFramePr>
          <p:cNvPr id="834563" name="Object 3"/>
          <p:cNvGraphicFramePr>
            <a:graphicFrameLocks noChangeAspect="1"/>
          </p:cNvGraphicFramePr>
          <p:nvPr/>
        </p:nvGraphicFramePr>
        <p:xfrm>
          <a:off x="1763688" y="836712"/>
          <a:ext cx="7011812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61840" imgH="2312280" progId="ChemDraw.Document.6.0">
                  <p:embed/>
                </p:oleObj>
              </mc:Choice>
              <mc:Fallback>
                <p:oleObj name="CS ChemDraw Drawing" r:id="rId2" imgW="5361840" imgH="2312280" progId="ChemDraw.Document.6.0">
                  <p:embed/>
                  <p:pic>
                    <p:nvPicPr>
                      <p:cNvPr id="834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836712"/>
                        <a:ext cx="7011812" cy="3024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97468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3975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 </a:t>
            </a:r>
            <a:r>
              <a:rPr lang="fr-FR" sz="2000" b="1" i="1" u="sng" dirty="0" err="1"/>
              <a:t>Caso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Particular</a:t>
            </a:r>
            <a:r>
              <a:rPr lang="fr-FR" sz="2000" b="1" i="1" u="sng" dirty="0"/>
              <a:t> do </a:t>
            </a:r>
            <a:r>
              <a:rPr lang="fr-FR" sz="2000" b="1" i="1" u="sng" dirty="0" err="1"/>
              <a:t>Ciclobutadieno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1" y="148478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ciclobutadieno</a:t>
            </a:r>
            <a:r>
              <a:rPr lang="fr-FR" sz="2000" dirty="0"/>
              <a:t> é </a:t>
            </a:r>
            <a:r>
              <a:rPr lang="fr-FR" sz="2000" dirty="0" err="1"/>
              <a:t>antiaromático</a:t>
            </a:r>
            <a:r>
              <a:rPr lang="fr-FR" sz="2000" dirty="0"/>
              <a:t> </a:t>
            </a:r>
            <a:r>
              <a:rPr lang="fr-FR" sz="2000" dirty="0" err="1"/>
              <a:t>segundo</a:t>
            </a:r>
            <a:r>
              <a:rPr lang="fr-FR" sz="2000" dirty="0"/>
              <a:t> </a:t>
            </a:r>
            <a:r>
              <a:rPr lang="fr-FR" sz="2000" dirty="0" err="1"/>
              <a:t>Hückel</a:t>
            </a:r>
            <a:r>
              <a:rPr lang="fr-FR" sz="2000" dirty="0"/>
              <a:t>, </a:t>
            </a:r>
            <a:r>
              <a:rPr lang="fr-FR" sz="2000" dirty="0" err="1"/>
              <a:t>possuindo</a:t>
            </a:r>
            <a:r>
              <a:rPr lang="fr-FR" sz="2000" dirty="0"/>
              <a:t> 4e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/>
              <a:t>. É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composto</a:t>
            </a:r>
            <a:r>
              <a:rPr lang="fr-FR" sz="2000" dirty="0"/>
              <a:t> </a:t>
            </a:r>
            <a:r>
              <a:rPr lang="fr-FR" sz="2000" dirty="0" err="1"/>
              <a:t>extremamente</a:t>
            </a:r>
            <a:r>
              <a:rPr lang="fr-FR" sz="2000" dirty="0"/>
              <a:t> </a:t>
            </a:r>
            <a:r>
              <a:rPr lang="fr-FR" sz="2000" dirty="0" err="1"/>
              <a:t>reativo</a:t>
            </a:r>
            <a:r>
              <a:rPr lang="fr-FR" sz="2000" dirty="0"/>
              <a:t> que </a:t>
            </a:r>
            <a:r>
              <a:rPr lang="fr-FR" sz="2000" dirty="0" err="1"/>
              <a:t>somente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observado</a:t>
            </a:r>
            <a:r>
              <a:rPr lang="fr-FR" sz="2000" dirty="0"/>
              <a:t> a </a:t>
            </a:r>
            <a:r>
              <a:rPr lang="fr-FR" sz="2000" dirty="0" err="1"/>
              <a:t>temperaturas</a:t>
            </a:r>
            <a:r>
              <a:rPr lang="fr-FR" sz="2000" dirty="0"/>
              <a:t> </a:t>
            </a:r>
            <a:r>
              <a:rPr lang="fr-FR" sz="2000" dirty="0" err="1"/>
              <a:t>muito</a:t>
            </a:r>
            <a:r>
              <a:rPr lang="fr-FR" sz="2000" dirty="0"/>
              <a:t> </a:t>
            </a:r>
            <a:r>
              <a:rPr lang="fr-FR" sz="2000" dirty="0" err="1"/>
              <a:t>baixas</a:t>
            </a:r>
            <a:r>
              <a:rPr lang="fr-FR" sz="2000" dirty="0"/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536" y="3068960"/>
            <a:ext cx="5543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Se </a:t>
            </a:r>
            <a:r>
              <a:rPr lang="fr-FR" sz="2000" dirty="0" err="1"/>
              <a:t>calcularmos</a:t>
            </a:r>
            <a:r>
              <a:rPr lang="fr-FR" sz="2000" dirty="0"/>
              <a:t> o </a:t>
            </a:r>
            <a:r>
              <a:rPr lang="fr-FR" sz="2000" dirty="0" err="1"/>
              <a:t>ciclobutadieno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Hückel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graphicFrame>
        <p:nvGraphicFramePr>
          <p:cNvPr id="835586" name="Object 2"/>
          <p:cNvGraphicFramePr>
            <a:graphicFrameLocks noChangeAspect="1"/>
          </p:cNvGraphicFramePr>
          <p:nvPr/>
        </p:nvGraphicFramePr>
        <p:xfrm>
          <a:off x="1115616" y="3645024"/>
          <a:ext cx="6840760" cy="2406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84880" imgH="1577880" progId="ChemDraw.Document.6.0">
                  <p:embed/>
                </p:oleObj>
              </mc:Choice>
              <mc:Fallback>
                <p:oleObj name="CS ChemDraw Drawing" r:id="rId2" imgW="4484880" imgH="1577880" progId="ChemDraw.Document.6.0">
                  <p:embed/>
                  <p:pic>
                    <p:nvPicPr>
                      <p:cNvPr id="835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645024"/>
                        <a:ext cx="6840760" cy="2406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238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04664"/>
            <a:ext cx="3975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 </a:t>
            </a:r>
            <a:r>
              <a:rPr lang="fr-FR" sz="2000" b="1" i="1" u="sng" dirty="0" err="1"/>
              <a:t>Caso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Particular</a:t>
            </a:r>
            <a:r>
              <a:rPr lang="fr-FR" sz="2000" b="1" i="1" u="sng" dirty="0"/>
              <a:t> do </a:t>
            </a:r>
            <a:r>
              <a:rPr lang="fr-FR" sz="2000" b="1" i="1" u="sng" dirty="0" err="1"/>
              <a:t>Ciclobutadieno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2267744" y="764704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descrição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corresponde a </a:t>
            </a:r>
            <a:r>
              <a:rPr lang="fr-FR" sz="2000" dirty="0" err="1"/>
              <a:t>realidade</a:t>
            </a:r>
            <a:r>
              <a:rPr lang="fr-FR" sz="2000" dirty="0"/>
              <a:t>, pois o </a:t>
            </a:r>
            <a:r>
              <a:rPr lang="fr-FR" sz="2000" dirty="0" err="1"/>
              <a:t>ciclobutadieno</a:t>
            </a:r>
            <a:r>
              <a:rPr lang="fr-FR" sz="2000" dirty="0"/>
              <a:t> é </a:t>
            </a:r>
            <a:r>
              <a:rPr lang="fr-FR" sz="2000" dirty="0" err="1"/>
              <a:t>retangular</a:t>
            </a:r>
            <a:r>
              <a:rPr lang="fr-FR" sz="2000" dirty="0"/>
              <a:t>. Este </a:t>
            </a:r>
            <a:r>
              <a:rPr lang="fr-FR" sz="2000" dirty="0" err="1"/>
              <a:t>fato</a:t>
            </a:r>
            <a:r>
              <a:rPr lang="fr-FR" sz="2000" dirty="0"/>
              <a:t> retira a </a:t>
            </a:r>
            <a:r>
              <a:rPr lang="fr-FR" sz="2000" dirty="0" err="1"/>
              <a:t>degeneração</a:t>
            </a:r>
            <a:r>
              <a:rPr lang="fr-FR" sz="2000" dirty="0"/>
              <a:t> da HOMO. As </a:t>
            </a:r>
            <a:r>
              <a:rPr lang="fr-FR" sz="2000" dirty="0" err="1"/>
              <a:t>duplas</a:t>
            </a:r>
            <a:r>
              <a:rPr lang="fr-FR" sz="2000" dirty="0"/>
              <a:t> </a:t>
            </a:r>
            <a:r>
              <a:rPr lang="fr-FR" sz="2000" dirty="0" err="1"/>
              <a:t>ligações</a:t>
            </a:r>
            <a:r>
              <a:rPr lang="fr-FR" sz="2000" dirty="0"/>
              <a:t> se </a:t>
            </a:r>
            <a:r>
              <a:rPr lang="fr-FR" sz="2000" dirty="0" err="1"/>
              <a:t>interconvertem</a:t>
            </a:r>
            <a:r>
              <a:rPr lang="fr-FR" sz="2000" dirty="0"/>
              <a:t> </a:t>
            </a:r>
            <a:r>
              <a:rPr lang="fr-FR" sz="2000" dirty="0" err="1"/>
              <a:t>rapidamente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intermediário</a:t>
            </a:r>
            <a:r>
              <a:rPr lang="fr-FR" sz="2000" dirty="0"/>
              <a:t> </a:t>
            </a:r>
            <a:r>
              <a:rPr lang="fr-FR" sz="2000" dirty="0" err="1"/>
              <a:t>quadrado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629015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A) </a:t>
            </a:r>
            <a:r>
              <a:rPr lang="fr-FR" sz="1400" dirty="0"/>
              <a:t>B. A. Hess, Jr.; P. </a:t>
            </a:r>
            <a:r>
              <a:rPr lang="fr-FR" sz="1400" dirty="0" err="1"/>
              <a:t>Carsky</a:t>
            </a:r>
            <a:r>
              <a:rPr lang="fr-FR" sz="1400" dirty="0"/>
              <a:t>, L. J. </a:t>
            </a:r>
            <a:r>
              <a:rPr lang="fr-FR" sz="1400" dirty="0" err="1"/>
              <a:t>Schaad</a:t>
            </a:r>
            <a:r>
              <a:rPr lang="fr-FR" sz="1400" dirty="0"/>
              <a:t>,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1983</a:t>
            </a:r>
            <a:r>
              <a:rPr lang="fr-FR" sz="1400" dirty="0"/>
              <a:t>, 105, 695. </a:t>
            </a:r>
            <a:r>
              <a:rPr lang="fr-FR" sz="1400" b="1" dirty="0"/>
              <a:t>B) </a:t>
            </a:r>
            <a:r>
              <a:rPr lang="fr-FR" sz="1400" dirty="0"/>
              <a:t>H. </a:t>
            </a:r>
            <a:r>
              <a:rPr lang="fr-FR" sz="1400" dirty="0" err="1"/>
              <a:t>Kollmar</a:t>
            </a:r>
            <a:r>
              <a:rPr lang="fr-FR" sz="1400" dirty="0"/>
              <a:t>, V. </a:t>
            </a:r>
            <a:r>
              <a:rPr lang="fr-FR" sz="1400" dirty="0" err="1"/>
              <a:t>Staemmler</a:t>
            </a:r>
            <a:r>
              <a:rPr lang="fr-FR" sz="1400" dirty="0"/>
              <a:t>,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1978</a:t>
            </a:r>
            <a:r>
              <a:rPr lang="fr-FR" sz="1400" dirty="0"/>
              <a:t>, 100, 4304.</a:t>
            </a:r>
          </a:p>
        </p:txBody>
      </p:sp>
      <p:graphicFrame>
        <p:nvGraphicFramePr>
          <p:cNvPr id="836610" name="Object 2"/>
          <p:cNvGraphicFramePr>
            <a:graphicFrameLocks noChangeAspect="1"/>
          </p:cNvGraphicFramePr>
          <p:nvPr/>
        </p:nvGraphicFramePr>
        <p:xfrm>
          <a:off x="2786063" y="2149475"/>
          <a:ext cx="237807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052660" imgH="1276559" progId="ChemDraw.Document.6.0">
                  <p:embed/>
                </p:oleObj>
              </mc:Choice>
              <mc:Fallback>
                <p:oleObj name="CS ChemDraw Drawing" r:id="rId2" imgW="2052660" imgH="1276559" progId="ChemDraw.Document.6.0">
                  <p:embed/>
                  <p:pic>
                    <p:nvPicPr>
                      <p:cNvPr id="836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149475"/>
                        <a:ext cx="2378075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66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464" y="2060848"/>
            <a:ext cx="18569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084168" y="3284984"/>
            <a:ext cx="2622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Ciclobutadieno</a:t>
            </a:r>
            <a:r>
              <a:rPr lang="fr-FR" sz="2000" dirty="0"/>
              <a:t> </a:t>
            </a:r>
            <a:r>
              <a:rPr lang="fr-FR" sz="2000" dirty="0" err="1"/>
              <a:t>singlete</a:t>
            </a:r>
            <a:endParaRPr lang="fr-FR" sz="2000" dirty="0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95536" y="980728"/>
          <a:ext cx="1584176" cy="2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080000" imgH="1576800" progId="ChemDraw.Document.6.0">
                  <p:embed/>
                </p:oleObj>
              </mc:Choice>
              <mc:Fallback>
                <p:oleObj name="CS ChemDraw Drawing" r:id="rId5" imgW="1080000" imgH="1576800" progId="ChemDraw.Document.6.0">
                  <p:embed/>
                  <p:pic>
                    <p:nvPicPr>
                      <p:cNvPr id="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0728"/>
                        <a:ext cx="1584176" cy="231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6615" name="Object 7"/>
          <p:cNvGraphicFramePr>
            <a:graphicFrameLocks noChangeAspect="1"/>
          </p:cNvGraphicFramePr>
          <p:nvPr/>
        </p:nvGraphicFramePr>
        <p:xfrm>
          <a:off x="971600" y="3789040"/>
          <a:ext cx="6912768" cy="236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6001200" imgH="2053800" progId="ChemDraw.Document.6.0">
                  <p:embed/>
                </p:oleObj>
              </mc:Choice>
              <mc:Fallback>
                <p:oleObj name="CS ChemDraw Drawing" r:id="rId7" imgW="6001200" imgH="2053800" progId="ChemDraw.Document.6.0">
                  <p:embed/>
                  <p:pic>
                    <p:nvPicPr>
                      <p:cNvPr id="8366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89040"/>
                        <a:ext cx="6912768" cy="2366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80618"/>
            <a:ext cx="2292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 </a:t>
            </a:r>
            <a:r>
              <a:rPr lang="fr-FR" sz="2000" b="1" i="1" u="sng" dirty="0" err="1"/>
              <a:t>Ciclooctatetraeno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1333217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anuleno</a:t>
            </a:r>
            <a:r>
              <a:rPr lang="fr-FR" sz="2000" dirty="0"/>
              <a:t> </a:t>
            </a:r>
            <a:r>
              <a:rPr lang="fr-FR" sz="2000" dirty="0" err="1"/>
              <a:t>seguinte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benzeno</a:t>
            </a:r>
            <a:r>
              <a:rPr lang="fr-FR" sz="2000" dirty="0"/>
              <a:t> é o </a:t>
            </a:r>
            <a:r>
              <a:rPr lang="fr-FR" sz="2000" dirty="0" err="1"/>
              <a:t>ciclooctatetraeno</a:t>
            </a:r>
            <a:r>
              <a:rPr lang="fr-FR" sz="2000" dirty="0"/>
              <a:t>. Esse </a:t>
            </a:r>
            <a:r>
              <a:rPr lang="fr-FR" sz="2000" dirty="0" err="1"/>
              <a:t>sistema</a:t>
            </a:r>
            <a:r>
              <a:rPr lang="fr-FR" sz="2000" dirty="0"/>
              <a:t> comporta 8e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>
                <a:latin typeface="+mj-lt"/>
              </a:rPr>
              <a:t>. O </a:t>
            </a:r>
            <a:r>
              <a:rPr lang="fr-FR" sz="2000" dirty="0" err="1">
                <a:latin typeface="+mj-lt"/>
              </a:rPr>
              <a:t>cálculo</a:t>
            </a:r>
            <a:r>
              <a:rPr lang="fr-FR" sz="2000" dirty="0">
                <a:latin typeface="+mj-lt"/>
              </a:rPr>
              <a:t> de </a:t>
            </a:r>
            <a:r>
              <a:rPr lang="fr-FR" sz="2000" dirty="0" err="1">
                <a:latin typeface="+mj-lt"/>
              </a:rPr>
              <a:t>Hückel</a:t>
            </a:r>
            <a:r>
              <a:rPr lang="fr-FR" sz="2000" dirty="0">
                <a:latin typeface="+mj-lt"/>
              </a:rPr>
              <a:t> o </a:t>
            </a:r>
            <a:r>
              <a:rPr lang="fr-FR" sz="2000" dirty="0" err="1">
                <a:latin typeface="+mj-lt"/>
              </a:rPr>
              <a:t>demonstra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bem</a:t>
            </a:r>
            <a:r>
              <a:rPr lang="fr-FR" sz="2000" dirty="0">
                <a:latin typeface="+mj-lt"/>
              </a:rPr>
              <a:t>. </a:t>
            </a:r>
            <a:r>
              <a:rPr lang="fr-FR" sz="2000" dirty="0" err="1">
                <a:latin typeface="+mj-lt"/>
              </a:rPr>
              <a:t>Há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uma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ligeira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estabilização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com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relação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ao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octatetraeno</a:t>
            </a:r>
            <a:r>
              <a:rPr lang="fr-FR" sz="2000" dirty="0">
                <a:latin typeface="+mj-lt"/>
              </a:rPr>
              <a:t>.</a:t>
            </a:r>
            <a:endParaRPr lang="fr-FR" sz="2000" dirty="0">
              <a:latin typeface="Symbol" pitchFamily="18" charset="2"/>
            </a:endParaRPr>
          </a:p>
        </p:txBody>
      </p:sp>
      <p:graphicFrame>
        <p:nvGraphicFramePr>
          <p:cNvPr id="837633" name="Object 1"/>
          <p:cNvGraphicFramePr>
            <a:graphicFrameLocks noChangeAspect="1"/>
          </p:cNvGraphicFramePr>
          <p:nvPr/>
        </p:nvGraphicFramePr>
        <p:xfrm>
          <a:off x="1043608" y="2924944"/>
          <a:ext cx="6696744" cy="277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43280" imgH="1923120" progId="ChemDraw.Document.6.0">
                  <p:embed/>
                </p:oleObj>
              </mc:Choice>
              <mc:Fallback>
                <p:oleObj name="CS ChemDraw Drawing" r:id="rId2" imgW="4643280" imgH="1923120" progId="ChemDraw.Document.6.0">
                  <p:embed/>
                  <p:pic>
                    <p:nvPicPr>
                      <p:cNvPr id="8376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924944"/>
                        <a:ext cx="6696744" cy="2772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16160" y="548680"/>
            <a:ext cx="2292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 </a:t>
            </a:r>
            <a:r>
              <a:rPr lang="fr-FR" sz="2000" b="1" i="1" u="sng" dirty="0" err="1"/>
              <a:t>Ciclooctatetraeno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6453336"/>
            <a:ext cx="3872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M. </a:t>
            </a:r>
            <a:r>
              <a:rPr lang="fr-FR" sz="1400" dirty="0" err="1"/>
              <a:t>Traetteberg</a:t>
            </a:r>
            <a:r>
              <a:rPr lang="fr-FR" sz="1400" dirty="0"/>
              <a:t>, </a:t>
            </a:r>
            <a:r>
              <a:rPr lang="fr-FR" sz="1400" i="1" dirty="0"/>
              <a:t>Acta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Scand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1966</a:t>
            </a:r>
            <a:r>
              <a:rPr lang="fr-FR" sz="1400" dirty="0"/>
              <a:t>, 20, 1724</a:t>
            </a:r>
          </a:p>
        </p:txBody>
      </p:sp>
      <p:graphicFrame>
        <p:nvGraphicFramePr>
          <p:cNvPr id="838660" name="Object 4"/>
          <p:cNvGraphicFramePr>
            <a:graphicFrameLocks noChangeAspect="1"/>
          </p:cNvGraphicFramePr>
          <p:nvPr/>
        </p:nvGraphicFramePr>
        <p:xfrm>
          <a:off x="2411760" y="3951707"/>
          <a:ext cx="3906605" cy="214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156760" imgH="1182600" progId="ChemDraw.Document.6.0">
                  <p:embed/>
                </p:oleObj>
              </mc:Choice>
              <mc:Fallback>
                <p:oleObj name="CS ChemDraw Drawing" r:id="rId2" imgW="2156760" imgH="1182600" progId="ChemDraw.Document.6.0">
                  <p:embed/>
                  <p:pic>
                    <p:nvPicPr>
                      <p:cNvPr id="8386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951707"/>
                        <a:ext cx="3906605" cy="2141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61" name="Object 5"/>
          <p:cNvGraphicFramePr>
            <a:graphicFrameLocks noChangeAspect="1"/>
          </p:cNvGraphicFramePr>
          <p:nvPr/>
        </p:nvGraphicFramePr>
        <p:xfrm>
          <a:off x="639213" y="1196752"/>
          <a:ext cx="7749211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59880" imgH="719280" progId="ChemDraw.Document.6.0">
                  <p:embed/>
                </p:oleObj>
              </mc:Choice>
              <mc:Fallback>
                <p:oleObj name="CS ChemDraw Drawing" r:id="rId4" imgW="5159880" imgH="719280" progId="ChemDraw.Document.6.0">
                  <p:embed/>
                  <p:pic>
                    <p:nvPicPr>
                      <p:cNvPr id="8386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13" y="1196752"/>
                        <a:ext cx="7749211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23528" y="2780928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Mudança de conformação, migração da ligação </a:t>
            </a:r>
            <a:r>
              <a:rPr lang="pt-BR" sz="2000" dirty="0">
                <a:latin typeface="Symbol" pitchFamily="18" charset="2"/>
              </a:rPr>
              <a:t>p</a:t>
            </a:r>
            <a:r>
              <a:rPr lang="pt-BR" sz="2000" dirty="0"/>
              <a:t> ~ 45-60 kJ.mol</a:t>
            </a:r>
            <a:r>
              <a:rPr lang="pt-BR" sz="2000" baseline="30000" dirty="0"/>
              <a:t>-1</a:t>
            </a:r>
            <a:r>
              <a:rPr lang="pt-BR" sz="2000" dirty="0"/>
              <a:t> 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7092280" y="2780928"/>
            <a:ext cx="1684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=&gt; </a:t>
            </a:r>
            <a:r>
              <a:rPr lang="fr-FR" sz="2000" b="1" dirty="0" err="1">
                <a:solidFill>
                  <a:srgbClr val="FF0000"/>
                </a:solidFill>
              </a:rPr>
              <a:t>muito</a:t>
            </a:r>
            <a:r>
              <a:rPr lang="fr-FR" sz="2000" b="1" dirty="0">
                <a:solidFill>
                  <a:srgbClr val="FF0000"/>
                </a:solidFill>
              </a:rPr>
              <a:t> alto!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396" y="-27384"/>
            <a:ext cx="232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/>
              <a:t>Aromaticidade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48680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Os </a:t>
            </a:r>
            <a:r>
              <a:rPr lang="fr-FR" sz="2000" b="1" i="1" u="sng" dirty="0" err="1"/>
              <a:t>Anulenos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Maiores</a:t>
            </a:r>
            <a:r>
              <a:rPr lang="fr-FR" sz="2000" b="1" i="1" u="sng" dirty="0"/>
              <a:t>: o [10]-</a:t>
            </a:r>
            <a:r>
              <a:rPr lang="fr-FR" sz="2000" b="1" i="1" u="sng" dirty="0" err="1"/>
              <a:t>Anuleno</a:t>
            </a:r>
            <a:endParaRPr lang="fr-FR" sz="2000" b="1" i="1" u="sng" dirty="0"/>
          </a:p>
        </p:txBody>
      </p:sp>
      <p:graphicFrame>
        <p:nvGraphicFramePr>
          <p:cNvPr id="839681" name="Object 1"/>
          <p:cNvGraphicFramePr>
            <a:graphicFrameLocks noChangeAspect="1"/>
          </p:cNvGraphicFramePr>
          <p:nvPr/>
        </p:nvGraphicFramePr>
        <p:xfrm>
          <a:off x="1691680" y="2420888"/>
          <a:ext cx="5187183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59360" imgH="701640" progId="ChemDraw.Document.6.0">
                  <p:embed/>
                </p:oleObj>
              </mc:Choice>
              <mc:Fallback>
                <p:oleObj name="CS ChemDraw Drawing" r:id="rId2" imgW="3159360" imgH="701640" progId="ChemDraw.Document.6.0">
                  <p:embed/>
                  <p:pic>
                    <p:nvPicPr>
                      <p:cNvPr id="8396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20888"/>
                        <a:ext cx="5187183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980728"/>
            <a:ext cx="7847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São mais </a:t>
            </a:r>
            <a:r>
              <a:rPr lang="fr-FR" sz="2000" dirty="0" err="1"/>
              <a:t>dif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ceis</a:t>
            </a:r>
            <a:r>
              <a:rPr lang="fr-FR" sz="2000" dirty="0"/>
              <a:t> de </a:t>
            </a:r>
            <a:r>
              <a:rPr lang="fr-FR" sz="2000" dirty="0" err="1"/>
              <a:t>serem</a:t>
            </a:r>
            <a:r>
              <a:rPr lang="fr-FR" sz="2000" dirty="0"/>
              <a:t> </a:t>
            </a:r>
            <a:r>
              <a:rPr lang="fr-FR" sz="2000" dirty="0" err="1"/>
              <a:t>estudados</a:t>
            </a:r>
            <a:r>
              <a:rPr lang="fr-FR" sz="2000" dirty="0"/>
              <a:t>, pois </a:t>
            </a:r>
            <a:r>
              <a:rPr lang="fr-FR" sz="2000" dirty="0" err="1"/>
              <a:t>admitem</a:t>
            </a:r>
            <a:r>
              <a:rPr lang="fr-FR" sz="2000" dirty="0"/>
              <a:t> </a:t>
            </a:r>
            <a:r>
              <a:rPr lang="fr-FR" sz="2000" dirty="0" err="1"/>
              <a:t>duplas</a:t>
            </a:r>
            <a:r>
              <a:rPr lang="fr-FR" sz="2000" dirty="0"/>
              <a:t> </a:t>
            </a:r>
            <a:r>
              <a:rPr lang="fr-FR" sz="2000" dirty="0" err="1"/>
              <a:t>ligações</a:t>
            </a:r>
            <a:r>
              <a:rPr lang="fr-FR" sz="2000" dirty="0"/>
              <a:t> E e Z.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458112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O [10]-</a:t>
            </a:r>
            <a:r>
              <a:rPr lang="fr-FR" sz="2000" dirty="0" err="1"/>
              <a:t>anuleno</a:t>
            </a:r>
            <a:r>
              <a:rPr lang="fr-FR" sz="2000" dirty="0"/>
              <a:t> </a:t>
            </a:r>
            <a:r>
              <a:rPr lang="fr-FR" sz="2000" dirty="0" err="1"/>
              <a:t>deveria</a:t>
            </a:r>
            <a:r>
              <a:rPr lang="fr-FR" sz="2000" dirty="0"/>
              <a:t> </a:t>
            </a:r>
            <a:r>
              <a:rPr lang="fr-FR" sz="2000" dirty="0" err="1"/>
              <a:t>possuir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energia</a:t>
            </a:r>
            <a:r>
              <a:rPr lang="fr-FR" sz="2000" dirty="0"/>
              <a:t> de </a:t>
            </a:r>
            <a:r>
              <a:rPr lang="fr-FR" sz="2000" dirty="0" err="1"/>
              <a:t>estabilização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aromático</a:t>
            </a:r>
            <a:r>
              <a:rPr lang="fr-FR" sz="2000" dirty="0"/>
              <a:t>, se </a:t>
            </a:r>
            <a:r>
              <a:rPr lang="fr-FR" sz="2000" dirty="0" err="1"/>
              <a:t>ele</a:t>
            </a:r>
            <a:r>
              <a:rPr lang="fr-FR" sz="2000" dirty="0"/>
              <a:t> fosse plano. Esse </a:t>
            </a:r>
            <a:r>
              <a:rPr lang="fr-FR" sz="2000" dirty="0" err="1"/>
              <a:t>não</a:t>
            </a:r>
            <a:r>
              <a:rPr lang="fr-FR" sz="2000" dirty="0"/>
              <a:t> é o </a:t>
            </a:r>
            <a:r>
              <a:rPr lang="fr-FR" sz="2000" dirty="0" err="1"/>
              <a:t>caso</a:t>
            </a:r>
            <a:r>
              <a:rPr lang="fr-FR" sz="2000" dirty="0"/>
              <a:t>, </a:t>
            </a:r>
            <a:r>
              <a:rPr lang="fr-FR" sz="2000" dirty="0" err="1"/>
              <a:t>devido</a:t>
            </a:r>
            <a:r>
              <a:rPr lang="fr-FR" sz="2000" dirty="0"/>
              <a:t> a </a:t>
            </a:r>
            <a:r>
              <a:rPr lang="fr-FR" sz="2000" dirty="0" err="1"/>
              <a:t>uma</a:t>
            </a:r>
            <a:r>
              <a:rPr lang="fr-FR" sz="2000" dirty="0"/>
              <a:t> forte </a:t>
            </a:r>
            <a:r>
              <a:rPr lang="fr-FR" sz="2000" dirty="0" err="1"/>
              <a:t>tensão</a:t>
            </a:r>
            <a:r>
              <a:rPr lang="fr-FR" sz="2000" dirty="0"/>
              <a:t> </a:t>
            </a:r>
            <a:r>
              <a:rPr lang="fr-FR" sz="2000" dirty="0" err="1"/>
              <a:t>estérica</a:t>
            </a:r>
            <a:r>
              <a:rPr lang="fr-FR" sz="2000" dirty="0"/>
              <a:t>.</a:t>
            </a:r>
          </a:p>
          <a:p>
            <a:pPr algn="just"/>
            <a:endParaRPr lang="fr-FR" sz="1000" dirty="0"/>
          </a:p>
          <a:p>
            <a:pPr algn="just"/>
            <a:r>
              <a:rPr lang="fr-FR" sz="2000" dirty="0"/>
              <a:t>- A </a:t>
            </a:r>
            <a:r>
              <a:rPr lang="fr-FR" sz="2000" dirty="0" err="1"/>
              <a:t>restrição</a:t>
            </a:r>
            <a:r>
              <a:rPr lang="fr-FR" sz="2000" dirty="0"/>
              <a:t> </a:t>
            </a:r>
            <a:r>
              <a:rPr lang="fr-FR" sz="2000" dirty="0" err="1"/>
              <a:t>estérica</a:t>
            </a:r>
            <a:r>
              <a:rPr lang="fr-FR" sz="2000" dirty="0"/>
              <a:t> </a:t>
            </a:r>
            <a:r>
              <a:rPr lang="fr-FR" sz="2000" dirty="0" err="1"/>
              <a:t>devido</a:t>
            </a:r>
            <a:r>
              <a:rPr lang="fr-FR" sz="2000" dirty="0"/>
              <a:t> a </a:t>
            </a:r>
            <a:r>
              <a:rPr lang="fr-FR" sz="2000" dirty="0" err="1"/>
              <a:t>repulsão</a:t>
            </a:r>
            <a:r>
              <a:rPr lang="fr-FR" sz="2000" dirty="0"/>
              <a:t> entre os dois </a:t>
            </a:r>
            <a:r>
              <a:rPr lang="fr-FR" sz="2000" dirty="0" err="1"/>
              <a:t>átomos</a:t>
            </a:r>
            <a:r>
              <a:rPr lang="fr-FR" sz="2000" dirty="0"/>
              <a:t> de H é </a:t>
            </a:r>
            <a:r>
              <a:rPr lang="fr-FR" sz="2000" dirty="0" err="1"/>
              <a:t>suficiente</a:t>
            </a:r>
            <a:r>
              <a:rPr lang="fr-FR" sz="2000" dirty="0"/>
              <a:t> para </a:t>
            </a:r>
            <a:r>
              <a:rPr lang="fr-FR" sz="2000" dirty="0" err="1"/>
              <a:t>provocar</a:t>
            </a:r>
            <a:r>
              <a:rPr lang="fr-FR" sz="2000" dirty="0"/>
              <a:t> a </a:t>
            </a:r>
            <a:r>
              <a:rPr lang="fr-FR" sz="2000" dirty="0" err="1"/>
              <a:t>distorção</a:t>
            </a:r>
            <a:r>
              <a:rPr lang="fr-FR" sz="2000" dirty="0"/>
              <a:t> da </a:t>
            </a:r>
            <a:r>
              <a:rPr lang="fr-FR" sz="2000" dirty="0" err="1"/>
              <a:t>molécula</a:t>
            </a:r>
            <a:r>
              <a:rPr lang="fr-FR" sz="2000" dirty="0"/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9512" y="6453336"/>
            <a:ext cx="5876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L. </a:t>
            </a:r>
            <a:r>
              <a:rPr lang="fr-FR" sz="1400" dirty="0" err="1"/>
              <a:t>Farnell</a:t>
            </a:r>
            <a:r>
              <a:rPr lang="fr-FR" sz="1400" dirty="0"/>
              <a:t>, J. Kao, L. Radom, H. F. </a:t>
            </a:r>
            <a:r>
              <a:rPr lang="fr-FR" sz="1400" dirty="0" err="1"/>
              <a:t>Shaefer</a:t>
            </a:r>
            <a:r>
              <a:rPr lang="fr-FR" sz="1400" dirty="0"/>
              <a:t> III,</a:t>
            </a:r>
            <a:r>
              <a:rPr lang="fr-FR" sz="1400" i="1" dirty="0"/>
              <a:t> 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1981</a:t>
            </a:r>
            <a:r>
              <a:rPr lang="fr-FR" sz="1400" dirty="0"/>
              <a:t>, 103, 2147.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2498</Words>
  <Application>Microsoft Office PowerPoint</Application>
  <PresentationFormat>Apresentação na tela (4:3)</PresentationFormat>
  <Paragraphs>198</Paragraphs>
  <Slides>31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3</cp:revision>
  <dcterms:created xsi:type="dcterms:W3CDTF">2018-07-22T01:58:54Z</dcterms:created>
  <dcterms:modified xsi:type="dcterms:W3CDTF">2025-09-03T14:05:05Z</dcterms:modified>
</cp:coreProperties>
</file>