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21" y="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Jurberg" userId="15c90205aab73206" providerId="LiveId" clId="{41030D99-0E33-41E6-9B3E-EB2E613DDEE4}"/>
    <pc:docChg chg="modSld">
      <pc:chgData name="Igor Jurberg" userId="15c90205aab73206" providerId="LiveId" clId="{41030D99-0E33-41E6-9B3E-EB2E613DDEE4}" dt="2025-09-03T14:07:41.666" v="1" actId="20577"/>
      <pc:docMkLst>
        <pc:docMk/>
      </pc:docMkLst>
      <pc:sldChg chg="modSp mod">
        <pc:chgData name="Igor Jurberg" userId="15c90205aab73206" providerId="LiveId" clId="{41030D99-0E33-41E6-9B3E-EB2E613DDEE4}" dt="2025-09-03T14:07:41.666" v="1" actId="20577"/>
        <pc:sldMkLst>
          <pc:docMk/>
          <pc:sldMk cId="0" sldId="256"/>
        </pc:sldMkLst>
        <pc:spChg chg="mod">
          <ac:chgData name="Igor Jurberg" userId="15c90205aab73206" providerId="LiveId" clId="{41030D99-0E33-41E6-9B3E-EB2E613DDEE4}" dt="2025-09-03T14:07:41.666" v="1" actId="20577"/>
          <ac:spMkLst>
            <pc:docMk/>
            <pc:sldMk cId="0" sldId="256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0CEF-FF49-455D-BDD2-98F6F8056F99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3FA-DE91-48ED-A5E6-7D6ED8CB921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0CEF-FF49-455D-BDD2-98F6F8056F99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3FA-DE91-48ED-A5E6-7D6ED8CB921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0CEF-FF49-455D-BDD2-98F6F8056F99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3FA-DE91-48ED-A5E6-7D6ED8CB921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0CEF-FF49-455D-BDD2-98F6F8056F99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3FA-DE91-48ED-A5E6-7D6ED8CB921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0CEF-FF49-455D-BDD2-98F6F8056F99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3FA-DE91-48ED-A5E6-7D6ED8CB921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0CEF-FF49-455D-BDD2-98F6F8056F99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3FA-DE91-48ED-A5E6-7D6ED8CB921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0CEF-FF49-455D-BDD2-98F6F8056F99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3FA-DE91-48ED-A5E6-7D6ED8CB921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0CEF-FF49-455D-BDD2-98F6F8056F99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3FA-DE91-48ED-A5E6-7D6ED8CB921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0CEF-FF49-455D-BDD2-98F6F8056F99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3FA-DE91-48ED-A5E6-7D6ED8CB921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0CEF-FF49-455D-BDD2-98F6F8056F99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3FA-DE91-48ED-A5E6-7D6ED8CB921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0CEF-FF49-455D-BDD2-98F6F8056F99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3FA-DE91-48ED-A5E6-7D6ED8CB921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10CEF-FF49-455D-BDD2-98F6F8056F99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7C3FA-DE91-48ED-A5E6-7D6ED8CB921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emf"/><Relationship Id="rId4" Type="http://schemas.openxmlformats.org/officeDocument/2006/relationships/oleObject" Target="../embeddings/oleObject5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6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6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emf"/><Relationship Id="rId4" Type="http://schemas.openxmlformats.org/officeDocument/2006/relationships/oleObject" Target="../embeddings/oleObject6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emf"/><Relationship Id="rId4" Type="http://schemas.openxmlformats.org/officeDocument/2006/relationships/oleObject" Target="../embeddings/oleObject70.bin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13.bin"/><Relationship Id="rId21" Type="http://schemas.openxmlformats.org/officeDocument/2006/relationships/image" Target="../media/image10.emf"/><Relationship Id="rId42" Type="http://schemas.openxmlformats.org/officeDocument/2006/relationships/oleObject" Target="../embeddings/oleObject21.bin"/><Relationship Id="rId47" Type="http://schemas.openxmlformats.org/officeDocument/2006/relationships/image" Target="../media/image23.emf"/><Relationship Id="rId63" Type="http://schemas.openxmlformats.org/officeDocument/2006/relationships/image" Target="../media/image31.emf"/><Relationship Id="rId68" Type="http://schemas.openxmlformats.org/officeDocument/2006/relationships/oleObject" Target="../embeddings/oleObject34.bin"/><Relationship Id="rId84" Type="http://schemas.openxmlformats.org/officeDocument/2006/relationships/oleObject" Target="../embeddings/oleObject42.bin"/><Relationship Id="rId16" Type="http://schemas.openxmlformats.org/officeDocument/2006/relationships/oleObject" Target="../embeddings/oleObject8.bin"/><Relationship Id="rId11" Type="http://schemas.openxmlformats.org/officeDocument/2006/relationships/image" Target="../media/image5.emf"/><Relationship Id="rId32" Type="http://schemas.openxmlformats.org/officeDocument/2006/relationships/oleObject" Target="../embeddings/oleObject16.bin"/><Relationship Id="rId37" Type="http://schemas.openxmlformats.org/officeDocument/2006/relationships/image" Target="../media/image18.emf"/><Relationship Id="rId53" Type="http://schemas.openxmlformats.org/officeDocument/2006/relationships/image" Target="../media/image26.emf"/><Relationship Id="rId58" Type="http://schemas.openxmlformats.org/officeDocument/2006/relationships/oleObject" Target="../embeddings/oleObject29.bin"/><Relationship Id="rId74" Type="http://schemas.openxmlformats.org/officeDocument/2006/relationships/oleObject" Target="../embeddings/oleObject37.bin"/><Relationship Id="rId79" Type="http://schemas.openxmlformats.org/officeDocument/2006/relationships/image" Target="../media/image39.emf"/><Relationship Id="rId5" Type="http://schemas.openxmlformats.org/officeDocument/2006/relationships/image" Target="../media/image2.emf"/><Relationship Id="rId19" Type="http://schemas.openxmlformats.org/officeDocument/2006/relationships/image" Target="../media/image9.e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13.emf"/><Relationship Id="rId30" Type="http://schemas.openxmlformats.org/officeDocument/2006/relationships/oleObject" Target="../embeddings/oleObject15.bin"/><Relationship Id="rId35" Type="http://schemas.openxmlformats.org/officeDocument/2006/relationships/image" Target="../media/image17.emf"/><Relationship Id="rId43" Type="http://schemas.openxmlformats.org/officeDocument/2006/relationships/image" Target="../media/image21.emf"/><Relationship Id="rId48" Type="http://schemas.openxmlformats.org/officeDocument/2006/relationships/oleObject" Target="../embeddings/oleObject24.bin"/><Relationship Id="rId56" Type="http://schemas.openxmlformats.org/officeDocument/2006/relationships/oleObject" Target="../embeddings/oleObject28.bin"/><Relationship Id="rId64" Type="http://schemas.openxmlformats.org/officeDocument/2006/relationships/oleObject" Target="../embeddings/oleObject32.bin"/><Relationship Id="rId69" Type="http://schemas.openxmlformats.org/officeDocument/2006/relationships/image" Target="../media/image34.emf"/><Relationship Id="rId77" Type="http://schemas.openxmlformats.org/officeDocument/2006/relationships/image" Target="../media/image38.emf"/><Relationship Id="rId8" Type="http://schemas.openxmlformats.org/officeDocument/2006/relationships/oleObject" Target="../embeddings/oleObject4.bin"/><Relationship Id="rId51" Type="http://schemas.openxmlformats.org/officeDocument/2006/relationships/image" Target="../media/image25.emf"/><Relationship Id="rId72" Type="http://schemas.openxmlformats.org/officeDocument/2006/relationships/oleObject" Target="../embeddings/oleObject36.bin"/><Relationship Id="rId80" Type="http://schemas.openxmlformats.org/officeDocument/2006/relationships/oleObject" Target="../embeddings/oleObject40.bin"/><Relationship Id="rId85" Type="http://schemas.openxmlformats.org/officeDocument/2006/relationships/image" Target="../media/image42.emf"/><Relationship Id="rId3" Type="http://schemas.openxmlformats.org/officeDocument/2006/relationships/image" Target="../media/image1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oleObject" Target="../embeddings/oleObject19.bin"/><Relationship Id="rId46" Type="http://schemas.openxmlformats.org/officeDocument/2006/relationships/oleObject" Target="../embeddings/oleObject23.bin"/><Relationship Id="rId59" Type="http://schemas.openxmlformats.org/officeDocument/2006/relationships/image" Target="../media/image29.emf"/><Relationship Id="rId67" Type="http://schemas.openxmlformats.org/officeDocument/2006/relationships/image" Target="../media/image33.emf"/><Relationship Id="rId20" Type="http://schemas.openxmlformats.org/officeDocument/2006/relationships/oleObject" Target="../embeddings/oleObject10.bin"/><Relationship Id="rId41" Type="http://schemas.openxmlformats.org/officeDocument/2006/relationships/image" Target="../media/image20.emf"/><Relationship Id="rId54" Type="http://schemas.openxmlformats.org/officeDocument/2006/relationships/oleObject" Target="../embeddings/oleObject27.bin"/><Relationship Id="rId62" Type="http://schemas.openxmlformats.org/officeDocument/2006/relationships/oleObject" Target="../embeddings/oleObject31.bin"/><Relationship Id="rId70" Type="http://schemas.openxmlformats.org/officeDocument/2006/relationships/oleObject" Target="../embeddings/oleObject35.bin"/><Relationship Id="rId75" Type="http://schemas.openxmlformats.org/officeDocument/2006/relationships/image" Target="../media/image37.emf"/><Relationship Id="rId83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oleObject" Target="../embeddings/oleObject14.bin"/><Relationship Id="rId36" Type="http://schemas.openxmlformats.org/officeDocument/2006/relationships/oleObject" Target="../embeddings/oleObject18.bin"/><Relationship Id="rId49" Type="http://schemas.openxmlformats.org/officeDocument/2006/relationships/image" Target="../media/image24.emf"/><Relationship Id="rId57" Type="http://schemas.openxmlformats.org/officeDocument/2006/relationships/image" Target="../media/image28.emf"/><Relationship Id="rId10" Type="http://schemas.openxmlformats.org/officeDocument/2006/relationships/oleObject" Target="../embeddings/oleObject5.bin"/><Relationship Id="rId31" Type="http://schemas.openxmlformats.org/officeDocument/2006/relationships/image" Target="../media/image15.emf"/><Relationship Id="rId44" Type="http://schemas.openxmlformats.org/officeDocument/2006/relationships/oleObject" Target="../embeddings/oleObject22.bin"/><Relationship Id="rId52" Type="http://schemas.openxmlformats.org/officeDocument/2006/relationships/oleObject" Target="../embeddings/oleObject26.bin"/><Relationship Id="rId60" Type="http://schemas.openxmlformats.org/officeDocument/2006/relationships/oleObject" Target="../embeddings/oleObject30.bin"/><Relationship Id="rId65" Type="http://schemas.openxmlformats.org/officeDocument/2006/relationships/image" Target="../media/image32.emf"/><Relationship Id="rId73" Type="http://schemas.openxmlformats.org/officeDocument/2006/relationships/image" Target="../media/image36.emf"/><Relationship Id="rId78" Type="http://schemas.openxmlformats.org/officeDocument/2006/relationships/oleObject" Target="../embeddings/oleObject39.bin"/><Relationship Id="rId81" Type="http://schemas.openxmlformats.org/officeDocument/2006/relationships/image" Target="../media/image40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emf"/><Relationship Id="rId13" Type="http://schemas.openxmlformats.org/officeDocument/2006/relationships/image" Target="../media/image6.emf"/><Relationship Id="rId18" Type="http://schemas.openxmlformats.org/officeDocument/2006/relationships/oleObject" Target="../embeddings/oleObject9.bin"/><Relationship Id="rId39" Type="http://schemas.openxmlformats.org/officeDocument/2006/relationships/image" Target="../media/image19.emf"/><Relationship Id="rId34" Type="http://schemas.openxmlformats.org/officeDocument/2006/relationships/oleObject" Target="../embeddings/oleObject17.bin"/><Relationship Id="rId50" Type="http://schemas.openxmlformats.org/officeDocument/2006/relationships/oleObject" Target="../embeddings/oleObject25.bin"/><Relationship Id="rId55" Type="http://schemas.openxmlformats.org/officeDocument/2006/relationships/image" Target="../media/image27.emf"/><Relationship Id="rId76" Type="http://schemas.openxmlformats.org/officeDocument/2006/relationships/oleObject" Target="../embeddings/oleObject38.bin"/><Relationship Id="rId7" Type="http://schemas.openxmlformats.org/officeDocument/2006/relationships/image" Target="../media/image3.emf"/><Relationship Id="rId71" Type="http://schemas.openxmlformats.org/officeDocument/2006/relationships/image" Target="../media/image35.emf"/><Relationship Id="rId2" Type="http://schemas.openxmlformats.org/officeDocument/2006/relationships/oleObject" Target="../embeddings/oleObject1.bin"/><Relationship Id="rId29" Type="http://schemas.openxmlformats.org/officeDocument/2006/relationships/image" Target="../media/image14.emf"/><Relationship Id="rId24" Type="http://schemas.openxmlformats.org/officeDocument/2006/relationships/oleObject" Target="../embeddings/oleObject12.bin"/><Relationship Id="rId40" Type="http://schemas.openxmlformats.org/officeDocument/2006/relationships/oleObject" Target="../embeddings/oleObject20.bin"/><Relationship Id="rId45" Type="http://schemas.openxmlformats.org/officeDocument/2006/relationships/image" Target="../media/image22.emf"/><Relationship Id="rId66" Type="http://schemas.openxmlformats.org/officeDocument/2006/relationships/oleObject" Target="../embeddings/oleObject33.bin"/><Relationship Id="rId61" Type="http://schemas.openxmlformats.org/officeDocument/2006/relationships/image" Target="../media/image30.emf"/><Relationship Id="rId82" Type="http://schemas.openxmlformats.org/officeDocument/2006/relationships/oleObject" Target="../embeddings/oleObject4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7" Type="http://schemas.openxmlformats.org/officeDocument/2006/relationships/image" Target="../media/image73.emf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72.emf"/><Relationship Id="rId4" Type="http://schemas.openxmlformats.org/officeDocument/2006/relationships/oleObject" Target="../embeddings/oleObject7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oleObject" Target="../embeddings/oleObject74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7" Type="http://schemas.openxmlformats.org/officeDocument/2006/relationships/image" Target="../media/image77.emf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76.emf"/><Relationship Id="rId4" Type="http://schemas.openxmlformats.org/officeDocument/2006/relationships/oleObject" Target="../embeddings/oleObject7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oleObject" Target="../embeddings/oleObject7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emf"/><Relationship Id="rId4" Type="http://schemas.openxmlformats.org/officeDocument/2006/relationships/oleObject" Target="../embeddings/oleObject7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4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4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emf"/><Relationship Id="rId4" Type="http://schemas.openxmlformats.org/officeDocument/2006/relationships/oleObject" Target="../embeddings/oleObject5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emf"/><Relationship Id="rId4" Type="http://schemas.openxmlformats.org/officeDocument/2006/relationships/oleObject" Target="../embeddings/oleObject5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5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02896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</a:t>
            </a:fld>
            <a:endParaRPr lang="fr-FR"/>
          </a:p>
        </p:txBody>
      </p:sp>
      <p:cxnSp>
        <p:nvCxnSpPr>
          <p:cNvPr id="3" name="Connecteur droit 2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483768" y="2177569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/>
              <a:t>Parte 11</a:t>
            </a:r>
            <a:endParaRPr lang="fr-FR" sz="4400" dirty="0"/>
          </a:p>
          <a:p>
            <a:pPr algn="ctr"/>
            <a:r>
              <a:rPr lang="fr-FR" sz="3600" dirty="0" err="1"/>
              <a:t>Reduções</a:t>
            </a:r>
            <a:endParaRPr lang="fr-FR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4133979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 A) </a:t>
            </a:r>
            <a:r>
              <a:rPr lang="en-US" sz="1400" dirty="0"/>
              <a:t>Carey, F. A.; </a:t>
            </a:r>
            <a:r>
              <a:rPr lang="en-US" sz="1400" dirty="0" err="1"/>
              <a:t>Sundberg</a:t>
            </a:r>
            <a:r>
              <a:rPr lang="en-US" sz="1400" dirty="0"/>
              <a:t>, R. J. Advanced Organic Chemistry Part B, Plenum Press: New York, </a:t>
            </a:r>
            <a:r>
              <a:rPr lang="fr-FR" sz="1400" b="1" dirty="0"/>
              <a:t>1990</a:t>
            </a:r>
            <a:r>
              <a:rPr lang="fr-FR" sz="1400" dirty="0"/>
              <a:t>,  615-664. </a:t>
            </a:r>
            <a:r>
              <a:rPr lang="en-US" sz="1400" b="1" dirty="0"/>
              <a:t>B)</a:t>
            </a:r>
            <a:r>
              <a:rPr lang="en-US" sz="1400" dirty="0"/>
              <a:t> </a:t>
            </a:r>
            <a:r>
              <a:rPr lang="en-US" sz="1400" dirty="0" err="1"/>
              <a:t>Seyden</a:t>
            </a:r>
            <a:r>
              <a:rPr lang="en-US" sz="1400" dirty="0"/>
              <a:t>-Penne, J.; Reductions of </a:t>
            </a:r>
            <a:r>
              <a:rPr lang="en-US" sz="1400" dirty="0" err="1"/>
              <a:t>Alumino</a:t>
            </a:r>
            <a:r>
              <a:rPr lang="en-US" sz="1400" dirty="0"/>
              <a:t>- and </a:t>
            </a:r>
            <a:r>
              <a:rPr lang="en-US" sz="1400" dirty="0" err="1"/>
              <a:t>Borohydrides</a:t>
            </a:r>
            <a:r>
              <a:rPr lang="en-US" sz="1400" dirty="0"/>
              <a:t> in Organic Synthesis Wiley-VCH: New York, </a:t>
            </a:r>
            <a:r>
              <a:rPr lang="en-US" sz="1400" b="1" dirty="0"/>
              <a:t>1997</a:t>
            </a:r>
            <a:r>
              <a:rPr lang="en-US" sz="1400" dirty="0"/>
              <a:t>, 2</a:t>
            </a:r>
            <a:r>
              <a:rPr lang="en-US" sz="1400" baseline="30000" dirty="0"/>
              <a:t>nd</a:t>
            </a:r>
            <a:r>
              <a:rPr lang="en-US" sz="1400" dirty="0"/>
              <a:t> edition. </a:t>
            </a:r>
            <a:r>
              <a:rPr lang="en-US" sz="1400" u="sng" dirty="0" err="1"/>
              <a:t>Hidretos</a:t>
            </a:r>
            <a:r>
              <a:rPr lang="en-US" sz="1400" u="sng" dirty="0"/>
              <a:t> de </a:t>
            </a:r>
            <a:r>
              <a:rPr lang="en-US" sz="1400" u="sng" dirty="0" err="1"/>
              <a:t>Boro</a:t>
            </a:r>
            <a:r>
              <a:rPr lang="en-US" sz="1400" u="sng" dirty="0"/>
              <a:t>:</a:t>
            </a:r>
            <a:r>
              <a:rPr lang="en-US" sz="1400" b="1" dirty="0"/>
              <a:t> C)</a:t>
            </a:r>
            <a:r>
              <a:rPr lang="en-US" sz="1400" dirty="0"/>
              <a:t> </a:t>
            </a:r>
            <a:r>
              <a:rPr lang="en-US" sz="1400" dirty="0" err="1"/>
              <a:t>Nystrom</a:t>
            </a:r>
            <a:r>
              <a:rPr lang="en-US" sz="1400" dirty="0"/>
              <a:t>, R. F.; </a:t>
            </a:r>
            <a:r>
              <a:rPr lang="en-US" sz="1400" dirty="0" err="1"/>
              <a:t>Chaikin</a:t>
            </a:r>
            <a:r>
              <a:rPr lang="en-US" sz="1400" dirty="0"/>
              <a:t>, S. W.; Brown, W. G. </a:t>
            </a:r>
            <a:r>
              <a:rPr lang="en-US" sz="1400" i="1" dirty="0"/>
              <a:t>J. Am. Chem. Soc.</a:t>
            </a:r>
            <a:r>
              <a:rPr lang="en-US" sz="1400" dirty="0"/>
              <a:t> </a:t>
            </a:r>
            <a:r>
              <a:rPr lang="en-US" sz="1400" b="1" dirty="0"/>
              <a:t>1949</a:t>
            </a:r>
            <a:r>
              <a:rPr lang="en-US" sz="1400" dirty="0"/>
              <a:t>,71, 3245. (LiBH</a:t>
            </a:r>
            <a:r>
              <a:rPr lang="en-US" sz="1400" baseline="-25000" dirty="0"/>
              <a:t>4</a:t>
            </a:r>
            <a:r>
              <a:rPr lang="en-US" sz="1400" dirty="0"/>
              <a:t>) </a:t>
            </a:r>
            <a:r>
              <a:rPr lang="en-US" sz="1400" b="1" dirty="0"/>
              <a:t>D)</a:t>
            </a:r>
            <a:r>
              <a:rPr lang="en-US" sz="1400" dirty="0"/>
              <a:t> </a:t>
            </a:r>
            <a:r>
              <a:rPr lang="fr-FR" sz="1400" dirty="0"/>
              <a:t>Yoon, N. M.; </a:t>
            </a:r>
            <a:r>
              <a:rPr lang="fr-FR" sz="1400" dirty="0" err="1"/>
              <a:t>Pak</a:t>
            </a:r>
            <a:r>
              <a:rPr lang="fr-FR" sz="1400" dirty="0"/>
              <a:t>, C. S.; Brown, H. C.; </a:t>
            </a:r>
            <a:r>
              <a:rPr lang="fr-FR" sz="1400" dirty="0" err="1"/>
              <a:t>Krishnamurthy</a:t>
            </a:r>
            <a:r>
              <a:rPr lang="fr-FR" sz="1400" dirty="0"/>
              <a:t>, S.; </a:t>
            </a:r>
            <a:r>
              <a:rPr lang="fr-FR" sz="1400" dirty="0" err="1"/>
              <a:t>Stocky</a:t>
            </a:r>
            <a:r>
              <a:rPr lang="fr-FR" sz="1400" dirty="0"/>
              <a:t>, T. P.; </a:t>
            </a:r>
            <a:r>
              <a:rPr lang="fr-FR" sz="1400" i="1" dirty="0"/>
              <a:t>J. </a:t>
            </a:r>
            <a:r>
              <a:rPr lang="fr-FR" sz="1400" i="1" dirty="0" err="1"/>
              <a:t>Org</a:t>
            </a:r>
            <a:r>
              <a:rPr lang="fr-FR" sz="1400" i="1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</a:t>
            </a:r>
            <a:r>
              <a:rPr lang="fr-FR" sz="1400" dirty="0"/>
              <a:t> </a:t>
            </a:r>
            <a:r>
              <a:rPr lang="fr-FR" sz="1400" b="1" dirty="0"/>
              <a:t>1973</a:t>
            </a:r>
            <a:r>
              <a:rPr lang="fr-FR" sz="1400" dirty="0"/>
              <a:t>, 38,</a:t>
            </a:r>
            <a:r>
              <a:rPr lang="fr-FR" sz="1400" b="1" dirty="0"/>
              <a:t> </a:t>
            </a:r>
            <a:r>
              <a:rPr lang="fr-FR" sz="1400" dirty="0"/>
              <a:t>2786. </a:t>
            </a:r>
            <a:r>
              <a:rPr lang="en-US" sz="1400" b="1" dirty="0"/>
              <a:t>E)</a:t>
            </a:r>
            <a:r>
              <a:rPr lang="en-US" sz="1400" dirty="0"/>
              <a:t> </a:t>
            </a:r>
            <a:r>
              <a:rPr lang="fr-FR" sz="1400" dirty="0" err="1"/>
              <a:t>Lane</a:t>
            </a:r>
            <a:r>
              <a:rPr lang="fr-FR" sz="1400" dirty="0"/>
              <a:t>, C. F.; </a:t>
            </a:r>
            <a:r>
              <a:rPr lang="fr-FR" sz="1400" i="1" dirty="0" err="1"/>
              <a:t>Chem</a:t>
            </a:r>
            <a:r>
              <a:rPr lang="fr-FR" sz="1400" i="1" dirty="0"/>
              <a:t>. </a:t>
            </a:r>
            <a:r>
              <a:rPr lang="fr-FR" sz="1400" i="1" dirty="0" err="1"/>
              <a:t>Rev</a:t>
            </a:r>
            <a:r>
              <a:rPr lang="fr-FR" sz="1400" i="1" dirty="0"/>
              <a:t>.</a:t>
            </a:r>
            <a:r>
              <a:rPr lang="fr-FR" sz="1400" dirty="0"/>
              <a:t> </a:t>
            </a:r>
            <a:r>
              <a:rPr lang="fr-FR" sz="1400" b="1" dirty="0"/>
              <a:t>1976</a:t>
            </a:r>
            <a:r>
              <a:rPr lang="fr-FR" sz="1400" dirty="0"/>
              <a:t>,76, 773. (B</a:t>
            </a:r>
            <a:r>
              <a:rPr lang="fr-FR" sz="1400" baseline="-25000" dirty="0"/>
              <a:t>2</a:t>
            </a:r>
            <a:r>
              <a:rPr lang="fr-FR" sz="1400" dirty="0"/>
              <a:t>H</a:t>
            </a:r>
            <a:r>
              <a:rPr lang="fr-FR" sz="1400" baseline="-25000" dirty="0"/>
              <a:t>6</a:t>
            </a:r>
            <a:r>
              <a:rPr lang="fr-FR" sz="1400" dirty="0"/>
              <a:t>) </a:t>
            </a:r>
            <a:r>
              <a:rPr lang="fr-FR" sz="1400" b="1" dirty="0"/>
              <a:t>F) </a:t>
            </a:r>
            <a:r>
              <a:rPr lang="en-US" sz="1400" dirty="0"/>
              <a:t>Brown, H. C.; Stocky, T. P.; </a:t>
            </a:r>
            <a:r>
              <a:rPr lang="en-US" sz="1400" i="1" dirty="0"/>
              <a:t>J. Am. Chem. Soc.</a:t>
            </a:r>
            <a:r>
              <a:rPr lang="en-US" sz="1400" dirty="0"/>
              <a:t> </a:t>
            </a:r>
            <a:r>
              <a:rPr lang="en-US" sz="1400" b="1" dirty="0"/>
              <a:t>1977</a:t>
            </a:r>
            <a:r>
              <a:rPr lang="en-US" sz="1400" dirty="0"/>
              <a:t>, 99, 8218 </a:t>
            </a:r>
            <a:r>
              <a:rPr lang="fr-FR" sz="1400" dirty="0"/>
              <a:t>(BH</a:t>
            </a:r>
            <a:r>
              <a:rPr lang="fr-FR" sz="1400" baseline="-25000" dirty="0"/>
              <a:t>3</a:t>
            </a:r>
            <a:r>
              <a:rPr lang="fr-FR" sz="1400" dirty="0"/>
              <a:t>.L). </a:t>
            </a:r>
            <a:r>
              <a:rPr lang="fr-FR" sz="1400" u="sng" dirty="0" err="1"/>
              <a:t>Hidretos</a:t>
            </a:r>
            <a:r>
              <a:rPr lang="fr-FR" sz="1400" u="sng" dirty="0"/>
              <a:t> de </a:t>
            </a:r>
            <a:r>
              <a:rPr lang="fr-FR" sz="1400" u="sng" dirty="0" err="1"/>
              <a:t>Aluminio</a:t>
            </a:r>
            <a:r>
              <a:rPr lang="fr-FR" sz="1400" u="sng" dirty="0"/>
              <a:t>:</a:t>
            </a:r>
            <a:r>
              <a:rPr lang="fr-FR" sz="1400" dirty="0"/>
              <a:t> </a:t>
            </a:r>
            <a:r>
              <a:rPr lang="fr-FR" sz="1400" b="1" dirty="0"/>
              <a:t>G)</a:t>
            </a:r>
            <a:r>
              <a:rPr lang="fr-FR" sz="1400" dirty="0"/>
              <a:t> </a:t>
            </a:r>
            <a:r>
              <a:rPr lang="de-DE" sz="1400" dirty="0"/>
              <a:t>Miller, A. E. G.; Biss, J. W.; </a:t>
            </a:r>
            <a:r>
              <a:rPr lang="de-DE" sz="1400" dirty="0" err="1"/>
              <a:t>Schwartzman</a:t>
            </a:r>
            <a:r>
              <a:rPr lang="de-DE" sz="1400" dirty="0"/>
              <a:t>, L. H.; </a:t>
            </a:r>
            <a:r>
              <a:rPr lang="de-DE" sz="1400" i="1" dirty="0"/>
              <a:t>J. Org. Chem.</a:t>
            </a:r>
            <a:r>
              <a:rPr lang="de-DE" sz="1400" dirty="0"/>
              <a:t> </a:t>
            </a:r>
            <a:r>
              <a:rPr lang="de-DE" sz="1400" b="1" dirty="0"/>
              <a:t>1959</a:t>
            </a:r>
            <a:r>
              <a:rPr lang="de-DE" sz="1400" dirty="0"/>
              <a:t>,24, 627 (</a:t>
            </a:r>
            <a:r>
              <a:rPr lang="de-DE" sz="1400" dirty="0" err="1"/>
              <a:t>DiBAl</a:t>
            </a:r>
            <a:r>
              <a:rPr lang="de-DE" sz="1400" dirty="0"/>
              <a:t>-H). </a:t>
            </a:r>
            <a:r>
              <a:rPr lang="de-DE" sz="1400" b="1" dirty="0"/>
              <a:t>H)</a:t>
            </a:r>
            <a:r>
              <a:rPr lang="de-DE" sz="1400" dirty="0"/>
              <a:t> </a:t>
            </a:r>
            <a:r>
              <a:rPr lang="fr-FR" sz="1400" dirty="0" err="1"/>
              <a:t>Zakharkin</a:t>
            </a:r>
            <a:r>
              <a:rPr lang="fr-FR" sz="1400" dirty="0"/>
              <a:t>, L. I.; </a:t>
            </a:r>
            <a:r>
              <a:rPr lang="fr-FR" sz="1400" dirty="0" err="1"/>
              <a:t>Khorlina</a:t>
            </a:r>
            <a:r>
              <a:rPr lang="fr-FR" sz="1400" dirty="0"/>
              <a:t>, I. M.; </a:t>
            </a:r>
            <a:r>
              <a:rPr lang="fr-FR" sz="1400" i="1" dirty="0" err="1"/>
              <a:t>Tetrahedron</a:t>
            </a:r>
            <a:r>
              <a:rPr lang="fr-FR" sz="1400" i="1" dirty="0"/>
              <a:t> </a:t>
            </a:r>
            <a:r>
              <a:rPr lang="fr-FR" sz="1400" i="1" dirty="0" err="1"/>
              <a:t>Lett</a:t>
            </a:r>
            <a:r>
              <a:rPr lang="fr-FR" sz="1400" i="1" dirty="0"/>
              <a:t>.</a:t>
            </a:r>
            <a:r>
              <a:rPr lang="fr-FR" sz="1400" dirty="0"/>
              <a:t> </a:t>
            </a:r>
            <a:r>
              <a:rPr lang="fr-FR" sz="1400" b="1" dirty="0"/>
              <a:t>1962</a:t>
            </a:r>
            <a:r>
              <a:rPr lang="fr-FR" sz="1400" dirty="0"/>
              <a:t>, 3, 619. </a:t>
            </a:r>
            <a:r>
              <a:rPr lang="de-DE" sz="1400" dirty="0"/>
              <a:t>(</a:t>
            </a:r>
            <a:r>
              <a:rPr lang="de-DE" sz="1400" dirty="0" err="1"/>
              <a:t>DiBAl</a:t>
            </a:r>
            <a:r>
              <a:rPr lang="de-DE" sz="1400" dirty="0"/>
              <a:t>-H). </a:t>
            </a:r>
            <a:r>
              <a:rPr lang="de-DE" sz="1400" u="sng" dirty="0" err="1"/>
              <a:t>Tosilhidrazonas</a:t>
            </a:r>
            <a:r>
              <a:rPr lang="de-DE" sz="1400" u="sng" dirty="0"/>
              <a:t>:</a:t>
            </a:r>
            <a:r>
              <a:rPr lang="de-DE" sz="1400" dirty="0"/>
              <a:t> </a:t>
            </a:r>
            <a:r>
              <a:rPr lang="de-DE" sz="1400" b="1" dirty="0"/>
              <a:t>I)</a:t>
            </a:r>
            <a:r>
              <a:rPr lang="de-DE" sz="1400" dirty="0"/>
              <a:t> </a:t>
            </a:r>
            <a:r>
              <a:rPr lang="en-US" sz="1400" dirty="0"/>
              <a:t>Hutchins, R. O.;  </a:t>
            </a:r>
            <a:r>
              <a:rPr lang="en-US" sz="1400" dirty="0" err="1"/>
              <a:t>Milewski</a:t>
            </a:r>
            <a:r>
              <a:rPr lang="en-US" sz="1400" dirty="0"/>
              <a:t>,  C. A.;  </a:t>
            </a:r>
            <a:r>
              <a:rPr lang="en-US" sz="1400" dirty="0" err="1"/>
              <a:t>Maryanoff</a:t>
            </a:r>
            <a:r>
              <a:rPr lang="en-US" sz="1400" dirty="0"/>
              <a:t>, B.  E.;</a:t>
            </a:r>
            <a:r>
              <a:rPr lang="en-US" sz="1400" i="1" dirty="0"/>
              <a:t> J.  Am.  Chem. Soc. </a:t>
            </a:r>
            <a:r>
              <a:rPr lang="en-US" sz="1400" b="1" dirty="0"/>
              <a:t>1973</a:t>
            </a:r>
            <a:r>
              <a:rPr lang="en-US" sz="1400" dirty="0"/>
              <a:t>, 95, 3662. </a:t>
            </a:r>
            <a:r>
              <a:rPr lang="en-US" sz="1400" b="1" dirty="0"/>
              <a:t>J)</a:t>
            </a:r>
            <a:r>
              <a:rPr lang="en-US" sz="1400" dirty="0"/>
              <a:t> </a:t>
            </a:r>
            <a:r>
              <a:rPr lang="sv-SE" sz="1400" dirty="0"/>
              <a:t>Kabalka, G. W.; Baker, J. D., Jr.;</a:t>
            </a:r>
            <a:r>
              <a:rPr lang="sv-SE" sz="1400" i="1" dirty="0"/>
              <a:t> J. Org. Chem. </a:t>
            </a:r>
            <a:r>
              <a:rPr lang="sv-SE" sz="1400" b="1" dirty="0"/>
              <a:t>1975</a:t>
            </a:r>
            <a:r>
              <a:rPr lang="sv-SE" sz="1400" dirty="0"/>
              <a:t>, 40, 1834.</a:t>
            </a:r>
            <a:r>
              <a:rPr lang="sv-SE" sz="1400" b="1" dirty="0"/>
              <a:t> K) </a:t>
            </a:r>
            <a:r>
              <a:rPr lang="fr-FR" sz="1400" dirty="0" err="1"/>
              <a:t>Kabalka</a:t>
            </a:r>
            <a:r>
              <a:rPr lang="fr-FR" sz="1400" dirty="0"/>
              <a:t>, G. W.; Chandler, J. H.; </a:t>
            </a:r>
            <a:r>
              <a:rPr lang="fr-FR" sz="1400" i="1" dirty="0" err="1"/>
              <a:t>Synth</a:t>
            </a:r>
            <a:r>
              <a:rPr lang="fr-FR" sz="1400" i="1" dirty="0"/>
              <a:t>. Commun. </a:t>
            </a:r>
            <a:r>
              <a:rPr lang="fr-FR" sz="1400" b="1" dirty="0"/>
              <a:t>1979</a:t>
            </a:r>
            <a:r>
              <a:rPr lang="fr-FR" sz="1400" dirty="0"/>
              <a:t>, 9, 275.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9512" y="188640"/>
            <a:ext cx="4919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Controle</a:t>
            </a:r>
            <a:r>
              <a:rPr lang="fr-FR" sz="2800" dirty="0"/>
              <a:t> da </a:t>
            </a:r>
            <a:r>
              <a:rPr lang="fr-FR" sz="2800" dirty="0" err="1"/>
              <a:t>Estereoseletividade</a:t>
            </a:r>
            <a:endParaRPr lang="fr-FR" sz="2800" dirty="0"/>
          </a:p>
        </p:txBody>
      </p:sp>
      <p:graphicFrame>
        <p:nvGraphicFramePr>
          <p:cNvPr id="137218" name="Object 2"/>
          <p:cNvGraphicFramePr>
            <a:graphicFrameLocks noChangeAspect="1"/>
          </p:cNvGraphicFramePr>
          <p:nvPr/>
        </p:nvGraphicFramePr>
        <p:xfrm>
          <a:off x="72454" y="1916113"/>
          <a:ext cx="9036050" cy="355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441471" imgH="2533922" progId="ChemDraw.Document.6.0">
                  <p:embed/>
                </p:oleObj>
              </mc:Choice>
              <mc:Fallback>
                <p:oleObj name="CS ChemDraw Drawing" r:id="rId2" imgW="6441471" imgH="2533922" progId="ChemDraw.Document.6.0">
                  <p:embed/>
                  <p:pic>
                    <p:nvPicPr>
                      <p:cNvPr id="137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54" y="1916113"/>
                        <a:ext cx="9036050" cy="355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necteur droit 6"/>
          <p:cNvCxnSpPr/>
          <p:nvPr/>
        </p:nvCxnSpPr>
        <p:spPr>
          <a:xfrm>
            <a:off x="179512" y="6926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1520" y="144016"/>
            <a:ext cx="4801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Redução</a:t>
            </a:r>
            <a:r>
              <a:rPr lang="fr-FR" sz="2800" dirty="0"/>
              <a:t> </a:t>
            </a:r>
            <a:r>
              <a:rPr lang="fr-FR" sz="2800" dirty="0" err="1"/>
              <a:t>por</a:t>
            </a:r>
            <a:r>
              <a:rPr lang="fr-FR" sz="2800" dirty="0"/>
              <a:t> </a:t>
            </a:r>
            <a:r>
              <a:rPr lang="fr-FR" sz="2800" dirty="0" err="1"/>
              <a:t>Metais</a:t>
            </a:r>
            <a:r>
              <a:rPr lang="fr-FR" sz="2800" dirty="0"/>
              <a:t> </a:t>
            </a:r>
            <a:r>
              <a:rPr lang="fr-FR" sz="2800" dirty="0" err="1"/>
              <a:t>Dissolvidos</a:t>
            </a:r>
            <a:endParaRPr lang="fr-FR" sz="2800" dirty="0"/>
          </a:p>
        </p:txBody>
      </p:sp>
      <p:graphicFrame>
        <p:nvGraphicFramePr>
          <p:cNvPr id="150532" name="Object 4"/>
          <p:cNvGraphicFramePr>
            <a:graphicFrameLocks noChangeAspect="1"/>
          </p:cNvGraphicFramePr>
          <p:nvPr/>
        </p:nvGraphicFramePr>
        <p:xfrm>
          <a:off x="971600" y="1988840"/>
          <a:ext cx="6945313" cy="332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607990" imgH="2207826" progId="ChemDraw.Document.6.0">
                  <p:embed/>
                </p:oleObj>
              </mc:Choice>
              <mc:Fallback>
                <p:oleObj name="CS ChemDraw Drawing" r:id="rId2" imgW="4607990" imgH="2207826" progId="ChemDraw.Document.6.0">
                  <p:embed/>
                  <p:pic>
                    <p:nvPicPr>
                      <p:cNvPr id="150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988840"/>
                        <a:ext cx="6945313" cy="332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necteur droit 6"/>
          <p:cNvCxnSpPr/>
          <p:nvPr/>
        </p:nvCxnSpPr>
        <p:spPr>
          <a:xfrm>
            <a:off x="179512" y="6926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34264" y="241484"/>
            <a:ext cx="4137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Reação</a:t>
            </a:r>
            <a:r>
              <a:rPr lang="fr-FR" sz="2800" dirty="0"/>
              <a:t> de </a:t>
            </a:r>
            <a:r>
              <a:rPr lang="fr-FR" sz="2800" dirty="0" err="1"/>
              <a:t>Bouveault</a:t>
            </a:r>
            <a:r>
              <a:rPr lang="fr-FR" sz="2800" dirty="0"/>
              <a:t>-Blanc</a:t>
            </a:r>
          </a:p>
        </p:txBody>
      </p:sp>
      <p:graphicFrame>
        <p:nvGraphicFramePr>
          <p:cNvPr id="151554" name="Object 2"/>
          <p:cNvGraphicFramePr>
            <a:graphicFrameLocks noChangeAspect="1"/>
          </p:cNvGraphicFramePr>
          <p:nvPr/>
        </p:nvGraphicFramePr>
        <p:xfrm>
          <a:off x="5759450" y="116632"/>
          <a:ext cx="287813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396851" imgH="702335" progId="ChemDraw.Document.6.0">
                  <p:embed/>
                </p:oleObj>
              </mc:Choice>
              <mc:Fallback>
                <p:oleObj name="CS ChemDraw Drawing" r:id="rId2" imgW="2396851" imgH="702335" progId="ChemDraw.Document.6.0">
                  <p:embed/>
                  <p:pic>
                    <p:nvPicPr>
                      <p:cNvPr id="1515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450" y="116632"/>
                        <a:ext cx="2878138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7" name="Object 5"/>
          <p:cNvGraphicFramePr>
            <a:graphicFrameLocks noChangeAspect="1"/>
          </p:cNvGraphicFramePr>
          <p:nvPr/>
        </p:nvGraphicFramePr>
        <p:xfrm>
          <a:off x="800100" y="1112838"/>
          <a:ext cx="7299325" cy="526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214672" imgH="3763727" progId="ChemDraw.Document.6.0">
                  <p:embed/>
                </p:oleObj>
              </mc:Choice>
              <mc:Fallback>
                <p:oleObj name="CS ChemDraw Drawing" r:id="rId4" imgW="5214672" imgH="3763727" progId="ChemDraw.Document.6.0">
                  <p:embed/>
                  <p:pic>
                    <p:nvPicPr>
                      <p:cNvPr id="1515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112838"/>
                        <a:ext cx="7299325" cy="526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cteur droit 7"/>
          <p:cNvCxnSpPr/>
          <p:nvPr/>
        </p:nvCxnSpPr>
        <p:spPr>
          <a:xfrm>
            <a:off x="179512" y="9807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9512" y="188640"/>
            <a:ext cx="4256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Síntese</a:t>
            </a:r>
            <a:r>
              <a:rPr lang="fr-FR" sz="2800" dirty="0"/>
              <a:t> de </a:t>
            </a:r>
            <a:r>
              <a:rPr lang="fr-FR" sz="2800" dirty="0" err="1"/>
              <a:t>Organometálicos</a:t>
            </a:r>
            <a:endParaRPr lang="fr-FR" sz="2800" dirty="0"/>
          </a:p>
        </p:txBody>
      </p:sp>
      <p:graphicFrame>
        <p:nvGraphicFramePr>
          <p:cNvPr id="152578" name="Object 2"/>
          <p:cNvGraphicFramePr>
            <a:graphicFrameLocks noChangeAspect="1"/>
          </p:cNvGraphicFramePr>
          <p:nvPr/>
        </p:nvGraphicFramePr>
        <p:xfrm>
          <a:off x="387350" y="1436688"/>
          <a:ext cx="7985125" cy="437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322846" imgH="2919637" progId="ChemDraw.Document.6.0">
                  <p:embed/>
                </p:oleObj>
              </mc:Choice>
              <mc:Fallback>
                <p:oleObj name="CS ChemDraw Drawing" r:id="rId2" imgW="5322846" imgH="2919637" progId="ChemDraw.Document.6.0">
                  <p:embed/>
                  <p:pic>
                    <p:nvPicPr>
                      <p:cNvPr id="1525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1436688"/>
                        <a:ext cx="7985125" cy="437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necteur droit 6"/>
          <p:cNvCxnSpPr/>
          <p:nvPr/>
        </p:nvCxnSpPr>
        <p:spPr>
          <a:xfrm>
            <a:off x="179512" y="6926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9512" y="116632"/>
            <a:ext cx="3722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A Importância do Metal</a:t>
            </a:r>
          </a:p>
        </p:txBody>
      </p:sp>
      <p:graphicFrame>
        <p:nvGraphicFramePr>
          <p:cNvPr id="153605" name="Object 5"/>
          <p:cNvGraphicFramePr>
            <a:graphicFrameLocks noChangeAspect="1"/>
          </p:cNvGraphicFramePr>
          <p:nvPr/>
        </p:nvGraphicFramePr>
        <p:xfrm>
          <a:off x="960438" y="1262063"/>
          <a:ext cx="6975475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758947" imgH="3861516" progId="ChemDraw.Document.6.0">
                  <p:embed/>
                </p:oleObj>
              </mc:Choice>
              <mc:Fallback>
                <p:oleObj name="CS ChemDraw Drawing" r:id="rId2" imgW="5758947" imgH="3861516" progId="ChemDraw.Document.6.0">
                  <p:embed/>
                  <p:pic>
                    <p:nvPicPr>
                      <p:cNvPr id="1536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1262063"/>
                        <a:ext cx="6975475" cy="467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necteur droit 6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15</a:t>
            </a:fld>
            <a:endParaRPr lang="fr-FR"/>
          </a:p>
        </p:txBody>
      </p:sp>
      <p:graphicFrame>
        <p:nvGraphicFramePr>
          <p:cNvPr id="154626" name="Object 2"/>
          <p:cNvGraphicFramePr>
            <a:graphicFrameLocks noChangeAspect="1"/>
          </p:cNvGraphicFramePr>
          <p:nvPr/>
        </p:nvGraphicFramePr>
        <p:xfrm>
          <a:off x="1409700" y="1352550"/>
          <a:ext cx="6338888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225598" imgH="1735560" progId="ChemDraw.Document.6.0">
                  <p:embed/>
                </p:oleObj>
              </mc:Choice>
              <mc:Fallback>
                <p:oleObj name="CS ChemDraw Drawing" r:id="rId2" imgW="4225598" imgH="1735560" progId="ChemDraw.Document.6.0">
                  <p:embed/>
                  <p:pic>
                    <p:nvPicPr>
                      <p:cNvPr id="1546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1352550"/>
                        <a:ext cx="6338888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27" name="Object 3"/>
          <p:cNvGraphicFramePr>
            <a:graphicFrameLocks noChangeAspect="1"/>
          </p:cNvGraphicFramePr>
          <p:nvPr/>
        </p:nvGraphicFramePr>
        <p:xfrm>
          <a:off x="601663" y="4175125"/>
          <a:ext cx="78803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255899" imgH="1221980" progId="ChemDraw.Document.6.0">
                  <p:embed/>
                </p:oleObj>
              </mc:Choice>
              <mc:Fallback>
                <p:oleObj name="CS ChemDraw Drawing" r:id="rId4" imgW="5255899" imgH="1221980" progId="ChemDraw.Document.6.0">
                  <p:embed/>
                  <p:pic>
                    <p:nvPicPr>
                      <p:cNvPr id="154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4175125"/>
                        <a:ext cx="7880350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79512" y="116632"/>
            <a:ext cx="4269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Redução de </a:t>
            </a:r>
            <a:r>
              <a:rPr lang="fr-FR" sz="2800" dirty="0" err="1"/>
              <a:t>Duplas</a:t>
            </a:r>
            <a:r>
              <a:rPr lang="fr-FR" sz="2800" dirty="0"/>
              <a:t> </a:t>
            </a:r>
            <a:r>
              <a:rPr lang="fr-FR" sz="2800" dirty="0" err="1"/>
              <a:t>Ligações</a:t>
            </a:r>
            <a:endParaRPr lang="fr-FR" sz="28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71472" y="1052736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Exemplo</a:t>
            </a:r>
            <a:r>
              <a:rPr lang="fr-F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" name="ZoneTexte 9"/>
          <p:cNvSpPr txBox="1"/>
          <p:nvPr/>
        </p:nvSpPr>
        <p:spPr>
          <a:xfrm>
            <a:off x="249871" y="6448032"/>
            <a:ext cx="4465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Z. Valenta </a:t>
            </a:r>
            <a:r>
              <a:rPr lang="fi-FI" sz="1600" i="1" dirty="0"/>
              <a:t>et al.</a:t>
            </a:r>
            <a:r>
              <a:rPr lang="fi-FI" sz="1600" dirty="0"/>
              <a:t>, </a:t>
            </a:r>
            <a:r>
              <a:rPr lang="fi-FI" sz="1600" i="1" dirty="0"/>
              <a:t>Tetrahedron Lett. </a:t>
            </a:r>
            <a:r>
              <a:rPr lang="fi-FI" sz="1600" b="1" dirty="0"/>
              <a:t>1997</a:t>
            </a:r>
            <a:r>
              <a:rPr lang="fi-FI" sz="1600" dirty="0"/>
              <a:t>, 38, 3863</a:t>
            </a:r>
            <a:r>
              <a:rPr lang="fi-FI" sz="1600" b="1" i="1" dirty="0"/>
              <a:t>.</a:t>
            </a:r>
            <a:endParaRPr lang="fr-FR" sz="1600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1115616" y="1460847"/>
          <a:ext cx="6996112" cy="441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663211" imgH="2946926" progId="ChemDraw.Document.6.0">
                  <p:embed/>
                </p:oleObj>
              </mc:Choice>
              <mc:Fallback>
                <p:oleObj name="CS ChemDraw Drawing" r:id="rId2" imgW="4663211" imgH="2946926" progId="ChemDraw.Document.6.0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460847"/>
                        <a:ext cx="6996112" cy="441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7"/>
          <p:cNvSpPr txBox="1"/>
          <p:nvPr/>
        </p:nvSpPr>
        <p:spPr>
          <a:xfrm>
            <a:off x="179512" y="116632"/>
            <a:ext cx="4269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Redução de </a:t>
            </a:r>
            <a:r>
              <a:rPr lang="fr-FR" sz="2800" dirty="0" err="1"/>
              <a:t>Duplas</a:t>
            </a:r>
            <a:r>
              <a:rPr lang="fr-FR" sz="2800" dirty="0"/>
              <a:t> </a:t>
            </a:r>
            <a:r>
              <a:rPr lang="fr-FR" sz="2800" dirty="0" err="1"/>
              <a:t>Ligações</a:t>
            </a:r>
            <a:endParaRPr lang="fr-FR" sz="28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56989" y="910461"/>
            <a:ext cx="2759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Redução</a:t>
            </a:r>
            <a:r>
              <a:rPr lang="fr-FR" sz="2800" dirty="0"/>
              <a:t> de </a:t>
            </a:r>
            <a:r>
              <a:rPr lang="fr-FR" sz="2800" dirty="0" err="1"/>
              <a:t>Birch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214282" y="2571744"/>
            <a:ext cx="1365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rgbClr val="0000FF"/>
                </a:solidFill>
              </a:rPr>
              <a:t>Exemplo</a:t>
            </a:r>
            <a:r>
              <a:rPr lang="fr-FR" sz="2400" b="1" dirty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156677" name="Object 5"/>
          <p:cNvGraphicFramePr>
            <a:graphicFrameLocks noChangeAspect="1"/>
          </p:cNvGraphicFramePr>
          <p:nvPr/>
        </p:nvGraphicFramePr>
        <p:xfrm>
          <a:off x="4248150" y="225425"/>
          <a:ext cx="3743325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195296" imgH="1726463" progId="ChemDraw.Document.6.0">
                  <p:embed/>
                </p:oleObj>
              </mc:Choice>
              <mc:Fallback>
                <p:oleObj name="CS ChemDraw Drawing" r:id="rId2" imgW="3195296" imgH="1726463" progId="ChemDraw.Document.6.0">
                  <p:embed/>
                  <p:pic>
                    <p:nvPicPr>
                      <p:cNvPr id="1566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225425"/>
                        <a:ext cx="3743325" cy="202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587375" y="4002088"/>
          <a:ext cx="81978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831610" imgH="763358" progId="ChemDraw.Document.6.0">
                  <p:embed/>
                </p:oleObj>
              </mc:Choice>
              <mc:Fallback>
                <p:oleObj name="CS ChemDraw Drawing" r:id="rId4" imgW="6831610" imgH="763358" progId="ChemDraw.Document.6.0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4002088"/>
                        <a:ext cx="81978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67475" y="6448032"/>
            <a:ext cx="3975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D. A. Evans </a:t>
            </a:r>
            <a:r>
              <a:rPr lang="pt-BR" sz="1600" i="1" dirty="0" err="1"/>
              <a:t>et</a:t>
            </a:r>
            <a:r>
              <a:rPr lang="pt-BR" sz="1600" i="1" dirty="0"/>
              <a:t> al.</a:t>
            </a:r>
            <a:r>
              <a:rPr lang="pt-BR" sz="1600" dirty="0"/>
              <a:t>, </a:t>
            </a:r>
            <a:r>
              <a:rPr lang="pt-BR" sz="1600" i="1" dirty="0"/>
              <a:t>J. Org. </a:t>
            </a:r>
            <a:r>
              <a:rPr lang="pt-BR" sz="1600" i="1" dirty="0" err="1"/>
              <a:t>Chem</a:t>
            </a:r>
            <a:r>
              <a:rPr lang="pt-BR" sz="1600" i="1" dirty="0"/>
              <a:t>.</a:t>
            </a:r>
            <a:r>
              <a:rPr lang="pt-BR" sz="1600" dirty="0"/>
              <a:t> </a:t>
            </a:r>
            <a:r>
              <a:rPr lang="pt-BR" sz="1600" b="1" dirty="0"/>
              <a:t>1991</a:t>
            </a:r>
            <a:r>
              <a:rPr lang="pt-BR" sz="1600" dirty="0"/>
              <a:t>, 56, 741.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79512" y="24208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66941" y="118373"/>
            <a:ext cx="641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Redução</a:t>
            </a:r>
            <a:r>
              <a:rPr lang="fr-FR" sz="2800" dirty="0"/>
              <a:t> de </a:t>
            </a:r>
            <a:r>
              <a:rPr lang="fr-FR" sz="2800" dirty="0" err="1"/>
              <a:t>Birch</a:t>
            </a:r>
            <a:r>
              <a:rPr lang="fr-FR" sz="2800" dirty="0"/>
              <a:t>: </a:t>
            </a:r>
            <a:r>
              <a:rPr lang="fr-FR" sz="2800" dirty="0" err="1"/>
              <a:t>Efeito</a:t>
            </a:r>
            <a:r>
              <a:rPr lang="fr-FR" sz="2800" dirty="0"/>
              <a:t> </a:t>
            </a:r>
            <a:r>
              <a:rPr lang="fr-FR" sz="2800" dirty="0" err="1"/>
              <a:t>Diretor</a:t>
            </a:r>
            <a:r>
              <a:rPr lang="fr-FR" sz="2800" dirty="0"/>
              <a:t> de </a:t>
            </a:r>
            <a:r>
              <a:rPr lang="fr-FR" sz="2800" dirty="0" err="1"/>
              <a:t>Grupos</a:t>
            </a:r>
            <a:endParaRPr lang="fr-FR" sz="280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60869" name="Object 5"/>
          <p:cNvGraphicFramePr>
            <a:graphicFrameLocks noChangeAspect="1"/>
          </p:cNvGraphicFramePr>
          <p:nvPr/>
        </p:nvGraphicFramePr>
        <p:xfrm>
          <a:off x="1763688" y="883345"/>
          <a:ext cx="5891212" cy="283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943816" imgH="1897025" progId="ChemDraw.Document.6.0">
                  <p:embed/>
                </p:oleObj>
              </mc:Choice>
              <mc:Fallback>
                <p:oleObj name="CS ChemDraw Drawing" r:id="rId2" imgW="3943816" imgH="1897025" progId="ChemDraw.Document.6.0">
                  <p:embed/>
                  <p:pic>
                    <p:nvPicPr>
                      <p:cNvPr id="10608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883345"/>
                        <a:ext cx="5891212" cy="283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0870" name="Object 6"/>
          <p:cNvGraphicFramePr>
            <a:graphicFrameLocks noChangeAspect="1"/>
          </p:cNvGraphicFramePr>
          <p:nvPr/>
        </p:nvGraphicFramePr>
        <p:xfrm>
          <a:off x="2051050" y="3973537"/>
          <a:ext cx="5326063" cy="226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559533" imgH="1512692" progId="ChemDraw.Document.6.0">
                  <p:embed/>
                </p:oleObj>
              </mc:Choice>
              <mc:Fallback>
                <p:oleObj name="CS ChemDraw Drawing" r:id="rId4" imgW="3559533" imgH="1512692" progId="ChemDraw.Document.6.0">
                  <p:embed/>
                  <p:pic>
                    <p:nvPicPr>
                      <p:cNvPr id="10608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3973537"/>
                        <a:ext cx="5326063" cy="226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9512" y="-24"/>
            <a:ext cx="655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Sequência</a:t>
            </a:r>
            <a:r>
              <a:rPr lang="fr-FR" sz="2800" dirty="0"/>
              <a:t> de </a:t>
            </a:r>
            <a:r>
              <a:rPr lang="fr-FR" sz="2800" dirty="0" err="1"/>
              <a:t>Redução</a:t>
            </a:r>
            <a:r>
              <a:rPr lang="fr-FR" sz="2800" dirty="0"/>
              <a:t> de </a:t>
            </a:r>
            <a:r>
              <a:rPr lang="fr-FR" sz="2800" dirty="0" err="1"/>
              <a:t>Birch</a:t>
            </a:r>
            <a:r>
              <a:rPr lang="fr-FR" sz="2800" dirty="0"/>
              <a:t> e </a:t>
            </a:r>
            <a:r>
              <a:rPr lang="fr-FR" sz="2800" dirty="0" err="1"/>
              <a:t>Alquilação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214282" y="2607295"/>
            <a:ext cx="1365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rgbClr val="0000FF"/>
                </a:solidFill>
              </a:rPr>
              <a:t>Exemplo</a:t>
            </a:r>
            <a:r>
              <a:rPr lang="fr-FR" sz="24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5646" y="6381328"/>
            <a:ext cx="4298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L. N. Mander</a:t>
            </a:r>
            <a:r>
              <a:rPr lang="fr-FR" sz="1600" i="1" dirty="0"/>
              <a:t> et al.</a:t>
            </a:r>
            <a:r>
              <a:rPr lang="fr-FR" sz="1600" dirty="0"/>
              <a:t>, </a:t>
            </a:r>
            <a:r>
              <a:rPr lang="fr-FR" sz="1600" i="1" dirty="0"/>
              <a:t>J. Org. Chem. </a:t>
            </a:r>
            <a:r>
              <a:rPr lang="fr-FR" sz="1600" b="1" dirty="0"/>
              <a:t>1984</a:t>
            </a:r>
            <a:r>
              <a:rPr lang="fr-FR" sz="1600" dirty="0"/>
              <a:t>, 49, 3250.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14282" y="1285860"/>
            <a:ext cx="1607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rgbClr val="0000FF"/>
                </a:solidFill>
              </a:rPr>
              <a:t>Alquilação</a:t>
            </a:r>
            <a:r>
              <a:rPr lang="fr-FR" sz="2400" b="1" dirty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158725" name="Object 5"/>
          <p:cNvGraphicFramePr>
            <a:graphicFrameLocks noChangeAspect="1"/>
          </p:cNvGraphicFramePr>
          <p:nvPr/>
        </p:nvGraphicFramePr>
        <p:xfrm>
          <a:off x="755576" y="3140968"/>
          <a:ext cx="7600950" cy="293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374329" imgH="2462531" progId="ChemDraw.Document.6.0">
                  <p:embed/>
                </p:oleObj>
              </mc:Choice>
              <mc:Fallback>
                <p:oleObj name="CS ChemDraw Drawing" r:id="rId2" imgW="6374329" imgH="2462531" progId="ChemDraw.Document.6.0">
                  <p:embed/>
                  <p:pic>
                    <p:nvPicPr>
                      <p:cNvPr id="1587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140968"/>
                        <a:ext cx="7600950" cy="293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6" name="Object 6"/>
          <p:cNvGraphicFramePr>
            <a:graphicFrameLocks noChangeAspect="1"/>
          </p:cNvGraphicFramePr>
          <p:nvPr/>
        </p:nvGraphicFramePr>
        <p:xfrm>
          <a:off x="2195736" y="1028651"/>
          <a:ext cx="6078537" cy="13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054680" imgH="1157924" progId="ChemDraw.Document.6.0">
                  <p:embed/>
                </p:oleObj>
              </mc:Choice>
              <mc:Fallback>
                <p:oleObj name="CS ChemDraw Drawing" r:id="rId4" imgW="5054680" imgH="1157924" progId="ChemDraw.Document.6.0">
                  <p:embed/>
                  <p:pic>
                    <p:nvPicPr>
                      <p:cNvPr id="1587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028651"/>
                        <a:ext cx="6078537" cy="139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necteur droit 10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46912" y="6592267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CaixaDeTexto 4"/>
          <p:cNvSpPr txBox="1"/>
          <p:nvPr/>
        </p:nvSpPr>
        <p:spPr>
          <a:xfrm>
            <a:off x="35496" y="-27384"/>
            <a:ext cx="4547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Métodos Comuns de Redução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0" y="476673"/>
          <a:ext cx="9108504" cy="6347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408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LiAlH</a:t>
                      </a:r>
                      <a:r>
                        <a:rPr lang="pt-BR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NaBH</a:t>
                      </a:r>
                      <a:r>
                        <a:rPr lang="pt-BR" baseline="-25000" dirty="0"/>
                        <a:t>4</a:t>
                      </a:r>
                      <a:r>
                        <a:rPr lang="pt-BR" dirty="0"/>
                        <a:t>/ LiBH</a:t>
                      </a:r>
                      <a:r>
                        <a:rPr lang="pt-BR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BH</a:t>
                      </a:r>
                      <a:r>
                        <a:rPr lang="pt-BR" baseline="-25000" dirty="0"/>
                        <a:t>3</a:t>
                      </a:r>
                      <a:r>
                        <a:rPr lang="pt-BR" dirty="0"/>
                        <a:t>.THF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H</a:t>
                      </a:r>
                      <a:r>
                        <a:rPr lang="pt-BR" baseline="-25000" dirty="0"/>
                        <a:t>2</a:t>
                      </a:r>
                      <a:r>
                        <a:rPr lang="pt-BR" dirty="0"/>
                        <a:t>/</a:t>
                      </a:r>
                      <a:r>
                        <a:rPr lang="pt-BR" dirty="0" err="1"/>
                        <a:t>Pt</a:t>
                      </a:r>
                      <a:r>
                        <a:rPr lang="pt-BR" dirty="0"/>
                        <a:t> ou </a:t>
                      </a:r>
                      <a:r>
                        <a:rPr lang="pt-BR" dirty="0" err="1"/>
                        <a:t>Pd</a:t>
                      </a:r>
                      <a:endParaRPr lang="pt-BR" dirty="0"/>
                    </a:p>
                    <a:p>
                      <a:pPr algn="ctr"/>
                      <a:r>
                        <a:rPr lang="pt-BR" dirty="0"/>
                        <a:t>H</a:t>
                      </a:r>
                      <a:r>
                        <a:rPr lang="pt-BR" baseline="-25000" dirty="0"/>
                        <a:t>2</a:t>
                      </a:r>
                      <a:r>
                        <a:rPr lang="pt-BR" dirty="0"/>
                        <a:t> / </a:t>
                      </a:r>
                      <a:r>
                        <a:rPr lang="pt-BR" dirty="0" err="1"/>
                        <a:t>Ni</a:t>
                      </a:r>
                      <a:r>
                        <a:rPr lang="pt-BR" dirty="0"/>
                        <a:t> de </a:t>
                      </a:r>
                      <a:r>
                        <a:rPr lang="pt-BR" dirty="0" err="1"/>
                        <a:t>Raney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958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99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72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264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33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51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5617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605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605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4996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032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12641" name="Object 1"/>
          <p:cNvGraphicFramePr>
            <a:graphicFrameLocks noChangeAspect="1"/>
          </p:cNvGraphicFramePr>
          <p:nvPr/>
        </p:nvGraphicFramePr>
        <p:xfrm>
          <a:off x="289546" y="1192808"/>
          <a:ext cx="6064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04182" imgH="423372" progId="ChemDraw.Document.6.0">
                  <p:embed/>
                </p:oleObj>
              </mc:Choice>
              <mc:Fallback>
                <p:oleObj name="CS ChemDraw Drawing" r:id="rId2" imgW="504182" imgH="423372" progId="ChemDraw.Document.6.0">
                  <p:embed/>
                  <p:pic>
                    <p:nvPicPr>
                      <p:cNvPr id="11264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46" y="1192808"/>
                        <a:ext cx="6064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284783" y="1696864"/>
          <a:ext cx="5857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87540" imgH="424509" progId="ChemDraw.Document.6.0">
                  <p:embed/>
                </p:oleObj>
              </mc:Choice>
              <mc:Fallback>
                <p:oleObj name="CS ChemDraw Drawing" r:id="rId4" imgW="487540" imgH="424509" progId="ChemDraw.Document.6.0">
                  <p:embed/>
                  <p:pic>
                    <p:nvPicPr>
                      <p:cNvPr id="1126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83" y="1696864"/>
                        <a:ext cx="58578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3" name="Object 3"/>
          <p:cNvGraphicFramePr>
            <a:graphicFrameLocks noChangeAspect="1"/>
          </p:cNvGraphicFramePr>
          <p:nvPr/>
        </p:nvGraphicFramePr>
        <p:xfrm>
          <a:off x="218108" y="2199332"/>
          <a:ext cx="7175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598362" imgH="424888" progId="ChemDraw.Document.6.0">
                  <p:embed/>
                </p:oleObj>
              </mc:Choice>
              <mc:Fallback>
                <p:oleObj name="CS ChemDraw Drawing" r:id="rId6" imgW="598362" imgH="424888" progId="ChemDraw.Document.6.0">
                  <p:embed/>
                  <p:pic>
                    <p:nvPicPr>
                      <p:cNvPr id="1126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08" y="2199332"/>
                        <a:ext cx="7175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151433" y="2703389"/>
          <a:ext cx="89217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741711" imgH="424509" progId="ChemDraw.Document.6.0">
                  <p:embed/>
                </p:oleObj>
              </mc:Choice>
              <mc:Fallback>
                <p:oleObj name="CS ChemDraw Drawing" r:id="rId8" imgW="741711" imgH="424509" progId="ChemDraw.Document.6.0">
                  <p:embed/>
                  <p:pic>
                    <p:nvPicPr>
                      <p:cNvPr id="1126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33" y="2703389"/>
                        <a:ext cx="892175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5" name="Object 5"/>
          <p:cNvGraphicFramePr>
            <a:graphicFrameLocks noChangeAspect="1"/>
          </p:cNvGraphicFramePr>
          <p:nvPr/>
        </p:nvGraphicFramePr>
        <p:xfrm>
          <a:off x="284783" y="3207445"/>
          <a:ext cx="65563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546922" imgH="424888" progId="ChemDraw.Document.6.0">
                  <p:embed/>
                </p:oleObj>
              </mc:Choice>
              <mc:Fallback>
                <p:oleObj name="CS ChemDraw Drawing" r:id="rId10" imgW="546922" imgH="424888" progId="ChemDraw.Document.6.0">
                  <p:embed/>
                  <p:pic>
                    <p:nvPicPr>
                      <p:cNvPr id="1126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83" y="3207445"/>
                        <a:ext cx="655638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6" name="Object 6"/>
          <p:cNvGraphicFramePr>
            <a:graphicFrameLocks noChangeAspect="1"/>
          </p:cNvGraphicFramePr>
          <p:nvPr/>
        </p:nvGraphicFramePr>
        <p:xfrm>
          <a:off x="278433" y="3922068"/>
          <a:ext cx="528638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438370" imgH="188755" progId="ChemDraw.Document.6.0">
                  <p:embed/>
                </p:oleObj>
              </mc:Choice>
              <mc:Fallback>
                <p:oleObj name="CS ChemDraw Drawing" r:id="rId12" imgW="438370" imgH="188755" progId="ChemDraw.Document.6.0">
                  <p:embed/>
                  <p:pic>
                    <p:nvPicPr>
                      <p:cNvPr id="1126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33" y="3922068"/>
                        <a:ext cx="528638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7" name="Object 7"/>
          <p:cNvGraphicFramePr>
            <a:graphicFrameLocks noChangeAspect="1"/>
          </p:cNvGraphicFramePr>
          <p:nvPr/>
        </p:nvGraphicFramePr>
        <p:xfrm>
          <a:off x="197917" y="4292327"/>
          <a:ext cx="7016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4" imgW="583232" imgH="421856" progId="ChemDraw.Document.6.0">
                  <p:embed/>
                </p:oleObj>
              </mc:Choice>
              <mc:Fallback>
                <p:oleObj name="CS ChemDraw Drawing" r:id="rId14" imgW="583232" imgH="421856" progId="ChemDraw.Document.6.0">
                  <p:embed/>
                  <p:pic>
                    <p:nvPicPr>
                      <p:cNvPr id="1126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17" y="4292327"/>
                        <a:ext cx="7016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8" name="Object 8"/>
          <p:cNvGraphicFramePr>
            <a:graphicFrameLocks noChangeAspect="1"/>
          </p:cNvGraphicFramePr>
          <p:nvPr/>
        </p:nvGraphicFramePr>
        <p:xfrm>
          <a:off x="107504" y="4892650"/>
          <a:ext cx="10223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6" imgW="854802" imgH="281616" progId="ChemDraw.Document.6.0">
                  <p:embed/>
                </p:oleObj>
              </mc:Choice>
              <mc:Fallback>
                <p:oleObj name="CS ChemDraw Drawing" r:id="rId16" imgW="854802" imgH="281616" progId="ChemDraw.Document.6.0">
                  <p:embed/>
                  <p:pic>
                    <p:nvPicPr>
                      <p:cNvPr id="1126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892650"/>
                        <a:ext cx="10223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50" name="Object 10"/>
          <p:cNvGraphicFramePr>
            <a:graphicFrameLocks noChangeAspect="1"/>
          </p:cNvGraphicFramePr>
          <p:nvPr/>
        </p:nvGraphicFramePr>
        <p:xfrm>
          <a:off x="297929" y="5330477"/>
          <a:ext cx="601663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8" imgW="499643" imgH="216045" progId="ChemDraw.Document.6.0">
                  <p:embed/>
                </p:oleObj>
              </mc:Choice>
              <mc:Fallback>
                <p:oleObj name="CS ChemDraw Drawing" r:id="rId18" imgW="499643" imgH="216045" progId="ChemDraw.Document.6.0">
                  <p:embed/>
                  <p:pic>
                    <p:nvPicPr>
                      <p:cNvPr id="1126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29" y="5330477"/>
                        <a:ext cx="601663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51" name="Object 11"/>
          <p:cNvGraphicFramePr>
            <a:graphicFrameLocks noChangeAspect="1"/>
          </p:cNvGraphicFramePr>
          <p:nvPr/>
        </p:nvGraphicFramePr>
        <p:xfrm>
          <a:off x="172071" y="5791101"/>
          <a:ext cx="871537" cy="23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0" imgW="737172" imgH="191408" progId="ChemDraw.Document.6.0">
                  <p:embed/>
                </p:oleObj>
              </mc:Choice>
              <mc:Fallback>
                <p:oleObj name="CS ChemDraw Drawing" r:id="rId20" imgW="737172" imgH="191408" progId="ChemDraw.Document.6.0">
                  <p:embed/>
                  <p:pic>
                    <p:nvPicPr>
                      <p:cNvPr id="1126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71" y="5791101"/>
                        <a:ext cx="871537" cy="23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52" name="Object 12"/>
          <p:cNvGraphicFramePr>
            <a:graphicFrameLocks noChangeAspect="1"/>
          </p:cNvGraphicFramePr>
          <p:nvPr/>
        </p:nvGraphicFramePr>
        <p:xfrm>
          <a:off x="234430" y="6237312"/>
          <a:ext cx="6651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2" imgW="552596" imgH="504104" progId="ChemDraw.Document.6.0">
                  <p:embed/>
                </p:oleObj>
              </mc:Choice>
              <mc:Fallback>
                <p:oleObj name="CS ChemDraw Drawing" r:id="rId22" imgW="552596" imgH="504104" progId="ChemDraw.Document.6.0">
                  <p:embed/>
                  <p:pic>
                    <p:nvPicPr>
                      <p:cNvPr id="1126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30" y="6237312"/>
                        <a:ext cx="66516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54" name="Object 14"/>
          <p:cNvGraphicFramePr>
            <a:graphicFrameLocks noChangeAspect="1"/>
          </p:cNvGraphicFramePr>
          <p:nvPr/>
        </p:nvGraphicFramePr>
        <p:xfrm>
          <a:off x="1518891" y="1197570"/>
          <a:ext cx="6048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4" imgW="505317" imgH="422993" progId="ChemDraw.Document.6.0">
                  <p:embed/>
                </p:oleObj>
              </mc:Choice>
              <mc:Fallback>
                <p:oleObj name="CS ChemDraw Drawing" r:id="rId24" imgW="505317" imgH="422993" progId="ChemDraw.Document.6.0">
                  <p:embed/>
                  <p:pic>
                    <p:nvPicPr>
                      <p:cNvPr id="1126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8891" y="1197570"/>
                        <a:ext cx="604837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55" name="Object 15"/>
          <p:cNvGraphicFramePr>
            <a:graphicFrameLocks noChangeAspect="1"/>
          </p:cNvGraphicFramePr>
          <p:nvPr/>
        </p:nvGraphicFramePr>
        <p:xfrm>
          <a:off x="3247082" y="1192808"/>
          <a:ext cx="6048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6" imgW="503804" imgH="423372" progId="ChemDraw.Document.6.0">
                  <p:embed/>
                </p:oleObj>
              </mc:Choice>
              <mc:Fallback>
                <p:oleObj name="CS ChemDraw Drawing" r:id="rId26" imgW="503804" imgH="423372" progId="ChemDraw.Document.6.0">
                  <p:embed/>
                  <p:pic>
                    <p:nvPicPr>
                      <p:cNvPr id="11265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7082" y="1192808"/>
                        <a:ext cx="60483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56" name="Object 16"/>
          <p:cNvGraphicFramePr>
            <a:graphicFrameLocks noChangeAspect="1"/>
          </p:cNvGraphicFramePr>
          <p:nvPr/>
        </p:nvGraphicFramePr>
        <p:xfrm>
          <a:off x="5345278" y="1128688"/>
          <a:ext cx="6080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8" imgW="505695" imgH="423372" progId="ChemDraw.Document.6.0">
                  <p:embed/>
                </p:oleObj>
              </mc:Choice>
              <mc:Fallback>
                <p:oleObj name="CS ChemDraw Drawing" r:id="rId28" imgW="505695" imgH="423372" progId="ChemDraw.Document.6.0">
                  <p:embed/>
                  <p:pic>
                    <p:nvPicPr>
                      <p:cNvPr id="11265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278" y="1128688"/>
                        <a:ext cx="608012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59" name="Object 19"/>
          <p:cNvGraphicFramePr>
            <a:graphicFrameLocks noChangeAspect="1"/>
          </p:cNvGraphicFramePr>
          <p:nvPr/>
        </p:nvGraphicFramePr>
        <p:xfrm>
          <a:off x="1453803" y="1825898"/>
          <a:ext cx="66992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0" imgW="546922" imgH="195956" progId="ChemDraw.Document.6.0">
                  <p:embed/>
                </p:oleObj>
              </mc:Choice>
              <mc:Fallback>
                <p:oleObj name="CS ChemDraw Drawing" r:id="rId30" imgW="546922" imgH="195956" progId="ChemDraw.Document.6.0">
                  <p:embed/>
                  <p:pic>
                    <p:nvPicPr>
                      <p:cNvPr id="11265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803" y="1825898"/>
                        <a:ext cx="669925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60" name="Object 20"/>
          <p:cNvGraphicFramePr>
            <a:graphicFrameLocks noChangeAspect="1"/>
          </p:cNvGraphicFramePr>
          <p:nvPr/>
        </p:nvGraphicFramePr>
        <p:xfrm>
          <a:off x="3193108" y="1899493"/>
          <a:ext cx="658812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2" imgW="545031" imgH="194819" progId="ChemDraw.Document.6.0">
                  <p:embed/>
                </p:oleObj>
              </mc:Choice>
              <mc:Fallback>
                <p:oleObj name="CS ChemDraw Drawing" r:id="rId32" imgW="545031" imgH="194819" progId="ChemDraw.Document.6.0">
                  <p:embed/>
                  <p:pic>
                    <p:nvPicPr>
                      <p:cNvPr id="11266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3108" y="1899493"/>
                        <a:ext cx="658812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61" name="Object 21"/>
          <p:cNvGraphicFramePr>
            <a:graphicFrameLocks noChangeAspect="1"/>
          </p:cNvGraphicFramePr>
          <p:nvPr/>
        </p:nvGraphicFramePr>
        <p:xfrm>
          <a:off x="5331189" y="1793875"/>
          <a:ext cx="661988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4" imgW="546544" imgH="196335" progId="ChemDraw.Document.6.0">
                  <p:embed/>
                </p:oleObj>
              </mc:Choice>
              <mc:Fallback>
                <p:oleObj name="CS ChemDraw Drawing" r:id="rId34" imgW="546544" imgH="196335" progId="ChemDraw.Document.6.0">
                  <p:embed/>
                  <p:pic>
                    <p:nvPicPr>
                      <p:cNvPr id="11266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1189" y="1793875"/>
                        <a:ext cx="661988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63" name="Object 23"/>
          <p:cNvGraphicFramePr>
            <a:graphicFrameLocks noChangeAspect="1"/>
          </p:cNvGraphicFramePr>
          <p:nvPr/>
        </p:nvGraphicFramePr>
        <p:xfrm>
          <a:off x="6369942" y="1772816"/>
          <a:ext cx="25225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6" imgW="2113177" imgH="341123" progId="ChemDraw.Document.6.0">
                  <p:embed/>
                </p:oleObj>
              </mc:Choice>
              <mc:Fallback>
                <p:oleObj name="CS ChemDraw Drawing" r:id="rId36" imgW="2113177" imgH="341123" progId="ChemDraw.Document.6.0">
                  <p:embed/>
                  <p:pic>
                    <p:nvPicPr>
                      <p:cNvPr id="11266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9942" y="1772816"/>
                        <a:ext cx="25225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64" name="Object 24"/>
          <p:cNvGraphicFramePr>
            <a:graphicFrameLocks noChangeAspect="1"/>
          </p:cNvGraphicFramePr>
          <p:nvPr/>
        </p:nvGraphicFramePr>
        <p:xfrm>
          <a:off x="1113185" y="2295029"/>
          <a:ext cx="129857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8" imgW="1090819" imgH="225141" progId="ChemDraw.Document.6.0">
                  <p:embed/>
                </p:oleObj>
              </mc:Choice>
              <mc:Fallback>
                <p:oleObj name="CS ChemDraw Drawing" r:id="rId38" imgW="1090819" imgH="225141" progId="ChemDraw.Document.6.0">
                  <p:embed/>
                  <p:pic>
                    <p:nvPicPr>
                      <p:cNvPr id="11266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185" y="2295029"/>
                        <a:ext cx="1298575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68" name="Object 28"/>
          <p:cNvGraphicFramePr>
            <a:graphicFrameLocks noChangeAspect="1"/>
          </p:cNvGraphicFramePr>
          <p:nvPr/>
        </p:nvGraphicFramePr>
        <p:xfrm>
          <a:off x="2589337" y="2223145"/>
          <a:ext cx="21986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0" imgW="1828369" imgH="403284" progId="ChemDraw.Document.6.0">
                  <p:embed/>
                </p:oleObj>
              </mc:Choice>
              <mc:Fallback>
                <p:oleObj name="CS ChemDraw Drawing" r:id="rId40" imgW="1828369" imgH="403284" progId="ChemDraw.Document.6.0">
                  <p:embed/>
                  <p:pic>
                    <p:nvPicPr>
                      <p:cNvPr id="11266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337" y="2223145"/>
                        <a:ext cx="2198687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69" name="Object 29"/>
          <p:cNvGraphicFramePr>
            <a:graphicFrameLocks noChangeAspect="1"/>
          </p:cNvGraphicFramePr>
          <p:nvPr/>
        </p:nvGraphicFramePr>
        <p:xfrm>
          <a:off x="4918497" y="2295029"/>
          <a:ext cx="1309687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2" imgW="1089306" imgH="225141" progId="ChemDraw.Document.6.0">
                  <p:embed/>
                </p:oleObj>
              </mc:Choice>
              <mc:Fallback>
                <p:oleObj name="CS ChemDraw Drawing" r:id="rId42" imgW="1089306" imgH="225141" progId="ChemDraw.Document.6.0">
                  <p:embed/>
                  <p:pic>
                    <p:nvPicPr>
                      <p:cNvPr id="11266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497" y="2295029"/>
                        <a:ext cx="1309687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1" name="Object 31"/>
          <p:cNvGraphicFramePr>
            <a:graphicFrameLocks noChangeAspect="1"/>
          </p:cNvGraphicFramePr>
          <p:nvPr/>
        </p:nvGraphicFramePr>
        <p:xfrm>
          <a:off x="6588224" y="2276872"/>
          <a:ext cx="1925637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4" imgW="1595001" imgH="225141" progId="ChemDraw.Document.6.0">
                  <p:embed/>
                </p:oleObj>
              </mc:Choice>
              <mc:Fallback>
                <p:oleObj name="CS ChemDraw Drawing" r:id="rId44" imgW="1595001" imgH="225141" progId="ChemDraw.Document.6.0">
                  <p:embed/>
                  <p:pic>
                    <p:nvPicPr>
                      <p:cNvPr id="11267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2276872"/>
                        <a:ext cx="1925637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2" name="Object 32"/>
          <p:cNvGraphicFramePr>
            <a:graphicFrameLocks noChangeAspect="1"/>
          </p:cNvGraphicFramePr>
          <p:nvPr/>
        </p:nvGraphicFramePr>
        <p:xfrm>
          <a:off x="1277938" y="2835275"/>
          <a:ext cx="89217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6" imgW="740198" imgH="194819" progId="ChemDraw.Document.6.0">
                  <p:embed/>
                </p:oleObj>
              </mc:Choice>
              <mc:Fallback>
                <p:oleObj name="CS ChemDraw Drawing" r:id="rId46" imgW="740198" imgH="194819" progId="ChemDraw.Document.6.0">
                  <p:embed/>
                  <p:pic>
                    <p:nvPicPr>
                      <p:cNvPr id="11267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2835275"/>
                        <a:ext cx="892175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tângulo 39"/>
          <p:cNvSpPr/>
          <p:nvPr/>
        </p:nvSpPr>
        <p:spPr>
          <a:xfrm>
            <a:off x="2715198" y="2740858"/>
            <a:ext cx="1928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latin typeface="Arial" pitchFamily="34" charset="0"/>
                <a:cs typeface="Arial" pitchFamily="34" charset="0"/>
              </a:rPr>
              <a:t>sem reação, em geral (mas catalisada por Ni</a:t>
            </a:r>
            <a:r>
              <a:rPr lang="pt-BR" sz="1000" b="1" baseline="30000" dirty="0">
                <a:latin typeface="Arial" pitchFamily="34" charset="0"/>
                <a:cs typeface="Arial" pitchFamily="34" charset="0"/>
              </a:rPr>
              <a:t>2+</a:t>
            </a:r>
            <a:r>
              <a:rPr lang="pt-BR" sz="1000" b="1" dirty="0">
                <a:latin typeface="Arial" pitchFamily="34" charset="0"/>
                <a:cs typeface="Arial" pitchFamily="34" charset="0"/>
              </a:rPr>
              <a:t>, Co</a:t>
            </a:r>
            <a:r>
              <a:rPr lang="pt-BR" sz="1000" b="1" baseline="30000" dirty="0">
                <a:latin typeface="Arial" pitchFamily="34" charset="0"/>
                <a:cs typeface="Arial" pitchFamily="34" charset="0"/>
              </a:rPr>
              <a:t>2+</a:t>
            </a:r>
            <a:r>
              <a:rPr lang="pt-BR" sz="10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112673" name="Object 33"/>
          <p:cNvGraphicFramePr>
            <a:graphicFrameLocks noChangeAspect="1"/>
          </p:cNvGraphicFramePr>
          <p:nvPr/>
        </p:nvGraphicFramePr>
        <p:xfrm>
          <a:off x="5057246" y="2765177"/>
          <a:ext cx="8890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8" imgW="740198" imgH="194440" progId="ChemDraw.Document.6.0">
                  <p:embed/>
                </p:oleObj>
              </mc:Choice>
              <mc:Fallback>
                <p:oleObj name="CS ChemDraw Drawing" r:id="rId48" imgW="740198" imgH="194440" progId="ChemDraw.Document.6.0">
                  <p:embed/>
                  <p:pic>
                    <p:nvPicPr>
                      <p:cNvPr id="11267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246" y="2765177"/>
                        <a:ext cx="889000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5" name="Object 35"/>
          <p:cNvGraphicFramePr>
            <a:graphicFrameLocks noChangeAspect="1"/>
          </p:cNvGraphicFramePr>
          <p:nvPr/>
        </p:nvGraphicFramePr>
        <p:xfrm>
          <a:off x="6804248" y="2834010"/>
          <a:ext cx="14795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0" imgW="1220174" imgH="194819" progId="ChemDraw.Document.6.0">
                  <p:embed/>
                </p:oleObj>
              </mc:Choice>
              <mc:Fallback>
                <p:oleObj name="CS ChemDraw Drawing" r:id="rId50" imgW="1220174" imgH="194819" progId="ChemDraw.Document.6.0">
                  <p:embed/>
                  <p:pic>
                    <p:nvPicPr>
                      <p:cNvPr id="112675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2834010"/>
                        <a:ext cx="1479550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6" name="Object 36"/>
          <p:cNvGraphicFramePr>
            <a:graphicFrameLocks noChangeAspect="1"/>
          </p:cNvGraphicFramePr>
          <p:nvPr/>
        </p:nvGraphicFramePr>
        <p:xfrm>
          <a:off x="1484440" y="3264471"/>
          <a:ext cx="658812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2" imgW="546544" imgH="195956" progId="ChemDraw.Document.6.0">
                  <p:embed/>
                </p:oleObj>
              </mc:Choice>
              <mc:Fallback>
                <p:oleObj name="CS ChemDraw Drawing" r:id="rId52" imgW="546544" imgH="195956" progId="ChemDraw.Document.6.0">
                  <p:embed/>
                  <p:pic>
                    <p:nvPicPr>
                      <p:cNvPr id="112676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440" y="3264471"/>
                        <a:ext cx="658812" cy="23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CaixaDeTexto 44"/>
          <p:cNvSpPr txBox="1"/>
          <p:nvPr/>
        </p:nvSpPr>
        <p:spPr>
          <a:xfrm>
            <a:off x="3182765" y="3254787"/>
            <a:ext cx="8851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latin typeface="Arial" pitchFamily="34" charset="0"/>
                <a:cs typeface="Arial" pitchFamily="34" charset="0"/>
              </a:rPr>
              <a:t>sem reação</a:t>
            </a:r>
          </a:p>
        </p:txBody>
      </p:sp>
      <p:graphicFrame>
        <p:nvGraphicFramePr>
          <p:cNvPr id="112677" name="Object 37"/>
          <p:cNvGraphicFramePr>
            <a:graphicFrameLocks noChangeAspect="1"/>
          </p:cNvGraphicFramePr>
          <p:nvPr/>
        </p:nvGraphicFramePr>
        <p:xfrm>
          <a:off x="5201262" y="3267645"/>
          <a:ext cx="655638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4" imgW="546544" imgH="194819" progId="ChemDraw.Document.6.0">
                  <p:embed/>
                </p:oleObj>
              </mc:Choice>
              <mc:Fallback>
                <p:oleObj name="CS ChemDraw Drawing" r:id="rId54" imgW="546544" imgH="194819" progId="ChemDraw.Document.6.0">
                  <p:embed/>
                  <p:pic>
                    <p:nvPicPr>
                      <p:cNvPr id="112677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1262" y="3267645"/>
                        <a:ext cx="655638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8" name="Object 38"/>
          <p:cNvGraphicFramePr>
            <a:graphicFrameLocks noChangeAspect="1"/>
          </p:cNvGraphicFramePr>
          <p:nvPr/>
        </p:nvGraphicFramePr>
        <p:xfrm>
          <a:off x="6876256" y="3262883"/>
          <a:ext cx="11811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6" imgW="985670" imgH="196335" progId="ChemDraw.Document.6.0">
                  <p:embed/>
                </p:oleObj>
              </mc:Choice>
              <mc:Fallback>
                <p:oleObj name="CS ChemDraw Drawing" r:id="rId56" imgW="985670" imgH="196335" progId="ChemDraw.Document.6.0">
                  <p:embed/>
                  <p:pic>
                    <p:nvPicPr>
                      <p:cNvPr id="112678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3262883"/>
                        <a:ext cx="1181100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0" name="Object 40"/>
          <p:cNvGraphicFramePr>
            <a:graphicFrameLocks noChangeAspect="1"/>
          </p:cNvGraphicFramePr>
          <p:nvPr/>
        </p:nvGraphicFramePr>
        <p:xfrm>
          <a:off x="1236663" y="3731121"/>
          <a:ext cx="1285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8" imgW="1069638" imgH="468855" progId="ChemDraw.Document.6.0">
                  <p:embed/>
                </p:oleObj>
              </mc:Choice>
              <mc:Fallback>
                <p:oleObj name="CS ChemDraw Drawing" r:id="rId58" imgW="1069638" imgH="468855" progId="ChemDraw.Document.6.0">
                  <p:embed/>
                  <p:pic>
                    <p:nvPicPr>
                      <p:cNvPr id="11268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3" y="3731121"/>
                        <a:ext cx="128587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tângulo 49"/>
          <p:cNvSpPr/>
          <p:nvPr/>
        </p:nvSpPr>
        <p:spPr>
          <a:xfrm>
            <a:off x="2787206" y="3789040"/>
            <a:ext cx="1928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latin typeface="Arial" pitchFamily="34" charset="0"/>
                <a:cs typeface="Arial" pitchFamily="34" charset="0"/>
              </a:rPr>
              <a:t>sem reação, em geral (mas catalisada por Ni</a:t>
            </a:r>
            <a:r>
              <a:rPr lang="pt-BR" sz="1000" b="1" baseline="30000" dirty="0">
                <a:latin typeface="Arial" pitchFamily="34" charset="0"/>
                <a:cs typeface="Arial" pitchFamily="34" charset="0"/>
              </a:rPr>
              <a:t>2+</a:t>
            </a:r>
            <a:r>
              <a:rPr lang="pt-BR" sz="1000" b="1" dirty="0">
                <a:latin typeface="Arial" pitchFamily="34" charset="0"/>
                <a:cs typeface="Arial" pitchFamily="34" charset="0"/>
              </a:rPr>
              <a:t>, Co</a:t>
            </a:r>
            <a:r>
              <a:rPr lang="pt-BR" sz="1000" b="1" baseline="30000" dirty="0">
                <a:latin typeface="Arial" pitchFamily="34" charset="0"/>
                <a:cs typeface="Arial" pitchFamily="34" charset="0"/>
              </a:rPr>
              <a:t>2+</a:t>
            </a:r>
            <a:r>
              <a:rPr lang="pt-BR" sz="10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112681" name="Object 41"/>
          <p:cNvGraphicFramePr>
            <a:graphicFrameLocks noChangeAspect="1"/>
          </p:cNvGraphicFramePr>
          <p:nvPr/>
        </p:nvGraphicFramePr>
        <p:xfrm>
          <a:off x="5201262" y="3882380"/>
          <a:ext cx="719137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0" imgW="597227" imgH="222109" progId="ChemDraw.Document.6.0">
                  <p:embed/>
                </p:oleObj>
              </mc:Choice>
              <mc:Fallback>
                <p:oleObj name="CS ChemDraw Drawing" r:id="rId60" imgW="597227" imgH="222109" progId="ChemDraw.Document.6.0">
                  <p:embed/>
                  <p:pic>
                    <p:nvPicPr>
                      <p:cNvPr id="112681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1262" y="3882380"/>
                        <a:ext cx="719137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3" name="Object 43"/>
          <p:cNvGraphicFramePr>
            <a:graphicFrameLocks noChangeAspect="1"/>
          </p:cNvGraphicFramePr>
          <p:nvPr/>
        </p:nvGraphicFramePr>
        <p:xfrm>
          <a:off x="6777038" y="3811513"/>
          <a:ext cx="15652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2" imgW="1301115" imgH="341123" progId="ChemDraw.Document.6.0">
                  <p:embed/>
                </p:oleObj>
              </mc:Choice>
              <mc:Fallback>
                <p:oleObj name="CS ChemDraw Drawing" r:id="rId62" imgW="1301115" imgH="341123" progId="ChemDraw.Document.6.0">
                  <p:embed/>
                  <p:pic>
                    <p:nvPicPr>
                      <p:cNvPr id="112683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7038" y="3811513"/>
                        <a:ext cx="15652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4" name="Object 44"/>
          <p:cNvGraphicFramePr>
            <a:graphicFrameLocks noChangeAspect="1"/>
          </p:cNvGraphicFramePr>
          <p:nvPr/>
        </p:nvGraphicFramePr>
        <p:xfrm>
          <a:off x="6923088" y="1190625"/>
          <a:ext cx="14652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4" imgW="1222065" imgH="424888" progId="ChemDraw.Document.6.0">
                  <p:embed/>
                </p:oleObj>
              </mc:Choice>
              <mc:Fallback>
                <p:oleObj name="CS ChemDraw Drawing" r:id="rId64" imgW="1222065" imgH="424888" progId="ChemDraw.Document.6.0">
                  <p:embed/>
                  <p:pic>
                    <p:nvPicPr>
                      <p:cNvPr id="112684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088" y="1190625"/>
                        <a:ext cx="146526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5" name="Object 45"/>
          <p:cNvGraphicFramePr>
            <a:graphicFrameLocks noChangeAspect="1"/>
          </p:cNvGraphicFramePr>
          <p:nvPr/>
        </p:nvGraphicFramePr>
        <p:xfrm>
          <a:off x="1536923" y="4293096"/>
          <a:ext cx="658813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6" imgW="551083" imgH="516612" progId="ChemDraw.Document.6.0">
                  <p:embed/>
                </p:oleObj>
              </mc:Choice>
              <mc:Fallback>
                <p:oleObj name="CS ChemDraw Drawing" r:id="rId66" imgW="551083" imgH="516612" progId="ChemDraw.Document.6.0">
                  <p:embed/>
                  <p:pic>
                    <p:nvPicPr>
                      <p:cNvPr id="112685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923" y="4293096"/>
                        <a:ext cx="658813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tângulo 55"/>
          <p:cNvSpPr/>
          <p:nvPr/>
        </p:nvSpPr>
        <p:spPr>
          <a:xfrm>
            <a:off x="2627784" y="4397042"/>
            <a:ext cx="1928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latin typeface="Arial" pitchFamily="34" charset="0"/>
                <a:cs typeface="Arial" pitchFamily="34" charset="0"/>
              </a:rPr>
              <a:t>reação lenta,</a:t>
            </a:r>
          </a:p>
          <a:p>
            <a:pPr algn="ctr"/>
            <a:r>
              <a:rPr lang="pt-BR" sz="1000" b="1" dirty="0">
                <a:latin typeface="Arial" pitchFamily="34" charset="0"/>
                <a:cs typeface="Arial" pitchFamily="34" charset="0"/>
              </a:rPr>
              <a:t> exceto c/ LA</a:t>
            </a:r>
          </a:p>
        </p:txBody>
      </p:sp>
      <p:sp>
        <p:nvSpPr>
          <p:cNvPr id="57" name="Retângulo 56"/>
          <p:cNvSpPr/>
          <p:nvPr/>
        </p:nvSpPr>
        <p:spPr>
          <a:xfrm>
            <a:off x="4729126" y="4365104"/>
            <a:ext cx="1643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latin typeface="Arial" pitchFamily="34" charset="0"/>
                <a:cs typeface="Arial" pitchFamily="34" charset="0"/>
              </a:rPr>
              <a:t>reação lenta,</a:t>
            </a:r>
          </a:p>
          <a:p>
            <a:pPr algn="ctr"/>
            <a:r>
              <a:rPr lang="pt-BR" sz="1000" b="1" dirty="0">
                <a:latin typeface="Arial" pitchFamily="34" charset="0"/>
                <a:cs typeface="Arial" pitchFamily="34" charset="0"/>
              </a:rPr>
              <a:t>exceto c/  LA</a:t>
            </a:r>
          </a:p>
        </p:txBody>
      </p:sp>
      <p:graphicFrame>
        <p:nvGraphicFramePr>
          <p:cNvPr id="112687" name="Object 47"/>
          <p:cNvGraphicFramePr>
            <a:graphicFrameLocks noChangeAspect="1"/>
          </p:cNvGraphicFramePr>
          <p:nvPr/>
        </p:nvGraphicFramePr>
        <p:xfrm>
          <a:off x="6801968" y="4365104"/>
          <a:ext cx="66516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8" imgW="551083" imgH="382437" progId="ChemDraw.Document.6.0">
                  <p:embed/>
                </p:oleObj>
              </mc:Choice>
              <mc:Fallback>
                <p:oleObj name="CS ChemDraw Drawing" r:id="rId68" imgW="551083" imgH="382437" progId="ChemDraw.Document.6.0">
                  <p:embed/>
                  <p:pic>
                    <p:nvPicPr>
                      <p:cNvPr id="112687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1968" y="4365104"/>
                        <a:ext cx="665163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tângulo 59"/>
          <p:cNvSpPr/>
          <p:nvPr/>
        </p:nvSpPr>
        <p:spPr>
          <a:xfrm>
            <a:off x="7389432" y="4397042"/>
            <a:ext cx="1143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latin typeface="Arial" pitchFamily="34" charset="0"/>
                <a:cs typeface="Arial" pitchFamily="34" charset="0"/>
              </a:rPr>
              <a:t>(sobretudo em </a:t>
            </a:r>
          </a:p>
          <a:p>
            <a:pPr algn="ctr"/>
            <a:r>
              <a:rPr lang="pt-BR" sz="1000" b="1" dirty="0">
                <a:latin typeface="Arial" pitchFamily="34" charset="0"/>
                <a:cs typeface="Arial" pitchFamily="34" charset="0"/>
              </a:rPr>
              <a:t>meio ácido)</a:t>
            </a:r>
          </a:p>
        </p:txBody>
      </p:sp>
      <p:graphicFrame>
        <p:nvGraphicFramePr>
          <p:cNvPr id="112688" name="Object 48"/>
          <p:cNvGraphicFramePr>
            <a:graphicFrameLocks noChangeAspect="1"/>
          </p:cNvGraphicFramePr>
          <p:nvPr/>
        </p:nvGraphicFramePr>
        <p:xfrm>
          <a:off x="1670050" y="4902200"/>
          <a:ext cx="374650" cy="17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0" imgW="316579" imgH="147441" progId="ChemDraw.Document.6.0">
                  <p:embed/>
                </p:oleObj>
              </mc:Choice>
              <mc:Fallback>
                <p:oleObj name="CS ChemDraw Drawing" r:id="rId70" imgW="316579" imgH="147441" progId="ChemDraw.Document.6.0">
                  <p:embed/>
                  <p:pic>
                    <p:nvPicPr>
                      <p:cNvPr id="112688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4902200"/>
                        <a:ext cx="374650" cy="17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CaixaDeTexto 61"/>
          <p:cNvSpPr txBox="1"/>
          <p:nvPr/>
        </p:nvSpPr>
        <p:spPr>
          <a:xfrm>
            <a:off x="3225299" y="4910971"/>
            <a:ext cx="8851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latin typeface="Arial" pitchFamily="34" charset="0"/>
                <a:cs typeface="Arial" pitchFamily="34" charset="0"/>
              </a:rPr>
              <a:t>sem reação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5112327" y="4941168"/>
            <a:ext cx="8851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latin typeface="Arial" pitchFamily="34" charset="0"/>
                <a:cs typeface="Arial" pitchFamily="34" charset="0"/>
              </a:rPr>
              <a:t>sem reação</a:t>
            </a:r>
          </a:p>
        </p:txBody>
      </p:sp>
      <p:graphicFrame>
        <p:nvGraphicFramePr>
          <p:cNvPr id="112690" name="Object 50"/>
          <p:cNvGraphicFramePr>
            <a:graphicFrameLocks noChangeAspect="1"/>
          </p:cNvGraphicFramePr>
          <p:nvPr/>
        </p:nvGraphicFramePr>
        <p:xfrm>
          <a:off x="6584950" y="4869160"/>
          <a:ext cx="19827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2" imgW="1651735" imgH="341123" progId="ChemDraw.Document.6.0">
                  <p:embed/>
                </p:oleObj>
              </mc:Choice>
              <mc:Fallback>
                <p:oleObj name="CS ChemDraw Drawing" r:id="rId72" imgW="1651735" imgH="341123" progId="ChemDraw.Document.6.0">
                  <p:embed/>
                  <p:pic>
                    <p:nvPicPr>
                      <p:cNvPr id="11269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950" y="4869160"/>
                        <a:ext cx="198278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1" name="Object 51"/>
          <p:cNvGraphicFramePr>
            <a:graphicFrameLocks noChangeAspect="1"/>
          </p:cNvGraphicFramePr>
          <p:nvPr/>
        </p:nvGraphicFramePr>
        <p:xfrm>
          <a:off x="1187450" y="5300663"/>
          <a:ext cx="13160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4" imgW="1098383" imgH="315350" progId="ChemDraw.Document.6.0">
                  <p:embed/>
                </p:oleObj>
              </mc:Choice>
              <mc:Fallback>
                <p:oleObj name="CS ChemDraw Drawing" r:id="rId74" imgW="1098383" imgH="315350" progId="ChemDraw.Document.6.0">
                  <p:embed/>
                  <p:pic>
                    <p:nvPicPr>
                      <p:cNvPr id="112691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300663"/>
                        <a:ext cx="13160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CaixaDeTexto 66"/>
          <p:cNvSpPr txBox="1"/>
          <p:nvPr/>
        </p:nvSpPr>
        <p:spPr>
          <a:xfrm>
            <a:off x="3199288" y="5415027"/>
            <a:ext cx="8851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latin typeface="Arial" pitchFamily="34" charset="0"/>
                <a:cs typeface="Arial" pitchFamily="34" charset="0"/>
              </a:rPr>
              <a:t>sem reação</a:t>
            </a:r>
          </a:p>
        </p:txBody>
      </p:sp>
      <p:sp>
        <p:nvSpPr>
          <p:cNvPr id="68" name="CaixaDeTexto 67"/>
          <p:cNvSpPr txBox="1"/>
          <p:nvPr/>
        </p:nvSpPr>
        <p:spPr>
          <a:xfrm>
            <a:off x="5112327" y="5343019"/>
            <a:ext cx="8851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latin typeface="Arial" pitchFamily="34" charset="0"/>
                <a:cs typeface="Arial" pitchFamily="34" charset="0"/>
              </a:rPr>
              <a:t>sem reação</a:t>
            </a:r>
          </a:p>
        </p:txBody>
      </p:sp>
      <p:graphicFrame>
        <p:nvGraphicFramePr>
          <p:cNvPr id="112692" name="Object 52"/>
          <p:cNvGraphicFramePr>
            <a:graphicFrameLocks noChangeAspect="1"/>
          </p:cNvGraphicFramePr>
          <p:nvPr/>
        </p:nvGraphicFramePr>
        <p:xfrm>
          <a:off x="7399338" y="5330825"/>
          <a:ext cx="55880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6" imgW="462955" imgH="216045" progId="ChemDraw.Document.6.0">
                  <p:embed/>
                </p:oleObj>
              </mc:Choice>
              <mc:Fallback>
                <p:oleObj name="CS ChemDraw Drawing" r:id="rId76" imgW="462955" imgH="216045" progId="ChemDraw.Document.6.0">
                  <p:embed/>
                  <p:pic>
                    <p:nvPicPr>
                      <p:cNvPr id="112692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9338" y="5330825"/>
                        <a:ext cx="55880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CaixaDeTexto 69"/>
          <p:cNvSpPr txBox="1"/>
          <p:nvPr/>
        </p:nvSpPr>
        <p:spPr>
          <a:xfrm>
            <a:off x="1109420" y="5683314"/>
            <a:ext cx="15183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1000" b="1" dirty="0">
                <a:latin typeface="Arial" pitchFamily="34" charset="0"/>
                <a:cs typeface="Arial" pitchFamily="34" charset="0"/>
              </a:rPr>
              <a:t>sem reação, exceto </a:t>
            </a:r>
          </a:p>
          <a:p>
            <a:pPr algn="just"/>
            <a:r>
              <a:rPr lang="pt-BR" sz="1000" b="1" dirty="0" err="1">
                <a:latin typeface="Arial" pitchFamily="34" charset="0"/>
                <a:cs typeface="Arial" pitchFamily="34" charset="0"/>
              </a:rPr>
              <a:t>alcinos</a:t>
            </a:r>
            <a:r>
              <a:rPr lang="pt-BR" sz="1000" b="1" dirty="0">
                <a:latin typeface="Arial" pitchFamily="34" charset="0"/>
                <a:cs typeface="Arial" pitchFamily="34" charset="0"/>
              </a:rPr>
              <a:t> conjugados e </a:t>
            </a:r>
          </a:p>
          <a:p>
            <a:pPr algn="just"/>
            <a:r>
              <a:rPr lang="pt-BR" sz="1000" b="1" dirty="0" err="1">
                <a:latin typeface="Arial" pitchFamily="34" charset="0"/>
                <a:cs typeface="Arial" pitchFamily="34" charset="0"/>
              </a:rPr>
              <a:t>alcinols</a:t>
            </a:r>
            <a:endParaRPr lang="pt-BR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CaixaDeTexto 70"/>
          <p:cNvSpPr txBox="1"/>
          <p:nvPr/>
        </p:nvSpPr>
        <p:spPr>
          <a:xfrm>
            <a:off x="3092108" y="5847075"/>
            <a:ext cx="14798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latin typeface="Arial" pitchFamily="34" charset="0"/>
                <a:cs typeface="Arial" pitchFamily="34" charset="0"/>
              </a:rPr>
              <a:t>sem reação, em geral</a:t>
            </a:r>
          </a:p>
        </p:txBody>
      </p:sp>
      <p:graphicFrame>
        <p:nvGraphicFramePr>
          <p:cNvPr id="112693" name="Object 53"/>
          <p:cNvGraphicFramePr>
            <a:graphicFrameLocks noChangeAspect="1"/>
          </p:cNvGraphicFramePr>
          <p:nvPr/>
        </p:nvGraphicFramePr>
        <p:xfrm>
          <a:off x="5239047" y="5675907"/>
          <a:ext cx="773113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8" imgW="644128" imgH="529878" progId="ChemDraw.Document.6.0">
                  <p:embed/>
                </p:oleObj>
              </mc:Choice>
              <mc:Fallback>
                <p:oleObj name="CS ChemDraw Drawing" r:id="rId78" imgW="644128" imgH="529878" progId="ChemDraw.Document.6.0">
                  <p:embed/>
                  <p:pic>
                    <p:nvPicPr>
                      <p:cNvPr id="112693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9047" y="5675907"/>
                        <a:ext cx="773113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6" name="Object 56"/>
          <p:cNvGraphicFramePr>
            <a:graphicFrameLocks noChangeAspect="1"/>
          </p:cNvGraphicFramePr>
          <p:nvPr/>
        </p:nvGraphicFramePr>
        <p:xfrm>
          <a:off x="6228184" y="5704483"/>
          <a:ext cx="291147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0" imgW="2430513" imgH="504104" progId="ChemDraw.Document.6.0">
                  <p:embed/>
                </p:oleObj>
              </mc:Choice>
              <mc:Fallback>
                <p:oleObj name="CS ChemDraw Drawing" r:id="rId80" imgW="2430513" imgH="504104" progId="ChemDraw.Document.6.0">
                  <p:embed/>
                  <p:pic>
                    <p:nvPicPr>
                      <p:cNvPr id="112696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5704483"/>
                        <a:ext cx="2911475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CaixaDeTexto 75"/>
          <p:cNvSpPr txBox="1"/>
          <p:nvPr/>
        </p:nvSpPr>
        <p:spPr>
          <a:xfrm>
            <a:off x="1043608" y="6259378"/>
            <a:ext cx="1699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b="1" dirty="0">
                <a:latin typeface="Arial" pitchFamily="34" charset="0"/>
                <a:cs typeface="Arial" pitchFamily="34" charset="0"/>
              </a:rPr>
              <a:t>sem reação, exceto para </a:t>
            </a:r>
          </a:p>
          <a:p>
            <a:pPr algn="just"/>
            <a:r>
              <a:rPr lang="pt-BR" sz="1000" b="1" dirty="0" err="1">
                <a:latin typeface="Arial" pitchFamily="34" charset="0"/>
                <a:cs typeface="Arial" pitchFamily="34" charset="0"/>
              </a:rPr>
              <a:t>olefinas</a:t>
            </a:r>
            <a:r>
              <a:rPr lang="pt-BR" sz="1000" b="1" dirty="0">
                <a:latin typeface="Arial" pitchFamily="34" charset="0"/>
                <a:cs typeface="Arial" pitchFamily="34" charset="0"/>
              </a:rPr>
              <a:t> conjugadas ou </a:t>
            </a:r>
          </a:p>
          <a:p>
            <a:pPr algn="just"/>
            <a:r>
              <a:rPr lang="pt-BR" sz="1000" b="1" dirty="0" err="1">
                <a:latin typeface="Arial" pitchFamily="34" charset="0"/>
                <a:cs typeface="Arial" pitchFamily="34" charset="0"/>
              </a:rPr>
              <a:t>álcoois</a:t>
            </a:r>
            <a:r>
              <a:rPr lang="pt-BR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000" b="1" dirty="0" err="1">
                <a:latin typeface="Arial" pitchFamily="34" charset="0"/>
                <a:cs typeface="Arial" pitchFamily="34" charset="0"/>
              </a:rPr>
              <a:t>alílicos</a:t>
            </a:r>
            <a:endParaRPr lang="pt-BR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CaixaDeTexto 76"/>
          <p:cNvSpPr txBox="1"/>
          <p:nvPr/>
        </p:nvSpPr>
        <p:spPr>
          <a:xfrm>
            <a:off x="2987824" y="6259378"/>
            <a:ext cx="16995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1000" b="1" dirty="0">
                <a:latin typeface="Arial" pitchFamily="34" charset="0"/>
                <a:cs typeface="Arial" pitchFamily="34" charset="0"/>
              </a:rPr>
              <a:t>sem reação, exceto para </a:t>
            </a:r>
          </a:p>
          <a:p>
            <a:pPr algn="just"/>
            <a:r>
              <a:rPr lang="pt-BR" sz="1000" b="1" dirty="0" err="1">
                <a:latin typeface="Arial" pitchFamily="34" charset="0"/>
                <a:cs typeface="Arial" pitchFamily="34" charset="0"/>
              </a:rPr>
              <a:t>olefinas</a:t>
            </a:r>
            <a:r>
              <a:rPr lang="pt-BR" sz="1000" b="1" dirty="0">
                <a:latin typeface="Arial" pitchFamily="34" charset="0"/>
                <a:cs typeface="Arial" pitchFamily="34" charset="0"/>
              </a:rPr>
              <a:t> conjugadas c/</a:t>
            </a:r>
          </a:p>
          <a:p>
            <a:pPr algn="just"/>
            <a:r>
              <a:rPr lang="pt-BR" sz="1000" b="1" dirty="0">
                <a:latin typeface="Arial" pitchFamily="34" charset="0"/>
                <a:cs typeface="Arial" pitchFamily="34" charset="0"/>
              </a:rPr>
              <a:t>uma </a:t>
            </a:r>
            <a:r>
              <a:rPr lang="pt-BR" sz="1000" b="1" dirty="0" err="1">
                <a:latin typeface="Arial" pitchFamily="34" charset="0"/>
                <a:cs typeface="Arial" pitchFamily="34" charset="0"/>
              </a:rPr>
              <a:t>carbonila</a:t>
            </a:r>
            <a:endParaRPr lang="pt-BR" sz="1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2698" name="Object 58"/>
          <p:cNvGraphicFramePr>
            <a:graphicFrameLocks noChangeAspect="1"/>
          </p:cNvGraphicFramePr>
          <p:nvPr/>
        </p:nvGraphicFramePr>
        <p:xfrm>
          <a:off x="5148560" y="6239272"/>
          <a:ext cx="8636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2" imgW="720530" imgH="538975" progId="ChemDraw.Document.6.0">
                  <p:embed/>
                </p:oleObj>
              </mc:Choice>
              <mc:Fallback>
                <p:oleObj name="CS ChemDraw Drawing" r:id="rId82" imgW="720530" imgH="538975" progId="ChemDraw.Document.6.0">
                  <p:embed/>
                  <p:pic>
                    <p:nvPicPr>
                      <p:cNvPr id="112698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560" y="6239272"/>
                        <a:ext cx="863600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9" name="Object 59"/>
          <p:cNvGraphicFramePr>
            <a:graphicFrameLocks noChangeAspect="1"/>
          </p:cNvGraphicFramePr>
          <p:nvPr/>
        </p:nvGraphicFramePr>
        <p:xfrm>
          <a:off x="7164288" y="6236097"/>
          <a:ext cx="8636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4" imgW="718639" imgH="540870" progId="ChemDraw.Document.6.0">
                  <p:embed/>
                </p:oleObj>
              </mc:Choice>
              <mc:Fallback>
                <p:oleObj name="CS ChemDraw Drawing" r:id="rId84" imgW="718639" imgH="540870" progId="ChemDraw.Document.6.0">
                  <p:embed/>
                  <p:pic>
                    <p:nvPicPr>
                      <p:cNvPr id="112699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6236097"/>
                        <a:ext cx="863600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Connecteur droit 63"/>
          <p:cNvCxnSpPr/>
          <p:nvPr/>
        </p:nvCxnSpPr>
        <p:spPr>
          <a:xfrm>
            <a:off x="107504" y="40466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55576" y="33265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Redução</a:t>
            </a:r>
            <a:r>
              <a:rPr lang="fr-FR" sz="2800" dirty="0"/>
              <a:t> de Wolff-</a:t>
            </a:r>
            <a:r>
              <a:rPr lang="fr-FR" sz="2800" dirty="0" err="1"/>
              <a:t>Kishner</a:t>
            </a:r>
            <a:endParaRPr lang="fr-FR" sz="2800" dirty="0"/>
          </a:p>
        </p:txBody>
      </p:sp>
      <p:graphicFrame>
        <p:nvGraphicFramePr>
          <p:cNvPr id="159746" name="Object 2"/>
          <p:cNvGraphicFramePr>
            <a:graphicFrameLocks noChangeAspect="1"/>
          </p:cNvGraphicFramePr>
          <p:nvPr/>
        </p:nvGraphicFramePr>
        <p:xfrm>
          <a:off x="5348288" y="44624"/>
          <a:ext cx="3217862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683550" imgH="997975" progId="ChemDraw.Document.6.0">
                  <p:embed/>
                </p:oleObj>
              </mc:Choice>
              <mc:Fallback>
                <p:oleObj name="CS ChemDraw Drawing" r:id="rId2" imgW="2683550" imgH="997975" progId="ChemDraw.Document.6.0">
                  <p:embed/>
                  <p:pic>
                    <p:nvPicPr>
                      <p:cNvPr id="1597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8" y="44624"/>
                        <a:ext cx="3217862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49" name="Object 5"/>
          <p:cNvGraphicFramePr>
            <a:graphicFrameLocks noChangeAspect="1"/>
          </p:cNvGraphicFramePr>
          <p:nvPr/>
        </p:nvGraphicFramePr>
        <p:xfrm>
          <a:off x="1565275" y="1708150"/>
          <a:ext cx="5716588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460479" imgH="1960701" progId="ChemDraw.Document.6.0">
                  <p:embed/>
                </p:oleObj>
              </mc:Choice>
              <mc:Fallback>
                <p:oleObj name="CS ChemDraw Drawing" r:id="rId4" imgW="4460479" imgH="1960701" progId="ChemDraw.Document.6.0">
                  <p:embed/>
                  <p:pic>
                    <p:nvPicPr>
                      <p:cNvPr id="159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1708150"/>
                        <a:ext cx="5716588" cy="251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79512" y="6444044"/>
            <a:ext cx="3990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D. S. Watt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/>
              <a:t>J. Org. Chem.</a:t>
            </a:r>
            <a:r>
              <a:rPr lang="fr-FR" sz="1600" dirty="0"/>
              <a:t> </a:t>
            </a:r>
            <a:r>
              <a:rPr lang="fr-FR" sz="1600" b="1" dirty="0"/>
              <a:t>1978</a:t>
            </a:r>
            <a:r>
              <a:rPr lang="fr-FR" sz="1600" dirty="0"/>
              <a:t>, 43, 4758.</a:t>
            </a:r>
          </a:p>
        </p:txBody>
      </p:sp>
      <p:graphicFrame>
        <p:nvGraphicFramePr>
          <p:cNvPr id="159754" name="Object 10"/>
          <p:cNvGraphicFramePr>
            <a:graphicFrameLocks noChangeAspect="1"/>
          </p:cNvGraphicFramePr>
          <p:nvPr/>
        </p:nvGraphicFramePr>
        <p:xfrm>
          <a:off x="1403648" y="4365104"/>
          <a:ext cx="6669088" cy="198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5580422" imgH="1660512" progId="ChemDraw.Document.6.0">
                  <p:embed/>
                </p:oleObj>
              </mc:Choice>
              <mc:Fallback>
                <p:oleObj name="CS ChemDraw Drawing" r:id="rId6" imgW="5580422" imgH="1660512" progId="ChemDraw.Document.6.0">
                  <p:embed/>
                  <p:pic>
                    <p:nvPicPr>
                      <p:cNvPr id="1597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365104"/>
                        <a:ext cx="6669088" cy="198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718703" y="4500570"/>
            <a:ext cx="106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00FF"/>
                </a:solidFill>
              </a:rPr>
              <a:t>Exemplo: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79512" y="126876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07504" y="118373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err="1"/>
              <a:t>Redução</a:t>
            </a:r>
            <a:r>
              <a:rPr lang="fr-FR" sz="2800" dirty="0"/>
              <a:t> de Wolff-</a:t>
            </a:r>
            <a:r>
              <a:rPr lang="fr-FR" sz="2800" dirty="0" err="1"/>
              <a:t>Kishner</a:t>
            </a:r>
            <a:r>
              <a:rPr lang="fr-FR" sz="2800" dirty="0"/>
              <a:t>: Variante de </a:t>
            </a:r>
            <a:r>
              <a:rPr lang="fr-FR" sz="2800" dirty="0" err="1"/>
              <a:t>Caglioti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251519" y="4365104"/>
            <a:ext cx="856895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- Relacionado à hidrazonas, veja também a </a:t>
            </a:r>
            <a:r>
              <a:rPr lang="fr-FR" sz="2000" b="1" dirty="0"/>
              <a:t>reação de Shapiro/ Bamford-Stevens.</a:t>
            </a:r>
          </a:p>
          <a:p>
            <a:pPr algn="just">
              <a:buFontTx/>
              <a:buChar char="-"/>
            </a:pPr>
            <a:r>
              <a:rPr lang="fr-FR" sz="2000" b="1" dirty="0"/>
              <a:t> Tosil hidrazonas </a:t>
            </a:r>
            <a:r>
              <a:rPr lang="fr-FR" sz="2000" dirty="0"/>
              <a:t>também são muito empregadas em reações de acoplamento cruzado, </a:t>
            </a:r>
            <a:r>
              <a:rPr lang="fr-FR" sz="2000" dirty="0" err="1"/>
              <a:t>sendo</a:t>
            </a:r>
            <a:r>
              <a:rPr lang="fr-FR" sz="2000" dirty="0"/>
              <a:t> transformadas em grupos de fuga N</a:t>
            </a:r>
            <a:r>
              <a:rPr lang="fr-FR" sz="2000" baseline="-25000" dirty="0"/>
              <a:t>2</a:t>
            </a:r>
            <a:r>
              <a:rPr lang="fr-FR" sz="2000" dirty="0"/>
              <a:t>: </a:t>
            </a:r>
            <a:r>
              <a:rPr lang="pt-BR" sz="2000" dirty="0"/>
              <a:t>J. </a:t>
            </a:r>
            <a:r>
              <a:rPr lang="pt-BR" sz="2000" dirty="0" err="1"/>
              <a:t>Barluenga</a:t>
            </a:r>
            <a:r>
              <a:rPr lang="pt-BR" sz="2000" dirty="0"/>
              <a:t>, C. </a:t>
            </a:r>
            <a:r>
              <a:rPr lang="pt-BR" sz="2000" dirty="0" err="1"/>
              <a:t>Vádez</a:t>
            </a:r>
            <a:r>
              <a:rPr lang="pt-BR" sz="2000" dirty="0"/>
              <a:t>, </a:t>
            </a:r>
            <a:r>
              <a:rPr lang="pt-BR" sz="2000" i="1" dirty="0" err="1"/>
              <a:t>Angew</a:t>
            </a:r>
            <a:r>
              <a:rPr lang="pt-BR" sz="2000" i="1" dirty="0"/>
              <a:t>. </a:t>
            </a:r>
            <a:r>
              <a:rPr lang="pt-BR" sz="2000" i="1" dirty="0" err="1"/>
              <a:t>Chem</a:t>
            </a:r>
            <a:r>
              <a:rPr lang="pt-BR" sz="2000" i="1" dirty="0"/>
              <a:t>. Int. Ed.</a:t>
            </a:r>
            <a:r>
              <a:rPr lang="pt-BR" sz="2000" dirty="0"/>
              <a:t> </a:t>
            </a:r>
            <a:r>
              <a:rPr lang="pt-BR" sz="2000" b="1" dirty="0"/>
              <a:t>2011</a:t>
            </a:r>
            <a:r>
              <a:rPr lang="pt-BR" sz="2000" dirty="0"/>
              <a:t>, 50, 7486.</a:t>
            </a:r>
          </a:p>
          <a:p>
            <a:endParaRPr lang="fr-F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214414" y="1268760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Caglioti</a:t>
            </a:r>
            <a:r>
              <a:rPr lang="pt-B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163842" name="Object 2"/>
          <p:cNvGraphicFramePr>
            <a:graphicFrameLocks noChangeAspect="1"/>
          </p:cNvGraphicFramePr>
          <p:nvPr/>
        </p:nvGraphicFramePr>
        <p:xfrm>
          <a:off x="2051720" y="1412776"/>
          <a:ext cx="5891213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903766" imgH="2130505" progId="ChemDraw.Document.6.0">
                  <p:embed/>
                </p:oleObj>
              </mc:Choice>
              <mc:Fallback>
                <p:oleObj name="CS ChemDraw Drawing" r:id="rId2" imgW="4903766" imgH="2130505" progId="ChemDraw.Document.6.0">
                  <p:embed/>
                  <p:pic>
                    <p:nvPicPr>
                      <p:cNvPr id="1638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412776"/>
                        <a:ext cx="5891213" cy="255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1406" y="6500834"/>
            <a:ext cx="6679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Para um exemplo em síntese, veja: A. K. </a:t>
            </a:r>
            <a:r>
              <a:rPr lang="pt-BR" sz="1600" dirty="0" err="1"/>
              <a:t>Ghosh</a:t>
            </a:r>
            <a:r>
              <a:rPr lang="pt-BR" sz="1600" dirty="0"/>
              <a:t> </a:t>
            </a:r>
            <a:r>
              <a:rPr lang="pt-BR" sz="1600" i="1" dirty="0" err="1"/>
              <a:t>et</a:t>
            </a:r>
            <a:r>
              <a:rPr lang="pt-BR" sz="1600" i="1" dirty="0"/>
              <a:t> al., Org. </a:t>
            </a:r>
            <a:r>
              <a:rPr lang="pt-BR" sz="1600" i="1" dirty="0" err="1"/>
              <a:t>Lett</a:t>
            </a:r>
            <a:r>
              <a:rPr lang="pt-BR" sz="1600" i="1" dirty="0"/>
              <a:t>.</a:t>
            </a:r>
            <a:r>
              <a:rPr lang="pt-BR" sz="1600" dirty="0"/>
              <a:t> </a:t>
            </a:r>
            <a:r>
              <a:rPr lang="pt-BR" sz="1600" b="1" dirty="0"/>
              <a:t>2009</a:t>
            </a:r>
            <a:r>
              <a:rPr lang="pt-BR" sz="1600" dirty="0"/>
              <a:t>, 11, 4164.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79512" y="6926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CaixaDeTexto 4"/>
          <p:cNvSpPr txBox="1"/>
          <p:nvPr/>
        </p:nvSpPr>
        <p:spPr>
          <a:xfrm>
            <a:off x="214282" y="142852"/>
            <a:ext cx="4860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Reduções Catalíticas de Olefinas</a:t>
            </a:r>
          </a:p>
        </p:txBody>
      </p:sp>
      <p:graphicFrame>
        <p:nvGraphicFramePr>
          <p:cNvPr id="162818" name="Object 2"/>
          <p:cNvGraphicFramePr>
            <a:graphicFrameLocks noChangeAspect="1"/>
          </p:cNvGraphicFramePr>
          <p:nvPr/>
        </p:nvGraphicFramePr>
        <p:xfrm>
          <a:off x="1335088" y="4735513"/>
          <a:ext cx="6686550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575883" imgH="874413" progId="ChemDraw.Document.6.0">
                  <p:embed/>
                </p:oleObj>
              </mc:Choice>
              <mc:Fallback>
                <p:oleObj name="CS ChemDraw Drawing" r:id="rId2" imgW="5575883" imgH="874413" progId="ChemDraw.Document.6.0">
                  <p:embed/>
                  <p:pic>
                    <p:nvPicPr>
                      <p:cNvPr id="1628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088" y="4735513"/>
                        <a:ext cx="6686550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19" name="Object 3"/>
          <p:cNvGraphicFramePr>
            <a:graphicFrameLocks noChangeAspect="1"/>
          </p:cNvGraphicFramePr>
          <p:nvPr/>
        </p:nvGraphicFramePr>
        <p:xfrm>
          <a:off x="558800" y="1258888"/>
          <a:ext cx="808513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169285" imgH="475298" progId="ChemDraw.Document.6.0">
                  <p:embed/>
                </p:oleObj>
              </mc:Choice>
              <mc:Fallback>
                <p:oleObj name="CS ChemDraw Drawing" r:id="rId4" imgW="5169285" imgH="475298" progId="ChemDraw.Document.6.0">
                  <p:embed/>
                  <p:pic>
                    <p:nvPicPr>
                      <p:cNvPr id="1628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258888"/>
                        <a:ext cx="8085138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1509713" y="2638425"/>
          <a:ext cx="62769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388616" imgH="853187" progId="ChemDraw.Document.6.0">
                  <p:embed/>
                </p:oleObj>
              </mc:Choice>
              <mc:Fallback>
                <p:oleObj name="CS ChemDraw Drawing" r:id="rId6" imgW="4388616" imgH="853187" progId="ChemDraw.Document.6.0">
                  <p:embed/>
                  <p:pic>
                    <p:nvPicPr>
                      <p:cNvPr id="1628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2638425"/>
                        <a:ext cx="62769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499226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Retângulo 4"/>
          <p:cNvSpPr/>
          <p:nvPr/>
        </p:nvSpPr>
        <p:spPr>
          <a:xfrm>
            <a:off x="214282" y="-27384"/>
            <a:ext cx="4680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/>
              <a:t>Reduções Catalíticas de </a:t>
            </a:r>
            <a:r>
              <a:rPr lang="pt-BR" sz="2800" dirty="0" err="1"/>
              <a:t>A</a:t>
            </a:r>
            <a:r>
              <a:rPr lang="pt-BR" sz="2800"/>
              <a:t>lcinos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14282" y="6448032"/>
            <a:ext cx="4590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err="1"/>
              <a:t>Fürstner</a:t>
            </a:r>
            <a:r>
              <a:rPr lang="pt-BR" sz="1600" i="1" dirty="0"/>
              <a:t> </a:t>
            </a:r>
            <a:r>
              <a:rPr lang="pt-BR" sz="1600" i="1" dirty="0" err="1"/>
              <a:t>et</a:t>
            </a:r>
            <a:r>
              <a:rPr lang="pt-BR" sz="1600" i="1" dirty="0"/>
              <a:t> al.</a:t>
            </a:r>
            <a:r>
              <a:rPr lang="pt-BR" sz="1600" dirty="0"/>
              <a:t>, </a:t>
            </a:r>
            <a:r>
              <a:rPr lang="pt-BR" sz="1600" i="1" dirty="0" err="1"/>
              <a:t>Angew</a:t>
            </a:r>
            <a:r>
              <a:rPr lang="pt-BR" sz="1600" i="1" dirty="0"/>
              <a:t>. </a:t>
            </a:r>
            <a:r>
              <a:rPr lang="pt-BR" sz="1600" i="1" dirty="0" err="1"/>
              <a:t>Chem</a:t>
            </a:r>
            <a:r>
              <a:rPr lang="pt-BR" sz="1600" i="1" dirty="0"/>
              <a:t>. Int. Ed.</a:t>
            </a:r>
            <a:r>
              <a:rPr lang="pt-BR" sz="1600" dirty="0"/>
              <a:t> 2007, 46, 9275.</a:t>
            </a:r>
          </a:p>
        </p:txBody>
      </p:sp>
      <p:graphicFrame>
        <p:nvGraphicFramePr>
          <p:cNvPr id="161798" name="Object 6"/>
          <p:cNvGraphicFramePr>
            <a:graphicFrameLocks noChangeAspect="1"/>
          </p:cNvGraphicFramePr>
          <p:nvPr/>
        </p:nvGraphicFramePr>
        <p:xfrm>
          <a:off x="899592" y="404664"/>
          <a:ext cx="700087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647747" imgH="927855" progId="ChemDraw.Document.6.0">
                  <p:embed/>
                </p:oleObj>
              </mc:Choice>
              <mc:Fallback>
                <p:oleObj name="CS ChemDraw Drawing" r:id="rId2" imgW="5647747" imgH="927855" progId="ChemDraw.Document.6.0">
                  <p:embed/>
                  <p:pic>
                    <p:nvPicPr>
                      <p:cNvPr id="1617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04664"/>
                        <a:ext cx="7000875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00" name="Object 8"/>
          <p:cNvGraphicFramePr>
            <a:graphicFrameLocks noChangeAspect="1"/>
          </p:cNvGraphicFramePr>
          <p:nvPr/>
        </p:nvGraphicFramePr>
        <p:xfrm>
          <a:off x="395536" y="1628800"/>
          <a:ext cx="8240712" cy="482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827071" imgH="4003272" progId="ChemDraw.Document.6.0">
                  <p:embed/>
                </p:oleObj>
              </mc:Choice>
              <mc:Fallback>
                <p:oleObj name="CS ChemDraw Drawing" r:id="rId4" imgW="6827071" imgH="4003272" progId="ChemDraw.Document.6.0">
                  <p:embed/>
                  <p:pic>
                    <p:nvPicPr>
                      <p:cNvPr id="1618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628800"/>
                        <a:ext cx="8240712" cy="482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500034" y="1628800"/>
            <a:ext cx="1365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00FF"/>
                </a:solidFill>
              </a:rPr>
              <a:t>Exemplo: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CaixaDeTexto 4"/>
          <p:cNvSpPr txBox="1"/>
          <p:nvPr/>
        </p:nvSpPr>
        <p:spPr>
          <a:xfrm>
            <a:off x="214282" y="142852"/>
            <a:ext cx="3342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Reação de </a:t>
            </a:r>
            <a:r>
              <a:rPr lang="pt-BR" sz="2800" dirty="0" err="1"/>
              <a:t>Cannizzaro</a:t>
            </a:r>
            <a:endParaRPr lang="pt-BR" sz="2800" dirty="0"/>
          </a:p>
        </p:txBody>
      </p:sp>
      <p:graphicFrame>
        <p:nvGraphicFramePr>
          <p:cNvPr id="121857" name="Object 1"/>
          <p:cNvGraphicFramePr>
            <a:graphicFrameLocks noChangeAspect="1"/>
          </p:cNvGraphicFramePr>
          <p:nvPr/>
        </p:nvGraphicFramePr>
        <p:xfrm>
          <a:off x="2267744" y="1412776"/>
          <a:ext cx="4152900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748984" imgH="1842066" progId="ChemDraw.Document.6.0">
                  <p:embed/>
                </p:oleObj>
              </mc:Choice>
              <mc:Fallback>
                <p:oleObj name="CS ChemDraw Drawing" r:id="rId2" imgW="2748984" imgH="1842066" progId="ChemDraw.Document.6.0">
                  <p:embed/>
                  <p:pic>
                    <p:nvPicPr>
                      <p:cNvPr id="12185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412776"/>
                        <a:ext cx="4152900" cy="277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1259632" y="4581128"/>
          <a:ext cx="616426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128014" imgH="916864" progId="ChemDraw.Document.6.0">
                  <p:embed/>
                </p:oleObj>
              </mc:Choice>
              <mc:Fallback>
                <p:oleObj name="CS ChemDraw Drawing" r:id="rId4" imgW="4128014" imgH="916864" progId="ChemDraw.Document.6.0">
                  <p:embed/>
                  <p:pic>
                    <p:nvPicPr>
                      <p:cNvPr id="1218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581128"/>
                        <a:ext cx="6164263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cteur droit 7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4</a:t>
            </a:fld>
            <a:endParaRPr lang="fr-FR"/>
          </a:p>
        </p:txBody>
      </p:sp>
      <p:graphicFrame>
        <p:nvGraphicFramePr>
          <p:cNvPr id="120834" name="Object 2"/>
          <p:cNvGraphicFramePr>
            <a:graphicFrameLocks noChangeAspect="1"/>
          </p:cNvGraphicFramePr>
          <p:nvPr/>
        </p:nvGraphicFramePr>
        <p:xfrm>
          <a:off x="1043608" y="2348880"/>
          <a:ext cx="6870700" cy="362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567141" imgH="2415153" progId="ChemDraw.Document.6.0">
                  <p:embed/>
                </p:oleObj>
              </mc:Choice>
              <mc:Fallback>
                <p:oleObj name="CS ChemDraw Drawing" r:id="rId2" imgW="4567141" imgH="2415153" progId="ChemDraw.Document.6.0">
                  <p:embed/>
                  <p:pic>
                    <p:nvPicPr>
                      <p:cNvPr id="1208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348880"/>
                        <a:ext cx="6870700" cy="362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7" name="Object 5"/>
          <p:cNvGraphicFramePr>
            <a:graphicFrameLocks noChangeAspect="1"/>
          </p:cNvGraphicFramePr>
          <p:nvPr/>
        </p:nvGraphicFramePr>
        <p:xfrm>
          <a:off x="899592" y="188640"/>
          <a:ext cx="7337425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878047" imgH="1029813" progId="ChemDraw.Document.6.0">
                  <p:embed/>
                </p:oleObj>
              </mc:Choice>
              <mc:Fallback>
                <p:oleObj name="CS ChemDraw Drawing" r:id="rId4" imgW="4878047" imgH="1029813" progId="ChemDraw.Document.6.0">
                  <p:embed/>
                  <p:pic>
                    <p:nvPicPr>
                      <p:cNvPr id="1208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88640"/>
                        <a:ext cx="7337425" cy="154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necteur droit 6"/>
          <p:cNvCxnSpPr/>
          <p:nvPr/>
        </p:nvCxnSpPr>
        <p:spPr>
          <a:xfrm>
            <a:off x="179512" y="198884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85720" y="6448032"/>
            <a:ext cx="439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Woodward </a:t>
            </a:r>
            <a:r>
              <a:rPr lang="fr-FR" sz="1600" i="1" dirty="0"/>
              <a:t>et al.,</a:t>
            </a:r>
            <a:r>
              <a:rPr lang="fr-FR" sz="1600" dirty="0"/>
              <a:t> </a:t>
            </a:r>
            <a:r>
              <a:rPr lang="en-US" sz="1600" i="1" dirty="0"/>
              <a:t>J. Am. Chem. Soc.</a:t>
            </a:r>
            <a:r>
              <a:rPr lang="en-US" sz="1600" dirty="0"/>
              <a:t> </a:t>
            </a:r>
            <a:r>
              <a:rPr lang="en-US" sz="1600" b="1" dirty="0"/>
              <a:t>1956</a:t>
            </a:r>
            <a:r>
              <a:rPr lang="en-US" sz="1600" dirty="0"/>
              <a:t>, 78, 2657</a:t>
            </a:r>
            <a:endParaRPr lang="pt-BR" sz="16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28596" y="2214554"/>
            <a:ext cx="1169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Exemplo:</a:t>
            </a:r>
          </a:p>
        </p:txBody>
      </p:sp>
      <p:graphicFrame>
        <p:nvGraphicFramePr>
          <p:cNvPr id="135176" name="Object 8"/>
          <p:cNvGraphicFramePr>
            <a:graphicFrameLocks noChangeAspect="1"/>
          </p:cNvGraphicFramePr>
          <p:nvPr/>
        </p:nvGraphicFramePr>
        <p:xfrm>
          <a:off x="1733252" y="1899691"/>
          <a:ext cx="6007100" cy="426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286871" imgH="3047747" progId="ChemDraw.Document.6.0">
                  <p:embed/>
                </p:oleObj>
              </mc:Choice>
              <mc:Fallback>
                <p:oleObj name="CS ChemDraw Drawing" r:id="rId2" imgW="4286871" imgH="3047747" progId="ChemDraw.Document.6.0">
                  <p:embed/>
                  <p:pic>
                    <p:nvPicPr>
                      <p:cNvPr id="1351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252" y="1899691"/>
                        <a:ext cx="6007100" cy="426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7" name="Object 9"/>
          <p:cNvGraphicFramePr>
            <a:graphicFrameLocks noChangeAspect="1"/>
          </p:cNvGraphicFramePr>
          <p:nvPr/>
        </p:nvGraphicFramePr>
        <p:xfrm>
          <a:off x="827584" y="92100"/>
          <a:ext cx="7291388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878047" imgH="1028297" progId="ChemDraw.Document.6.0">
                  <p:embed/>
                </p:oleObj>
              </mc:Choice>
              <mc:Fallback>
                <p:oleObj name="CS ChemDraw Drawing" r:id="rId4" imgW="4878047" imgH="1028297" progId="ChemDraw.Document.6.0">
                  <p:embed/>
                  <p:pic>
                    <p:nvPicPr>
                      <p:cNvPr id="1351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92100"/>
                        <a:ext cx="7291388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necteur droit 9"/>
          <p:cNvCxnSpPr/>
          <p:nvPr/>
        </p:nvCxnSpPr>
        <p:spPr>
          <a:xfrm>
            <a:off x="179512" y="170080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CaixaDeTexto 4"/>
          <p:cNvSpPr txBox="1"/>
          <p:nvPr/>
        </p:nvSpPr>
        <p:spPr>
          <a:xfrm>
            <a:off x="285720" y="68025"/>
            <a:ext cx="3105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Redutores Clássicos</a:t>
            </a:r>
          </a:p>
        </p:txBody>
      </p:sp>
      <p:graphicFrame>
        <p:nvGraphicFramePr>
          <p:cNvPr id="118788" name="Object 4"/>
          <p:cNvGraphicFramePr>
            <a:graphicFrameLocks noChangeAspect="1"/>
          </p:cNvGraphicFramePr>
          <p:nvPr/>
        </p:nvGraphicFramePr>
        <p:xfrm>
          <a:off x="290834" y="1101055"/>
          <a:ext cx="8529638" cy="484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100111" imgH="3472635" progId="ChemDraw.Document.6.0">
                  <p:embed/>
                </p:oleObj>
              </mc:Choice>
              <mc:Fallback>
                <p:oleObj name="CS ChemDraw Drawing" r:id="rId2" imgW="6100111" imgH="3472635" progId="ChemDraw.Document.6.0">
                  <p:embed/>
                  <p:pic>
                    <p:nvPicPr>
                      <p:cNvPr id="1187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4" y="1101055"/>
                        <a:ext cx="8529638" cy="484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necteur droit 6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CaixaDeTexto 6"/>
          <p:cNvSpPr txBox="1"/>
          <p:nvPr/>
        </p:nvSpPr>
        <p:spPr>
          <a:xfrm>
            <a:off x="357158" y="142852"/>
            <a:ext cx="1053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LiAlH</a:t>
            </a:r>
            <a:r>
              <a:rPr lang="pt-BR" sz="2800" baseline="-25000" dirty="0"/>
              <a:t>4</a:t>
            </a:r>
          </a:p>
        </p:txBody>
      </p:sp>
      <p:graphicFrame>
        <p:nvGraphicFramePr>
          <p:cNvPr id="117766" name="Object 6"/>
          <p:cNvGraphicFramePr>
            <a:graphicFrameLocks noChangeAspect="1"/>
          </p:cNvGraphicFramePr>
          <p:nvPr/>
        </p:nvGraphicFramePr>
        <p:xfrm>
          <a:off x="611188" y="1016000"/>
          <a:ext cx="7967662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300152" imgH="2462152" progId="ChemDraw.Document.6.0">
                  <p:embed/>
                </p:oleObj>
              </mc:Choice>
              <mc:Fallback>
                <p:oleObj name="CS ChemDraw Drawing" r:id="rId2" imgW="5300152" imgH="2462152" progId="ChemDraw.Document.6.0">
                  <p:embed/>
                  <p:pic>
                    <p:nvPicPr>
                      <p:cNvPr id="1177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016000"/>
                        <a:ext cx="7967662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7" name="Object 7"/>
          <p:cNvGraphicFramePr>
            <a:graphicFrameLocks noChangeAspect="1"/>
          </p:cNvGraphicFramePr>
          <p:nvPr/>
        </p:nvGraphicFramePr>
        <p:xfrm>
          <a:off x="0" y="4797152"/>
          <a:ext cx="916305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129235" imgH="1032846" progId="ChemDraw.Document.6.0">
                  <p:embed/>
                </p:oleObj>
              </mc:Choice>
              <mc:Fallback>
                <p:oleObj name="CS ChemDraw Drawing" r:id="rId4" imgW="6129235" imgH="1032846" progId="ChemDraw.Document.6.0">
                  <p:embed/>
                  <p:pic>
                    <p:nvPicPr>
                      <p:cNvPr id="1177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97152"/>
                        <a:ext cx="9163050" cy="154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cteur droit 7"/>
          <p:cNvCxnSpPr/>
          <p:nvPr/>
        </p:nvCxnSpPr>
        <p:spPr>
          <a:xfrm>
            <a:off x="179512" y="6926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CaixaDeTexto 4"/>
          <p:cNvSpPr txBox="1"/>
          <p:nvPr/>
        </p:nvSpPr>
        <p:spPr>
          <a:xfrm>
            <a:off x="214282" y="142852"/>
            <a:ext cx="3016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Redução de Ésteres</a:t>
            </a:r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171896" y="1700808"/>
          <a:ext cx="8864600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900405" imgH="944533" progId="ChemDraw.Document.6.0">
                  <p:embed/>
                </p:oleObj>
              </mc:Choice>
              <mc:Fallback>
                <p:oleObj name="CS ChemDraw Drawing" r:id="rId2" imgW="5900405" imgH="944533" progId="ChemDraw.Document.6.0">
                  <p:embed/>
                  <p:pic>
                    <p:nvPicPr>
                      <p:cNvPr id="1167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896" y="1700808"/>
                        <a:ext cx="8864600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3" name="Object 7"/>
          <p:cNvGraphicFramePr>
            <a:graphicFrameLocks noChangeAspect="1"/>
          </p:cNvGraphicFramePr>
          <p:nvPr/>
        </p:nvGraphicFramePr>
        <p:xfrm>
          <a:off x="1123950" y="3436938"/>
          <a:ext cx="690245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611394" imgH="1713955" progId="ChemDraw.Document.6.0">
                  <p:embed/>
                </p:oleObj>
              </mc:Choice>
              <mc:Fallback>
                <p:oleObj name="CS ChemDraw Drawing" r:id="rId4" imgW="4611394" imgH="1713955" progId="ChemDraw.Document.6.0">
                  <p:embed/>
                  <p:pic>
                    <p:nvPicPr>
                      <p:cNvPr id="1167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3436938"/>
                        <a:ext cx="6902450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cteur droit 7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CaixaDeTexto 4"/>
          <p:cNvSpPr txBox="1"/>
          <p:nvPr/>
        </p:nvSpPr>
        <p:spPr>
          <a:xfrm>
            <a:off x="214282" y="44624"/>
            <a:ext cx="2051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Reatividade:</a:t>
            </a:r>
          </a:p>
        </p:txBody>
      </p:sp>
      <p:graphicFrame>
        <p:nvGraphicFramePr>
          <p:cNvPr id="115717" name="Object 5"/>
          <p:cNvGraphicFramePr>
            <a:graphicFrameLocks noChangeAspect="1"/>
          </p:cNvGraphicFramePr>
          <p:nvPr/>
        </p:nvGraphicFramePr>
        <p:xfrm>
          <a:off x="792163" y="844550"/>
          <a:ext cx="7308850" cy="363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084775" imgH="3027857" progId="ChemDraw.Document.6.0">
                  <p:embed/>
                </p:oleObj>
              </mc:Choice>
              <mc:Fallback>
                <p:oleObj name="CS ChemDraw Drawing" r:id="rId2" imgW="6084775" imgH="3027857" progId="ChemDraw.Document.6.0">
                  <p:embed/>
                  <p:pic>
                    <p:nvPicPr>
                      <p:cNvPr id="1157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844550"/>
                        <a:ext cx="7308850" cy="363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9" name="Object 7"/>
          <p:cNvGraphicFramePr>
            <a:graphicFrameLocks noChangeAspect="1"/>
          </p:cNvGraphicFramePr>
          <p:nvPr/>
        </p:nvGraphicFramePr>
        <p:xfrm>
          <a:off x="1420813" y="5006975"/>
          <a:ext cx="609917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085317" imgH="810357" progId="ChemDraw.Document.6.0">
                  <p:embed/>
                </p:oleObj>
              </mc:Choice>
              <mc:Fallback>
                <p:oleObj name="CS ChemDraw Drawing" r:id="rId4" imgW="5085317" imgH="810357" progId="ChemDraw.Document.6.0">
                  <p:embed/>
                  <p:pic>
                    <p:nvPicPr>
                      <p:cNvPr id="1157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5006975"/>
                        <a:ext cx="6099175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79512" y="6381328"/>
            <a:ext cx="7603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A)</a:t>
            </a:r>
            <a:r>
              <a:rPr lang="fr-FR" sz="1600" dirty="0"/>
              <a:t> J. L. Luche</a:t>
            </a:r>
            <a:r>
              <a:rPr lang="fr-FR" sz="1600" i="1" dirty="0"/>
              <a:t>, J. Am. </a:t>
            </a:r>
            <a:r>
              <a:rPr lang="fr-FR" sz="1600" i="1" dirty="0" err="1"/>
              <a:t>Chem</a:t>
            </a:r>
            <a:r>
              <a:rPr lang="fr-FR" sz="1600" i="1" dirty="0"/>
              <a:t>. Soc. </a:t>
            </a:r>
            <a:r>
              <a:rPr lang="fr-FR" sz="1600" b="1" dirty="0"/>
              <a:t>1978</a:t>
            </a:r>
            <a:r>
              <a:rPr lang="fr-FR" sz="1600" dirty="0"/>
              <a:t>, 100, 2226. </a:t>
            </a:r>
            <a:r>
              <a:rPr lang="fr-FR" sz="1600" b="1" dirty="0"/>
              <a:t>B) </a:t>
            </a:r>
            <a:r>
              <a:rPr lang="fr-FR" sz="1600" dirty="0"/>
              <a:t>J. L. Luche</a:t>
            </a:r>
            <a:r>
              <a:rPr lang="fr-FR" sz="1600" i="1" dirty="0"/>
              <a:t> et al.</a:t>
            </a:r>
            <a:r>
              <a:rPr lang="fr-FR" sz="1600" dirty="0"/>
              <a:t>, </a:t>
            </a:r>
            <a:r>
              <a:rPr lang="fr-FR" sz="1600" i="1" dirty="0"/>
              <a:t>ibid.</a:t>
            </a:r>
            <a:r>
              <a:rPr lang="fr-FR" sz="1600" b="1" dirty="0"/>
              <a:t>1981</a:t>
            </a:r>
            <a:r>
              <a:rPr lang="fr-FR" sz="1600" dirty="0"/>
              <a:t>, 103, 5454.</a:t>
            </a:r>
            <a:endParaRPr lang="fr-FR" sz="1600" b="1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798</Words>
  <Application>Microsoft Office PowerPoint</Application>
  <PresentationFormat>Apresentação na tela (4:3)</PresentationFormat>
  <Paragraphs>92</Paragraphs>
  <Slides>23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Thème Office</vt:lpstr>
      <vt:lpstr>CS ChemDraw Drawing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Igor</dc:creator>
  <cp:lastModifiedBy>Igor Jurberg</cp:lastModifiedBy>
  <cp:revision>2</cp:revision>
  <dcterms:created xsi:type="dcterms:W3CDTF">2018-07-22T22:09:14Z</dcterms:created>
  <dcterms:modified xsi:type="dcterms:W3CDTF">2025-09-03T14:07:46Z</dcterms:modified>
</cp:coreProperties>
</file>