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4:14:35.903" v="6" actId="20577"/>
      <pc:docMkLst>
        <pc:docMk/>
      </pc:docMkLst>
      <pc:sldChg chg="modSp mod">
        <pc:chgData name="Igor Jurberg" userId="15c90205aab73206" providerId="LiveId" clId="{41030D99-0E33-41E6-9B3E-EB2E613DDEE4}" dt="2025-09-03T14:14:35.903" v="6" actId="20577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4:14:35.903" v="6" actId="20577"/>
          <ac:spMkLst>
            <pc:docMk/>
            <pc:sldMk cId="0" sldId="25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FD76-6151-416C-8A1B-9AF417B79CC5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0C11-ACC4-49DA-8ADA-E3266F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8.emf"/><Relationship Id="rId4" Type="http://schemas.openxmlformats.org/officeDocument/2006/relationships/oleObject" Target="../embeddings/oleObject6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4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3.emf"/><Relationship Id="rId4" Type="http://schemas.openxmlformats.org/officeDocument/2006/relationships/oleObject" Target="../embeddings/oleObject7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76.emf"/><Relationship Id="rId7" Type="http://schemas.openxmlformats.org/officeDocument/2006/relationships/image" Target="../media/image78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77.e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7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7" Type="http://schemas.openxmlformats.org/officeDocument/2006/relationships/image" Target="../media/image84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83.emf"/><Relationship Id="rId4" Type="http://schemas.openxmlformats.org/officeDocument/2006/relationships/oleObject" Target="../embeddings/oleObject8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85.emf"/><Relationship Id="rId7" Type="http://schemas.openxmlformats.org/officeDocument/2006/relationships/image" Target="../media/image87.e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86.e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emf"/><Relationship Id="rId4" Type="http://schemas.openxmlformats.org/officeDocument/2006/relationships/oleObject" Target="../embeddings/oleObject8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emf"/><Relationship Id="rId4" Type="http://schemas.openxmlformats.org/officeDocument/2006/relationships/oleObject" Target="../embeddings/oleObject8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emf"/><Relationship Id="rId4" Type="http://schemas.openxmlformats.org/officeDocument/2006/relationships/oleObject" Target="../embeddings/oleObject9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7.e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96.emf"/><Relationship Id="rId4" Type="http://schemas.openxmlformats.org/officeDocument/2006/relationships/oleObject" Target="../embeddings/oleObject9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emf"/><Relationship Id="rId4" Type="http://schemas.openxmlformats.org/officeDocument/2006/relationships/oleObject" Target="../embeddings/oleObject9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100.emf"/><Relationship Id="rId7" Type="http://schemas.openxmlformats.org/officeDocument/2006/relationships/oleObject" Target="../embeddings/oleObject99.bin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emf"/><Relationship Id="rId4" Type="http://schemas.openxmlformats.org/officeDocument/2006/relationships/oleObject" Target="../embeddings/oleObject9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7.e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5"/>
          <p:cNvSpPr txBox="1"/>
          <p:nvPr/>
        </p:nvSpPr>
        <p:spPr>
          <a:xfrm>
            <a:off x="-324544" y="2177569"/>
            <a:ext cx="9838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Parte 15</a:t>
            </a:r>
          </a:p>
          <a:p>
            <a:pPr algn="ctr"/>
            <a:r>
              <a:rPr lang="pt-BR" sz="3600" dirty="0"/>
              <a:t>A Química do Boro (B)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4293096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t-BR" sz="1400" b="1" dirty="0"/>
              <a:t>A)  </a:t>
            </a:r>
            <a:r>
              <a:rPr lang="pt-BR" sz="1400" dirty="0"/>
              <a:t>Suzuki, A.; ”Organoborates in New Synthetic Routes” </a:t>
            </a:r>
            <a:r>
              <a:rPr lang="pt-BR" sz="1400" i="1" dirty="0"/>
              <a:t>Acc. Chem. Res</a:t>
            </a:r>
            <a:r>
              <a:rPr lang="pt-BR" sz="1400" dirty="0"/>
              <a:t>. </a:t>
            </a:r>
            <a:r>
              <a:rPr lang="pt-BR" sz="1400" b="1" dirty="0"/>
              <a:t>1982</a:t>
            </a:r>
            <a:r>
              <a:rPr lang="pt-BR" sz="1400" dirty="0"/>
              <a:t>, 15, 178. </a:t>
            </a:r>
            <a:r>
              <a:rPr lang="pt-BR" sz="1400" b="1" dirty="0"/>
              <a:t>B) </a:t>
            </a:r>
            <a:r>
              <a:rPr lang="pt-BR" sz="1400" dirty="0"/>
              <a:t>Miyaura, N.; Suzuki, A.; </a:t>
            </a:r>
          </a:p>
          <a:p>
            <a:pPr marL="342900" indent="-342900" algn="just"/>
            <a:r>
              <a:rPr lang="pt-BR" sz="1400" dirty="0"/>
              <a:t>“</a:t>
            </a:r>
            <a:r>
              <a:rPr lang="en-US" sz="1400" dirty="0"/>
              <a:t>Palladium-Catalyzed  Cross-Coupling  Reactions   of  </a:t>
            </a:r>
            <a:r>
              <a:rPr lang="en-US" sz="1400" dirty="0" err="1"/>
              <a:t>Organoboron</a:t>
            </a:r>
            <a:r>
              <a:rPr lang="en-US" sz="1400" dirty="0"/>
              <a:t>  Compounds”  </a:t>
            </a:r>
            <a:r>
              <a:rPr lang="pt-BR" sz="1400" i="1" dirty="0"/>
              <a:t>Chem.  Rev.</a:t>
            </a:r>
            <a:r>
              <a:rPr lang="pt-BR" sz="1400" dirty="0"/>
              <a:t>  </a:t>
            </a:r>
            <a:r>
              <a:rPr lang="pt-BR" sz="1400" b="1" dirty="0"/>
              <a:t>1995</a:t>
            </a:r>
            <a:r>
              <a:rPr lang="pt-BR" sz="1400" dirty="0"/>
              <a:t>,  95,  2457.  </a:t>
            </a:r>
            <a:r>
              <a:rPr lang="pt-BR" sz="1400" b="1" dirty="0"/>
              <a:t>C)</a:t>
            </a:r>
            <a:endParaRPr lang="pt-BR" sz="1400" dirty="0"/>
          </a:p>
          <a:p>
            <a:pPr marL="342900" indent="-342900" algn="just"/>
            <a:r>
              <a:rPr lang="pt-BR" sz="1400" dirty="0"/>
              <a:t>Dimitrijevic,  E.;  Taylor,  M.  S.;  “</a:t>
            </a:r>
            <a:r>
              <a:rPr lang="en-US" sz="1400" dirty="0" err="1"/>
              <a:t>Organoboron</a:t>
            </a:r>
            <a:r>
              <a:rPr lang="en-US" sz="1400" dirty="0"/>
              <a:t>  Acids  and Their Derivatives as Catalysts for Organic Synthesis” </a:t>
            </a:r>
            <a:r>
              <a:rPr lang="en-US" sz="1400" i="1" dirty="0"/>
              <a:t>ACS</a:t>
            </a:r>
          </a:p>
          <a:p>
            <a:pPr marL="342900" indent="-342900" algn="just"/>
            <a:r>
              <a:rPr lang="en-US" sz="1400" i="1" dirty="0"/>
              <a:t>Catalysis</a:t>
            </a:r>
            <a:r>
              <a:rPr lang="en-US" sz="1400" dirty="0"/>
              <a:t>, </a:t>
            </a:r>
            <a:r>
              <a:rPr lang="en-US" sz="1400" b="1" dirty="0"/>
              <a:t>2013</a:t>
            </a:r>
            <a:r>
              <a:rPr lang="en-US" sz="1400" dirty="0"/>
              <a:t>, 3, 945.</a:t>
            </a:r>
            <a:r>
              <a:rPr lang="en-US" sz="1400" b="1" dirty="0"/>
              <a:t> D) </a:t>
            </a:r>
            <a:r>
              <a:rPr lang="en-US" sz="1400" dirty="0" err="1"/>
              <a:t>Hermanek</a:t>
            </a:r>
            <a:r>
              <a:rPr lang="en-US" sz="1400" dirty="0"/>
              <a:t>, S.;  “Boron Chemistry: Introduction” </a:t>
            </a:r>
            <a:r>
              <a:rPr lang="en-US" sz="1400" i="1" dirty="0"/>
              <a:t>Chem. Rev.</a:t>
            </a:r>
            <a:r>
              <a:rPr lang="en-US" sz="1400" dirty="0"/>
              <a:t> </a:t>
            </a:r>
            <a:r>
              <a:rPr lang="en-US" sz="1400" b="1" dirty="0"/>
              <a:t>1992</a:t>
            </a:r>
            <a:r>
              <a:rPr lang="en-US" sz="1400" dirty="0"/>
              <a:t>, 92,  175. </a:t>
            </a:r>
            <a:r>
              <a:rPr lang="en-US" sz="1400" b="1" dirty="0"/>
              <a:t> E)  </a:t>
            </a:r>
            <a:r>
              <a:rPr lang="en-US" sz="1400" dirty="0" err="1"/>
              <a:t>Crudden</a:t>
            </a:r>
            <a:r>
              <a:rPr lang="en-US" sz="1400" dirty="0"/>
              <a:t>, </a:t>
            </a:r>
          </a:p>
          <a:p>
            <a:pPr marL="342900" indent="-342900" algn="just"/>
            <a:r>
              <a:rPr lang="en-US" sz="1400" dirty="0"/>
              <a:t>C.  M.;  </a:t>
            </a:r>
            <a:r>
              <a:rPr lang="en-US" sz="1400" dirty="0" err="1"/>
              <a:t>Hleba</a:t>
            </a:r>
            <a:r>
              <a:rPr lang="en-US" sz="1400" dirty="0"/>
              <a:t>,  Y.  B.;  Chen,  A.  C.;  "</a:t>
            </a:r>
            <a:r>
              <a:rPr lang="en-US" sz="1400" dirty="0" err="1"/>
              <a:t>Regio</a:t>
            </a:r>
            <a:r>
              <a:rPr lang="en-US" sz="1400" dirty="0"/>
              <a:t>  and  </a:t>
            </a:r>
            <a:r>
              <a:rPr lang="en-US" sz="1400" dirty="0" err="1"/>
              <a:t>Enantiocontrol</a:t>
            </a:r>
            <a:r>
              <a:rPr lang="en-US" sz="1400" dirty="0"/>
              <a:t>  in  the  Room  Temperature </a:t>
            </a:r>
            <a:r>
              <a:rPr lang="en-US" sz="1400" dirty="0" err="1"/>
              <a:t>Hydroboration</a:t>
            </a:r>
            <a:r>
              <a:rPr lang="en-US" sz="1400" dirty="0"/>
              <a:t> of Vinyl </a:t>
            </a:r>
          </a:p>
          <a:p>
            <a:r>
              <a:rPr lang="en-US" sz="1400" dirty="0" err="1"/>
              <a:t>Arenes</a:t>
            </a:r>
            <a:r>
              <a:rPr lang="en-US" sz="1400" dirty="0"/>
              <a:t>” </a:t>
            </a:r>
            <a:r>
              <a:rPr lang="en-US" sz="1400" i="1" dirty="0"/>
              <a:t>J. Am. Chem.  Soc.  </a:t>
            </a:r>
            <a:r>
              <a:rPr lang="en-US" sz="1400" b="1" dirty="0"/>
              <a:t>2004</a:t>
            </a:r>
            <a:r>
              <a:rPr lang="en-US" sz="1400" dirty="0"/>
              <a:t>,  126,  9200.  </a:t>
            </a:r>
            <a:r>
              <a:rPr lang="en-US" sz="1400" b="1" dirty="0"/>
              <a:t>F)  </a:t>
            </a:r>
            <a:r>
              <a:rPr lang="en-US" sz="1400" dirty="0"/>
              <a:t>Suzuki, A.;  </a:t>
            </a:r>
            <a:r>
              <a:rPr lang="en-US" sz="1400" b="1" dirty="0"/>
              <a:t>“</a:t>
            </a:r>
            <a:r>
              <a:rPr lang="en-US" sz="1400" dirty="0"/>
              <a:t>Recent  Advances  in  the  Cross-Coupling  Reactions  of </a:t>
            </a:r>
            <a:r>
              <a:rPr lang="en-US" sz="1400" dirty="0" err="1"/>
              <a:t>Organoboron</a:t>
            </a:r>
            <a:r>
              <a:rPr lang="en-US" sz="1400" dirty="0"/>
              <a:t> Derivatives with Organic </a:t>
            </a:r>
            <a:r>
              <a:rPr lang="en-US" sz="1400" dirty="0" err="1"/>
              <a:t>Electrophiles</a:t>
            </a:r>
            <a:r>
              <a:rPr lang="en-US" sz="1400" dirty="0"/>
              <a:t>” </a:t>
            </a:r>
            <a:r>
              <a:rPr lang="en-US" sz="1400" i="1" dirty="0"/>
              <a:t>J. </a:t>
            </a:r>
            <a:r>
              <a:rPr lang="en-US" sz="1400" i="1" dirty="0" err="1"/>
              <a:t>Organometallic</a:t>
            </a:r>
            <a:r>
              <a:rPr lang="en-US" sz="1400" i="1" dirty="0"/>
              <a:t> Chem.</a:t>
            </a:r>
            <a:r>
              <a:rPr lang="en-US" sz="1400" dirty="0"/>
              <a:t> </a:t>
            </a:r>
            <a:r>
              <a:rPr lang="en-US" sz="1400" b="1" dirty="0"/>
              <a:t>1999</a:t>
            </a:r>
            <a:r>
              <a:rPr lang="en-US" sz="1400" dirty="0"/>
              <a:t>, 576, 147.</a:t>
            </a:r>
            <a:endParaRPr lang="fr-FR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4624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Protonação de Organoboranas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3212976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2508FE"/>
                </a:solidFill>
              </a:rPr>
              <a:t>Mecanismo: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15616" y="5549086"/>
            <a:ext cx="7120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Liberação do auxiliar de boro uma vez a funcionalização realizada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7544" y="4973022"/>
            <a:ext cx="1227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2508FE"/>
                </a:solidFill>
              </a:rPr>
              <a:t>Interesse:</a:t>
            </a:r>
          </a:p>
        </p:txBody>
      </p:sp>
      <p:graphicFrame>
        <p:nvGraphicFramePr>
          <p:cNvPr id="1352707" name="Object 3"/>
          <p:cNvGraphicFramePr>
            <a:graphicFrameLocks noChangeAspect="1"/>
          </p:cNvGraphicFramePr>
          <p:nvPr/>
        </p:nvGraphicFramePr>
        <p:xfrm>
          <a:off x="2268538" y="3357563"/>
          <a:ext cx="40671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02314" imgH="756915" progId="ChemDraw.Document.6.0">
                  <p:embed/>
                </p:oleObj>
              </mc:Choice>
              <mc:Fallback>
                <p:oleObj name="CS ChemDraw Drawing" r:id="rId2" imgW="2802314" imgH="756915" progId="ChemDraw.Document.6.0">
                  <p:embed/>
                  <p:pic>
                    <p:nvPicPr>
                      <p:cNvPr id="1352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357563"/>
                        <a:ext cx="40671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2708" name="Object 4"/>
          <p:cNvGraphicFramePr>
            <a:graphicFrameLocks noChangeAspect="1"/>
          </p:cNvGraphicFramePr>
          <p:nvPr/>
        </p:nvGraphicFramePr>
        <p:xfrm>
          <a:off x="2411413" y="1052513"/>
          <a:ext cx="388937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17128" imgH="1017306" progId="ChemDraw.Document.6.0">
                  <p:embed/>
                </p:oleObj>
              </mc:Choice>
              <mc:Fallback>
                <p:oleObj name="CS ChemDraw Drawing" r:id="rId4" imgW="2517128" imgH="1017306" progId="ChemDraw.Document.6.0">
                  <p:embed/>
                  <p:pic>
                    <p:nvPicPr>
                      <p:cNvPr id="1352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052513"/>
                        <a:ext cx="388937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51520" y="6453336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Brown, H. C.; </a:t>
            </a:r>
            <a:r>
              <a:rPr lang="en-US" sz="1600" i="1" dirty="0"/>
              <a:t>Pure Appl. Chem. </a:t>
            </a:r>
            <a:r>
              <a:rPr lang="en-US" sz="1600" b="1" dirty="0"/>
              <a:t>1976</a:t>
            </a:r>
            <a:r>
              <a:rPr lang="en-US" sz="1600" dirty="0"/>
              <a:t>, 47, 49.</a:t>
            </a:r>
            <a:endParaRPr lang="pt-BR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7625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51520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188640"/>
            <a:ext cx="3734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Síntese de Alcenos </a:t>
            </a:r>
            <a:r>
              <a:rPr lang="pt-BR" sz="2800" i="1" dirty="0"/>
              <a:t>trans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6" y="6167045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A)</a:t>
            </a:r>
            <a:r>
              <a:rPr lang="pt-BR" sz="1600" dirty="0"/>
              <a:t> Zweifel, G.; Arzoumanian, H. </a:t>
            </a:r>
            <a:r>
              <a:rPr lang="pt-BR" sz="1600" i="1" dirty="0"/>
              <a:t>J. Am. Chem. Soc.</a:t>
            </a:r>
            <a:r>
              <a:rPr lang="pt-BR" sz="1600" dirty="0"/>
              <a:t> </a:t>
            </a:r>
            <a:r>
              <a:rPr lang="pt-BR" sz="1600" b="1" dirty="0"/>
              <a:t>1967</a:t>
            </a:r>
            <a:r>
              <a:rPr lang="pt-BR" sz="1600" dirty="0"/>
              <a:t>, 89, 5086. </a:t>
            </a:r>
            <a:r>
              <a:rPr lang="pt-BR" sz="1600" b="1" dirty="0"/>
              <a:t>B)</a:t>
            </a:r>
            <a:r>
              <a:rPr lang="pt-BR" sz="1600" dirty="0"/>
              <a:t> Zweifel, G.; Fisher, R. P.; Snow, J. T.; Whitney, C. C. </a:t>
            </a:r>
            <a:r>
              <a:rPr lang="pt-BR" sz="1600" i="1" dirty="0"/>
              <a:t>Ibid.</a:t>
            </a:r>
            <a:r>
              <a:rPr lang="pt-BR" sz="1600" dirty="0"/>
              <a:t> </a:t>
            </a:r>
            <a:r>
              <a:rPr lang="pt-BR" sz="1600" b="1" dirty="0"/>
              <a:t>1971</a:t>
            </a:r>
            <a:r>
              <a:rPr lang="pt-BR" sz="1600" dirty="0"/>
              <a:t>, 93, 6309. </a:t>
            </a:r>
            <a:r>
              <a:rPr lang="pt-BR" sz="1600" b="1" dirty="0"/>
              <a:t>C)</a:t>
            </a:r>
            <a:r>
              <a:rPr lang="pt-BR" sz="1600" dirty="0"/>
              <a:t> Brown, H. C. </a:t>
            </a:r>
            <a:r>
              <a:rPr lang="pt-BR" sz="1600" i="1" dirty="0"/>
              <a:t>et al.;</a:t>
            </a:r>
            <a:r>
              <a:rPr lang="pt-BR" sz="1600" dirty="0"/>
              <a:t> </a:t>
            </a:r>
            <a:r>
              <a:rPr lang="pt-BR" sz="1600" i="1" dirty="0"/>
              <a:t>J. Org. Chem.</a:t>
            </a:r>
            <a:r>
              <a:rPr lang="pt-BR" sz="1600" dirty="0"/>
              <a:t> </a:t>
            </a:r>
            <a:r>
              <a:rPr lang="pt-BR" sz="1600" b="1" dirty="0"/>
              <a:t>1986</a:t>
            </a:r>
            <a:r>
              <a:rPr lang="pt-BR" sz="1600" dirty="0"/>
              <a:t>, 51, 5270.</a:t>
            </a:r>
          </a:p>
        </p:txBody>
      </p:sp>
      <p:graphicFrame>
        <p:nvGraphicFramePr>
          <p:cNvPr id="1459202" name="Object 2"/>
          <p:cNvGraphicFramePr>
            <a:graphicFrameLocks noChangeAspect="1"/>
          </p:cNvGraphicFramePr>
          <p:nvPr/>
        </p:nvGraphicFramePr>
        <p:xfrm>
          <a:off x="460375" y="1628775"/>
          <a:ext cx="577691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62874" imgH="2291591" progId="ChemDraw.Document.6.0">
                  <p:embed/>
                </p:oleObj>
              </mc:Choice>
              <mc:Fallback>
                <p:oleObj name="CS ChemDraw Drawing" r:id="rId2" imgW="3862874" imgH="2291591" progId="ChemDraw.Document.6.0">
                  <p:embed/>
                  <p:pic>
                    <p:nvPicPr>
                      <p:cNvPr id="1459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628775"/>
                        <a:ext cx="5776913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588224" y="2915652"/>
            <a:ext cx="1532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2508FE"/>
                </a:solidFill>
              </a:rPr>
              <a:t>Mecanismo?</a:t>
            </a:r>
          </a:p>
        </p:txBody>
      </p:sp>
      <p:pic>
        <p:nvPicPr>
          <p:cNvPr id="1459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2974" y="3296627"/>
            <a:ext cx="1695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7092280" y="4715852"/>
            <a:ext cx="75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Ref </a:t>
            </a:r>
            <a:r>
              <a:rPr lang="pt-BR" b="1" dirty="0"/>
              <a:t>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831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353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Síntese de Alcenos </a:t>
            </a:r>
            <a:r>
              <a:rPr lang="pt-BR" sz="2800" i="1" dirty="0"/>
              <a:t>cis</a:t>
            </a:r>
          </a:p>
        </p:txBody>
      </p:sp>
      <p:graphicFrame>
        <p:nvGraphicFramePr>
          <p:cNvPr id="1460226" name="Object 2"/>
          <p:cNvGraphicFramePr>
            <a:graphicFrameLocks noChangeAspect="1"/>
          </p:cNvGraphicFramePr>
          <p:nvPr/>
        </p:nvGraphicFramePr>
        <p:xfrm>
          <a:off x="601663" y="833438"/>
          <a:ext cx="78105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525578" imgH="1022233" progId="ChemDraw.Document.6.0">
                  <p:embed/>
                </p:oleObj>
              </mc:Choice>
              <mc:Fallback>
                <p:oleObj name="CS ChemDraw Drawing" r:id="rId2" imgW="5525578" imgH="1022233" progId="ChemDraw.Document.6.0">
                  <p:embed/>
                  <p:pic>
                    <p:nvPicPr>
                      <p:cNvPr id="1460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833438"/>
                        <a:ext cx="7810500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868144" y="1844824"/>
            <a:ext cx="1532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2508FE"/>
                </a:solidFill>
              </a:rPr>
              <a:t>Mecanismo?</a:t>
            </a:r>
          </a:p>
        </p:txBody>
      </p:sp>
      <p:graphicFrame>
        <p:nvGraphicFramePr>
          <p:cNvPr id="1460233" name="Object 9"/>
          <p:cNvGraphicFramePr>
            <a:graphicFrameLocks noChangeAspect="1"/>
          </p:cNvGraphicFramePr>
          <p:nvPr/>
        </p:nvGraphicFramePr>
        <p:xfrm>
          <a:off x="1347788" y="2768600"/>
          <a:ext cx="6808787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456740" imgH="2895379" progId="ChemDraw.Document.6.0">
                  <p:embed/>
                </p:oleObj>
              </mc:Choice>
              <mc:Fallback>
                <p:oleObj name="CS ChemDraw Drawing" r:id="rId4" imgW="5456740" imgH="2895379" progId="ChemDraw.Document.6.0">
                  <p:embed/>
                  <p:pic>
                    <p:nvPicPr>
                      <p:cNvPr id="1460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2768600"/>
                        <a:ext cx="6808787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27784" y="836712"/>
            <a:ext cx="3744416" cy="136815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0036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44624"/>
            <a:ext cx="3176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Rearranjo de Alcinos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39752" y="2852936"/>
            <a:ext cx="115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2508FE"/>
                </a:solidFill>
              </a:rPr>
              <a:t>Exemplo:</a:t>
            </a:r>
          </a:p>
        </p:txBody>
      </p:sp>
      <p:sp>
        <p:nvSpPr>
          <p:cNvPr id="1461253" name="AutoShape 5" descr="data:image/jpeg;base64,/9j/4AAQSkZJRgABAQAAAQABAAD/2wCEAAkGBhQSEBUUExQVFBUWFBQUFRQUFBQVFRUVFBQVFRQUFRQXHCYeGBkkGRUUHy8gIycpLCwsFR8xNTEqNSYrLCkBCQoKDgwOGg8PGiwkHyQsKSwsLCwsKSwsKSwsLCwpKSwsLCwsLCwsKSwsLCwsLCwpLCwsKSksLCwsLCksLCksLP/AABEIALsBDQMBIgACEQEDEQH/xAAcAAACAgMBAQAAAAAAAAAAAAABAgADBAUGBwj/xAA6EAABAwIEBAUCBAQGAwEAAAABAAIRAyEEEjFBBSJRYQYTcYGRofAHIzKxQsHh8RRScoKS0TM0YiT/xAAYAQEBAQEBAAAAAAAAAAAAAAABAAIDBP/EACERAQEAAgMAAwADAQAAAAAAAAABAhESITEDQVETMmEi/9oADAMBAAIRAxEAPwD2BVucmUFNeWuwtRLU7QiU6GyManCEowoCEEYUBSklBNCkKABQqAopRQnCEJgqJEwCVMEoUrqoCL3LHdQJMqt/FIyA9EKuCrGpgplEMyaFoCCgVJUSElCVEIQRCKCikMopYRUkSqEpSi1CSokKgcjZYrU7SkY5MFydKJS5kZTBiQgCeEQESVrQLmQDVAJTqAFRrU0qEpQBiBTMULVIgeEQ9RlJR1JHaRhlOqDhoFirKNKN5VFTzKsa1SFMy6SMlcUQyUHkKwFUiYdam4Gyta+11eQqnU1m468Owo1w4W2VsrX12+XUDx+l1ndjsVsAmVVAgmUIWgEIKKQhIgSigSpBKEqFIsWkSgimUWM2mmIQCYhY0QaUZRaFITpIESoFHJCIwoAilKgTKMouCDjZZJg9FlVVtKcUwmULgg5qSU3mDSVvcA5UuS+qdE01a2BhA00wEKFb0ALFIsqqlaFY0yFncKZkQly3TAwqIleiHNLTuFi8NrEgtd+phynuNj8LNla2ocuJadqjSP8Ac24+krN6uzPxsiECoFJWggKhKkpHORajEpQVJQQUKWEyhKCQhOEAVCVJWAiFJQhZIyika8TCchOwiLQgoXKQlKXKErHpg5zJtsi0yMghLl6q1rVj4kuMAEAdVXpRYx4JsmyGZ2WNSwbwQc9twsjOS62m6or/AIsJEJWZTcRKDWCdEjMMGukbp7HTJCclICoujJwVCgEZSCPagGlOSjCNFQaxGydtSUSEAEdkQFruOnK1j/8AJUafYnKf3WylazxL/wCrU9AfghGXinrZAqFJT0HoExKdpEsohKdVlHhJCZSFIuZGVMqkqIhI5R9SAhJKkTInLUGvTISttKDKsUkIyqICFXUo5iLwArUjwdlUwBREymcxCnUvEH1Tvar6BGVbXEXTloULhF1In0Skz3jfdFrrkKQAJThIQCEue8bqp9chwblJB36K0eitoYTpYB1TLUCKBQKFIRSVCVW/EtBguaD0LgD8KKwhIFq8T4uwjHFrsRSDhq3NJHrCuocdw9QS2tTI652/BnRZti0z1i8UpB1GoDux37LiPGP4ltpP/wAPQa19R03fZo3kf5t/SFzPEPxGxYY9rsvM2GgRbYzuZHWFm3cbmL1jhOI8yhTd1Y0/RZkry3wR+IFR1RlKu6kykGBoGUhxdtBH816PguI06ozMdmGYtnYkax1RKrGWVAECEj6fdQWZkCUrQmlKIxhRDYMp0pchCHykI6lJlvp6XTeX1uj0+I4gEDqnSOCaUohHRGSeyLmH3StpXmT0jb1QjZoUa+VANkfLnqFJKbz7oeXeb/KsCYLWtjZG07zr/JGBtrHv8IuCOQaxcadUyAHDQG/3unyKunUdmMiBAIv8hP5g6pmgSsJEIMbAAJJ7nUpcTjmME1HBgmJeQ0fJXN8W/EPDUrMJrOmOSAwHoajrfErNsjUlrqhBRC8yxf4nVqhjDtp+jQ6o42nUgARuYgStfi+IV61MPq4qo3NP5dOtAi/KXMbHTuNE8lxelcU8UYbDD82sxu0TLv8Ai2SuZxv4l5s/+FouqNa2TUeHNaD0ygSbd51tZca51BnI1jabXNLszqZdmd+k5Ks3y6zNyD6LTY+gI5fObVBBLi6GwBa4DQAQCbgm6P8AozjHUcR8bYl9MF9bIHDSiMuWXQcxBz6AkCZsZXFUKlZ9UgU31JvmIcZkwXGbjf4W74ZQ5S4sFSCHaNh36QHFsBrtoO03urMY+sKRbyhpzNyghzmlpa7NOuQa7a9AtY6hs34mO8OUaFNtRlRzswBa6c2Yg3LpkNAgyFo6dGsIqU84IN25SDdocDuHtIP0+TW4RUEN88Gk/MWjMSwnQnKIltrdI0V/C8HVbTy5QWl0gtdDDtBcRYWOvX0A6TqMWbLW4YH0jXEuh+Uay1wi5gWOvtCxnYgeZzAA22MX1bfTVZ1Ouw03NptykmS1ziSCBIyiwM9e+i13EKJLX1mvDQKeZxcCQTpIb2XPPXjeHrYVn0DlDXkPseVpMCV6B4R8M069Ivc58ZoDWvIFgJJ73XgXB6rzimhrjUc54E35pNxBuvqDwzh20MMxlgQJd0zG5XK/H/HdWuly5TcNT8J022D6wER/5D/0gfCtMXbUrNPUVStwKk6KtzXXv6K1HPlWtbweq0Dy8TUEWAeGvHvKbz8VTu5jK7etMlj/APi6x9oWzY6fZO5Mn4t/rEwPFadachhw/UxwLXt9Wm/vosxrrLCxnDKdaC4c4/S9hLXt/wBLxcLHoOrUjld+fTmA9oAqt/1sFnj/AOmweytjX42bQgTCOaN0UhUCfuydoQATNCIQPf8AujHuoWgxYW0tp3CdIIbFPFkoIn+iWpWYy7nBo6uIA66ntKolgd/1dD+LeI7RP7rSV/F9HKfKmqQdWfpB7uPtp1C52l4+L6zqVb8iZLXU3H+HW7tssmRH6e6uUamFrvy4azb6LTcR8VspSGMfVcDHKMrR/vdY+0rnKvFPMzsptNWo2RmcRmaAbuzOOgsbn2MKxzvMDWNe45cwc5vLmOWLDUN11j9it0SMLxB+JtSi7lotDbyS4uNtbCBYrl3/AImurk+ZXr0WAWFMNZc3ElmV0RO52XWcV4SxlEnK4gXDYBM7xJAB7lcPxKs1rwHENbEtaRzwSYkiYcTAAiTFzquNx79dZlJPGVhPEOFeDV5nvadamZxMRGd7riZsGm3urH4vD1PzGFzWNyFrS1zRUN7g2m8jWOhWA2t/+UGi4tOYj8wU2mGgHJUkRmJLoAtbotFhvLpWbU8wunMAA45rcwJiRcC+4MTcpmMguVrqcVxYjEU2UcoDspADy2SbSCLZgYnTTVNi+DPqvb5nI8SGvAuDtLgJJlpuT8aKzw1g6jQarm03u/Uy5HlsblAHl9Z3Inm1V1fE1hUvLS0F7GmMrnHKAM0HMSSbGQPRb5McT4HgrmB3nG4zZDM2aJJgRmv2uSJQ4jjWYejULrkEMYwCXueCJIAPIA1wd0v2WHguCVMpfWJBDnEl5JhtSJFM3izQdvdYfiTCZWscwscADL2vZJOmklx6k2u4+i55Z9eumHxzbGdxmQym0EtlxIe5pNyXAQQCRDRIA2VeL4s59UOdkz/pAg5A1xMSG2GxAAn+WvpVOcDO1gyi5El1wS2YJE6lSnhXDM4OGUGXFoDssQGxG9tc1t4WMcf13ysnjP4jjDyUqmSATlflIIiS+XNs3faShxLE5KrTTcHCo1s5ZBEEcxbYewjXZYT8H/iDm5g7LAB0Dc+V5LtIMkjbXVX07ZmgCQLAOFrQcwBmfXS9gu/Lj9vN/Zk4jDyw5QzOHiYgQ1wIPLeDBlYnEuFPrNqBrXMpuJAJiBpIIG9re6y6DMziRUDXC7WQ68bv/YX39l0uC4N51E0yQAeYGYId/CR7z8rjcrtvU00HgTwc2hVFRxzvH6dg09fVesYJrjBsRutb4YwFGTTLoqsALmHWD/EOon4+F1eHoho0+g1T3e6zcpPEpkx0UbVKlSmTGw3G/rKlKkBYG2y0yaf7JxX6pRSsb/y+qBpK7HRxU+VC4T3VYEz/ACSMzZoMGN7aK2tMkvA+9PVIHTfbbRVMwhjXLJJIAFz/AGWS9oGxKu10Wf2CBLpGUAjckn4CjXyBB9/5XTmNPrZIH2R3iPfQfKDeyObtPp9dUwH+4XlP4ocRnGUaZIFJtnk5iy55zaAHARaTqJXqLqp+9fYLyDx14bxFas5wOIqkmzqnlAAD+BkAw3W0LOfcb+Pq7bLB8SFIZWjQRrIcHCQ7MTuLzt7rB4lgKT2DOS4n+Np/STEidB79NguPwQdhXPZXkZ+bM4l5YRDRoNCNsuy6jCYlzKIcZbTcA5rnOAs5wMw+9wT11FlnG/VdL+tjgqxzgGsSBcCBzEaF5uHASIt0I0lZ9PEOe+Wak/oE6dTfT1Wjr8S1Doa3mMWBcZgQ2b6G5B0WR4f4rTBc9+YTOQNBBfGpJgbZbC6eW8tDWpt0DeJlwyEFoBIEywuOsCdd7yudr0BWJJZy0qgy1HQXCDzSdB77bRr0mELXAPa2+YgmNG7gE6mYnsrXYV1UmKbQwuOYuNy1ogHa+tr9d11mO+2LdPJPFeEdmfkpvaH5hmLxkcJsLHoTA9LLf+COEU6FLzcjvMuLkxIJh4O42iNytvxnFUnh1EiW+Y0AcxIOYDXbouW4zxTyXuw7SS1ty4ayZkd7R8LzfJbj1PHp+KTKf63fE+P0m08zWvLgYLSLuObZ2hi5nb2WtZ4mpFn5gPmugX57yR+WZiw2O8rl8fiw6MxP6dARFz0O5nQKii1xAyAw1w58r5baBoCAdfkowls7az449R0VPjku3i9nDzNbNDmyB1g6i1lrqtYVXPIsDm1gGBykDWwva41VD8OxtiXXEu5DJMcskkWk6FV4XDwLmW6zec36jYT6R9AuvGTtz5Vs6GDa1rC+oS7TTliOnrGk2WUyqxwORwJzaXh3KCQJdzCSwwdwsWlj8rGC3NJDmFrp/iALSLGQBM7m9iDVRYHEwSxjQ4uDRyzOpeZImBoJkHrbMl32ssprpk0q0lkB2YOywLuhxmzTsJYI7LNrYVoY5wdFS3KCCOY6SDqLfA1tFVNpqFrcLTzPIylwEkgWzSdAeh/v2/hj8OS0ipiXZnaho0Cu74xuRg+HvDVStzvGu5/Uekldhh/BdJo1d87resw7WgNbA7R0VrGddOhiy1MY53JzWN8L1CQ6k5oeBAebPb/pcAeigwHEswIxFJrZMh1MOcRsJydAb7yuozBJU11j7/ZPGDkFKkYGaCRrGmaLxKff0uo24694j3hMBCQR1QzECI1n90XUgbnZQQbx8200KePZSAMRyqQlfUDSJMTYDqe25SEBuf8ApKHTMOOvcR2TE++yGYAQZ7T/AEQS0aAAItH7LH/TmIgudoC4DMQLC8AHRXPomR07a/VWskmC2AN5EFGjtiYaq8CKljyjkDokg9tNpnbZZNWkeUBxbBDnSC7M0bZtv6K4sBsRI7iyqp4IAOEnm6QIHaFqQbXlm8pXUAdQEWNAEdBGpn6owtsuc8Q+DKOJbdom9915pxvwJXpOp5vMq0aT8zKWawgiwmQAYGy9tVNXDyDMH1XO4/cbmf1Xz4/heI86piq0MFQg+W2zbSQCNsoFt5W+wWHIAdcMp05kiRIzEDrvt/m0Bmep8VYdoEPysYXjNa8HS/x8LEp8bpOYWMIGU5LRe8EE6BYl1a6Wbi7wuCKRe2o5zbflnQSBt7fM2GqyuJ8RvAcQajYyZgGtZMZjvfr3XBYrxs3B+YwyG1LtiJ5SR9+i5Di/jmriHBtAOb0OrzbXt/RbxyysGUkrsOM+IBRcYaA4u/LayHvc4SRAAuN577rk6lKuXuNVuRz5IzuGbW5deWmdjqm4PwrlL63mmsbAulxAINoFz7karOq0WBkeW6ALCHE2tJLe5mLBcrcdu2OGWmA7C02DMyXkgxmgkuAINyIAiZN9bbKrAYp2R920yTzNzQbGNm31FuyzML5bnZXEsEg87DA0nc9t9tVc/B0zIp1HOqNc4AtaCyoBlykEgOBJJ7ACZutXKM6YTsNUP/jpPqFokubDrWggDaZ0n3T4PF8wdkywBY6kj/M0fdl1PCvCWKxZDsrWcuQ1GsawuFpzZAMxMCfRdvwX8OKNGC/813tAV3WbY8xw3BX1AatQOZSF3vDJdlBJ5WiATc303XU8F8BDFOs4jCjK4S3K5xLRmnvJcF1fiDCl2Iw2HptyMzOdUc2oWZWhpMWPMCGu5TIj2XS4CmAOUZWaNFhYaQmM1j8G8O0MM0CkwN7jr1lbMGdj99EG05Ou5sIg+qd52Bjv3jp0SwJA3+I07onr9N0wbv8Af3ZQJBQfs/d1V57A8NsM2nVxAm3Wyvjqq2Qdoiw5Y7W7KSxszChEaBEsUlQRpm0d/rqiB33PTRGUgqCSN94+gSUDr6H4N/ROECUw1VAkIj2SuCjh2lKEOQyGdfZVNa4aRrp2WSAqdq9K31A0ST8JwVHNHRMkKwNbkT9NrApo/v8A0RQ9fopIR0Skp5SeXItPupPJvxC4uXV3U2FpAA0MiZgh0e9lwnGfEww5LGznBbGSG3jmm25IXoPiP8N8XUxNSpTdSLHmRmc5pG9oBi9/dYuC/BlxqB+IqtebGGtNz3JiV5+He69PKTxwWNw9V7c9SkDyNdzDRr9732In2R4XSBBcxha8AGBGgIBiBc3EBezn8PaL7VM77Bo5sthcCBFgVnYTwBhGRGHZaCCQXEEbgk9lccrNH+TGePF3U6nmQIrXGgJJadTy6mOq3GE8K4t9RrqFF1EZYJquzB3WWPERM2vHrde1UeF02DkY1v8Apa0fsrhAGhHr/Ra4frF+X8eUYD8JCTmxVSd4aJBk7QO/TddnwvwdhsM2W0mmBJMFzp9hJ9lv6rxoJ+qjWWn+61IxcrWPTMWDSJIi2lpOmgtqeqvyyZj3Q3Frn4gdU4F4SGux2A814vlDbkhnMdozmwtOnVZ9GkABF+htp09E1pt7wR8FKRBjrtss6m9ne5paBskFO/7dZ9ensmynsmmFplJtpHW6Wi8OaDNiARt9NU7nR9/yQBBvEeqUmaTEHTXb0lTyoAAi3VB49flQPkxe10IyYH1UBSGoBqYkpA7xHeVGU2iYAF791W0GSS6RsIiPfdPSQTONp07qUjN0IBEFMxkCyQeEuXoi0WRKQIaECU4SuaCtaCBJWqBokqwquJ1HyimK6VYu7DbqVeGqNEJoVJr1Wlm11AFEyQQ+qkKZbogyolKR4i/2E7p2++6qqVhdpmQAdDebW6lZqg5bXvMSg7126fVVtdrA+/VKZJEEgA37rO2tCaZHvva3ZLTpwdx6mf7J3kjTU/TvdPTaYuooB0RIRDhskqFIQWF0XGByx/KEGi10Z6IRwkm6KmqUSZ+U7wlgSjKEhZOpKb0RlV+YDYKRgeqSpRBIJEkadk1hqoRJUjApGB28FWhAuSCgQrGmygRATIkcbIMaDcFNllKCBYKSyVFAotsooEUQpAhlRKikEJac79U03UcjSB3SfZAuH9kALg9kSFkgXKo1QTAv17JiFWRGiza1IYGBoqzqTJ00+90lZ0JqLrI2dCx5N9OyYGyLQgoFLbWQaChNlK7oaomc9KHXVDHTCsGqxy23x0yJUhVU1ct+sXoIUAlQIhIA6psqWoVCVIxYDqiBCqpG6tBulISnaAhCICQKiD0pVtCwqItCMq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381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61255" name="AutoShape 7" descr="data:image/jpeg;base64,/9j/4AAQSkZJRgABAQAAAQABAAD/2wCEAAkGBhQSEBUUExQVFBUWFBQUFRQUFBQVFRUVFBQVFRQUFRQXHCYeGBkkGRUUHy8gIycpLCwsFR8xNTEqNSYrLCkBCQoKDgwOGg8PGiwkHyQsKSwsLCwsKSwsKSwsLCwpKSwsLCwsLCwsKSwsLCwsLCwpLCwsKSksLCwsLCksLCksLP/AABEIALsBDQMBIgACEQEDEQH/xAAcAAACAgMBAQAAAAAAAAAAAAABAgADBAUGBwj/xAA6EAABAwIEBAUCBAQGAwEAAAABAAIRAyEEEjFBBSJRYQYTcYGRofAHIzKxQsHh8RRScoKS0TM0YiT/xAAYAQEBAQEBAAAAAAAAAAAAAAABAAIDBP/EACERAQEAAgMAAwADAQAAAAAAAAABAhESITEDQVETMmEi/9oADAMBAAIRAxEAPwD2BVucmUFNeWuwtRLU7QiU6GyManCEowoCEEYUBSklBNCkKABQqAopRQnCEJgqJEwCVMEoUrqoCL3LHdQJMqt/FIyA9EKuCrGpgplEMyaFoCCgVJUSElCVEIQRCKCikMopYRUkSqEpSi1CSokKgcjZYrU7SkY5MFydKJS5kZTBiQgCeEQESVrQLmQDVAJTqAFRrU0qEpQBiBTMULVIgeEQ9RlJR1JHaRhlOqDhoFirKNKN5VFTzKsa1SFMy6SMlcUQyUHkKwFUiYdam4Gyta+11eQqnU1m468Owo1w4W2VsrX12+XUDx+l1ndjsVsAmVVAgmUIWgEIKKQhIgSigSpBKEqFIsWkSgimUWM2mmIQCYhY0QaUZRaFITpIESoFHJCIwoAilKgTKMouCDjZZJg9FlVVtKcUwmULgg5qSU3mDSVvcA5UuS+qdE01a2BhA00wEKFb0ALFIsqqlaFY0yFncKZkQly3TAwqIleiHNLTuFi8NrEgtd+phynuNj8LNla2ocuJadqjSP8Ac24+krN6uzPxsiECoFJWggKhKkpHORajEpQVJQQUKWEyhKCQhOEAVCVJWAiFJQhZIyika8TCchOwiLQgoXKQlKXKErHpg5zJtsi0yMghLl6q1rVj4kuMAEAdVXpRYx4JsmyGZ2WNSwbwQc9twsjOS62m6or/AIsJEJWZTcRKDWCdEjMMGukbp7HTJCclICoujJwVCgEZSCPagGlOSjCNFQaxGydtSUSEAEdkQFruOnK1j/8AJUafYnKf3WylazxL/wCrU9AfghGXinrZAqFJT0HoExKdpEsohKdVlHhJCZSFIuZGVMqkqIhI5R9SAhJKkTInLUGvTISttKDKsUkIyqICFXUo5iLwArUjwdlUwBREymcxCnUvEH1Tvar6BGVbXEXTloULhF1In0Skz3jfdFrrkKQAJThIQCEue8bqp9chwblJB36K0eitoYTpYB1TLUCKBQKFIRSVCVW/EtBguaD0LgD8KKwhIFq8T4uwjHFrsRSDhq3NJHrCuocdw9QS2tTI652/BnRZti0z1i8UpB1GoDux37LiPGP4ltpP/wAPQa19R03fZo3kf5t/SFzPEPxGxYY9rsvM2GgRbYzuZHWFm3cbmL1jhOI8yhTd1Y0/RZkry3wR+IFR1RlKu6kykGBoGUhxdtBH816PguI06ozMdmGYtnYkax1RKrGWVAECEj6fdQWZkCUrQmlKIxhRDYMp0pchCHykI6lJlvp6XTeX1uj0+I4gEDqnSOCaUohHRGSeyLmH3StpXmT0jb1QjZoUa+VANkfLnqFJKbz7oeXeb/KsCYLWtjZG07zr/JGBtrHv8IuCOQaxcadUyAHDQG/3unyKunUdmMiBAIv8hP5g6pmgSsJEIMbAAJJ7nUpcTjmME1HBgmJeQ0fJXN8W/EPDUrMJrOmOSAwHoajrfErNsjUlrqhBRC8yxf4nVqhjDtp+jQ6o42nUgARuYgStfi+IV61MPq4qo3NP5dOtAi/KXMbHTuNE8lxelcU8UYbDD82sxu0TLv8Ai2SuZxv4l5s/+FouqNa2TUeHNaD0ygSbd51tZca51BnI1jabXNLszqZdmd+k5Ks3y6zNyD6LTY+gI5fObVBBLi6GwBa4DQAQCbgm6P8AozjHUcR8bYl9MF9bIHDSiMuWXQcxBz6AkCZsZXFUKlZ9UgU31JvmIcZkwXGbjf4W74ZQ5S4sFSCHaNh36QHFsBrtoO03urMY+sKRbyhpzNyghzmlpa7NOuQa7a9AtY6hs34mO8OUaFNtRlRzswBa6c2Yg3LpkNAgyFo6dGsIqU84IN25SDdocDuHtIP0+TW4RUEN88Gk/MWjMSwnQnKIltrdI0V/C8HVbTy5QWl0gtdDDtBcRYWOvX0A6TqMWbLW4YH0jXEuh+Uay1wi5gWOvtCxnYgeZzAA22MX1bfTVZ1Ouw03NptykmS1ziSCBIyiwM9e+i13EKJLX1mvDQKeZxcCQTpIb2XPPXjeHrYVn0DlDXkPseVpMCV6B4R8M069Ivc58ZoDWvIFgJJ73XgXB6rzimhrjUc54E35pNxBuvqDwzh20MMxlgQJd0zG5XK/H/HdWuly5TcNT8J022D6wER/5D/0gfCtMXbUrNPUVStwKk6KtzXXv6K1HPlWtbweq0Dy8TUEWAeGvHvKbz8VTu5jK7etMlj/APi6x9oWzY6fZO5Mn4t/rEwPFadachhw/UxwLXt9Wm/vosxrrLCxnDKdaC4c4/S9hLXt/wBLxcLHoOrUjld+fTmA9oAqt/1sFnj/AOmweytjX42bQgTCOaN0UhUCfuydoQATNCIQPf8AujHuoWgxYW0tp3CdIIbFPFkoIn+iWpWYy7nBo6uIA66ntKolgd/1dD+LeI7RP7rSV/F9HKfKmqQdWfpB7uPtp1C52l4+L6zqVb8iZLXU3H+HW7tssmRH6e6uUamFrvy4azb6LTcR8VspSGMfVcDHKMrR/vdY+0rnKvFPMzsptNWo2RmcRmaAbuzOOgsbn2MKxzvMDWNe45cwc5vLmOWLDUN11j9it0SMLxB+JtSi7lotDbyS4uNtbCBYrl3/AImurk+ZXr0WAWFMNZc3ElmV0RO52XWcV4SxlEnK4gXDYBM7xJAB7lcPxKs1rwHENbEtaRzwSYkiYcTAAiTFzquNx79dZlJPGVhPEOFeDV5nvadamZxMRGd7riZsGm3urH4vD1PzGFzWNyFrS1zRUN7g2m8jWOhWA2t/+UGi4tOYj8wU2mGgHJUkRmJLoAtbotFhvLpWbU8wunMAA45rcwJiRcC+4MTcpmMguVrqcVxYjEU2UcoDspADy2SbSCLZgYnTTVNi+DPqvb5nI8SGvAuDtLgJJlpuT8aKzw1g6jQarm03u/Uy5HlsblAHl9Z3Inm1V1fE1hUvLS0F7GmMrnHKAM0HMSSbGQPRb5McT4HgrmB3nG4zZDM2aJJgRmv2uSJQ4jjWYejULrkEMYwCXueCJIAPIA1wd0v2WHguCVMpfWJBDnEl5JhtSJFM3izQdvdYfiTCZWscwscADL2vZJOmklx6k2u4+i55Z9eumHxzbGdxmQym0EtlxIe5pNyXAQQCRDRIA2VeL4s59UOdkz/pAg5A1xMSG2GxAAn+WvpVOcDO1gyi5El1wS2YJE6lSnhXDM4OGUGXFoDssQGxG9tc1t4WMcf13ysnjP4jjDyUqmSATlflIIiS+XNs3faShxLE5KrTTcHCo1s5ZBEEcxbYewjXZYT8H/iDm5g7LAB0Dc+V5LtIMkjbXVX07ZmgCQLAOFrQcwBmfXS9gu/Lj9vN/Zk4jDyw5QzOHiYgQ1wIPLeDBlYnEuFPrNqBrXMpuJAJiBpIIG9re6y6DMziRUDXC7WQ68bv/YX39l0uC4N51E0yQAeYGYId/CR7z8rjcrtvU00HgTwc2hVFRxzvH6dg09fVesYJrjBsRutb4YwFGTTLoqsALmHWD/EOon4+F1eHoho0+g1T3e6zcpPEpkx0UbVKlSmTGw3G/rKlKkBYG2y0yaf7JxX6pRSsb/y+qBpK7HRxU+VC4T3VYEz/ACSMzZoMGN7aK2tMkvA+9PVIHTfbbRVMwhjXLJJIAFz/AGWS9oGxKu10Wf2CBLpGUAjckn4CjXyBB9/5XTmNPrZIH2R3iPfQfKDeyObtPp9dUwH+4XlP4ocRnGUaZIFJtnk5iy55zaAHARaTqJXqLqp+9fYLyDx14bxFas5wOIqkmzqnlAAD+BkAw3W0LOfcb+Pq7bLB8SFIZWjQRrIcHCQ7MTuLzt7rB4lgKT2DOS4n+Np/STEidB79NguPwQdhXPZXkZ+bM4l5YRDRoNCNsuy6jCYlzKIcZbTcA5rnOAs5wMw+9wT11FlnG/VdL+tjgqxzgGsSBcCBzEaF5uHASIt0I0lZ9PEOe+Wak/oE6dTfT1Wjr8S1Doa3mMWBcZgQ2b6G5B0WR4f4rTBc9+YTOQNBBfGpJgbZbC6eW8tDWpt0DeJlwyEFoBIEywuOsCdd7yudr0BWJJZy0qgy1HQXCDzSdB77bRr0mELXAPa2+YgmNG7gE6mYnsrXYV1UmKbQwuOYuNy1ogHa+tr9d11mO+2LdPJPFeEdmfkpvaH5hmLxkcJsLHoTA9LLf+COEU6FLzcjvMuLkxIJh4O42iNytvxnFUnh1EiW+Y0AcxIOYDXbouW4zxTyXuw7SS1ty4ayZkd7R8LzfJbj1PHp+KTKf63fE+P0m08zWvLgYLSLuObZ2hi5nb2WtZ4mpFn5gPmugX57yR+WZiw2O8rl8fiw6MxP6dARFz0O5nQKii1xAyAw1w58r5baBoCAdfkowls7az449R0VPjku3i9nDzNbNDmyB1g6i1lrqtYVXPIsDm1gGBykDWwva41VD8OxtiXXEu5DJMcskkWk6FV4XDwLmW6zec36jYT6R9AuvGTtz5Vs6GDa1rC+oS7TTliOnrGk2WUyqxwORwJzaXh3KCQJdzCSwwdwsWlj8rGC3NJDmFrp/iALSLGQBM7m9iDVRYHEwSxjQ4uDRyzOpeZImBoJkHrbMl32ssprpk0q0lkB2YOywLuhxmzTsJYI7LNrYVoY5wdFS3KCCOY6SDqLfA1tFVNpqFrcLTzPIylwEkgWzSdAeh/v2/hj8OS0ipiXZnaho0Cu74xuRg+HvDVStzvGu5/Uekldhh/BdJo1d87resw7WgNbA7R0VrGddOhiy1MY53JzWN8L1CQ6k5oeBAebPb/pcAeigwHEswIxFJrZMh1MOcRsJydAb7yuozBJU11j7/ZPGDkFKkYGaCRrGmaLxKff0uo24694j3hMBCQR1QzECI1n90XUgbnZQQbx8200KePZSAMRyqQlfUDSJMTYDqe25SEBuf8ApKHTMOOvcR2TE++yGYAQZ7T/AEQS0aAAItH7LH/TmIgudoC4DMQLC8AHRXPomR07a/VWskmC2AN5EFGjtiYaq8CKljyjkDokg9tNpnbZZNWkeUBxbBDnSC7M0bZtv6K4sBsRI7iyqp4IAOEnm6QIHaFqQbXlm8pXUAdQEWNAEdBGpn6owtsuc8Q+DKOJbdom9915pxvwJXpOp5vMq0aT8zKWawgiwmQAYGy9tVNXDyDMH1XO4/cbmf1Xz4/heI86piq0MFQg+W2zbSQCNsoFt5W+wWHIAdcMp05kiRIzEDrvt/m0Bmep8VYdoEPysYXjNa8HS/x8LEp8bpOYWMIGU5LRe8EE6BYl1a6Wbi7wuCKRe2o5zbflnQSBt7fM2GqyuJ8RvAcQajYyZgGtZMZjvfr3XBYrxs3B+YwyG1LtiJ5SR9+i5Di/jmriHBtAOb0OrzbXt/RbxyysGUkrsOM+IBRcYaA4u/LayHvc4SRAAuN577rk6lKuXuNVuRz5IzuGbW5deWmdjqm4PwrlL63mmsbAulxAINoFz7karOq0WBkeW6ALCHE2tJLe5mLBcrcdu2OGWmA7C02DMyXkgxmgkuAINyIAiZN9bbKrAYp2R920yTzNzQbGNm31FuyzML5bnZXEsEg87DA0nc9t9tVc/B0zIp1HOqNc4AtaCyoBlykEgOBJJ7ACZutXKM6YTsNUP/jpPqFokubDrWggDaZ0n3T4PF8wdkywBY6kj/M0fdl1PCvCWKxZDsrWcuQ1GsawuFpzZAMxMCfRdvwX8OKNGC/813tAV3WbY8xw3BX1AatQOZSF3vDJdlBJ5WiATc303XU8F8BDFOs4jCjK4S3K5xLRmnvJcF1fiDCl2Iw2HptyMzOdUc2oWZWhpMWPMCGu5TIj2XS4CmAOUZWaNFhYaQmM1j8G8O0MM0CkwN7jr1lbMGdj99EG05Ou5sIg+qd52Bjv3jp0SwJA3+I07onr9N0wbv8Af3ZQJBQfs/d1V57A8NsM2nVxAm3Wyvjqq2Qdoiw5Y7W7KSxszChEaBEsUlQRpm0d/rqiB33PTRGUgqCSN94+gSUDr6H4N/ROECUw1VAkIj2SuCjh2lKEOQyGdfZVNa4aRrp2WSAqdq9K31A0ST8JwVHNHRMkKwNbkT9NrApo/v8A0RQ9fopIR0Skp5SeXItPupPJvxC4uXV3U2FpAA0MiZgh0e9lwnGfEww5LGznBbGSG3jmm25IXoPiP8N8XUxNSpTdSLHmRmc5pG9oBi9/dYuC/BlxqB+IqtebGGtNz3JiV5+He69PKTxwWNw9V7c9SkDyNdzDRr9732In2R4XSBBcxha8AGBGgIBiBc3EBezn8PaL7VM77Bo5sthcCBFgVnYTwBhGRGHZaCCQXEEbgk9lccrNH+TGePF3U6nmQIrXGgJJadTy6mOq3GE8K4t9RrqFF1EZYJquzB3WWPERM2vHrde1UeF02DkY1v8Apa0fsrhAGhHr/Ra4frF+X8eUYD8JCTmxVSd4aJBk7QO/TddnwvwdhsM2W0mmBJMFzp9hJ9lv6rxoJ+qjWWn+61IxcrWPTMWDSJIi2lpOmgtqeqvyyZj3Q3Frn4gdU4F4SGux2A814vlDbkhnMdozmwtOnVZ9GkABF+htp09E1pt7wR8FKRBjrtss6m9ne5paBskFO/7dZ9ensmynsmmFplJtpHW6Wi8OaDNiARt9NU7nR9/yQBBvEeqUmaTEHTXb0lTyoAAi3VB49flQPkxe10IyYH1UBSGoBqYkpA7xHeVGU2iYAF791W0GSS6RsIiPfdPSQTONp07qUjN0IBEFMxkCyQeEuXoi0WRKQIaECU4SuaCtaCBJWqBokqwquJ1HyimK6VYu7DbqVeGqNEJoVJr1Wlm11AFEyQQ+qkKZbogyolKR4i/2E7p2++6qqVhdpmQAdDebW6lZqg5bXvMSg7126fVVtdrA+/VKZJEEgA37rO2tCaZHvva3ZLTpwdx6mf7J3kjTU/TvdPTaYuooB0RIRDhskqFIQWF0XGByx/KEGi10Z6IRwkm6KmqUSZ+U7wlgSjKEhZOpKb0RlV+YDYKRgeqSpRBIJEkadk1hqoRJUjApGB28FWhAuSCgQrGmygRATIkcbIMaDcFNllKCBYKSyVFAotsooEUQpAhlRKikEJac79U03UcjSB3SfZAuH9kALg9kSFkgXKo1QTAv17JiFWRGiza1IYGBoqzqTJ00+90lZ0JqLrI2dCx5N9OyYGyLQgoFLbWQaChNlK7oaomc9KHXVDHTCsGqxy23x0yJUhVU1ct+sXoIUAlQIhIA6psqWoVCVIxYDqiBCqpG6tBulISnaAhCICQKiD0pVtCwqItCMq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3816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ZoneTexte 15"/>
          <p:cNvSpPr txBox="1"/>
          <p:nvPr/>
        </p:nvSpPr>
        <p:spPr>
          <a:xfrm>
            <a:off x="395536" y="4725144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Arial" pitchFamily="34" charset="0"/>
                <a:cs typeface="Arial" pitchFamily="34" charset="0"/>
              </a:rPr>
              <a:t>Peste que ataca maçãs no sul do Brasil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9512" y="6474822"/>
            <a:ext cx="6489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Park, C. P.; Gel, J. M.; Sung, J. W.; Oh, D. Y.; </a:t>
            </a:r>
            <a:r>
              <a:rPr lang="en-US" sz="1600" i="1" dirty="0"/>
              <a:t>Tetrahedron </a:t>
            </a:r>
            <a:r>
              <a:rPr lang="en-US" sz="1600" i="1" dirty="0" err="1"/>
              <a:t>Lett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b="1" dirty="0"/>
              <a:t>1998</a:t>
            </a:r>
            <a:r>
              <a:rPr lang="en-US" sz="1600" dirty="0"/>
              <a:t>, 39, 2583.</a:t>
            </a:r>
            <a:endParaRPr lang="pt-BR" sz="1600" dirty="0"/>
          </a:p>
        </p:txBody>
      </p:sp>
      <p:pic>
        <p:nvPicPr>
          <p:cNvPr id="1461261" name="Picture 13" descr="http://www.mipfrutas.ufv.br/Imagens/FrutasFigura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793625" cy="1224136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5436096" y="5949280"/>
            <a:ext cx="24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Rendimento global: </a:t>
            </a:r>
            <a:r>
              <a:rPr lang="pt-BR" b="1" dirty="0"/>
              <a:t>54%</a:t>
            </a:r>
          </a:p>
        </p:txBody>
      </p:sp>
      <p:graphicFrame>
        <p:nvGraphicFramePr>
          <p:cNvPr id="1461262" name="Object 14"/>
          <p:cNvGraphicFramePr>
            <a:graphicFrameLocks noChangeAspect="1"/>
          </p:cNvGraphicFramePr>
          <p:nvPr/>
        </p:nvGraphicFramePr>
        <p:xfrm>
          <a:off x="2435225" y="3065463"/>
          <a:ext cx="5789613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811100" imgH="2474660" progId="ChemDraw.Document.6.0">
                  <p:embed/>
                </p:oleObj>
              </mc:Choice>
              <mc:Fallback>
                <p:oleObj name="CS ChemDraw Drawing" r:id="rId3" imgW="4811100" imgH="2474660" progId="ChemDraw.Document.6.0">
                  <p:embed/>
                  <p:pic>
                    <p:nvPicPr>
                      <p:cNvPr id="14612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3065463"/>
                        <a:ext cx="5789613" cy="297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1263" name="Object 15"/>
          <p:cNvGraphicFramePr>
            <a:graphicFrameLocks noChangeAspect="1"/>
          </p:cNvGraphicFramePr>
          <p:nvPr/>
        </p:nvGraphicFramePr>
        <p:xfrm>
          <a:off x="2797175" y="887413"/>
          <a:ext cx="347821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105613" imgH="760326" progId="ChemDraw.Document.6.0">
                  <p:embed/>
                </p:oleObj>
              </mc:Choice>
              <mc:Fallback>
                <p:oleObj name="CS ChemDraw Drawing" r:id="rId5" imgW="2105613" imgH="760326" progId="ChemDraw.Document.6.0">
                  <p:embed/>
                  <p:pic>
                    <p:nvPicPr>
                      <p:cNvPr id="14612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887413"/>
                        <a:ext cx="3478213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32240" y="4509120"/>
            <a:ext cx="2232248" cy="180020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156176" y="548680"/>
            <a:ext cx="2808312" cy="93610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necteur droit 5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44624"/>
            <a:ext cx="3176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Rearranjo de Alcinos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6300788" y="549275"/>
          <a:ext cx="24669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05991" imgH="761842" progId="ChemDraw.Document.6.0">
                  <p:embed/>
                </p:oleObj>
              </mc:Choice>
              <mc:Fallback>
                <p:oleObj name="CS ChemDraw Drawing" r:id="rId2" imgW="2105991" imgH="761842" progId="ChemDraw.Document.6.0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49275"/>
                        <a:ext cx="24669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79512" y="6525344"/>
            <a:ext cx="493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Corey, E. J.; Seibel, W. L.; </a:t>
            </a:r>
            <a:r>
              <a:rPr lang="pt-BR" sz="1600" i="1" dirty="0"/>
              <a:t>Tetrahedron Lett.</a:t>
            </a:r>
            <a:r>
              <a:rPr lang="pt-BR" sz="1600" dirty="0"/>
              <a:t> </a:t>
            </a:r>
            <a:r>
              <a:rPr lang="pt-BR" sz="1600" b="1" dirty="0"/>
              <a:t>1986</a:t>
            </a:r>
            <a:r>
              <a:rPr lang="pt-BR" sz="1600" dirty="0"/>
              <a:t>, 27, 905.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768752" y="4509120"/>
            <a:ext cx="2123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/>
              <a:t>E-</a:t>
            </a:r>
            <a:r>
              <a:rPr lang="pt-BR" b="1" i="1" dirty="0">
                <a:latin typeface="Symbol" pitchFamily="18" charset="2"/>
              </a:rPr>
              <a:t>g</a:t>
            </a:r>
            <a:r>
              <a:rPr lang="pt-BR" b="1" i="1" dirty="0"/>
              <a:t>-Bisaboleno:</a:t>
            </a:r>
          </a:p>
          <a:p>
            <a:pPr algn="just"/>
            <a:r>
              <a:rPr lang="pt-BR" b="1" dirty="0"/>
              <a:t>Sesquiterpeno precursor para a síntese de diversos terpenóides oxigenados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79512" y="836712"/>
            <a:ext cx="115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2508FE"/>
                </a:solidFill>
              </a:rPr>
              <a:t>Exemplo:</a:t>
            </a:r>
          </a:p>
        </p:txBody>
      </p:sp>
      <p:graphicFrame>
        <p:nvGraphicFramePr>
          <p:cNvPr id="1468424" name="Object 8"/>
          <p:cNvGraphicFramePr>
            <a:graphicFrameLocks noChangeAspect="1"/>
          </p:cNvGraphicFramePr>
          <p:nvPr/>
        </p:nvGraphicFramePr>
        <p:xfrm>
          <a:off x="179388" y="1270000"/>
          <a:ext cx="661035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452580" imgH="4096133" progId="ChemDraw.Document.6.0">
                  <p:embed/>
                </p:oleObj>
              </mc:Choice>
              <mc:Fallback>
                <p:oleObj name="CS ChemDraw Drawing" r:id="rId4" imgW="5452580" imgH="4096133" progId="ChemDraw.Document.6.0">
                  <p:embed/>
                  <p:pic>
                    <p:nvPicPr>
                      <p:cNvPr id="1468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70000"/>
                        <a:ext cx="6610350" cy="49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552" y="836712"/>
            <a:ext cx="5400600" cy="100811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614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Hidroboração de Derivados Carbonilados</a:t>
            </a:r>
          </a:p>
        </p:txBody>
      </p:sp>
      <p:graphicFrame>
        <p:nvGraphicFramePr>
          <p:cNvPr id="1403906" name="Object 2"/>
          <p:cNvGraphicFramePr>
            <a:graphicFrameLocks noChangeAspect="1"/>
          </p:cNvGraphicFramePr>
          <p:nvPr/>
        </p:nvGraphicFramePr>
        <p:xfrm>
          <a:off x="682625" y="981075"/>
          <a:ext cx="51196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34401" imgH="444597" progId="ChemDraw.Document.6.0">
                  <p:embed/>
                </p:oleObj>
              </mc:Choice>
              <mc:Fallback>
                <p:oleObj name="CS ChemDraw Drawing" r:id="rId2" imgW="3134401" imgH="444597" progId="ChemDraw.Document.6.0">
                  <p:embed/>
                  <p:pic>
                    <p:nvPicPr>
                      <p:cNvPr id="14039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981075"/>
                        <a:ext cx="511968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1521" y="19888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Regiosseletividade, soma de fatores:</a:t>
            </a:r>
            <a:r>
              <a:rPr lang="pt-BR" sz="2000" dirty="0"/>
              <a:t> impedimento estérico, polaridade da ligação, e afinidade B/O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84168" y="908720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Compostos carbonilados: </a:t>
            </a:r>
            <a:r>
              <a:rPr lang="pt-BR" dirty="0"/>
              <a:t>aldeídos, cetonas, ésteres, amidas,  haletos de acila</a:t>
            </a:r>
          </a:p>
        </p:txBody>
      </p:sp>
      <p:graphicFrame>
        <p:nvGraphicFramePr>
          <p:cNvPr id="1403908" name="Object 4"/>
          <p:cNvGraphicFramePr>
            <a:graphicFrameLocks noChangeAspect="1"/>
          </p:cNvGraphicFramePr>
          <p:nvPr/>
        </p:nvGraphicFramePr>
        <p:xfrm>
          <a:off x="242888" y="5534025"/>
          <a:ext cx="62468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73780" imgH="470371" progId="ChemDraw.Document.6.0">
                  <p:embed/>
                </p:oleObj>
              </mc:Choice>
              <mc:Fallback>
                <p:oleObj name="CS ChemDraw Drawing" r:id="rId4" imgW="4173780" imgH="470371" progId="ChemDraw.Document.6.0">
                  <p:embed/>
                  <p:pic>
                    <p:nvPicPr>
                      <p:cNvPr id="1403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5534025"/>
                        <a:ext cx="624681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79512" y="292494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/>
              <a:t>do tipo Midland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79512" y="5075892"/>
            <a:ext cx="267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Meerwein-Pondorff-Verley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88224" y="3068960"/>
            <a:ext cx="2339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Redução assimétrica com olefina quiral (cat.) é impossível, pois boro possui maior afinidade pela carbonila.</a:t>
            </a:r>
          </a:p>
        </p:txBody>
      </p:sp>
      <p:graphicFrame>
        <p:nvGraphicFramePr>
          <p:cNvPr id="1403909" name="Object 5"/>
          <p:cNvGraphicFramePr>
            <a:graphicFrameLocks noChangeAspect="1"/>
          </p:cNvGraphicFramePr>
          <p:nvPr/>
        </p:nvGraphicFramePr>
        <p:xfrm>
          <a:off x="249238" y="3425825"/>
          <a:ext cx="619442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137470" imgH="470750" progId="ChemDraw.Document.6.0">
                  <p:embed/>
                </p:oleObj>
              </mc:Choice>
              <mc:Fallback>
                <p:oleObj name="CS ChemDraw Drawing" r:id="rId6" imgW="4137470" imgH="470750" progId="ChemDraw.Document.6.0">
                  <p:embed/>
                  <p:pic>
                    <p:nvPicPr>
                      <p:cNvPr id="1403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3425825"/>
                        <a:ext cx="619442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403648" y="4149080"/>
            <a:ext cx="1650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E(</a:t>
            </a:r>
            <a:r>
              <a:rPr lang="pt-BR" sz="1400" b="1" dirty="0">
                <a:latin typeface="Symbol" pitchFamily="18" charset="2"/>
              </a:rPr>
              <a:t>p</a:t>
            </a:r>
            <a:r>
              <a:rPr lang="pt-BR" sz="1400" b="1" baseline="-25000" dirty="0"/>
              <a:t>CO</a:t>
            </a:r>
            <a:r>
              <a:rPr lang="pt-BR" sz="1400" b="1" dirty="0"/>
              <a:t>) = 355kJ.mol</a:t>
            </a:r>
            <a:r>
              <a:rPr lang="pt-BR" sz="1400" b="1" baseline="30000" dirty="0"/>
              <a:t>-1</a:t>
            </a:r>
          </a:p>
          <a:p>
            <a:r>
              <a:rPr lang="pt-BR" sz="1400" b="1" dirty="0"/>
              <a:t>E(</a:t>
            </a:r>
            <a:r>
              <a:rPr lang="pt-BR" sz="1400" b="1" dirty="0">
                <a:latin typeface="Symbol" pitchFamily="18" charset="2"/>
              </a:rPr>
              <a:t>s</a:t>
            </a:r>
            <a:r>
              <a:rPr lang="pt-BR" sz="1400" b="1" baseline="-25000" dirty="0"/>
              <a:t>CB</a:t>
            </a:r>
            <a:r>
              <a:rPr lang="pt-BR" sz="1400" b="1" dirty="0"/>
              <a:t>) = 320kJ.mol</a:t>
            </a:r>
            <a:r>
              <a:rPr lang="pt-BR" sz="1400" b="1" baseline="30000" dirty="0"/>
              <a:t>-1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067944" y="4149080"/>
            <a:ext cx="1650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E(</a:t>
            </a:r>
            <a:r>
              <a:rPr lang="pt-BR" sz="1400" b="1" dirty="0">
                <a:latin typeface="Symbol" pitchFamily="18" charset="2"/>
              </a:rPr>
              <a:t>p</a:t>
            </a:r>
            <a:r>
              <a:rPr lang="pt-BR" sz="1400" b="1" baseline="-25000" dirty="0"/>
              <a:t>CC</a:t>
            </a:r>
            <a:r>
              <a:rPr lang="pt-BR" sz="1400" b="1" dirty="0"/>
              <a:t>) = 270kJ.mol</a:t>
            </a:r>
            <a:r>
              <a:rPr lang="pt-BR" sz="1400" b="1" baseline="30000" dirty="0"/>
              <a:t>-1</a:t>
            </a:r>
          </a:p>
          <a:p>
            <a:r>
              <a:rPr lang="pt-BR" sz="1400" b="1" dirty="0"/>
              <a:t>E(</a:t>
            </a:r>
            <a:r>
              <a:rPr lang="pt-BR" sz="1400" b="1" dirty="0">
                <a:latin typeface="Symbol" pitchFamily="18" charset="2"/>
              </a:rPr>
              <a:t>s</a:t>
            </a:r>
            <a:r>
              <a:rPr lang="pt-BR" sz="1400" b="1" baseline="-25000" dirty="0"/>
              <a:t>OB</a:t>
            </a:r>
            <a:r>
              <a:rPr lang="pt-BR" sz="1400" b="1" dirty="0"/>
              <a:t>) = 520kJ.mol</a:t>
            </a:r>
            <a:r>
              <a:rPr lang="pt-BR" sz="1400" b="1" baseline="30000" dirty="0"/>
              <a:t>-1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99792" y="2996952"/>
            <a:ext cx="10436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Termodina-</a:t>
            </a:r>
          </a:p>
          <a:p>
            <a:pPr algn="ctr"/>
            <a:r>
              <a:rPr lang="pt-BR" sz="1400" dirty="0"/>
              <a:t>micamente </a:t>
            </a:r>
          </a:p>
          <a:p>
            <a:pPr algn="ctr"/>
            <a:r>
              <a:rPr lang="pt-BR" sz="1400" dirty="0"/>
              <a:t>favorecida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4938" name="Object 10"/>
          <p:cNvGraphicFramePr>
            <a:graphicFrameLocks noChangeAspect="1"/>
          </p:cNvGraphicFramePr>
          <p:nvPr/>
        </p:nvGraphicFramePr>
        <p:xfrm>
          <a:off x="830263" y="3436938"/>
          <a:ext cx="747077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68038" imgH="1296699" progId="ChemDraw.Document.6.0">
                  <p:embed/>
                </p:oleObj>
              </mc:Choice>
              <mc:Fallback>
                <p:oleObj name="CS ChemDraw Drawing" r:id="rId2" imgW="4968038" imgH="1296699" progId="ChemDraw.Document.6.0">
                  <p:embed/>
                  <p:pic>
                    <p:nvPicPr>
                      <p:cNvPr id="14049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436938"/>
                        <a:ext cx="7470775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940152" y="5157192"/>
            <a:ext cx="2232248" cy="100811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6788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Reduções Assimétricas: Protocolo de Midland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4469" y="3207841"/>
            <a:ext cx="206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/>
              <a:t>Redução Midland: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7843" y="764704"/>
            <a:ext cx="3568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Preparo do reagente de Midland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940152" y="516996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Menor interação desestabilizante com R</a:t>
            </a:r>
            <a:r>
              <a:rPr lang="pt-BR" baseline="30000" dirty="0"/>
              <a:t>P</a:t>
            </a:r>
            <a:r>
              <a:rPr lang="pt-BR" dirty="0"/>
              <a:t> do que com R</a:t>
            </a:r>
            <a:r>
              <a:rPr lang="pt-BR" baseline="30000" dirty="0"/>
              <a:t>G</a:t>
            </a:r>
          </a:p>
        </p:txBody>
      </p:sp>
      <p:graphicFrame>
        <p:nvGraphicFramePr>
          <p:cNvPr id="1404932" name="Object 4"/>
          <p:cNvGraphicFramePr>
            <a:graphicFrameLocks noChangeAspect="1"/>
          </p:cNvGraphicFramePr>
          <p:nvPr/>
        </p:nvGraphicFramePr>
        <p:xfrm>
          <a:off x="5436096" y="5169966"/>
          <a:ext cx="473279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8603" imgH="196242" progId="ChemDraw.Document.6.0">
                  <p:embed/>
                </p:oleObj>
              </mc:Choice>
              <mc:Fallback>
                <p:oleObj name="CS ChemDraw Drawing" r:id="rId4" imgW="258603" imgH="196242" progId="ChemDraw.Document.6.0">
                  <p:embed/>
                  <p:pic>
                    <p:nvPicPr>
                      <p:cNvPr id="1404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169966"/>
                        <a:ext cx="473279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558689" y="4653136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R</a:t>
            </a:r>
            <a:r>
              <a:rPr lang="pt-BR" sz="1600" baseline="30000" dirty="0"/>
              <a:t>G</a:t>
            </a:r>
            <a:r>
              <a:rPr lang="pt-BR" sz="1600" dirty="0"/>
              <a:t> : grupo grande</a:t>
            </a:r>
            <a:endParaRPr lang="pt-BR" sz="1600" baseline="-25000" dirty="0"/>
          </a:p>
          <a:p>
            <a:r>
              <a:rPr lang="pt-BR" sz="1600" dirty="0"/>
              <a:t>R</a:t>
            </a:r>
            <a:r>
              <a:rPr lang="pt-BR" sz="1600" baseline="30000" dirty="0"/>
              <a:t>P</a:t>
            </a:r>
            <a:r>
              <a:rPr lang="pt-BR" sz="1600" dirty="0"/>
              <a:t> : grupo pequeno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7504" y="623731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A)</a:t>
            </a:r>
            <a:r>
              <a:rPr lang="pt-BR" sz="1600" dirty="0"/>
              <a:t> Midland, M. M.; Tramontano A.; Zderic, S. A.;</a:t>
            </a:r>
            <a:r>
              <a:rPr lang="pt-BR" sz="1600" i="1" dirty="0"/>
              <a:t> J. Am. Chem. Soc.</a:t>
            </a:r>
            <a:r>
              <a:rPr lang="pt-BR" sz="1600" dirty="0"/>
              <a:t> </a:t>
            </a:r>
            <a:r>
              <a:rPr lang="pt-BR" sz="1600" b="1" dirty="0"/>
              <a:t>1977</a:t>
            </a:r>
            <a:r>
              <a:rPr lang="pt-BR" sz="1600" dirty="0"/>
              <a:t>, 99, 5211. </a:t>
            </a:r>
            <a:r>
              <a:rPr lang="pt-BR" sz="1600" b="1" dirty="0"/>
              <a:t>B) </a:t>
            </a:r>
            <a:r>
              <a:rPr lang="pt-BR" sz="1600" dirty="0"/>
              <a:t>Midland, M. M.; </a:t>
            </a:r>
            <a:r>
              <a:rPr lang="pt-BR" sz="1600" i="1" dirty="0"/>
              <a:t>Chem Rev.</a:t>
            </a:r>
            <a:r>
              <a:rPr lang="pt-BR" sz="1600" dirty="0"/>
              <a:t> </a:t>
            </a:r>
            <a:r>
              <a:rPr lang="pt-BR" sz="1600" b="1" dirty="0"/>
              <a:t>1989</a:t>
            </a:r>
            <a:r>
              <a:rPr lang="pt-BR" sz="1600" dirty="0"/>
              <a:t>, 89, 1553.</a:t>
            </a:r>
            <a:endParaRPr lang="pt-BR" sz="1600" b="1" dirty="0"/>
          </a:p>
        </p:txBody>
      </p:sp>
      <p:graphicFrame>
        <p:nvGraphicFramePr>
          <p:cNvPr id="1404937" name="Object 9"/>
          <p:cNvGraphicFramePr>
            <a:graphicFrameLocks noChangeAspect="1"/>
          </p:cNvGraphicFramePr>
          <p:nvPr/>
        </p:nvGraphicFramePr>
        <p:xfrm>
          <a:off x="1196975" y="1265238"/>
          <a:ext cx="6973888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646191" imgH="1035878" progId="ChemDraw.Document.6.0">
                  <p:embed/>
                </p:oleObj>
              </mc:Choice>
              <mc:Fallback>
                <p:oleObj name="CS ChemDraw Drawing" r:id="rId6" imgW="4646191" imgH="1035878" progId="ChemDraw.Document.6.0">
                  <p:embed/>
                  <p:pic>
                    <p:nvPicPr>
                      <p:cNvPr id="14049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1265238"/>
                        <a:ext cx="6973888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18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Redução de Midland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764704"/>
            <a:ext cx="1259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2508FE"/>
                </a:solidFill>
              </a:rPr>
              <a:t>Exemplos: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6" y="6273225"/>
            <a:ext cx="886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 </a:t>
            </a:r>
            <a:r>
              <a:rPr lang="fr-FR" sz="1600" dirty="0"/>
              <a:t>Williams, D. R.; </a:t>
            </a:r>
            <a:r>
              <a:rPr lang="fr-FR" sz="1600" dirty="0" err="1"/>
              <a:t>Fromhold</a:t>
            </a:r>
            <a:r>
              <a:rPr lang="fr-FR" sz="1600" dirty="0"/>
              <a:t>, M. G.; </a:t>
            </a:r>
            <a:r>
              <a:rPr lang="fr-FR" sz="1600" dirty="0" err="1"/>
              <a:t>Earley</a:t>
            </a:r>
            <a:r>
              <a:rPr lang="fr-FR" sz="1600" dirty="0"/>
              <a:t>, J. D.;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2001</a:t>
            </a:r>
            <a:r>
              <a:rPr lang="fr-FR" sz="1600" dirty="0"/>
              <a:t>, 3, 2721. </a:t>
            </a:r>
            <a:r>
              <a:rPr lang="fr-FR" sz="1600" b="1" dirty="0"/>
              <a:t>B) </a:t>
            </a:r>
            <a:r>
              <a:rPr lang="fr-FR" sz="1600" dirty="0" err="1"/>
              <a:t>Murakami</a:t>
            </a:r>
            <a:r>
              <a:rPr lang="fr-FR" sz="1600" dirty="0"/>
              <a:t>, N.; Nakajima, T.; </a:t>
            </a:r>
            <a:r>
              <a:rPr lang="fr-FR" sz="1600" dirty="0" err="1"/>
              <a:t>Kobayashi</a:t>
            </a:r>
            <a:r>
              <a:rPr lang="fr-FR" sz="1600" dirty="0"/>
              <a:t>, M.;</a:t>
            </a:r>
            <a:r>
              <a:rPr lang="fr-FR" sz="1600" i="1" dirty="0"/>
              <a:t>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i="1" dirty="0" err="1"/>
              <a:t>Lett</a:t>
            </a:r>
            <a:r>
              <a:rPr lang="fr-FR" sz="1600" i="1" dirty="0"/>
              <a:t>. </a:t>
            </a:r>
            <a:r>
              <a:rPr lang="fr-FR" sz="1600" b="1" dirty="0"/>
              <a:t>2001</a:t>
            </a:r>
            <a:r>
              <a:rPr lang="fr-FR" sz="1600" dirty="0"/>
              <a:t>, 42, 1941.</a:t>
            </a:r>
          </a:p>
        </p:txBody>
      </p:sp>
      <p:graphicFrame>
        <p:nvGraphicFramePr>
          <p:cNvPr id="1758214" name="Object 6"/>
          <p:cNvGraphicFramePr>
            <a:graphicFrameLocks noChangeAspect="1"/>
          </p:cNvGraphicFramePr>
          <p:nvPr/>
        </p:nvGraphicFramePr>
        <p:xfrm>
          <a:off x="152400" y="3921125"/>
          <a:ext cx="8736013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717384" imgH="1666956" progId="ChemDraw.Document.6.0">
                  <p:embed/>
                </p:oleObj>
              </mc:Choice>
              <mc:Fallback>
                <p:oleObj name="CS ChemDraw Drawing" r:id="rId2" imgW="6717384" imgH="1666956" progId="ChemDraw.Document.6.0">
                  <p:embed/>
                  <p:pic>
                    <p:nvPicPr>
                      <p:cNvPr id="1758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21125"/>
                        <a:ext cx="8736013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6" name="Object 8"/>
          <p:cNvGraphicFramePr>
            <a:graphicFrameLocks noChangeAspect="1"/>
          </p:cNvGraphicFramePr>
          <p:nvPr/>
        </p:nvGraphicFramePr>
        <p:xfrm>
          <a:off x="120650" y="1157288"/>
          <a:ext cx="8859838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814968" imgH="1907637" progId="ChemDraw.Document.6.0">
                  <p:embed/>
                </p:oleObj>
              </mc:Choice>
              <mc:Fallback>
                <p:oleObj name="CS ChemDraw Drawing" r:id="rId4" imgW="6814968" imgH="1907637" progId="ChemDraw.Document.6.0">
                  <p:embed/>
                  <p:pic>
                    <p:nvPicPr>
                      <p:cNvPr id="17582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1157288"/>
                        <a:ext cx="8859838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8032" y="1052736"/>
            <a:ext cx="3779912" cy="194421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251520" y="61653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620688"/>
            <a:ext cx="190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/>
              <a:t>Redução de CBS: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44624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Reduções Assimétricas: Protocolo de Corey-Bakshi-Shibata</a:t>
            </a:r>
          </a:p>
        </p:txBody>
      </p:sp>
      <p:graphicFrame>
        <p:nvGraphicFramePr>
          <p:cNvPr id="1455108" name="Object 4"/>
          <p:cNvGraphicFramePr>
            <a:graphicFrameLocks noChangeAspect="1"/>
          </p:cNvGraphicFramePr>
          <p:nvPr/>
        </p:nvGraphicFramePr>
        <p:xfrm>
          <a:off x="3203575" y="2276475"/>
          <a:ext cx="5688013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14147" imgH="3343388" progId="ChemDraw.Document.6.0">
                  <p:embed/>
                </p:oleObj>
              </mc:Choice>
              <mc:Fallback>
                <p:oleObj name="CS ChemDraw Drawing" r:id="rId2" imgW="5314147" imgH="3343388" progId="ChemDraw.Document.6.0">
                  <p:embed/>
                  <p:pic>
                    <p:nvPicPr>
                      <p:cNvPr id="1455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276475"/>
                        <a:ext cx="5688013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483768" y="4869160"/>
            <a:ext cx="1466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/>
              <a:t>Mecanismo: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08" y="6228601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A)</a:t>
            </a:r>
            <a:r>
              <a:rPr lang="pt-BR" sz="1600" dirty="0"/>
              <a:t> Corey, E. J.;  Bakshi, R. K.; Shibata, S.;</a:t>
            </a:r>
            <a:r>
              <a:rPr lang="pt-BR" sz="1600" i="1" dirty="0"/>
              <a:t> JACS</a:t>
            </a:r>
            <a:r>
              <a:rPr lang="pt-BR" sz="1600" dirty="0"/>
              <a:t>, </a:t>
            </a:r>
            <a:r>
              <a:rPr lang="pt-BR" sz="1600" b="1" dirty="0"/>
              <a:t>1987</a:t>
            </a:r>
            <a:r>
              <a:rPr lang="pt-BR" sz="1600" dirty="0"/>
              <a:t>, 109, 551 e 7925. </a:t>
            </a:r>
            <a:r>
              <a:rPr lang="pt-BR" sz="1600" b="1" dirty="0"/>
              <a:t>B) </a:t>
            </a:r>
            <a:r>
              <a:rPr lang="pt-BR" sz="1600" dirty="0"/>
              <a:t>Corey, E. J.; Helal, C. J.; </a:t>
            </a:r>
            <a:r>
              <a:rPr lang="pt-BR" sz="1600" i="1" dirty="0"/>
              <a:t>ACIE</a:t>
            </a:r>
            <a:r>
              <a:rPr lang="pt-BR" sz="1600" dirty="0"/>
              <a:t>, </a:t>
            </a:r>
            <a:r>
              <a:rPr lang="pt-BR" sz="1600" b="1" dirty="0"/>
              <a:t>1998</a:t>
            </a:r>
            <a:r>
              <a:rPr lang="pt-BR" sz="1600" dirty="0"/>
              <a:t>, 37, 1986. </a:t>
            </a:r>
            <a:endParaRPr lang="pt-BR" sz="1600" b="1" dirty="0"/>
          </a:p>
        </p:txBody>
      </p:sp>
      <p:graphicFrame>
        <p:nvGraphicFramePr>
          <p:cNvPr id="1455109" name="Object 5"/>
          <p:cNvGraphicFramePr>
            <a:graphicFrameLocks noChangeAspect="1"/>
          </p:cNvGraphicFramePr>
          <p:nvPr/>
        </p:nvGraphicFramePr>
        <p:xfrm>
          <a:off x="395288" y="1119188"/>
          <a:ext cx="345757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872287" imgH="1544910" progId="ChemDraw.Document.6.0">
                  <p:embed/>
                </p:oleObj>
              </mc:Choice>
              <mc:Fallback>
                <p:oleObj name="CS ChemDraw Drawing" r:id="rId4" imgW="2872287" imgH="1544910" progId="ChemDraw.Document.6.0">
                  <p:embed/>
                  <p:pic>
                    <p:nvPicPr>
                      <p:cNvPr id="1455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19188"/>
                        <a:ext cx="3457575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9239" name="Object 7"/>
          <p:cNvGraphicFramePr>
            <a:graphicFrameLocks noChangeAspect="1"/>
          </p:cNvGraphicFramePr>
          <p:nvPr/>
        </p:nvGraphicFramePr>
        <p:xfrm>
          <a:off x="882650" y="958850"/>
          <a:ext cx="7165975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954957" imgH="2040296" progId="ChemDraw.Document.6.0">
                  <p:embed/>
                </p:oleObj>
              </mc:Choice>
              <mc:Fallback>
                <p:oleObj name="CS ChemDraw Drawing" r:id="rId2" imgW="7954957" imgH="2040296" progId="ChemDraw.Document.6.0">
                  <p:embed/>
                  <p:pic>
                    <p:nvPicPr>
                      <p:cNvPr id="17592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958850"/>
                        <a:ext cx="7165975" cy="183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51520" y="76562"/>
            <a:ext cx="2590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/>
              <a:t>Redução de CBS: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520" y="796642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2508FE"/>
                </a:solidFill>
              </a:rPr>
              <a:t>Exemplos: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241" y="6453336"/>
            <a:ext cx="8574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Fu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2003</a:t>
            </a:r>
            <a:r>
              <a:rPr lang="fr-FR" sz="1600" dirty="0"/>
              <a:t>, 44, 81.  </a:t>
            </a:r>
            <a:r>
              <a:rPr lang="fr-FR" sz="1600" b="1" dirty="0"/>
              <a:t>B) </a:t>
            </a:r>
            <a:r>
              <a:rPr lang="fr-FR" sz="1600" dirty="0"/>
              <a:t>Forsyth, C. G.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1997</a:t>
            </a:r>
            <a:r>
              <a:rPr lang="fr-FR" sz="1600" dirty="0"/>
              <a:t>, 119, 8381.</a:t>
            </a:r>
            <a:endParaRPr lang="fr-FR" sz="1600" b="1" dirty="0"/>
          </a:p>
        </p:txBody>
      </p:sp>
      <p:graphicFrame>
        <p:nvGraphicFramePr>
          <p:cNvPr id="1759243" name="Object 11"/>
          <p:cNvGraphicFramePr>
            <a:graphicFrameLocks noChangeAspect="1"/>
          </p:cNvGraphicFramePr>
          <p:nvPr/>
        </p:nvGraphicFramePr>
        <p:xfrm>
          <a:off x="6300788" y="5229250"/>
          <a:ext cx="25304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41335" imgH="1016168" progId="ChemDraw.Document.6.0">
                  <p:embed/>
                </p:oleObj>
              </mc:Choice>
              <mc:Fallback>
                <p:oleObj name="CS ChemDraw Drawing" r:id="rId4" imgW="2541335" imgH="1016168" progId="ChemDraw.Document.6.0">
                  <p:embed/>
                  <p:pic>
                    <p:nvPicPr>
                      <p:cNvPr id="17592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229250"/>
                        <a:ext cx="25304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9244" name="Object 12"/>
          <p:cNvGraphicFramePr>
            <a:graphicFrameLocks noChangeAspect="1"/>
          </p:cNvGraphicFramePr>
          <p:nvPr/>
        </p:nvGraphicFramePr>
        <p:xfrm>
          <a:off x="34925" y="3175223"/>
          <a:ext cx="904240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0059813" imgH="2767268" progId="ChemDraw.Document.6.0">
                  <p:embed/>
                </p:oleObj>
              </mc:Choice>
              <mc:Fallback>
                <p:oleObj name="CS ChemDraw Drawing" r:id="rId6" imgW="10059813" imgH="2767268" progId="ChemDraw.Document.6.0">
                  <p:embed/>
                  <p:pic>
                    <p:nvPicPr>
                      <p:cNvPr id="17592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3175223"/>
                        <a:ext cx="9042400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72008"/>
            <a:ext cx="3356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Propriedades do Boro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836712"/>
            <a:ext cx="2341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u="sng" dirty="0"/>
              <a:t>Raios covalentes (Å):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03191" y="836712"/>
            <a:ext cx="424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C  (0.76) &lt; </a:t>
            </a:r>
            <a:r>
              <a:rPr lang="pt-BR" sz="2000" b="1" dirty="0">
                <a:solidFill>
                  <a:srgbClr val="FF0000"/>
                </a:solidFill>
              </a:rPr>
              <a:t>B (0.84)</a:t>
            </a:r>
            <a:r>
              <a:rPr lang="pt-BR" sz="2000" dirty="0"/>
              <a:t> &lt; P (1.07) &lt; Si (1.11)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1700808"/>
            <a:ext cx="6072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u="sng" dirty="0"/>
              <a:t>Abundância:</a:t>
            </a:r>
            <a:r>
              <a:rPr lang="pt-BR" sz="2000" dirty="0"/>
              <a:t>  </a:t>
            </a:r>
            <a:r>
              <a:rPr lang="pt-BR" sz="2000" baseline="30000" dirty="0"/>
              <a:t>10</a:t>
            </a:r>
            <a:r>
              <a:rPr lang="pt-BR" sz="2000" dirty="0"/>
              <a:t>B (20%), </a:t>
            </a:r>
            <a:r>
              <a:rPr lang="pt-BR" sz="2000" baseline="30000" dirty="0"/>
              <a:t>11</a:t>
            </a:r>
            <a:r>
              <a:rPr lang="pt-BR" sz="2000" dirty="0"/>
              <a:t>B (80%)   →  </a:t>
            </a:r>
            <a:r>
              <a:rPr lang="pt-BR" sz="2000" b="1" dirty="0"/>
              <a:t>RMN: </a:t>
            </a:r>
            <a:r>
              <a:rPr lang="pt-BR" sz="2000" b="1" baseline="30000" dirty="0"/>
              <a:t>11</a:t>
            </a:r>
            <a:r>
              <a:rPr lang="pt-BR" sz="2000" b="1" dirty="0"/>
              <a:t>B (I = 3/2)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2649106"/>
            <a:ext cx="2327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u="sng" dirty="0"/>
              <a:t>Energias de ligações </a:t>
            </a:r>
            <a:endParaRPr lang="pt-BR" sz="2000" dirty="0"/>
          </a:p>
          <a:p>
            <a:r>
              <a:rPr lang="pt-BR" sz="2000" i="1" u="sng" dirty="0"/>
              <a:t>(kJ.mol</a:t>
            </a:r>
            <a:r>
              <a:rPr lang="pt-BR" sz="2000" i="1" u="sng" baseline="30000" dirty="0"/>
              <a:t>-1</a:t>
            </a:r>
            <a:r>
              <a:rPr lang="pt-BR" sz="2000" i="1" u="sng" dirty="0"/>
              <a:t>):</a:t>
            </a:r>
          </a:p>
        </p:txBody>
      </p:sp>
      <p:graphicFrame>
        <p:nvGraphicFramePr>
          <p:cNvPr id="1452033" name="Object 1"/>
          <p:cNvGraphicFramePr>
            <a:graphicFrameLocks noChangeAspect="1"/>
          </p:cNvGraphicFramePr>
          <p:nvPr/>
        </p:nvGraphicFramePr>
        <p:xfrm>
          <a:off x="2771775" y="2544763"/>
          <a:ext cx="5329238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24085" imgH="3099295" progId="ChemDraw.Document.6.0">
                  <p:embed/>
                </p:oleObj>
              </mc:Choice>
              <mc:Fallback>
                <p:oleObj name="CS ChemDraw Drawing" r:id="rId2" imgW="4224085" imgH="3099295" progId="ChemDraw.Document.6.0">
                  <p:embed/>
                  <p:pic>
                    <p:nvPicPr>
                      <p:cNvPr id="14520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544763"/>
                        <a:ext cx="5329238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948264" y="836712"/>
            <a:ext cx="18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(Cambridge Structural database)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116632"/>
            <a:ext cx="264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Hidretos</a:t>
            </a:r>
            <a:r>
              <a:rPr lang="fr-FR" sz="2800" dirty="0"/>
              <a:t> de </a:t>
            </a:r>
            <a:r>
              <a:rPr lang="fr-FR" sz="2800" dirty="0" err="1"/>
              <a:t>Boro</a:t>
            </a:r>
            <a:endParaRPr lang="fr-FR" sz="2800" dirty="0"/>
          </a:p>
        </p:txBody>
      </p:sp>
      <p:graphicFrame>
        <p:nvGraphicFramePr>
          <p:cNvPr id="1609737" name="Object 9"/>
          <p:cNvGraphicFramePr>
            <a:graphicFrameLocks noChangeAspect="1"/>
          </p:cNvGraphicFramePr>
          <p:nvPr/>
        </p:nvGraphicFramePr>
        <p:xfrm>
          <a:off x="251520" y="1349726"/>
          <a:ext cx="1728192" cy="71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27680" imgH="546120" progId="ChemDraw.Document.6.0">
                  <p:embed/>
                </p:oleObj>
              </mc:Choice>
              <mc:Fallback>
                <p:oleObj name="CS ChemDraw Drawing" r:id="rId2" imgW="1327680" imgH="546120" progId="ChemDraw.Document.6.0">
                  <p:embed/>
                  <p:pic>
                    <p:nvPicPr>
                      <p:cNvPr id="16097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9726"/>
                        <a:ext cx="1728192" cy="711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51520" y="1340768"/>
            <a:ext cx="8784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LiBHEt</a:t>
            </a:r>
            <a:r>
              <a:rPr lang="fr-FR" sz="2000" b="1" baseline="-25000" dirty="0"/>
              <a:t>3 </a:t>
            </a:r>
            <a:r>
              <a:rPr lang="fr-FR" sz="2000" b="1" dirty="0"/>
              <a:t>  &gt;   LiAlH</a:t>
            </a:r>
            <a:r>
              <a:rPr lang="fr-FR" sz="2000" b="1" baseline="-25000" dirty="0"/>
              <a:t>4</a:t>
            </a:r>
            <a:r>
              <a:rPr lang="fr-FR" sz="2000" b="1" dirty="0"/>
              <a:t>  &gt;  LiBH</a:t>
            </a:r>
            <a:r>
              <a:rPr lang="fr-FR" sz="2000" b="1" baseline="-25000" dirty="0"/>
              <a:t>4</a:t>
            </a:r>
            <a:r>
              <a:rPr lang="fr-FR" sz="2000" b="1" dirty="0"/>
              <a:t> ≈ </a:t>
            </a:r>
            <a:r>
              <a:rPr lang="fr-FR" sz="2000" b="1" dirty="0" err="1"/>
              <a:t>LiBH</a:t>
            </a:r>
            <a:r>
              <a:rPr lang="fr-FR" sz="2000" b="1" dirty="0"/>
              <a:t>(sec-Bu)</a:t>
            </a:r>
            <a:r>
              <a:rPr lang="fr-FR" sz="2000" b="1" baseline="-25000" dirty="0"/>
              <a:t>3</a:t>
            </a:r>
            <a:r>
              <a:rPr lang="fr-FR" sz="2000" b="1" dirty="0"/>
              <a:t> (L-</a:t>
            </a:r>
            <a:r>
              <a:rPr lang="fr-FR" sz="2000" b="1" dirty="0" err="1"/>
              <a:t>Selectrida</a:t>
            </a:r>
            <a:r>
              <a:rPr lang="fr-FR" sz="2000" b="1" dirty="0"/>
              <a:t>)  &gt;  NaBH</a:t>
            </a:r>
            <a:r>
              <a:rPr lang="fr-FR" sz="2000" b="1" baseline="-25000" dirty="0"/>
              <a:t>4</a:t>
            </a:r>
            <a:r>
              <a:rPr lang="fr-FR" sz="2000" b="1" dirty="0"/>
              <a:t>  &gt;   NaBH</a:t>
            </a:r>
            <a:r>
              <a:rPr lang="fr-FR" sz="2000" b="1" baseline="-25000" dirty="0"/>
              <a:t>3</a:t>
            </a:r>
            <a:r>
              <a:rPr lang="fr-FR" sz="2000" b="1" dirty="0"/>
              <a:t>(CN)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1520" y="764704"/>
            <a:ext cx="171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Poder</a:t>
            </a:r>
            <a:r>
              <a:rPr lang="fr-FR" sz="2000" i="1" dirty="0"/>
              <a:t> </a:t>
            </a:r>
            <a:r>
              <a:rPr lang="fr-FR" sz="2000" i="1" dirty="0" err="1"/>
              <a:t>redutor</a:t>
            </a:r>
            <a:r>
              <a:rPr lang="fr-FR" sz="2000" i="1" dirty="0"/>
              <a:t>: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3528" y="2204864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LiBHEt</a:t>
            </a:r>
            <a:r>
              <a:rPr lang="fr-FR" sz="2000" baseline="-25000" dirty="0"/>
              <a:t>3 </a:t>
            </a:r>
            <a:r>
              <a:rPr lang="fr-FR" sz="2000" dirty="0"/>
              <a:t>é </a:t>
            </a:r>
            <a:r>
              <a:rPr lang="fr-FR" sz="2000" dirty="0" err="1"/>
              <a:t>doador</a:t>
            </a:r>
            <a:r>
              <a:rPr lang="fr-FR" sz="2000" dirty="0"/>
              <a:t> de </a:t>
            </a:r>
            <a:r>
              <a:rPr lang="fr-FR" sz="2000" dirty="0" err="1"/>
              <a:t>hidreto</a:t>
            </a:r>
            <a:r>
              <a:rPr lang="fr-FR" sz="2000" dirty="0"/>
              <a:t> mais forte de </a:t>
            </a:r>
            <a:r>
              <a:rPr lang="fr-FR" sz="2000" dirty="0" err="1"/>
              <a:t>todos</a:t>
            </a:r>
            <a:r>
              <a:rPr lang="fr-FR" sz="2000" dirty="0"/>
              <a:t> </a:t>
            </a:r>
            <a:r>
              <a:rPr lang="fr-FR" sz="2000" dirty="0" err="1"/>
              <a:t>devido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efeito</a:t>
            </a:r>
            <a:r>
              <a:rPr lang="fr-FR" sz="2000" dirty="0"/>
              <a:t>  </a:t>
            </a:r>
            <a:r>
              <a:rPr lang="fr-FR" sz="2000" dirty="0" err="1"/>
              <a:t>indutivo</a:t>
            </a:r>
            <a:r>
              <a:rPr lang="fr-FR" sz="2000" dirty="0"/>
              <a:t> dos </a:t>
            </a:r>
            <a:r>
              <a:rPr lang="fr-FR" sz="2000" dirty="0" err="1"/>
              <a:t>grupos</a:t>
            </a:r>
            <a:r>
              <a:rPr lang="fr-FR" sz="2000" dirty="0"/>
              <a:t> </a:t>
            </a:r>
            <a:r>
              <a:rPr lang="fr-FR" sz="2000" dirty="0" err="1"/>
              <a:t>alquila</a:t>
            </a:r>
            <a:r>
              <a:rPr lang="fr-FR" sz="2000" dirty="0"/>
              <a:t> </a:t>
            </a:r>
            <a:r>
              <a:rPr lang="fr-FR" sz="2000" dirty="0" err="1"/>
              <a:t>presentes</a:t>
            </a:r>
            <a:r>
              <a:rPr lang="fr-FR" sz="2000" dirty="0"/>
              <a:t> e do contra-ion Li</a:t>
            </a:r>
            <a:r>
              <a:rPr lang="fr-FR" sz="2000" baseline="30000" dirty="0"/>
              <a:t>+</a:t>
            </a:r>
            <a:r>
              <a:rPr lang="fr-FR" sz="2000" dirty="0"/>
              <a:t> .</a:t>
            </a:r>
            <a:r>
              <a:rPr lang="fr-FR" sz="2000" baseline="30000" dirty="0"/>
              <a:t> </a:t>
            </a:r>
            <a:endParaRPr lang="fr-FR" sz="2000" baseline="-25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- LiBH</a:t>
            </a:r>
            <a:r>
              <a:rPr lang="fr-FR" sz="2000" baseline="-25000" dirty="0"/>
              <a:t>4</a:t>
            </a:r>
            <a:r>
              <a:rPr lang="fr-FR" sz="2000" dirty="0"/>
              <a:t> é mais </a:t>
            </a:r>
            <a:r>
              <a:rPr lang="fr-FR" sz="2000" dirty="0" err="1"/>
              <a:t>nucleof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lico</a:t>
            </a:r>
            <a:r>
              <a:rPr lang="fr-FR" sz="2000" dirty="0"/>
              <a:t> que NaBH</a:t>
            </a:r>
            <a:r>
              <a:rPr lang="fr-FR" sz="2000" baseline="-25000" dirty="0"/>
              <a:t>4</a:t>
            </a:r>
            <a:r>
              <a:rPr lang="fr-FR" sz="2000" dirty="0"/>
              <a:t>, pois o Li</a:t>
            </a:r>
            <a:r>
              <a:rPr lang="fr-FR" sz="2000" baseline="30000" dirty="0"/>
              <a:t>+</a:t>
            </a:r>
            <a:r>
              <a:rPr lang="fr-FR" sz="2000" dirty="0"/>
              <a:t> é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melhor</a:t>
            </a:r>
            <a:r>
              <a:rPr lang="fr-FR" sz="2000" dirty="0"/>
              <a:t> </a:t>
            </a:r>
            <a:r>
              <a:rPr lang="fr-FR" sz="2000" dirty="0" err="1"/>
              <a:t>ácido</a:t>
            </a:r>
            <a:r>
              <a:rPr lang="fr-FR" sz="2000" dirty="0"/>
              <a:t> de Lewis que o Na</a:t>
            </a:r>
            <a:r>
              <a:rPr lang="fr-FR" sz="2000" baseline="30000" dirty="0"/>
              <a:t>+</a:t>
            </a:r>
            <a:r>
              <a:rPr lang="fr-FR" sz="2000" dirty="0"/>
              <a:t>, </a:t>
            </a:r>
            <a:r>
              <a:rPr lang="fr-FR" sz="2000" dirty="0" err="1"/>
              <a:t>portanto</a:t>
            </a:r>
            <a:r>
              <a:rPr lang="fr-FR" sz="2000" dirty="0"/>
              <a:t> </a:t>
            </a:r>
            <a:r>
              <a:rPr lang="fr-FR" sz="2000" dirty="0" err="1"/>
              <a:t>ativando</a:t>
            </a:r>
            <a:r>
              <a:rPr lang="fr-FR" sz="2000" dirty="0"/>
              <a:t> mais a </a:t>
            </a:r>
            <a:r>
              <a:rPr lang="fr-FR" sz="2000" dirty="0" err="1"/>
              <a:t>cabonila</a:t>
            </a:r>
            <a:r>
              <a:rPr lang="fr-FR" sz="2000" dirty="0"/>
              <a:t> para o </a:t>
            </a:r>
            <a:r>
              <a:rPr lang="fr-FR" sz="2000" dirty="0" err="1"/>
              <a:t>ataque</a:t>
            </a:r>
            <a:r>
              <a:rPr lang="fr-FR" sz="2000" dirty="0"/>
              <a:t> do </a:t>
            </a:r>
            <a:r>
              <a:rPr lang="fr-FR" sz="2000" dirty="0" err="1"/>
              <a:t>hidreto</a:t>
            </a:r>
            <a:r>
              <a:rPr lang="fr-FR" sz="2000" dirty="0"/>
              <a:t>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- </a:t>
            </a:r>
            <a:r>
              <a:rPr lang="fr-FR" sz="2000" dirty="0" err="1"/>
              <a:t>LiBH</a:t>
            </a:r>
            <a:r>
              <a:rPr lang="fr-FR" sz="2000" dirty="0"/>
              <a:t>(sec-Bu)</a:t>
            </a:r>
            <a:r>
              <a:rPr lang="fr-FR" sz="2000" baseline="-25000" dirty="0"/>
              <a:t>3</a:t>
            </a:r>
            <a:r>
              <a:rPr lang="fr-FR" sz="2000" dirty="0"/>
              <a:t> se </a:t>
            </a:r>
            <a:r>
              <a:rPr lang="fr-FR" sz="2000" dirty="0" err="1"/>
              <a:t>equipara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LiBH</a:t>
            </a:r>
            <a:r>
              <a:rPr lang="fr-FR" sz="2000" baseline="-25000" dirty="0"/>
              <a:t>4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poder</a:t>
            </a:r>
            <a:r>
              <a:rPr lang="fr-FR" sz="2000" dirty="0"/>
              <a:t> </a:t>
            </a:r>
            <a:r>
              <a:rPr lang="fr-FR" sz="2000" dirty="0" err="1"/>
              <a:t>redutor</a:t>
            </a:r>
            <a:r>
              <a:rPr lang="fr-FR" sz="2000" dirty="0"/>
              <a:t>, pois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mesmo</a:t>
            </a:r>
            <a:r>
              <a:rPr lang="fr-FR" sz="2000" dirty="0"/>
              <a:t> tempo que a </a:t>
            </a:r>
            <a:r>
              <a:rPr lang="fr-FR" sz="2000" dirty="0" err="1"/>
              <a:t>presença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cadeias</a:t>
            </a:r>
            <a:r>
              <a:rPr lang="fr-FR" sz="2000" dirty="0"/>
              <a:t> </a:t>
            </a:r>
            <a:r>
              <a:rPr lang="fr-FR" sz="2000" dirty="0" err="1"/>
              <a:t>alquilas</a:t>
            </a:r>
            <a:r>
              <a:rPr lang="fr-FR" sz="2000" dirty="0"/>
              <a:t> </a:t>
            </a:r>
            <a:r>
              <a:rPr lang="fr-FR" sz="2000" dirty="0" err="1"/>
              <a:t>volumosas</a:t>
            </a:r>
            <a:r>
              <a:rPr lang="fr-FR" sz="2000" dirty="0"/>
              <a:t> </a:t>
            </a:r>
            <a:r>
              <a:rPr lang="fr-FR" sz="2000" dirty="0" err="1"/>
              <a:t>fornecem</a:t>
            </a:r>
            <a:r>
              <a:rPr lang="fr-FR" sz="2000" dirty="0"/>
              <a:t> </a:t>
            </a:r>
            <a:r>
              <a:rPr lang="fr-FR" sz="2000" dirty="0" err="1"/>
              <a:t>efeito</a:t>
            </a:r>
            <a:r>
              <a:rPr lang="fr-FR" sz="2000" dirty="0"/>
              <a:t> </a:t>
            </a:r>
            <a:r>
              <a:rPr lang="fr-FR" sz="2000" dirty="0" err="1"/>
              <a:t>indutivo</a:t>
            </a:r>
            <a:r>
              <a:rPr lang="fr-FR" sz="2000" dirty="0"/>
              <a:t> </a:t>
            </a:r>
            <a:r>
              <a:rPr lang="fr-FR" sz="2000" dirty="0" err="1"/>
              <a:t>aumentando</a:t>
            </a:r>
            <a:r>
              <a:rPr lang="fr-FR" sz="2000" dirty="0"/>
              <a:t> a </a:t>
            </a:r>
            <a:r>
              <a:rPr lang="fr-FR" sz="2000" dirty="0" err="1"/>
              <a:t>nucleofilicidade</a:t>
            </a:r>
            <a:r>
              <a:rPr lang="fr-FR" sz="2000" dirty="0"/>
              <a:t>, </a:t>
            </a:r>
            <a:r>
              <a:rPr lang="fr-FR" sz="2000" dirty="0" err="1"/>
              <a:t>proporcionam</a:t>
            </a:r>
            <a:r>
              <a:rPr lang="fr-FR" sz="2000" dirty="0"/>
              <a:t> </a:t>
            </a:r>
            <a:r>
              <a:rPr lang="fr-FR" sz="2000" dirty="0" err="1"/>
              <a:t>empedimento</a:t>
            </a:r>
            <a:r>
              <a:rPr lang="fr-FR" sz="2000" dirty="0"/>
              <a:t> </a:t>
            </a:r>
            <a:r>
              <a:rPr lang="fr-FR" sz="2000" dirty="0" err="1"/>
              <a:t>estérico</a:t>
            </a:r>
            <a:r>
              <a:rPr lang="fr-FR" sz="2000" dirty="0"/>
              <a:t> que </a:t>
            </a:r>
            <a:r>
              <a:rPr lang="fr-FR" sz="2000" dirty="0" err="1"/>
              <a:t>dificulta</a:t>
            </a:r>
            <a:r>
              <a:rPr lang="fr-FR" sz="2000" dirty="0"/>
              <a:t> a </a:t>
            </a:r>
            <a:r>
              <a:rPr lang="fr-FR" sz="2000" dirty="0" err="1"/>
              <a:t>doação</a:t>
            </a:r>
            <a:r>
              <a:rPr lang="fr-FR" sz="2000" dirty="0"/>
              <a:t> do </a:t>
            </a:r>
            <a:r>
              <a:rPr lang="fr-FR" sz="2000" dirty="0" err="1"/>
              <a:t>hidreto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- De </a:t>
            </a:r>
            <a:r>
              <a:rPr lang="fr-FR" sz="2000" dirty="0" err="1"/>
              <a:t>maneira</a:t>
            </a:r>
            <a:r>
              <a:rPr lang="fr-FR" sz="2000" dirty="0"/>
              <a:t> </a:t>
            </a:r>
            <a:r>
              <a:rPr lang="fr-FR" sz="2000" dirty="0" err="1"/>
              <a:t>análoga</a:t>
            </a:r>
            <a:r>
              <a:rPr lang="fr-FR" sz="2000" dirty="0"/>
              <a:t>, a </a:t>
            </a:r>
            <a:r>
              <a:rPr lang="fr-FR" sz="2000" dirty="0" err="1"/>
              <a:t>presença</a:t>
            </a:r>
            <a:r>
              <a:rPr lang="fr-FR" sz="2000" dirty="0"/>
              <a:t> do </a:t>
            </a:r>
            <a:r>
              <a:rPr lang="fr-FR" sz="2000" dirty="0" err="1"/>
              <a:t>grupo</a:t>
            </a:r>
            <a:r>
              <a:rPr lang="fr-FR" sz="2000" dirty="0"/>
              <a:t> </a:t>
            </a:r>
            <a:r>
              <a:rPr lang="fr-FR" sz="2000" dirty="0" err="1"/>
              <a:t>atrator</a:t>
            </a:r>
            <a:r>
              <a:rPr lang="fr-FR" sz="2000" dirty="0"/>
              <a:t> de </a:t>
            </a:r>
            <a:r>
              <a:rPr lang="fr-FR" sz="2000" dirty="0" err="1"/>
              <a:t>elétrons</a:t>
            </a:r>
            <a:r>
              <a:rPr lang="fr-FR" sz="2000" dirty="0"/>
              <a:t> CN </a:t>
            </a:r>
            <a:r>
              <a:rPr lang="fr-FR" sz="2000" dirty="0" err="1"/>
              <a:t>em</a:t>
            </a:r>
            <a:r>
              <a:rPr lang="fr-FR" sz="2000" dirty="0"/>
              <a:t> NaBH</a:t>
            </a:r>
            <a:r>
              <a:rPr lang="fr-FR" sz="2000" baseline="-25000" dirty="0"/>
              <a:t>3</a:t>
            </a:r>
            <a:r>
              <a:rPr lang="fr-FR" sz="2000" dirty="0"/>
              <a:t>(CN) </a:t>
            </a:r>
            <a:r>
              <a:rPr lang="fr-FR" sz="2000" dirty="0" err="1"/>
              <a:t>faz</a:t>
            </a:r>
            <a:r>
              <a:rPr lang="fr-FR" sz="2000" dirty="0"/>
              <a:t> </a:t>
            </a:r>
            <a:r>
              <a:rPr lang="fr-FR" sz="2000" dirty="0" err="1"/>
              <a:t>essa</a:t>
            </a:r>
            <a:r>
              <a:rPr lang="fr-FR" sz="2000" dirty="0"/>
              <a:t> fonte de </a:t>
            </a:r>
            <a:r>
              <a:rPr lang="fr-FR" sz="2000" dirty="0" err="1"/>
              <a:t>hidreto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mais </a:t>
            </a:r>
            <a:r>
              <a:rPr lang="fr-FR" sz="2000" dirty="0" err="1"/>
              <a:t>fraca</a:t>
            </a:r>
            <a:r>
              <a:rPr lang="fr-FR" sz="2000" dirty="0"/>
              <a:t> que NaBH</a:t>
            </a:r>
            <a:r>
              <a:rPr lang="fr-FR" sz="2000" baseline="-25000" dirty="0"/>
              <a:t>4</a:t>
            </a:r>
            <a:r>
              <a:rPr lang="fr-FR" sz="2000" dirty="0"/>
              <a:t>.</a:t>
            </a:r>
            <a:endParaRPr lang="fr-FR" sz="2000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7504" y="6474822"/>
            <a:ext cx="5565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Uso</a:t>
            </a:r>
            <a:r>
              <a:rPr lang="fr-FR" sz="1600" dirty="0"/>
              <a:t> de </a:t>
            </a:r>
            <a:r>
              <a:rPr lang="fr-FR" sz="1600" dirty="0" err="1"/>
              <a:t>TMSCl</a:t>
            </a:r>
            <a:r>
              <a:rPr lang="fr-FR" sz="1600" dirty="0"/>
              <a:t> </a:t>
            </a:r>
            <a:r>
              <a:rPr lang="fr-FR" sz="1600" dirty="0" err="1"/>
              <a:t>como</a:t>
            </a:r>
            <a:r>
              <a:rPr lang="fr-FR" sz="1600" dirty="0"/>
              <a:t> </a:t>
            </a:r>
            <a:r>
              <a:rPr lang="fr-FR" sz="1600" dirty="0" err="1"/>
              <a:t>aditivo</a:t>
            </a:r>
            <a:r>
              <a:rPr lang="fr-FR" sz="1600" dirty="0"/>
              <a:t>: </a:t>
            </a:r>
            <a:r>
              <a:rPr lang="fr-FR" sz="1600" dirty="0" err="1"/>
              <a:t>Giannis</a:t>
            </a:r>
            <a:r>
              <a:rPr lang="fr-FR" sz="1600" dirty="0"/>
              <a:t>, A.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ACIE</a:t>
            </a:r>
            <a:r>
              <a:rPr lang="fr-FR" sz="1600" dirty="0"/>
              <a:t> </a:t>
            </a:r>
            <a:r>
              <a:rPr lang="fr-FR" sz="1600" b="1" dirty="0"/>
              <a:t>1989</a:t>
            </a:r>
            <a:r>
              <a:rPr lang="fr-FR" sz="1600" dirty="0"/>
              <a:t>, 28, 218.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64088" y="5085184"/>
            <a:ext cx="3419872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51520" y="796642"/>
            <a:ext cx="426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2508FE"/>
                </a:solidFill>
              </a:rPr>
              <a:t>S</a:t>
            </a:r>
            <a:r>
              <a:rPr lang="fr-FR" sz="2000" b="1" baseline="-25000" dirty="0">
                <a:solidFill>
                  <a:srgbClr val="2508FE"/>
                </a:solidFill>
              </a:rPr>
              <a:t>N</a:t>
            </a:r>
            <a:r>
              <a:rPr lang="fr-FR" sz="2000" b="1" dirty="0">
                <a:solidFill>
                  <a:srgbClr val="2508FE"/>
                </a:solidFill>
              </a:rPr>
              <a:t>2 </a:t>
            </a:r>
            <a:r>
              <a:rPr lang="fr-FR" sz="2000" b="1" dirty="0" err="1">
                <a:solidFill>
                  <a:srgbClr val="2508FE"/>
                </a:solidFill>
              </a:rPr>
              <a:t>usando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hidretos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como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nucle</a:t>
            </a:r>
            <a:r>
              <a:rPr lang="fr-FR" sz="2000" b="1" dirty="0" err="1">
                <a:solidFill>
                  <a:srgbClr val="2508FE"/>
                </a:solidFill>
                <a:latin typeface="Calibri"/>
              </a:rPr>
              <a:t>ó</a:t>
            </a:r>
            <a:r>
              <a:rPr lang="fr-FR" sz="2000" b="1" dirty="0" err="1">
                <a:solidFill>
                  <a:srgbClr val="2508FE"/>
                </a:solidFill>
              </a:rPr>
              <a:t>filos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00600" y="5097378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LiAlH</a:t>
            </a:r>
            <a:r>
              <a:rPr lang="fr-FR" sz="2000" baseline="-25000" dirty="0"/>
              <a:t>4</a:t>
            </a:r>
            <a:r>
              <a:rPr lang="fr-FR" sz="2000" dirty="0"/>
              <a:t> </a:t>
            </a:r>
            <a:r>
              <a:rPr lang="fr-FR" sz="2000" dirty="0" err="1"/>
              <a:t>também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usado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muitos</a:t>
            </a:r>
            <a:r>
              <a:rPr lang="fr-FR" sz="2000" dirty="0"/>
              <a:t> </a:t>
            </a:r>
            <a:r>
              <a:rPr lang="fr-FR" sz="2000" dirty="0" err="1"/>
              <a:t>casos</a:t>
            </a:r>
            <a:r>
              <a:rPr lang="fr-FR" sz="2000" dirty="0"/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1520" y="87015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LiBHEt</a:t>
            </a:r>
            <a:r>
              <a:rPr lang="fr-FR" sz="2800" baseline="-25000" dirty="0"/>
              <a:t>3</a:t>
            </a:r>
            <a:r>
              <a:rPr lang="fr-FR" sz="2800" dirty="0"/>
              <a:t>: Super </a:t>
            </a:r>
            <a:r>
              <a:rPr lang="fr-FR" sz="2800" dirty="0" err="1"/>
              <a:t>Hidreto</a:t>
            </a:r>
            <a:endParaRPr lang="fr-FR" sz="2800" baseline="-25000" dirty="0"/>
          </a:p>
        </p:txBody>
      </p:sp>
      <p:graphicFrame>
        <p:nvGraphicFramePr>
          <p:cNvPr id="1610756" name="Object 4"/>
          <p:cNvGraphicFramePr>
            <a:graphicFrameLocks noChangeAspect="1"/>
          </p:cNvGraphicFramePr>
          <p:nvPr/>
        </p:nvGraphicFramePr>
        <p:xfrm>
          <a:off x="2714625" y="1562100"/>
          <a:ext cx="344328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94728" imgH="673529" progId="ChemDraw.Document.6.0">
                  <p:embed/>
                </p:oleObj>
              </mc:Choice>
              <mc:Fallback>
                <p:oleObj name="CS ChemDraw Drawing" r:id="rId2" imgW="2294728" imgH="673529" progId="ChemDraw.Document.6.0">
                  <p:embed/>
                  <p:pic>
                    <p:nvPicPr>
                      <p:cNvPr id="1610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1562100"/>
                        <a:ext cx="344328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0757" name="Object 5"/>
          <p:cNvGraphicFramePr>
            <a:graphicFrameLocks noChangeAspect="1"/>
          </p:cNvGraphicFramePr>
          <p:nvPr/>
        </p:nvGraphicFramePr>
        <p:xfrm>
          <a:off x="1406525" y="3405188"/>
          <a:ext cx="5994400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95633" imgH="784205" progId="ChemDraw.Document.6.0">
                  <p:embed/>
                </p:oleObj>
              </mc:Choice>
              <mc:Fallback>
                <p:oleObj name="CS ChemDraw Drawing" r:id="rId4" imgW="3995633" imgH="784205" progId="ChemDraw.Document.6.0">
                  <p:embed/>
                  <p:pic>
                    <p:nvPicPr>
                      <p:cNvPr id="16107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3405188"/>
                        <a:ext cx="5994400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79512" y="616704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/>
              <a:t>A) </a:t>
            </a:r>
            <a:r>
              <a:rPr lang="en-US" dirty="0"/>
              <a:t>Krishnamurthy, S.; Brown, H. C.; </a:t>
            </a:r>
            <a:r>
              <a:rPr lang="fr-FR" i="1" dirty="0"/>
              <a:t>J. </a:t>
            </a:r>
            <a:r>
              <a:rPr lang="fr-FR" i="1" dirty="0" err="1"/>
              <a:t>Org</a:t>
            </a:r>
            <a:r>
              <a:rPr lang="fr-FR" i="1" dirty="0"/>
              <a:t>. </a:t>
            </a:r>
            <a:r>
              <a:rPr lang="fr-FR" i="1" dirty="0" err="1"/>
              <a:t>Chem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b="1" dirty="0"/>
              <a:t>1980</a:t>
            </a:r>
            <a:r>
              <a:rPr lang="fr-FR" dirty="0"/>
              <a:t>, 45, 849. </a:t>
            </a:r>
            <a:r>
              <a:rPr lang="fr-FR" b="1" dirty="0"/>
              <a:t>B) </a:t>
            </a:r>
            <a:r>
              <a:rPr lang="fr-FR" dirty="0"/>
              <a:t>Larsen, S. D.; Monti, S. A.</a:t>
            </a:r>
            <a:endParaRPr lang="fr-FR" b="1" dirty="0"/>
          </a:p>
          <a:p>
            <a:pPr marL="342900" indent="-342900"/>
            <a:r>
              <a:rPr lang="fr-FR" i="1" dirty="0"/>
              <a:t>J. Am. </a:t>
            </a:r>
            <a:r>
              <a:rPr lang="fr-FR" i="1" dirty="0" err="1"/>
              <a:t>Chem</a:t>
            </a:r>
            <a:r>
              <a:rPr lang="fr-FR" i="1" dirty="0"/>
              <a:t>. Soc.</a:t>
            </a:r>
            <a:r>
              <a:rPr lang="fr-FR" dirty="0"/>
              <a:t> </a:t>
            </a:r>
            <a:r>
              <a:rPr lang="fr-FR" b="1" dirty="0"/>
              <a:t>1977</a:t>
            </a:r>
            <a:r>
              <a:rPr lang="fr-FR" dirty="0"/>
              <a:t>, 99, 8015.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04248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116632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LiBH</a:t>
            </a:r>
            <a:r>
              <a:rPr lang="fr-FR" sz="2800" b="1" baseline="-25000" dirty="0"/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836712"/>
            <a:ext cx="856895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Além</a:t>
            </a:r>
            <a:r>
              <a:rPr lang="fr-FR" sz="2000" dirty="0"/>
              <a:t> de </a:t>
            </a:r>
            <a:r>
              <a:rPr lang="fr-FR" sz="2000" dirty="0" err="1"/>
              <a:t>reduzir</a:t>
            </a:r>
            <a:r>
              <a:rPr lang="fr-FR" sz="2000" dirty="0"/>
              <a:t> </a:t>
            </a:r>
            <a:r>
              <a:rPr lang="fr-FR" sz="2000" dirty="0" err="1"/>
              <a:t>alde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dos</a:t>
            </a:r>
            <a:r>
              <a:rPr lang="fr-FR" sz="2000" dirty="0"/>
              <a:t>, </a:t>
            </a:r>
            <a:r>
              <a:rPr lang="fr-FR" sz="2000" dirty="0" err="1"/>
              <a:t>cetonas</a:t>
            </a:r>
            <a:r>
              <a:rPr lang="fr-FR" sz="2000" dirty="0"/>
              <a:t>, </a:t>
            </a:r>
            <a:r>
              <a:rPr lang="fr-FR" sz="2000" dirty="0" err="1"/>
              <a:t>anidridos</a:t>
            </a:r>
            <a:r>
              <a:rPr lang="fr-FR" sz="2000" dirty="0"/>
              <a:t> e </a:t>
            </a:r>
            <a:r>
              <a:rPr lang="fr-FR" sz="2000" dirty="0" err="1"/>
              <a:t>haletos</a:t>
            </a:r>
            <a:r>
              <a:rPr lang="fr-FR" sz="2000" dirty="0"/>
              <a:t> de </a:t>
            </a:r>
            <a:r>
              <a:rPr lang="fr-FR" sz="2000" dirty="0" err="1"/>
              <a:t>acila</a:t>
            </a:r>
            <a:r>
              <a:rPr lang="fr-FR" sz="2000" dirty="0"/>
              <a:t> (</a:t>
            </a:r>
            <a:r>
              <a:rPr lang="fr-FR" sz="2000" dirty="0" err="1"/>
              <a:t>reatividade</a:t>
            </a:r>
            <a:r>
              <a:rPr lang="fr-FR" sz="2000" dirty="0"/>
              <a:t> </a:t>
            </a:r>
            <a:r>
              <a:rPr lang="fr-FR" sz="2000" dirty="0" err="1"/>
              <a:t>t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pica</a:t>
            </a:r>
            <a:r>
              <a:rPr lang="fr-FR" sz="2000" dirty="0"/>
              <a:t> do NaBH</a:t>
            </a:r>
            <a:r>
              <a:rPr lang="fr-FR" sz="2000" baseline="-25000" dirty="0"/>
              <a:t>4</a:t>
            </a:r>
            <a:r>
              <a:rPr lang="fr-FR" sz="2000" dirty="0"/>
              <a:t>), o LiBH</a:t>
            </a:r>
            <a:r>
              <a:rPr lang="fr-FR" sz="2000" baseline="-25000" dirty="0"/>
              <a:t>4</a:t>
            </a:r>
            <a:r>
              <a:rPr lang="fr-FR" sz="2000" dirty="0"/>
              <a:t> </a:t>
            </a:r>
            <a:r>
              <a:rPr lang="fr-FR" sz="2000" dirty="0" err="1"/>
              <a:t>reduz</a:t>
            </a:r>
            <a:r>
              <a:rPr lang="fr-FR" sz="2000" dirty="0"/>
              <a:t> </a:t>
            </a:r>
            <a:r>
              <a:rPr lang="fr-FR" sz="2000" dirty="0" err="1"/>
              <a:t>igualmente</a:t>
            </a:r>
            <a:r>
              <a:rPr lang="fr-FR" sz="2000" dirty="0"/>
              <a:t> </a:t>
            </a:r>
            <a:r>
              <a:rPr lang="fr-FR" sz="2000" dirty="0" err="1"/>
              <a:t>ésteres</a:t>
            </a:r>
            <a:r>
              <a:rPr lang="fr-FR" sz="2000" dirty="0"/>
              <a:t> </a:t>
            </a:r>
            <a:r>
              <a:rPr lang="fr-FR" sz="2000" dirty="0" err="1"/>
              <a:t>seletivamente</a:t>
            </a:r>
            <a:r>
              <a:rPr lang="fr-FR" sz="2000" dirty="0"/>
              <a:t> na </a:t>
            </a:r>
            <a:r>
              <a:rPr lang="fr-FR" sz="2000" dirty="0" err="1"/>
              <a:t>presença</a:t>
            </a:r>
            <a:r>
              <a:rPr lang="fr-FR" sz="2000" dirty="0"/>
              <a:t> de </a:t>
            </a:r>
            <a:r>
              <a:rPr lang="fr-FR" sz="2000" dirty="0" err="1"/>
              <a:t>ácidos</a:t>
            </a:r>
            <a:r>
              <a:rPr lang="fr-FR" sz="2000" dirty="0"/>
              <a:t> </a:t>
            </a:r>
            <a:r>
              <a:rPr lang="fr-FR" sz="2000" dirty="0" err="1"/>
              <a:t>carbox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licos</a:t>
            </a:r>
            <a:r>
              <a:rPr lang="fr-FR" sz="2000" dirty="0"/>
              <a:t>, </a:t>
            </a:r>
            <a:r>
              <a:rPr lang="fr-FR" sz="2000" dirty="0" err="1"/>
              <a:t>amidas</a:t>
            </a:r>
            <a:r>
              <a:rPr lang="fr-FR" sz="2000" dirty="0"/>
              <a:t> e </a:t>
            </a:r>
            <a:r>
              <a:rPr lang="fr-FR" sz="2000" dirty="0" err="1"/>
              <a:t>nitrilas</a:t>
            </a:r>
            <a:r>
              <a:rPr lang="fr-FR" sz="2000" dirty="0"/>
              <a:t>.</a:t>
            </a:r>
          </a:p>
          <a:p>
            <a:pPr algn="just"/>
            <a:r>
              <a:rPr lang="fr-FR" sz="2000" baseline="-25000" dirty="0"/>
              <a:t> </a:t>
            </a:r>
          </a:p>
          <a:p>
            <a:pPr algn="just">
              <a:buFontTx/>
              <a:buChar char="-"/>
            </a:pPr>
            <a:r>
              <a:rPr lang="fr-FR" sz="2000" dirty="0"/>
              <a:t> A </a:t>
            </a:r>
            <a:r>
              <a:rPr lang="fr-FR" sz="2000" dirty="0" err="1"/>
              <a:t>reatividade</a:t>
            </a:r>
            <a:r>
              <a:rPr lang="fr-FR" sz="2000" dirty="0"/>
              <a:t> do LiBH</a:t>
            </a:r>
            <a:r>
              <a:rPr lang="fr-FR" sz="2000" baseline="-25000" dirty="0"/>
              <a:t>4</a:t>
            </a:r>
            <a:r>
              <a:rPr lang="fr-FR" sz="2000" dirty="0"/>
              <a:t> é </a:t>
            </a:r>
            <a:r>
              <a:rPr lang="fr-FR" sz="2000" dirty="0" err="1"/>
              <a:t>dependente</a:t>
            </a:r>
            <a:r>
              <a:rPr lang="fr-FR" sz="2000" dirty="0"/>
              <a:t> do </a:t>
            </a:r>
            <a:r>
              <a:rPr lang="fr-FR" sz="2000" dirty="0" err="1"/>
              <a:t>meio</a:t>
            </a:r>
            <a:r>
              <a:rPr lang="fr-FR" sz="2000" dirty="0"/>
              <a:t>, de na </a:t>
            </a:r>
            <a:r>
              <a:rPr lang="fr-FR" sz="2000" dirty="0" err="1"/>
              <a:t>ordem</a:t>
            </a:r>
            <a:r>
              <a:rPr lang="fr-FR" sz="2000" dirty="0"/>
              <a:t> Et</a:t>
            </a:r>
            <a:r>
              <a:rPr lang="fr-FR" sz="2000" baseline="-25000" dirty="0"/>
              <a:t>2</a:t>
            </a:r>
            <a:r>
              <a:rPr lang="fr-FR" sz="2000" dirty="0"/>
              <a:t>O &gt; THF &gt; </a:t>
            </a:r>
            <a:r>
              <a:rPr lang="fr-FR" sz="2000" i="1" baseline="30000" dirty="0" err="1"/>
              <a:t>i</a:t>
            </a:r>
            <a:r>
              <a:rPr lang="fr-FR" sz="2000" dirty="0" err="1"/>
              <a:t>PrOH</a:t>
            </a:r>
            <a:r>
              <a:rPr lang="fr-FR" sz="2000" dirty="0"/>
              <a:t>. </a:t>
            </a:r>
            <a:r>
              <a:rPr lang="fr-FR" sz="2000" dirty="0" err="1"/>
              <a:t>Isso</a:t>
            </a:r>
            <a:r>
              <a:rPr lang="fr-FR" sz="2000" dirty="0"/>
              <a:t> se </a:t>
            </a:r>
            <a:r>
              <a:rPr lang="fr-FR" sz="2000" dirty="0" err="1"/>
              <a:t>explica</a:t>
            </a:r>
            <a:r>
              <a:rPr lang="fr-FR" sz="2000" dirty="0"/>
              <a:t> pela </a:t>
            </a:r>
            <a:r>
              <a:rPr lang="fr-FR" sz="2000" dirty="0" err="1"/>
              <a:t>disponibilidade</a:t>
            </a:r>
            <a:r>
              <a:rPr lang="fr-FR" sz="2000" dirty="0"/>
              <a:t> do Li</a:t>
            </a:r>
            <a:r>
              <a:rPr lang="fr-FR" sz="2000" baseline="30000" dirty="0"/>
              <a:t>+</a:t>
            </a:r>
            <a:r>
              <a:rPr lang="fr-FR" sz="2000" dirty="0"/>
              <a:t> para se </a:t>
            </a:r>
            <a:r>
              <a:rPr lang="fr-FR" sz="2000" dirty="0" err="1"/>
              <a:t>coordenar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 </a:t>
            </a:r>
            <a:r>
              <a:rPr lang="fr-FR" sz="2000" dirty="0" err="1"/>
              <a:t>substrato</a:t>
            </a:r>
            <a:r>
              <a:rPr lang="fr-FR" sz="2000" dirty="0"/>
              <a:t>. </a:t>
            </a:r>
            <a:endParaRPr lang="fr-FR" sz="2000" baseline="-250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3100898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>
                <a:solidFill>
                  <a:srgbClr val="2508FE"/>
                </a:solidFill>
              </a:rPr>
              <a:t>Exemplo</a:t>
            </a:r>
            <a:r>
              <a:rPr lang="fr-FR" sz="2000" b="1" i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504" y="6228601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Nystrom</a:t>
            </a:r>
            <a:r>
              <a:rPr lang="fr-FR" sz="1600" dirty="0"/>
              <a:t>, R. F.; </a:t>
            </a:r>
            <a:r>
              <a:rPr lang="fr-FR" sz="1600" dirty="0" err="1"/>
              <a:t>Chaykin</a:t>
            </a:r>
            <a:r>
              <a:rPr lang="fr-FR" sz="1600" dirty="0"/>
              <a:t>, S. W.; Brown, W. G.;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1949</a:t>
            </a:r>
            <a:r>
              <a:rPr lang="fr-FR" sz="1600" dirty="0"/>
              <a:t>, 71, 3245.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Kohyama</a:t>
            </a:r>
            <a:r>
              <a:rPr lang="fr-FR" sz="1600" dirty="0"/>
              <a:t>, N.; Yamamoto, Y. </a:t>
            </a:r>
            <a:r>
              <a:rPr lang="fr-FR" sz="1600" i="1" dirty="0" err="1"/>
              <a:t>Synlett</a:t>
            </a:r>
            <a:r>
              <a:rPr lang="fr-FR" sz="1600" dirty="0"/>
              <a:t> </a:t>
            </a:r>
            <a:r>
              <a:rPr lang="fr-FR" sz="1600" b="1" dirty="0"/>
              <a:t>2001</a:t>
            </a:r>
            <a:r>
              <a:rPr lang="fr-FR" sz="1600" dirty="0"/>
              <a:t>, 5, 694.</a:t>
            </a:r>
          </a:p>
        </p:txBody>
      </p:sp>
      <p:graphicFrame>
        <p:nvGraphicFramePr>
          <p:cNvPr id="1800195" name="Object 3"/>
          <p:cNvGraphicFramePr>
            <a:graphicFrameLocks noChangeAspect="1"/>
          </p:cNvGraphicFramePr>
          <p:nvPr/>
        </p:nvGraphicFramePr>
        <p:xfrm>
          <a:off x="95250" y="3092450"/>
          <a:ext cx="899001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88555" imgH="2019071" progId="ChemDraw.Document.6.0">
                  <p:embed/>
                </p:oleObj>
              </mc:Choice>
              <mc:Fallback>
                <p:oleObj name="CS ChemDraw Drawing" r:id="rId2" imgW="6488555" imgH="2019071" progId="ChemDraw.Document.6.0">
                  <p:embed/>
                  <p:pic>
                    <p:nvPicPr>
                      <p:cNvPr id="1800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3092450"/>
                        <a:ext cx="8990013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116632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NaBH</a:t>
            </a:r>
            <a:r>
              <a:rPr lang="fr-FR" sz="2800" baseline="-25000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908720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000" dirty="0"/>
              <a:t> É o </a:t>
            </a:r>
            <a:r>
              <a:rPr lang="en-US" sz="2000" dirty="0" err="1"/>
              <a:t>agente</a:t>
            </a:r>
            <a:r>
              <a:rPr lang="en-US" sz="2000" dirty="0"/>
              <a:t> </a:t>
            </a:r>
            <a:r>
              <a:rPr lang="en-US" sz="2000" dirty="0" err="1"/>
              <a:t>redutor</a:t>
            </a:r>
            <a:r>
              <a:rPr lang="en-US" sz="2000" dirty="0"/>
              <a:t> </a:t>
            </a:r>
            <a:r>
              <a:rPr lang="en-US" sz="2000" dirty="0" err="1"/>
              <a:t>doador</a:t>
            </a:r>
            <a:r>
              <a:rPr lang="en-US" sz="2000" dirty="0"/>
              <a:t> de </a:t>
            </a:r>
            <a:r>
              <a:rPr lang="en-US" sz="2000" dirty="0" err="1"/>
              <a:t>hidreto</a:t>
            </a:r>
            <a:r>
              <a:rPr lang="en-US" sz="2000" dirty="0"/>
              <a:t> </a:t>
            </a:r>
            <a:r>
              <a:rPr lang="en-US" sz="2000" dirty="0" err="1"/>
              <a:t>doce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usualmente</a:t>
            </a:r>
            <a:r>
              <a:rPr lang="en-US" sz="2000" dirty="0"/>
              <a:t> </a:t>
            </a:r>
            <a:r>
              <a:rPr lang="en-US" sz="2000" dirty="0" err="1"/>
              <a:t>empregado</a:t>
            </a:r>
            <a:r>
              <a:rPr lang="en-US" sz="2000" dirty="0"/>
              <a:t>. </a:t>
            </a:r>
            <a:r>
              <a:rPr lang="en-US" sz="2000" dirty="0" err="1"/>
              <a:t>Ele</a:t>
            </a:r>
            <a:r>
              <a:rPr lang="en-US" sz="2000" dirty="0"/>
              <a:t> </a:t>
            </a:r>
            <a:r>
              <a:rPr lang="en-US" sz="2000" dirty="0" err="1"/>
              <a:t>reduz</a:t>
            </a:r>
            <a:r>
              <a:rPr lang="en-US" sz="2000" dirty="0"/>
              <a:t> </a:t>
            </a:r>
            <a:r>
              <a:rPr lang="en-US" sz="2000" dirty="0" err="1"/>
              <a:t>aldeidos</a:t>
            </a:r>
            <a:r>
              <a:rPr lang="en-US" sz="2000" dirty="0"/>
              <a:t>, </a:t>
            </a:r>
            <a:r>
              <a:rPr lang="en-US" sz="2000" dirty="0" err="1"/>
              <a:t>cetonas</a:t>
            </a:r>
            <a:r>
              <a:rPr lang="en-US" sz="2000" dirty="0"/>
              <a:t>, </a:t>
            </a:r>
            <a:r>
              <a:rPr lang="en-US" sz="2000" dirty="0" err="1"/>
              <a:t>cloretos</a:t>
            </a:r>
            <a:r>
              <a:rPr lang="en-US" sz="2000" dirty="0"/>
              <a:t> de </a:t>
            </a:r>
            <a:r>
              <a:rPr lang="en-US" sz="2000" dirty="0" err="1"/>
              <a:t>acila</a:t>
            </a:r>
            <a:r>
              <a:rPr lang="en-US" sz="2000" dirty="0"/>
              <a:t>, </a:t>
            </a:r>
            <a:r>
              <a:rPr lang="en-US" sz="2000" dirty="0" err="1"/>
              <a:t>anidridos</a:t>
            </a:r>
            <a:r>
              <a:rPr lang="en-US" sz="2000" dirty="0"/>
              <a:t> e </a:t>
            </a:r>
            <a:r>
              <a:rPr lang="en-US" sz="2000" dirty="0" err="1"/>
              <a:t>imidas</a:t>
            </a:r>
            <a:r>
              <a:rPr lang="en-US" sz="2000" dirty="0"/>
              <a:t>, </a:t>
            </a:r>
            <a:r>
              <a:rPr lang="en-US" sz="2000" dirty="0" err="1"/>
              <a:t>mas</a:t>
            </a:r>
            <a:r>
              <a:rPr lang="en-US" sz="2000" dirty="0"/>
              <a:t> </a:t>
            </a:r>
            <a:r>
              <a:rPr lang="en-US" sz="2000" dirty="0" err="1"/>
              <a:t>reage</a:t>
            </a:r>
            <a:r>
              <a:rPr lang="en-US" sz="2000" dirty="0"/>
              <a:t> lentamente </a:t>
            </a:r>
            <a:r>
              <a:rPr lang="en-US" sz="2000" dirty="0" err="1"/>
              <a:t>ou</a:t>
            </a:r>
            <a:r>
              <a:rPr lang="en-US" sz="2000" dirty="0"/>
              <a:t> nada com </a:t>
            </a:r>
            <a:r>
              <a:rPr lang="en-US" sz="2000" dirty="0" err="1"/>
              <a:t>ésteres</a:t>
            </a:r>
            <a:r>
              <a:rPr lang="en-US" sz="2000" dirty="0"/>
              <a:t>, </a:t>
            </a:r>
            <a:r>
              <a:rPr lang="en-US" sz="2000" dirty="0" err="1"/>
              <a:t>lactonas</a:t>
            </a:r>
            <a:r>
              <a:rPr lang="en-US" sz="2000" dirty="0"/>
              <a:t>, </a:t>
            </a:r>
            <a:r>
              <a:rPr lang="en-US" sz="2000" dirty="0" err="1"/>
              <a:t>ácidos</a:t>
            </a:r>
            <a:r>
              <a:rPr lang="en-US" sz="2000" dirty="0"/>
              <a:t>, </a:t>
            </a:r>
            <a:r>
              <a:rPr lang="en-US" sz="2000" dirty="0" err="1"/>
              <a:t>nitrilas</a:t>
            </a:r>
            <a:r>
              <a:rPr lang="en-US" sz="2000" dirty="0"/>
              <a:t>, </a:t>
            </a:r>
            <a:r>
              <a:rPr lang="en-US" sz="2000" dirty="0" err="1"/>
              <a:t>amidas</a:t>
            </a:r>
            <a:r>
              <a:rPr lang="en-US" sz="2000" dirty="0"/>
              <a:t>, </a:t>
            </a:r>
            <a:r>
              <a:rPr lang="en-US" sz="2000" dirty="0" err="1"/>
              <a:t>compostos</a:t>
            </a:r>
            <a:r>
              <a:rPr lang="en-US" sz="2000" dirty="0"/>
              <a:t> nitro, </a:t>
            </a:r>
            <a:r>
              <a:rPr lang="en-US" sz="2000" dirty="0" err="1"/>
              <a:t>alcenos</a:t>
            </a:r>
            <a:r>
              <a:rPr lang="en-US" sz="2000" dirty="0"/>
              <a:t>, </a:t>
            </a:r>
            <a:r>
              <a:rPr lang="en-US" sz="2000" dirty="0" err="1"/>
              <a:t>ep</a:t>
            </a:r>
            <a:r>
              <a:rPr lang="en-US" sz="2000" dirty="0" err="1">
                <a:latin typeface="Calibri"/>
              </a:rPr>
              <a:t>ó</a:t>
            </a:r>
            <a:r>
              <a:rPr lang="en-US" sz="2000" dirty="0" err="1"/>
              <a:t>xidos</a:t>
            </a:r>
            <a:r>
              <a:rPr lang="en-US" sz="2000" dirty="0"/>
              <a:t> e </a:t>
            </a:r>
            <a:r>
              <a:rPr lang="en-US" sz="2000" dirty="0" err="1"/>
              <a:t>alcinos</a:t>
            </a:r>
            <a:r>
              <a:rPr lang="en-US" sz="2000" dirty="0"/>
              <a:t>. </a:t>
            </a:r>
            <a:r>
              <a:rPr lang="en-US" sz="2000" dirty="0" err="1"/>
              <a:t>Não</a:t>
            </a:r>
            <a:r>
              <a:rPr lang="en-US" sz="2000" dirty="0"/>
              <a:t> é </a:t>
            </a:r>
            <a:r>
              <a:rPr lang="en-US" sz="2000" dirty="0" err="1"/>
              <a:t>eficiente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reações</a:t>
            </a:r>
            <a:r>
              <a:rPr lang="en-US" sz="2000" dirty="0"/>
              <a:t> S</a:t>
            </a:r>
            <a:r>
              <a:rPr lang="en-US" sz="2000" baseline="-25000" dirty="0"/>
              <a:t>N</a:t>
            </a:r>
            <a:r>
              <a:rPr lang="en-US" sz="2000" dirty="0"/>
              <a:t>2 com </a:t>
            </a:r>
            <a:r>
              <a:rPr lang="en-US" sz="2000" dirty="0" err="1"/>
              <a:t>haletos</a:t>
            </a:r>
            <a:r>
              <a:rPr lang="en-US" sz="2000" dirty="0"/>
              <a:t> e </a:t>
            </a:r>
            <a:r>
              <a:rPr lang="en-US" sz="2000" dirty="0" err="1"/>
              <a:t>tosilatos</a:t>
            </a:r>
            <a:r>
              <a:rPr lang="en-US" sz="2000" dirty="0"/>
              <a:t>. NaBH</a:t>
            </a:r>
            <a:r>
              <a:rPr lang="en-US" sz="2000" baseline="-25000" dirty="0"/>
              <a:t>4</a:t>
            </a:r>
            <a:r>
              <a:rPr lang="en-US" sz="2000" dirty="0"/>
              <a:t> é </a:t>
            </a:r>
            <a:r>
              <a:rPr lang="en-US" sz="2000" dirty="0" err="1"/>
              <a:t>comumente</a:t>
            </a:r>
            <a:r>
              <a:rPr lang="en-US" sz="2000" dirty="0"/>
              <a:t> </a:t>
            </a:r>
            <a:r>
              <a:rPr lang="en-US" sz="2000" dirty="0" err="1"/>
              <a:t>empregado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redução</a:t>
            </a:r>
            <a:r>
              <a:rPr lang="en-US" sz="2000" dirty="0"/>
              <a:t> de </a:t>
            </a:r>
            <a:r>
              <a:rPr lang="en-US" sz="2000" dirty="0" err="1"/>
              <a:t>organo</a:t>
            </a:r>
            <a:r>
              <a:rPr lang="en-US" sz="2000" dirty="0"/>
              <a:t> </a:t>
            </a:r>
            <a:r>
              <a:rPr lang="en-US" sz="2000" dirty="0" err="1"/>
              <a:t>mercuriais</a:t>
            </a:r>
            <a:r>
              <a:rPr lang="en-US" sz="2000" dirty="0"/>
              <a:t> 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redução</a:t>
            </a:r>
            <a:r>
              <a:rPr lang="en-US" sz="2000" dirty="0"/>
              <a:t> </a:t>
            </a:r>
            <a:r>
              <a:rPr lang="en-US" sz="2000" dirty="0" err="1"/>
              <a:t>completa</a:t>
            </a:r>
            <a:r>
              <a:rPr lang="en-US" sz="2000" dirty="0"/>
              <a:t> de </a:t>
            </a:r>
            <a:r>
              <a:rPr lang="en-US" sz="2000" dirty="0" err="1"/>
              <a:t>ozon</a:t>
            </a:r>
            <a:r>
              <a:rPr lang="en-US" sz="2000" dirty="0" err="1">
                <a:latin typeface="Calibri"/>
              </a:rPr>
              <a:t>í</a:t>
            </a:r>
            <a:r>
              <a:rPr lang="en-US" sz="2000" dirty="0" err="1"/>
              <a:t>deos</a:t>
            </a:r>
            <a:r>
              <a:rPr lang="en-US" sz="2000" dirty="0"/>
              <a:t>.</a:t>
            </a:r>
          </a:p>
          <a:p>
            <a:pPr algn="just">
              <a:buFontTx/>
              <a:buChar char="-"/>
            </a:pPr>
            <a:endParaRPr lang="en-US" sz="2000" dirty="0"/>
          </a:p>
          <a:p>
            <a:pPr algn="just">
              <a:buFontTx/>
              <a:buChar char="-"/>
            </a:pPr>
            <a:r>
              <a:rPr lang="en-US" sz="2000" dirty="0"/>
              <a:t> NaBH</a:t>
            </a:r>
            <a:r>
              <a:rPr lang="en-US" sz="2000" baseline="-25000" dirty="0"/>
              <a:t>4</a:t>
            </a:r>
            <a:r>
              <a:rPr lang="en-US" sz="2000" dirty="0"/>
              <a:t> </a:t>
            </a:r>
            <a:r>
              <a:rPr lang="en-US" sz="2000" dirty="0" err="1"/>
              <a:t>demonstra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boa </a:t>
            </a:r>
            <a:r>
              <a:rPr lang="en-US" sz="2000" dirty="0" err="1"/>
              <a:t>tendência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reduzir</a:t>
            </a:r>
            <a:r>
              <a:rPr lang="en-US" sz="2000" dirty="0"/>
              <a:t> </a:t>
            </a:r>
            <a:r>
              <a:rPr lang="en-US" sz="2000" dirty="0" err="1"/>
              <a:t>olefinas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sistemas</a:t>
            </a:r>
            <a:r>
              <a:rPr lang="en-US" sz="2000" dirty="0"/>
              <a:t> </a:t>
            </a:r>
            <a:r>
              <a:rPr lang="en-US" sz="2000" dirty="0" err="1">
                <a:latin typeface="Symbol" pitchFamily="18" charset="2"/>
              </a:rPr>
              <a:t>a,b</a:t>
            </a:r>
            <a:r>
              <a:rPr lang="en-US" sz="2000" dirty="0" err="1"/>
              <a:t>-insaturados</a:t>
            </a:r>
            <a:r>
              <a:rPr lang="en-US" sz="2000" dirty="0"/>
              <a:t>. </a:t>
            </a:r>
            <a:r>
              <a:rPr lang="en-US" sz="2000" dirty="0" err="1"/>
              <a:t>Isto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ser </a:t>
            </a:r>
            <a:r>
              <a:rPr lang="en-US" sz="2000" dirty="0" err="1"/>
              <a:t>evitado</a:t>
            </a:r>
            <a:r>
              <a:rPr lang="en-US" sz="2000" dirty="0"/>
              <a:t> com as </a:t>
            </a:r>
            <a:r>
              <a:rPr lang="en-US" sz="2000" dirty="0" err="1"/>
              <a:t>condições</a:t>
            </a:r>
            <a:r>
              <a:rPr lang="en-US" sz="2000" dirty="0"/>
              <a:t> de </a:t>
            </a:r>
            <a:r>
              <a:rPr lang="en-US" sz="2000" dirty="0" err="1"/>
              <a:t>Luche</a:t>
            </a:r>
            <a:r>
              <a:rPr lang="en-US" sz="2000" dirty="0"/>
              <a:t>: NaBH</a:t>
            </a:r>
            <a:r>
              <a:rPr lang="en-US" sz="2000" baseline="-25000" dirty="0"/>
              <a:t>4</a:t>
            </a:r>
            <a:r>
              <a:rPr lang="en-US" sz="2000" dirty="0"/>
              <a:t> + CeCl</a:t>
            </a:r>
            <a:r>
              <a:rPr lang="en-US" sz="2000" baseline="-25000" dirty="0"/>
              <a:t>3 </a:t>
            </a:r>
            <a:r>
              <a:rPr lang="en-US" sz="2000" dirty="0"/>
              <a:t>(</a:t>
            </a:r>
            <a:r>
              <a:rPr lang="en-US" sz="2000" i="1" dirty="0"/>
              <a:t>JACS</a:t>
            </a:r>
            <a:r>
              <a:rPr lang="en-US" sz="2000" dirty="0"/>
              <a:t>, </a:t>
            </a:r>
            <a:r>
              <a:rPr lang="en-US" sz="2000" b="1" dirty="0"/>
              <a:t>1978</a:t>
            </a:r>
            <a:r>
              <a:rPr lang="en-US" sz="2000" dirty="0"/>
              <a:t>, 100, 2226.)</a:t>
            </a:r>
            <a:endParaRPr lang="en-US" sz="2000" baseline="-25000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4253026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>
                <a:solidFill>
                  <a:srgbClr val="2508FE"/>
                </a:solidFill>
              </a:rPr>
              <a:t>Exemplo</a:t>
            </a:r>
            <a:r>
              <a:rPr lang="fr-FR" sz="2000" b="1" i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1685505" name="Object 1"/>
          <p:cNvGraphicFramePr>
            <a:graphicFrameLocks noChangeAspect="1"/>
          </p:cNvGraphicFramePr>
          <p:nvPr/>
        </p:nvGraphicFramePr>
        <p:xfrm>
          <a:off x="631825" y="4602163"/>
          <a:ext cx="7877175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30748" imgH="1199238" progId="ChemDraw.Document.6.0">
                  <p:embed/>
                </p:oleObj>
              </mc:Choice>
              <mc:Fallback>
                <p:oleObj name="CS ChemDraw Drawing" r:id="rId2" imgW="6130748" imgH="1199238" progId="ChemDraw.Document.6.0">
                  <p:embed/>
                  <p:pic>
                    <p:nvPicPr>
                      <p:cNvPr id="16855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4602163"/>
                        <a:ext cx="7877175" cy="154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79512" y="6453336"/>
            <a:ext cx="488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Crimmins</a:t>
            </a:r>
            <a:r>
              <a:rPr lang="fr-FR" sz="1600" dirty="0"/>
              <a:t>, M. T.; </a:t>
            </a:r>
            <a:r>
              <a:rPr lang="fr-FR" sz="1600" dirty="0" err="1"/>
              <a:t>DeBaillie</a:t>
            </a:r>
            <a:r>
              <a:rPr lang="fr-FR" sz="1600" dirty="0"/>
              <a:t>, A. C.;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2003</a:t>
            </a:r>
            <a:r>
              <a:rPr lang="fr-FR" sz="1600" dirty="0"/>
              <a:t>, 5, 3009.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87824" y="4864695"/>
            <a:ext cx="3131840" cy="151216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82436" name="Object 4"/>
          <p:cNvGraphicFramePr>
            <a:graphicFrameLocks noChangeAspect="1"/>
          </p:cNvGraphicFramePr>
          <p:nvPr/>
        </p:nvGraphicFramePr>
        <p:xfrm>
          <a:off x="3054350" y="4940300"/>
          <a:ext cx="2919413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19566" imgH="1441436" progId="ChemDraw.Document.6.0">
                  <p:embed/>
                </p:oleObj>
              </mc:Choice>
              <mc:Fallback>
                <p:oleObj name="CS ChemDraw Drawing" r:id="rId2" imgW="2919566" imgH="1441436" progId="ChemDraw.Document.6.0">
                  <p:embed/>
                  <p:pic>
                    <p:nvPicPr>
                      <p:cNvPr id="1682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4940300"/>
                        <a:ext cx="2919413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04248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-27384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NaBH</a:t>
            </a:r>
            <a:r>
              <a:rPr lang="fr-FR" sz="2800" baseline="-25000" dirty="0"/>
              <a:t>3</a:t>
            </a:r>
            <a:r>
              <a:rPr lang="fr-FR" sz="2800" dirty="0"/>
              <a:t>(CN)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47667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- NaBH</a:t>
            </a:r>
            <a:r>
              <a:rPr lang="en-US" sz="2000" baseline="-25000" dirty="0"/>
              <a:t>3</a:t>
            </a:r>
            <a:r>
              <a:rPr lang="en-US" sz="2000" dirty="0"/>
              <a:t>(CN) </a:t>
            </a:r>
            <a:r>
              <a:rPr lang="en-US" sz="2000" dirty="0" err="1"/>
              <a:t>reage</a:t>
            </a:r>
            <a:r>
              <a:rPr lang="en-US" sz="2000" dirty="0"/>
              <a:t> com </a:t>
            </a:r>
            <a:r>
              <a:rPr lang="en-US" sz="2000" dirty="0" err="1"/>
              <a:t>alde</a:t>
            </a:r>
            <a:r>
              <a:rPr lang="en-US" sz="2000" dirty="0" err="1">
                <a:latin typeface="Calibri"/>
              </a:rPr>
              <a:t>í</a:t>
            </a:r>
            <a:r>
              <a:rPr lang="en-US" sz="2000" dirty="0" err="1"/>
              <a:t>dos</a:t>
            </a:r>
            <a:r>
              <a:rPr lang="en-US" sz="2000" dirty="0"/>
              <a:t> e </a:t>
            </a:r>
            <a:r>
              <a:rPr lang="en-US" sz="2000" dirty="0" err="1"/>
              <a:t>cetonas</a:t>
            </a:r>
            <a:r>
              <a:rPr lang="en-US" sz="2000" dirty="0"/>
              <a:t> </a:t>
            </a:r>
            <a:r>
              <a:rPr lang="en-US" sz="2000" dirty="0" err="1"/>
              <a:t>somente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meios</a:t>
            </a:r>
            <a:r>
              <a:rPr lang="en-US" sz="2000" dirty="0"/>
              <a:t> </a:t>
            </a:r>
            <a:r>
              <a:rPr lang="en-US" sz="2000" dirty="0" err="1"/>
              <a:t>bem</a:t>
            </a:r>
            <a:r>
              <a:rPr lang="en-US" sz="2000" dirty="0"/>
              <a:t> </a:t>
            </a:r>
            <a:r>
              <a:rPr lang="en-US" sz="2000" dirty="0" err="1"/>
              <a:t>ácidos</a:t>
            </a:r>
            <a:r>
              <a:rPr lang="en-US" sz="2000" dirty="0"/>
              <a:t> (pH &lt; 4). </a:t>
            </a:r>
            <a:r>
              <a:rPr lang="en-US" sz="2000" dirty="0" err="1"/>
              <a:t>Isso</a:t>
            </a:r>
            <a:r>
              <a:rPr lang="en-US" sz="2000" dirty="0"/>
              <a:t> se </a:t>
            </a:r>
            <a:r>
              <a:rPr lang="en-US" sz="2000" dirty="0" err="1"/>
              <a:t>deve</a:t>
            </a:r>
            <a:r>
              <a:rPr lang="en-US" sz="2000" dirty="0"/>
              <a:t> à </a:t>
            </a:r>
            <a:r>
              <a:rPr lang="en-US" sz="2000" dirty="0" err="1"/>
              <a:t>protonação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carbonila</a:t>
            </a:r>
            <a:r>
              <a:rPr lang="en-US" sz="2000" dirty="0"/>
              <a:t> </a:t>
            </a:r>
            <a:r>
              <a:rPr lang="en-US" sz="2000" dirty="0" err="1"/>
              <a:t>nessa</a:t>
            </a:r>
            <a:r>
              <a:rPr lang="en-US" sz="2000" dirty="0"/>
              <a:t> </a:t>
            </a:r>
            <a:r>
              <a:rPr lang="en-US" sz="2000" dirty="0" err="1"/>
              <a:t>faixa</a:t>
            </a:r>
            <a:r>
              <a:rPr lang="en-US" sz="2000" dirty="0"/>
              <a:t> de </a:t>
            </a:r>
            <a:r>
              <a:rPr lang="en-US" sz="2000" dirty="0" err="1"/>
              <a:t>pH.</a:t>
            </a:r>
            <a:r>
              <a:rPr lang="en-US" sz="2000" dirty="0"/>
              <a:t> </a:t>
            </a:r>
            <a:r>
              <a:rPr lang="en-US" sz="2000" dirty="0" err="1"/>
              <a:t>Entretanto</a:t>
            </a:r>
            <a:r>
              <a:rPr lang="en-US" sz="2000" dirty="0"/>
              <a:t>, NaBH</a:t>
            </a:r>
            <a:r>
              <a:rPr lang="en-US" sz="2000" baseline="-25000" dirty="0"/>
              <a:t>3</a:t>
            </a:r>
            <a:r>
              <a:rPr lang="en-US" sz="2000" dirty="0"/>
              <a:t>(CN) </a:t>
            </a:r>
            <a:r>
              <a:rPr lang="en-US" sz="2000" dirty="0" err="1"/>
              <a:t>reage</a:t>
            </a:r>
            <a:r>
              <a:rPr lang="en-US" sz="2000" dirty="0"/>
              <a:t> com </a:t>
            </a:r>
            <a:r>
              <a:rPr lang="en-US" sz="2000" dirty="0" err="1">
                <a:latin typeface="Calibri"/>
              </a:rPr>
              <a:t>í</a:t>
            </a:r>
            <a:r>
              <a:rPr lang="en-US" sz="2000" dirty="0" err="1"/>
              <a:t>ons</a:t>
            </a:r>
            <a:r>
              <a:rPr lang="en-US" sz="2000" dirty="0"/>
              <a:t> </a:t>
            </a:r>
            <a:r>
              <a:rPr lang="en-US" sz="2000" dirty="0" err="1"/>
              <a:t>imínio</a:t>
            </a:r>
            <a:r>
              <a:rPr lang="en-US" sz="2000" dirty="0"/>
              <a:t> </a:t>
            </a:r>
            <a:r>
              <a:rPr lang="en-US" sz="2000" dirty="0" err="1"/>
              <a:t>formados</a:t>
            </a:r>
            <a:r>
              <a:rPr lang="en-US" sz="2000" dirty="0"/>
              <a:t> </a:t>
            </a:r>
            <a:r>
              <a:rPr lang="en-US" sz="2000" i="1" dirty="0"/>
              <a:t>in situ</a:t>
            </a:r>
            <a:r>
              <a:rPr lang="en-US" sz="2000" dirty="0"/>
              <a:t> à </a:t>
            </a:r>
            <a:r>
              <a:rPr lang="en-US" sz="2000" dirty="0" err="1"/>
              <a:t>partir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condensação</a:t>
            </a:r>
            <a:r>
              <a:rPr lang="en-US" sz="2000" dirty="0"/>
              <a:t> de </a:t>
            </a:r>
            <a:r>
              <a:rPr lang="en-US" sz="2000" dirty="0" err="1"/>
              <a:t>alde</a:t>
            </a:r>
            <a:r>
              <a:rPr lang="en-US" sz="2000" dirty="0" err="1">
                <a:latin typeface="Calibri"/>
              </a:rPr>
              <a:t>í</a:t>
            </a:r>
            <a:r>
              <a:rPr lang="en-US" sz="2000" dirty="0" err="1"/>
              <a:t>dos</a:t>
            </a:r>
            <a:r>
              <a:rPr lang="en-US" sz="2000" dirty="0"/>
              <a:t> e </a:t>
            </a:r>
            <a:r>
              <a:rPr lang="en-US" sz="2000" dirty="0" err="1"/>
              <a:t>cetonas</a:t>
            </a:r>
            <a:r>
              <a:rPr lang="en-US" sz="2000" dirty="0"/>
              <a:t> com </a:t>
            </a:r>
            <a:r>
              <a:rPr lang="en-US" sz="2000" dirty="0" err="1"/>
              <a:t>aminas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condições</a:t>
            </a:r>
            <a:r>
              <a:rPr lang="en-US" sz="2000" dirty="0"/>
              <a:t> </a:t>
            </a:r>
            <a:r>
              <a:rPr lang="en-US" sz="2000" dirty="0" err="1"/>
              <a:t>ácidas</a:t>
            </a:r>
            <a:r>
              <a:rPr lang="en-US" sz="2000" dirty="0"/>
              <a:t> fracas (5 &lt; pH &lt; 7), </a:t>
            </a:r>
            <a:r>
              <a:rPr lang="en-US" sz="2000" dirty="0" err="1"/>
              <a:t>dando</a:t>
            </a:r>
            <a:r>
              <a:rPr lang="en-US" sz="2000" dirty="0"/>
              <a:t> </a:t>
            </a:r>
            <a:r>
              <a:rPr lang="en-US" sz="2000" dirty="0" err="1"/>
              <a:t>origem</a:t>
            </a:r>
            <a:r>
              <a:rPr lang="en-US" sz="2000" dirty="0"/>
              <a:t> a </a:t>
            </a:r>
            <a:r>
              <a:rPr lang="en-US" sz="2000" dirty="0" err="1"/>
              <a:t>aminação</a:t>
            </a:r>
            <a:r>
              <a:rPr lang="en-US" sz="2000" dirty="0"/>
              <a:t> </a:t>
            </a:r>
            <a:r>
              <a:rPr lang="en-US" sz="2000" dirty="0" err="1"/>
              <a:t>redutora</a:t>
            </a:r>
            <a:r>
              <a:rPr lang="en-US" sz="2000" dirty="0"/>
              <a:t> (</a:t>
            </a:r>
            <a:r>
              <a:rPr lang="en-US" sz="2000" u="sng" dirty="0"/>
              <a:t>é o principal </a:t>
            </a:r>
            <a:r>
              <a:rPr lang="en-US" sz="2000" u="sng" dirty="0" err="1"/>
              <a:t>uso</a:t>
            </a:r>
            <a:r>
              <a:rPr lang="en-US" sz="2000" u="sng" dirty="0"/>
              <a:t> </a:t>
            </a:r>
            <a:r>
              <a:rPr lang="en-US" sz="2000" u="sng" dirty="0" err="1"/>
              <a:t>desse</a:t>
            </a:r>
            <a:r>
              <a:rPr lang="en-US" sz="2000" u="sng" dirty="0"/>
              <a:t> </a:t>
            </a:r>
            <a:r>
              <a:rPr lang="en-US" sz="2000" u="sng" dirty="0" err="1"/>
              <a:t>agente</a:t>
            </a:r>
            <a:r>
              <a:rPr lang="en-US" sz="2000" u="sng" dirty="0"/>
              <a:t> </a:t>
            </a:r>
            <a:r>
              <a:rPr lang="en-US" sz="2000" u="sng" dirty="0" err="1"/>
              <a:t>redutor</a:t>
            </a:r>
            <a:r>
              <a:rPr lang="en-US" sz="2000" dirty="0"/>
              <a:t>). </a:t>
            </a:r>
          </a:p>
          <a:p>
            <a:pPr algn="just"/>
            <a:endParaRPr lang="en-US" sz="2000" dirty="0"/>
          </a:p>
          <a:p>
            <a:pPr algn="just">
              <a:buFontTx/>
              <a:buChar char="-"/>
            </a:pPr>
            <a:r>
              <a:rPr lang="en-US" sz="2000" dirty="0"/>
              <a:t> </a:t>
            </a:r>
            <a:r>
              <a:rPr lang="en-US" sz="2000" dirty="0" err="1"/>
              <a:t>Complexos</a:t>
            </a:r>
            <a:r>
              <a:rPr lang="en-US" sz="2000" dirty="0"/>
              <a:t> de amino </a:t>
            </a:r>
            <a:r>
              <a:rPr lang="en-US" sz="2000" dirty="0" err="1"/>
              <a:t>borana</a:t>
            </a:r>
            <a:r>
              <a:rPr lang="en-US" sz="2000" dirty="0"/>
              <a:t> (BH</a:t>
            </a:r>
            <a:r>
              <a:rPr lang="en-US" sz="2000" baseline="-25000" dirty="0"/>
              <a:t>3</a:t>
            </a:r>
            <a:r>
              <a:rPr lang="en-US" sz="2000" dirty="0"/>
              <a:t>.NH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dirty="0" err="1"/>
              <a:t>possuem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reatividade</a:t>
            </a:r>
            <a:r>
              <a:rPr lang="en-US" sz="2000" dirty="0"/>
              <a:t> similar e </a:t>
            </a:r>
            <a:r>
              <a:rPr lang="en-US" sz="2000" dirty="0" err="1"/>
              <a:t>também</a:t>
            </a:r>
            <a:r>
              <a:rPr lang="en-US" sz="2000" dirty="0"/>
              <a:t> </a:t>
            </a:r>
            <a:r>
              <a:rPr lang="en-US" sz="2000" dirty="0" err="1"/>
              <a:t>podem</a:t>
            </a:r>
            <a:r>
              <a:rPr lang="en-US" sz="2000" dirty="0"/>
              <a:t> ser </a:t>
            </a:r>
            <a:r>
              <a:rPr lang="en-US" sz="2000" dirty="0" err="1"/>
              <a:t>empregadas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aminações</a:t>
            </a:r>
            <a:r>
              <a:rPr lang="en-US" sz="2000" dirty="0"/>
              <a:t> </a:t>
            </a:r>
            <a:r>
              <a:rPr lang="en-US" sz="2000" dirty="0" err="1"/>
              <a:t>redutoras</a:t>
            </a:r>
            <a:r>
              <a:rPr lang="en-US" sz="2000" dirty="0"/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3172906"/>
            <a:ext cx="115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>
                <a:solidFill>
                  <a:srgbClr val="2508FE"/>
                </a:solidFill>
              </a:rPr>
              <a:t>Exemplo</a:t>
            </a:r>
            <a:r>
              <a:rPr lang="fr-FR" sz="2000" b="1" i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21266" y="5733256"/>
            <a:ext cx="130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2508FE"/>
                </a:solidFill>
              </a:rPr>
              <a:t>AMINOCATÁLISE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9512" y="6525344"/>
            <a:ext cx="4656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Zhao, H.; </a:t>
            </a:r>
            <a:r>
              <a:rPr lang="fr-FR" sz="1600" dirty="0" err="1"/>
              <a:t>Mootoo</a:t>
            </a:r>
            <a:r>
              <a:rPr lang="fr-FR" sz="1600" dirty="0"/>
              <a:t>, D. R.; </a:t>
            </a:r>
            <a:r>
              <a:rPr lang="fr-FR" sz="1600" i="1" dirty="0"/>
              <a:t>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1996</a:t>
            </a:r>
            <a:r>
              <a:rPr lang="fr-FR" sz="1600" dirty="0"/>
              <a:t>, 61, 6762.</a:t>
            </a:r>
          </a:p>
        </p:txBody>
      </p:sp>
      <p:graphicFrame>
        <p:nvGraphicFramePr>
          <p:cNvPr id="1682439" name="Object 7"/>
          <p:cNvGraphicFramePr>
            <a:graphicFrameLocks noChangeAspect="1"/>
          </p:cNvGraphicFramePr>
          <p:nvPr/>
        </p:nvGraphicFramePr>
        <p:xfrm>
          <a:off x="203200" y="3538538"/>
          <a:ext cx="87693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226483" imgH="1485403" progId="ChemDraw.Document.6.0">
                  <p:embed/>
                </p:oleObj>
              </mc:Choice>
              <mc:Fallback>
                <p:oleObj name="CS ChemDraw Drawing" r:id="rId4" imgW="7226483" imgH="1485403" progId="ChemDraw.Document.6.0">
                  <p:embed/>
                  <p:pic>
                    <p:nvPicPr>
                      <p:cNvPr id="1682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3538538"/>
                        <a:ext cx="8769350" cy="180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44624"/>
            <a:ext cx="422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LiBH</a:t>
            </a:r>
            <a:r>
              <a:rPr lang="fr-FR" sz="2800" dirty="0"/>
              <a:t>(</a:t>
            </a:r>
            <a:r>
              <a:rPr lang="fr-FR" sz="2800" i="1" dirty="0"/>
              <a:t>sec</a:t>
            </a:r>
            <a:r>
              <a:rPr lang="fr-FR" sz="2800" dirty="0"/>
              <a:t>-Bu)</a:t>
            </a:r>
            <a:r>
              <a:rPr lang="fr-FR" sz="2800" baseline="-25000" dirty="0"/>
              <a:t>3   </a:t>
            </a:r>
            <a:r>
              <a:rPr lang="fr-FR" sz="2800" dirty="0"/>
              <a:t>(L-</a:t>
            </a:r>
            <a:r>
              <a:rPr lang="fr-FR" sz="2800" dirty="0" err="1"/>
              <a:t>Selectrida</a:t>
            </a:r>
            <a:r>
              <a:rPr lang="fr-FR" sz="2800" dirty="0"/>
              <a:t>)</a:t>
            </a:r>
            <a:endParaRPr lang="fr-FR" sz="2800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692696"/>
            <a:ext cx="8397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Demonstra</a:t>
            </a:r>
            <a:r>
              <a:rPr lang="fr-FR" sz="2000" dirty="0"/>
              <a:t> </a:t>
            </a:r>
            <a:r>
              <a:rPr lang="fr-FR" sz="2000" dirty="0" err="1"/>
              <a:t>seletividade</a:t>
            </a:r>
            <a:r>
              <a:rPr lang="fr-FR" sz="2000" dirty="0"/>
              <a:t> </a:t>
            </a:r>
            <a:r>
              <a:rPr lang="fr-FR" sz="2000" dirty="0" err="1"/>
              <a:t>estérica</a:t>
            </a:r>
            <a:r>
              <a:rPr lang="fr-FR" sz="2000" dirty="0"/>
              <a:t> </a:t>
            </a:r>
            <a:r>
              <a:rPr lang="fr-FR" sz="2000" dirty="0" err="1"/>
              <a:t>excepcional</a:t>
            </a:r>
            <a:r>
              <a:rPr lang="fr-FR" sz="2000" dirty="0"/>
              <a:t>  na </a:t>
            </a:r>
            <a:r>
              <a:rPr lang="fr-FR" sz="2000" dirty="0" err="1"/>
              <a:t>redução</a:t>
            </a:r>
            <a:r>
              <a:rPr lang="fr-FR" sz="2000" dirty="0"/>
              <a:t> de </a:t>
            </a:r>
            <a:r>
              <a:rPr lang="fr-FR" sz="2000" dirty="0" err="1"/>
              <a:t>alde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dos</a:t>
            </a:r>
            <a:r>
              <a:rPr lang="fr-FR" sz="2000" dirty="0"/>
              <a:t> e </a:t>
            </a:r>
            <a:r>
              <a:rPr lang="fr-FR" sz="2000" dirty="0" err="1"/>
              <a:t>cetonas</a:t>
            </a:r>
            <a:r>
              <a:rPr lang="fr-FR" sz="2000" dirty="0"/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496" y="623731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i="1" dirty="0"/>
              <a:t> </a:t>
            </a:r>
            <a:r>
              <a:rPr lang="fr-FR" sz="1600" dirty="0"/>
              <a:t>Brown, C. A.;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1973</a:t>
            </a:r>
            <a:r>
              <a:rPr lang="fr-FR" sz="1600" dirty="0"/>
              <a:t>, 95, 4100.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McGhie</a:t>
            </a:r>
            <a:r>
              <a:rPr lang="fr-FR" sz="1600" dirty="0"/>
              <a:t>, K. E.; </a:t>
            </a:r>
            <a:r>
              <a:rPr lang="fr-FR" sz="1600" dirty="0" err="1"/>
              <a:t>Paton</a:t>
            </a:r>
            <a:r>
              <a:rPr lang="fr-FR" sz="1600" dirty="0"/>
              <a:t>, R. M.;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1993</a:t>
            </a:r>
            <a:r>
              <a:rPr lang="fr-FR" sz="1600" dirty="0"/>
              <a:t>, 34, 2831.</a:t>
            </a:r>
          </a:p>
        </p:txBody>
      </p:sp>
      <p:graphicFrame>
        <p:nvGraphicFramePr>
          <p:cNvPr id="1669122" name="Object 2"/>
          <p:cNvGraphicFramePr>
            <a:graphicFrameLocks noChangeAspect="1"/>
          </p:cNvGraphicFramePr>
          <p:nvPr/>
        </p:nvGraphicFramePr>
        <p:xfrm>
          <a:off x="1973263" y="1340768"/>
          <a:ext cx="5203825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55331" imgH="1218947" progId="ChemDraw.Document.6.0">
                  <p:embed/>
                </p:oleObj>
              </mc:Choice>
              <mc:Fallback>
                <p:oleObj name="CS ChemDraw Drawing" r:id="rId2" imgW="4355331" imgH="1218947" progId="ChemDraw.Document.6.0">
                  <p:embed/>
                  <p:pic>
                    <p:nvPicPr>
                      <p:cNvPr id="1669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1340768"/>
                        <a:ext cx="5203825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23" name="Object 3"/>
          <p:cNvGraphicFramePr>
            <a:graphicFrameLocks noChangeAspect="1"/>
          </p:cNvGraphicFramePr>
          <p:nvPr/>
        </p:nvGraphicFramePr>
        <p:xfrm>
          <a:off x="2514823" y="3213100"/>
          <a:ext cx="42894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577688" imgH="645860" progId="ChemDraw.Document.6.0">
                  <p:embed/>
                </p:oleObj>
              </mc:Choice>
              <mc:Fallback>
                <p:oleObj name="CS ChemDraw Drawing" r:id="rId4" imgW="3577688" imgH="645860" progId="ChemDraw.Document.6.0">
                  <p:embed/>
                  <p:pic>
                    <p:nvPicPr>
                      <p:cNvPr id="1669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823" y="3213100"/>
                        <a:ext cx="42894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23528" y="1556792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1669124" name="Object 4"/>
          <p:cNvGraphicFramePr>
            <a:graphicFrameLocks noChangeAspect="1"/>
          </p:cNvGraphicFramePr>
          <p:nvPr/>
        </p:nvGraphicFramePr>
        <p:xfrm>
          <a:off x="1581150" y="4362450"/>
          <a:ext cx="622935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181010" imgH="1403154" progId="ChemDraw.Document.6.0">
                  <p:embed/>
                </p:oleObj>
              </mc:Choice>
              <mc:Fallback>
                <p:oleObj name="CS ChemDraw Drawing" r:id="rId6" imgW="5181010" imgH="1403154" progId="ChemDraw.Document.6.0">
                  <p:embed/>
                  <p:pic>
                    <p:nvPicPr>
                      <p:cNvPr id="1669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362450"/>
                        <a:ext cx="622935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0212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44624"/>
            <a:ext cx="8074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Caso</a:t>
            </a:r>
            <a:r>
              <a:rPr lang="fr-FR" sz="2800" dirty="0"/>
              <a:t> </a:t>
            </a:r>
            <a:r>
              <a:rPr lang="fr-FR" sz="2800" dirty="0" err="1"/>
              <a:t>Particular</a:t>
            </a:r>
            <a:r>
              <a:rPr lang="fr-FR" sz="2800" dirty="0"/>
              <a:t> de </a:t>
            </a:r>
            <a:r>
              <a:rPr lang="fr-FR" sz="2800" dirty="0" err="1"/>
              <a:t>Indução</a:t>
            </a:r>
            <a:r>
              <a:rPr lang="fr-FR" sz="2800" dirty="0"/>
              <a:t> 1,3 na </a:t>
            </a:r>
            <a:r>
              <a:rPr lang="fr-FR" sz="2800" dirty="0" err="1"/>
              <a:t>Redução</a:t>
            </a:r>
            <a:r>
              <a:rPr lang="fr-FR" sz="2800" dirty="0"/>
              <a:t> de </a:t>
            </a:r>
            <a:r>
              <a:rPr lang="fr-FR" sz="2800" dirty="0" err="1"/>
              <a:t>Cetonas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548680"/>
            <a:ext cx="5861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u="sng" dirty="0" err="1"/>
              <a:t>Aproximação</a:t>
            </a:r>
            <a:r>
              <a:rPr lang="fr-FR" sz="2200" b="1" i="1" u="sng" dirty="0"/>
              <a:t> </a:t>
            </a:r>
            <a:r>
              <a:rPr lang="fr-FR" sz="2200" b="1" i="1" u="sng" dirty="0" err="1"/>
              <a:t>intramolecular</a:t>
            </a:r>
            <a:r>
              <a:rPr lang="fr-FR" sz="2200" b="1" i="1" u="sng" dirty="0"/>
              <a:t>   vs   </a:t>
            </a:r>
            <a:r>
              <a:rPr lang="fr-FR" sz="2200" b="1" i="1" u="sng" dirty="0" err="1"/>
              <a:t>intermolecular</a:t>
            </a:r>
            <a:endParaRPr lang="fr-FR" sz="2200" b="1" i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3815169"/>
            <a:ext cx="39612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Redução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intermolecular</a:t>
            </a:r>
            <a:r>
              <a:rPr lang="fr-FR" sz="2000" b="1" dirty="0">
                <a:solidFill>
                  <a:srgbClr val="2508FE"/>
                </a:solidFill>
              </a:rPr>
              <a:t>, </a:t>
            </a:r>
            <a:r>
              <a:rPr lang="fr-FR" sz="2000" b="1" dirty="0" err="1">
                <a:solidFill>
                  <a:srgbClr val="2508FE"/>
                </a:solidFill>
              </a:rPr>
              <a:t>condições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  <a:p>
            <a:pPr marL="342900" indent="-342900">
              <a:buAutoNum type="arabicParenR"/>
            </a:pPr>
            <a:r>
              <a:rPr lang="fr-FR" dirty="0"/>
              <a:t>NaBH</a:t>
            </a:r>
            <a:r>
              <a:rPr lang="fr-FR" baseline="-25000" dirty="0"/>
              <a:t>4</a:t>
            </a:r>
            <a:r>
              <a:rPr lang="fr-FR" dirty="0"/>
              <a:t>, Bu</a:t>
            </a:r>
            <a:r>
              <a:rPr lang="fr-FR" baseline="-25000" dirty="0"/>
              <a:t>3</a:t>
            </a:r>
            <a:r>
              <a:rPr lang="fr-FR" dirty="0"/>
              <a:t>B</a:t>
            </a:r>
          </a:p>
          <a:p>
            <a:pPr marL="342900" indent="-342900">
              <a:buAutoNum type="arabicParenR"/>
            </a:pPr>
            <a:r>
              <a:rPr lang="fr-FR" dirty="0"/>
              <a:t>NaBH</a:t>
            </a:r>
            <a:r>
              <a:rPr lang="fr-FR" baseline="-25000" dirty="0"/>
              <a:t>4</a:t>
            </a:r>
            <a:r>
              <a:rPr lang="fr-FR" dirty="0"/>
              <a:t>, Et</a:t>
            </a:r>
            <a:r>
              <a:rPr lang="fr-FR" baseline="-25000" dirty="0"/>
              <a:t>2</a:t>
            </a:r>
            <a:r>
              <a:rPr lang="fr-FR" dirty="0"/>
              <a:t>BOMe</a:t>
            </a:r>
          </a:p>
          <a:p>
            <a:pPr marL="342900" indent="-342900">
              <a:buAutoNum type="arabicParenR"/>
            </a:pPr>
            <a:r>
              <a:rPr lang="fr-FR" dirty="0"/>
              <a:t>Et</a:t>
            </a:r>
            <a:r>
              <a:rPr lang="fr-FR" baseline="-25000" dirty="0"/>
              <a:t>4</a:t>
            </a:r>
            <a:r>
              <a:rPr lang="fr-FR" dirty="0"/>
              <a:t>NBH</a:t>
            </a:r>
            <a:r>
              <a:rPr lang="fr-FR" baseline="-25000" dirty="0"/>
              <a:t>3</a:t>
            </a:r>
            <a:r>
              <a:rPr lang="fr-FR" dirty="0"/>
              <a:t>CN, BCl</a:t>
            </a:r>
            <a:r>
              <a:rPr lang="fr-FR" baseline="-25000" dirty="0"/>
              <a:t>3</a:t>
            </a:r>
          </a:p>
          <a:p>
            <a:pPr marL="342900" indent="-342900">
              <a:buAutoNum type="arabicParenR"/>
            </a:pPr>
            <a:r>
              <a:rPr lang="fr-FR" dirty="0" err="1"/>
              <a:t>Outros</a:t>
            </a:r>
            <a:r>
              <a:rPr lang="fr-FR" dirty="0"/>
              <a:t> </a:t>
            </a:r>
            <a:r>
              <a:rPr lang="fr-FR" dirty="0" err="1"/>
              <a:t>metais</a:t>
            </a:r>
            <a:r>
              <a:rPr lang="fr-FR" dirty="0"/>
              <a:t>:</a:t>
            </a:r>
            <a:endParaRPr lang="fr-FR" baseline="-25000" dirty="0"/>
          </a:p>
          <a:p>
            <a:pPr marL="342900" indent="-342900"/>
            <a:r>
              <a:rPr lang="fr-FR" dirty="0"/>
              <a:t>Zn(BH</a:t>
            </a:r>
            <a:r>
              <a:rPr lang="fr-FR" baseline="-25000" dirty="0"/>
              <a:t>4</a:t>
            </a:r>
            <a:r>
              <a:rPr lang="fr-FR" dirty="0"/>
              <a:t>)</a:t>
            </a:r>
            <a:r>
              <a:rPr lang="fr-FR" baseline="-25000" dirty="0"/>
              <a:t>2</a:t>
            </a:r>
            <a:r>
              <a:rPr lang="fr-FR" dirty="0"/>
              <a:t> ou </a:t>
            </a:r>
            <a:r>
              <a:rPr lang="fr-FR" dirty="0" err="1"/>
              <a:t>DiBAl</a:t>
            </a:r>
            <a:r>
              <a:rPr lang="fr-FR" dirty="0"/>
              <a:t>-H ou </a:t>
            </a:r>
          </a:p>
          <a:p>
            <a:pPr marL="342900" indent="-342900"/>
            <a:r>
              <a:rPr lang="fr-FR" dirty="0" err="1"/>
              <a:t>catecolborana</a:t>
            </a:r>
            <a:r>
              <a:rPr lang="fr-FR" dirty="0"/>
              <a:t>, </a:t>
            </a:r>
            <a:r>
              <a:rPr lang="fr-FR" dirty="0" err="1"/>
              <a:t>RhCl</a:t>
            </a:r>
            <a:r>
              <a:rPr lang="fr-FR" dirty="0"/>
              <a:t>(PPh</a:t>
            </a:r>
            <a:r>
              <a:rPr lang="fr-FR" baseline="-25000" dirty="0"/>
              <a:t>3</a:t>
            </a:r>
            <a:r>
              <a:rPr lang="fr-FR" dirty="0"/>
              <a:t>)</a:t>
            </a:r>
            <a:r>
              <a:rPr lang="fr-FR" baseline="-25000" dirty="0"/>
              <a:t>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91418" y="3789040"/>
            <a:ext cx="395557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</a:rPr>
              <a:t>Redução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intramolecular</a:t>
            </a:r>
            <a:r>
              <a:rPr lang="fr-FR" sz="2000" b="1" dirty="0">
                <a:solidFill>
                  <a:srgbClr val="FF0000"/>
                </a:solidFill>
              </a:rPr>
              <a:t>, </a:t>
            </a:r>
            <a:r>
              <a:rPr lang="fr-FR" sz="2000" b="1" dirty="0" err="1">
                <a:solidFill>
                  <a:srgbClr val="FF0000"/>
                </a:solidFill>
              </a:rPr>
              <a:t>condições</a:t>
            </a:r>
            <a:r>
              <a:rPr lang="fr-FR" sz="2000" b="1" dirty="0">
                <a:solidFill>
                  <a:srgbClr val="FF0000"/>
                </a:solidFill>
              </a:rPr>
              <a:t>:</a:t>
            </a:r>
          </a:p>
          <a:p>
            <a:r>
              <a:rPr lang="fr-FR" dirty="0"/>
              <a:t>1) Me</a:t>
            </a:r>
            <a:r>
              <a:rPr lang="fr-FR" baseline="-25000" dirty="0"/>
              <a:t>4</a:t>
            </a:r>
            <a:r>
              <a:rPr lang="fr-FR" dirty="0"/>
              <a:t>NBH(</a:t>
            </a:r>
            <a:r>
              <a:rPr lang="fr-FR" dirty="0" err="1"/>
              <a:t>OAc</a:t>
            </a:r>
            <a:r>
              <a:rPr lang="fr-FR" dirty="0"/>
              <a:t>)</a:t>
            </a:r>
            <a:r>
              <a:rPr lang="fr-FR" baseline="-25000" dirty="0"/>
              <a:t>3</a:t>
            </a:r>
          </a:p>
          <a:p>
            <a:r>
              <a:rPr lang="fr-FR" dirty="0"/>
              <a:t>2) </a:t>
            </a:r>
            <a:r>
              <a:rPr lang="fr-FR" i="1" baseline="30000" dirty="0"/>
              <a:t>i</a:t>
            </a:r>
            <a:r>
              <a:rPr lang="fr-FR" dirty="0"/>
              <a:t>Pr</a:t>
            </a:r>
            <a:r>
              <a:rPr lang="fr-FR" baseline="-25000" dirty="0"/>
              <a:t>2</a:t>
            </a:r>
            <a:r>
              <a:rPr lang="fr-FR" dirty="0"/>
              <a:t>SiHCl, SnCl</a:t>
            </a:r>
            <a:r>
              <a:rPr lang="fr-FR" baseline="-25000" dirty="0"/>
              <a:t>4</a:t>
            </a:r>
          </a:p>
          <a:p>
            <a:r>
              <a:rPr lang="fr-FR" dirty="0"/>
              <a:t>3) </a:t>
            </a:r>
            <a:r>
              <a:rPr lang="fr-FR" dirty="0" err="1"/>
              <a:t>PhCHO</a:t>
            </a:r>
            <a:r>
              <a:rPr lang="fr-FR" dirty="0"/>
              <a:t>, SmI</a:t>
            </a:r>
            <a:r>
              <a:rPr lang="fr-FR" baseline="-25000" dirty="0"/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9513" y="602128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Inter: </a:t>
            </a:r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Narasaka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;</a:t>
            </a:r>
            <a:r>
              <a:rPr lang="fr-FR" sz="1600" i="1" dirty="0"/>
              <a:t>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1980</a:t>
            </a:r>
            <a:r>
              <a:rPr lang="fr-FR" sz="1600" dirty="0"/>
              <a:t>, 1415. </a:t>
            </a:r>
            <a:r>
              <a:rPr lang="fr-FR" sz="1600" b="1" dirty="0"/>
              <a:t>B)</a:t>
            </a:r>
            <a:r>
              <a:rPr lang="fr-FR" sz="1600" dirty="0"/>
              <a:t> Prasad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TL</a:t>
            </a:r>
            <a:r>
              <a:rPr lang="fr-FR" sz="1600" dirty="0"/>
              <a:t> </a:t>
            </a:r>
            <a:r>
              <a:rPr lang="fr-FR" sz="1600" b="1" dirty="0"/>
              <a:t>1987</a:t>
            </a:r>
            <a:r>
              <a:rPr lang="fr-FR" sz="1600" dirty="0"/>
              <a:t>, 155. </a:t>
            </a:r>
            <a:r>
              <a:rPr lang="fr-FR" sz="1600" b="1" dirty="0"/>
              <a:t>C)</a:t>
            </a:r>
            <a:r>
              <a:rPr lang="fr-FR" sz="1600" dirty="0"/>
              <a:t> </a:t>
            </a:r>
            <a:r>
              <a:rPr lang="fr-FR" sz="1600" dirty="0" err="1"/>
              <a:t>DiMare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JOC</a:t>
            </a:r>
            <a:r>
              <a:rPr lang="fr-FR" sz="1600" dirty="0"/>
              <a:t> </a:t>
            </a:r>
            <a:r>
              <a:rPr lang="fr-FR" sz="1600" b="1" dirty="0"/>
              <a:t>1996</a:t>
            </a:r>
            <a:r>
              <a:rPr lang="fr-FR" sz="1600" dirty="0"/>
              <a:t>, 868. </a:t>
            </a:r>
            <a:r>
              <a:rPr lang="fr-FR" sz="1600" b="1" dirty="0"/>
              <a:t>D)</a:t>
            </a:r>
            <a:r>
              <a:rPr lang="fr-FR" sz="1600" dirty="0"/>
              <a:t> </a:t>
            </a:r>
            <a:r>
              <a:rPr lang="fr-FR" sz="1600" dirty="0" err="1"/>
              <a:t>Oishi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;</a:t>
            </a:r>
            <a:r>
              <a:rPr lang="fr-FR" sz="1600" i="1" dirty="0"/>
              <a:t> </a:t>
            </a:r>
            <a:r>
              <a:rPr lang="fr-FR" sz="1600" i="1" dirty="0" err="1"/>
              <a:t>Acc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Res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i="1" dirty="0"/>
              <a:t>1984</a:t>
            </a:r>
            <a:r>
              <a:rPr lang="fr-FR" sz="1600" dirty="0"/>
              <a:t>, 338. </a:t>
            </a:r>
            <a:r>
              <a:rPr lang="fr-FR" sz="1600" b="1" dirty="0"/>
              <a:t>E)</a:t>
            </a:r>
            <a:r>
              <a:rPr lang="fr-FR" sz="1600" dirty="0"/>
              <a:t> Evans et al.; </a:t>
            </a:r>
            <a:r>
              <a:rPr lang="fr-FR" sz="1600" i="1" dirty="0"/>
              <a:t>JOC</a:t>
            </a:r>
            <a:r>
              <a:rPr lang="fr-FR" sz="1600" dirty="0"/>
              <a:t> </a:t>
            </a:r>
            <a:r>
              <a:rPr lang="fr-FR" sz="1600" b="1" dirty="0"/>
              <a:t>1990</a:t>
            </a:r>
            <a:r>
              <a:rPr lang="fr-FR" sz="1600" dirty="0"/>
              <a:t>, 5190. Intra: </a:t>
            </a:r>
            <a:r>
              <a:rPr lang="fr-FR" sz="1600" b="1" dirty="0"/>
              <a:t>F)</a:t>
            </a:r>
            <a:r>
              <a:rPr lang="fr-FR" sz="1600" dirty="0"/>
              <a:t> Evans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1988</a:t>
            </a:r>
            <a:r>
              <a:rPr lang="fr-FR" sz="1600" dirty="0"/>
              <a:t>, 3560. </a:t>
            </a:r>
            <a:r>
              <a:rPr lang="fr-FR" sz="1600" b="1" dirty="0"/>
              <a:t>G)</a:t>
            </a:r>
            <a:r>
              <a:rPr lang="fr-FR" sz="1600" dirty="0"/>
              <a:t> Davis et al.; </a:t>
            </a:r>
            <a:r>
              <a:rPr lang="fr-FR" sz="1600" i="1" dirty="0" err="1"/>
              <a:t>Chem</a:t>
            </a:r>
            <a:r>
              <a:rPr lang="fr-FR" sz="1600" i="1" dirty="0"/>
              <a:t>. Commun.</a:t>
            </a:r>
            <a:r>
              <a:rPr lang="fr-FR" sz="1600" dirty="0"/>
              <a:t> </a:t>
            </a:r>
            <a:r>
              <a:rPr lang="fr-FR" sz="1600" b="1" dirty="0"/>
              <a:t>1986</a:t>
            </a:r>
            <a:r>
              <a:rPr lang="fr-FR" sz="1600" dirty="0"/>
              <a:t>, 831.</a:t>
            </a:r>
            <a:r>
              <a:rPr lang="fr-FR" sz="1600" b="1" dirty="0"/>
              <a:t> H)</a:t>
            </a:r>
            <a:r>
              <a:rPr lang="fr-FR" sz="1600" dirty="0"/>
              <a:t> Evans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JACS</a:t>
            </a:r>
            <a:r>
              <a:rPr lang="fr-FR" sz="1600" dirty="0"/>
              <a:t> </a:t>
            </a:r>
            <a:r>
              <a:rPr lang="fr-FR" sz="1600" b="1" dirty="0"/>
              <a:t>1990</a:t>
            </a:r>
            <a:r>
              <a:rPr lang="fr-FR" sz="1600" dirty="0"/>
              <a:t>, 6447.</a:t>
            </a:r>
          </a:p>
        </p:txBody>
      </p:sp>
      <p:graphicFrame>
        <p:nvGraphicFramePr>
          <p:cNvPr id="1670149" name="Object 5"/>
          <p:cNvGraphicFramePr>
            <a:graphicFrameLocks noChangeAspect="1"/>
          </p:cNvGraphicFramePr>
          <p:nvPr/>
        </p:nvGraphicFramePr>
        <p:xfrm>
          <a:off x="6457950" y="4797425"/>
          <a:ext cx="22891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03259" imgH="763358" progId="ChemDraw.Document.6.0">
                  <p:embed/>
                </p:oleObj>
              </mc:Choice>
              <mc:Fallback>
                <p:oleObj name="CS ChemDraw Drawing" r:id="rId2" imgW="1903259" imgH="763358" progId="ChemDraw.Document.6.0">
                  <p:embed/>
                  <p:pic>
                    <p:nvPicPr>
                      <p:cNvPr id="1670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4797425"/>
                        <a:ext cx="22891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150" name="Object 6"/>
          <p:cNvGraphicFramePr>
            <a:graphicFrameLocks noChangeAspect="1"/>
          </p:cNvGraphicFramePr>
          <p:nvPr/>
        </p:nvGraphicFramePr>
        <p:xfrm>
          <a:off x="1187624" y="1127125"/>
          <a:ext cx="6386513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29486" imgH="1735560" progId="ChemDraw.Document.6.0">
                  <p:embed/>
                </p:oleObj>
              </mc:Choice>
              <mc:Fallback>
                <p:oleObj name="CS ChemDraw Drawing" r:id="rId4" imgW="4929486" imgH="1735560" progId="ChemDraw.Document.6.0">
                  <p:embed/>
                  <p:pic>
                    <p:nvPicPr>
                      <p:cNvPr id="1670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27125"/>
                        <a:ext cx="6386513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51520" y="97468"/>
            <a:ext cx="48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Carbonilação de Organoboranas</a:t>
            </a:r>
          </a:p>
        </p:txBody>
      </p:sp>
      <p:graphicFrame>
        <p:nvGraphicFramePr>
          <p:cNvPr id="1356802" name="Object 2"/>
          <p:cNvGraphicFramePr>
            <a:graphicFrameLocks noChangeAspect="1"/>
          </p:cNvGraphicFramePr>
          <p:nvPr/>
        </p:nvGraphicFramePr>
        <p:xfrm>
          <a:off x="1651000" y="1196975"/>
          <a:ext cx="54991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102295" imgH="1397089" progId="ChemDraw.Document.6.0">
                  <p:embed/>
                </p:oleObj>
              </mc:Choice>
              <mc:Fallback>
                <p:oleObj name="CS ChemDraw Drawing" r:id="rId2" imgW="4102295" imgH="1397089" progId="ChemDraw.Document.6.0">
                  <p:embed/>
                  <p:pic>
                    <p:nvPicPr>
                      <p:cNvPr id="1356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196975"/>
                        <a:ext cx="54991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804" name="Object 4"/>
          <p:cNvGraphicFramePr>
            <a:graphicFrameLocks noChangeAspect="1"/>
          </p:cNvGraphicFramePr>
          <p:nvPr/>
        </p:nvGraphicFramePr>
        <p:xfrm>
          <a:off x="1763713" y="3924300"/>
          <a:ext cx="87471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83232" imgH="804293" progId="ChemDraw.Document.6.0">
                  <p:embed/>
                </p:oleObj>
              </mc:Choice>
              <mc:Fallback>
                <p:oleObj name="CS ChemDraw Drawing" r:id="rId4" imgW="583232" imgH="804293" progId="ChemDraw.Document.6.0">
                  <p:embed/>
                  <p:pic>
                    <p:nvPicPr>
                      <p:cNvPr id="1356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24300"/>
                        <a:ext cx="874712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805" name="Object 5"/>
          <p:cNvGraphicFramePr>
            <a:graphicFrameLocks noChangeAspect="1"/>
          </p:cNvGraphicFramePr>
          <p:nvPr/>
        </p:nvGraphicFramePr>
        <p:xfrm>
          <a:off x="5795963" y="3924300"/>
          <a:ext cx="1265237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844212" imgH="833099" progId="ChemDraw.Document.6.0">
                  <p:embed/>
                </p:oleObj>
              </mc:Choice>
              <mc:Fallback>
                <p:oleObj name="CS ChemDraw Drawing" r:id="rId6" imgW="844212" imgH="833099" progId="ChemDraw.Document.6.0">
                  <p:embed/>
                  <p:pic>
                    <p:nvPicPr>
                      <p:cNvPr id="1356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924300"/>
                        <a:ext cx="1265237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115616" y="5292497"/>
            <a:ext cx="254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pt-BR" sz="1600" dirty="0"/>
              <a:t>A. B. Burg &amp; H. I. Schlesinger</a:t>
            </a:r>
          </a:p>
          <a:p>
            <a:pPr marL="342900" indent="-342900" algn="ctr"/>
            <a:r>
              <a:rPr lang="pt-BR" sz="1600" i="1" dirty="0"/>
              <a:t>JACS</a:t>
            </a:r>
            <a:r>
              <a:rPr lang="pt-BR" sz="1600" dirty="0"/>
              <a:t>, </a:t>
            </a:r>
            <a:r>
              <a:rPr lang="pt-BR" sz="1600" b="1" dirty="0"/>
              <a:t>1937</a:t>
            </a:r>
            <a:r>
              <a:rPr lang="pt-BR" sz="1600" dirty="0"/>
              <a:t>, 59, 780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64088" y="5292497"/>
            <a:ext cx="2104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pt-BR" sz="1600" i="1" dirty="0"/>
              <a:t>ACIE,</a:t>
            </a:r>
            <a:r>
              <a:rPr lang="pt-BR" sz="1600" dirty="0"/>
              <a:t> </a:t>
            </a:r>
            <a:r>
              <a:rPr lang="pt-BR" sz="1600" b="1" dirty="0"/>
              <a:t>2002</a:t>
            </a:r>
            <a:r>
              <a:rPr lang="pt-BR" sz="1600" dirty="0"/>
              <a:t>, 41, 799</a:t>
            </a:r>
          </a:p>
          <a:p>
            <a:pPr marL="342900" indent="-342900" algn="ctr"/>
            <a:r>
              <a:rPr lang="pt-BR" sz="1600" i="1" dirty="0"/>
              <a:t>JACS,</a:t>
            </a:r>
            <a:r>
              <a:rPr lang="pt-BR" sz="1600" dirty="0"/>
              <a:t> </a:t>
            </a:r>
            <a:r>
              <a:rPr lang="pt-BR" sz="1600" b="1" dirty="0"/>
              <a:t>2002</a:t>
            </a:r>
            <a:r>
              <a:rPr lang="pt-BR" sz="1600" dirty="0"/>
              <a:t>, 124, 15385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476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Funcionalização de Acil Boranas</a:t>
            </a:r>
          </a:p>
        </p:txBody>
      </p:sp>
      <p:graphicFrame>
        <p:nvGraphicFramePr>
          <p:cNvPr id="1465346" name="Object 2"/>
          <p:cNvGraphicFramePr>
            <a:graphicFrameLocks noChangeAspect="1"/>
          </p:cNvGraphicFramePr>
          <p:nvPr/>
        </p:nvGraphicFramePr>
        <p:xfrm>
          <a:off x="598488" y="1624013"/>
          <a:ext cx="7827962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07987" imgH="2213961" progId="ChemDraw.Document.6.0">
                  <p:embed/>
                </p:oleObj>
              </mc:Choice>
              <mc:Fallback>
                <p:oleObj name="CS ChemDraw Drawing" r:id="rId2" imgW="5107987" imgH="2213961" progId="ChemDraw.Document.6.0">
                  <p:embed/>
                  <p:pic>
                    <p:nvPicPr>
                      <p:cNvPr id="1465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624013"/>
                        <a:ext cx="7827962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4168" y="764704"/>
            <a:ext cx="2736304" cy="136815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9512" y="44624"/>
            <a:ext cx="3046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Reações de Alilação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620688"/>
            <a:ext cx="3129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/>
              <a:t>Princípio de Curtin-Hammet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56176" y="836712"/>
            <a:ext cx="26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interconversão entre os isômeros é mais rápida do que a reação do isômero majoritário com o aldeído</a:t>
            </a:r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/>
        </p:nvGraphicFramePr>
        <p:xfrm>
          <a:off x="396875" y="977900"/>
          <a:ext cx="56213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92335" imgH="927855" progId="ChemDraw.Document.6.0">
                  <p:embed/>
                </p:oleObj>
              </mc:Choice>
              <mc:Fallback>
                <p:oleObj name="CS ChemDraw Drawing" r:id="rId2" imgW="4692335" imgH="927855" progId="ChemDraw.Document.6.0">
                  <p:embed/>
                  <p:pic>
                    <p:nvPicPr>
                      <p:cNvPr id="1466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977900"/>
                        <a:ext cx="562133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6372" name="Object 4"/>
          <p:cNvGraphicFramePr>
            <a:graphicFrameLocks noChangeAspect="1"/>
          </p:cNvGraphicFramePr>
          <p:nvPr/>
        </p:nvGraphicFramePr>
        <p:xfrm>
          <a:off x="395536" y="2060848"/>
          <a:ext cx="1728192" cy="13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03736" imgH="131998" progId="ChemDraw.Document.6.0">
                  <p:embed/>
                </p:oleObj>
              </mc:Choice>
              <mc:Fallback>
                <p:oleObj name="CS ChemDraw Drawing" r:id="rId4" imgW="703736" imgH="131998" progId="ChemDraw.Document.6.0">
                  <p:embed/>
                  <p:pic>
                    <p:nvPicPr>
                      <p:cNvPr id="1466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60848"/>
                        <a:ext cx="1728192" cy="13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51520" y="21328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reação ocorre exclusivamente a partir deste isômero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79512" y="6453336"/>
            <a:ext cx="3302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Wang, Gu, Liu, </a:t>
            </a:r>
            <a:r>
              <a:rPr lang="pt-BR" sz="1600" i="1" dirty="0"/>
              <a:t>JACS</a:t>
            </a:r>
            <a:r>
              <a:rPr lang="pt-BR" sz="1600" dirty="0"/>
              <a:t>, </a:t>
            </a:r>
            <a:r>
              <a:rPr lang="pt-BR" sz="1600" b="1" dirty="0"/>
              <a:t>1990</a:t>
            </a:r>
            <a:r>
              <a:rPr lang="pt-BR" sz="1600" dirty="0"/>
              <a:t>, 112, 4425.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1520" y="429309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Olefinação de Peterson:</a:t>
            </a:r>
          </a:p>
          <a:p>
            <a:r>
              <a:rPr lang="pt-BR" dirty="0"/>
              <a:t>HO</a:t>
            </a:r>
            <a:r>
              <a:rPr lang="pt-BR" baseline="30000" dirty="0"/>
              <a:t>-</a:t>
            </a:r>
            <a:r>
              <a:rPr lang="pt-BR" dirty="0"/>
              <a:t> : elim. </a:t>
            </a:r>
            <a:r>
              <a:rPr lang="pt-BR" b="1" i="1" dirty="0"/>
              <a:t>sin</a:t>
            </a:r>
          </a:p>
          <a:p>
            <a:r>
              <a:rPr lang="pt-BR" dirty="0"/>
              <a:t>H</a:t>
            </a:r>
            <a:r>
              <a:rPr lang="pt-BR" baseline="30000" dirty="0"/>
              <a:t>+</a:t>
            </a:r>
            <a:r>
              <a:rPr lang="pt-BR" dirty="0"/>
              <a:t> : elim. </a:t>
            </a:r>
            <a:r>
              <a:rPr lang="pt-BR" b="1" i="1" dirty="0"/>
              <a:t>anti</a:t>
            </a:r>
            <a:endParaRPr lang="pt-BR" b="1" i="1" baseline="30000" dirty="0"/>
          </a:p>
        </p:txBody>
      </p:sp>
      <p:graphicFrame>
        <p:nvGraphicFramePr>
          <p:cNvPr id="1466378" name="Object 10"/>
          <p:cNvGraphicFramePr>
            <a:graphicFrameLocks noChangeAspect="1"/>
          </p:cNvGraphicFramePr>
          <p:nvPr/>
        </p:nvGraphicFramePr>
        <p:xfrm>
          <a:off x="1050925" y="2708275"/>
          <a:ext cx="79930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662541" imgH="836510" progId="ChemDraw.Document.6.0">
                  <p:embed/>
                </p:oleObj>
              </mc:Choice>
              <mc:Fallback>
                <p:oleObj name="CS ChemDraw Drawing" r:id="rId6" imgW="6662541" imgH="836510" progId="ChemDraw.Document.6.0">
                  <p:embed/>
                  <p:pic>
                    <p:nvPicPr>
                      <p:cNvPr id="14663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2708275"/>
                        <a:ext cx="79930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6381" name="Object 13"/>
          <p:cNvGraphicFramePr>
            <a:graphicFrameLocks noChangeAspect="1"/>
          </p:cNvGraphicFramePr>
          <p:nvPr/>
        </p:nvGraphicFramePr>
        <p:xfrm>
          <a:off x="2266950" y="3714750"/>
          <a:ext cx="6200775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162855" imgH="2250656" progId="ChemDraw.Document.6.0">
                  <p:embed/>
                </p:oleObj>
              </mc:Choice>
              <mc:Fallback>
                <p:oleObj name="CS ChemDraw Drawing" r:id="rId8" imgW="5162855" imgH="2250656" progId="ChemDraw.Document.6.0">
                  <p:embed/>
                  <p:pic>
                    <p:nvPicPr>
                      <p:cNvPr id="1466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714750"/>
                        <a:ext cx="6200775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5086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Preparação de Reagentes de Boro</a:t>
            </a:r>
          </a:p>
        </p:txBody>
      </p:sp>
      <p:graphicFrame>
        <p:nvGraphicFramePr>
          <p:cNvPr id="1458178" name="Object 2"/>
          <p:cNvGraphicFramePr>
            <a:graphicFrameLocks noChangeAspect="1"/>
          </p:cNvGraphicFramePr>
          <p:nvPr/>
        </p:nvGraphicFramePr>
        <p:xfrm>
          <a:off x="1692275" y="1668463"/>
          <a:ext cx="5549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78676" imgH="231206" progId="ChemDraw.Document.6.0">
                  <p:embed/>
                </p:oleObj>
              </mc:Choice>
              <mc:Fallback>
                <p:oleObj name="CS ChemDraw Drawing" r:id="rId2" imgW="3678676" imgH="231206" progId="ChemDraw.Document.6.0">
                  <p:embed/>
                  <p:pic>
                    <p:nvPicPr>
                      <p:cNvPr id="1458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668463"/>
                        <a:ext cx="55499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8179" name="Object 3"/>
          <p:cNvGraphicFramePr>
            <a:graphicFrameLocks noChangeAspect="1"/>
          </p:cNvGraphicFramePr>
          <p:nvPr/>
        </p:nvGraphicFramePr>
        <p:xfrm>
          <a:off x="1254125" y="2860675"/>
          <a:ext cx="67405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10469" imgH="191787" progId="ChemDraw.Document.6.0">
                  <p:embed/>
                </p:oleObj>
              </mc:Choice>
              <mc:Fallback>
                <p:oleObj name="CS ChemDraw Drawing" r:id="rId4" imgW="4210469" imgH="191787" progId="ChemDraw.Document.6.0">
                  <p:embed/>
                  <p:pic>
                    <p:nvPicPr>
                      <p:cNvPr id="1458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860675"/>
                        <a:ext cx="67405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8180" name="Object 4"/>
          <p:cNvGraphicFramePr>
            <a:graphicFrameLocks noChangeAspect="1"/>
          </p:cNvGraphicFramePr>
          <p:nvPr/>
        </p:nvGraphicFramePr>
        <p:xfrm>
          <a:off x="3919538" y="3238500"/>
          <a:ext cx="53181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31709" imgH="593934" progId="ChemDraw.Document.6.0">
                  <p:embed/>
                </p:oleObj>
              </mc:Choice>
              <mc:Fallback>
                <p:oleObj name="CS ChemDraw Drawing" r:id="rId6" imgW="331709" imgH="593934" progId="ChemDraw.Document.6.0">
                  <p:embed/>
                  <p:pic>
                    <p:nvPicPr>
                      <p:cNvPr id="1458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3238500"/>
                        <a:ext cx="53181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8181" name="Object 5"/>
          <p:cNvGraphicFramePr>
            <a:graphicFrameLocks noChangeAspect="1"/>
          </p:cNvGraphicFramePr>
          <p:nvPr/>
        </p:nvGraphicFramePr>
        <p:xfrm>
          <a:off x="1908175" y="4238625"/>
          <a:ext cx="17018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061695" imgH="610990" progId="ChemDraw.Document.6.0">
                  <p:embed/>
                </p:oleObj>
              </mc:Choice>
              <mc:Fallback>
                <p:oleObj name="CS ChemDraw Drawing" r:id="rId8" imgW="1061695" imgH="610990" progId="ChemDraw.Document.6.0">
                  <p:embed/>
                  <p:pic>
                    <p:nvPicPr>
                      <p:cNvPr id="1458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238625"/>
                        <a:ext cx="17018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8182" name="Object 6"/>
          <p:cNvGraphicFramePr>
            <a:graphicFrameLocks noChangeAspect="1"/>
          </p:cNvGraphicFramePr>
          <p:nvPr/>
        </p:nvGraphicFramePr>
        <p:xfrm>
          <a:off x="3636963" y="4356100"/>
          <a:ext cx="9255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577181" imgH="545418" progId="ChemDraw.Document.6.0">
                  <p:embed/>
                </p:oleObj>
              </mc:Choice>
              <mc:Fallback>
                <p:oleObj name="CS ChemDraw Drawing" r:id="rId10" imgW="577181" imgH="545418" progId="ChemDraw.Document.6.0">
                  <p:embed/>
                  <p:pic>
                    <p:nvPicPr>
                      <p:cNvPr id="1458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4356100"/>
                        <a:ext cx="9255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8183" name="Object 7"/>
          <p:cNvGraphicFramePr>
            <a:graphicFrameLocks noChangeAspect="1"/>
          </p:cNvGraphicFramePr>
          <p:nvPr/>
        </p:nvGraphicFramePr>
        <p:xfrm>
          <a:off x="4543425" y="4238625"/>
          <a:ext cx="18367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145662" imgH="610611" progId="ChemDraw.Document.6.0">
                  <p:embed/>
                </p:oleObj>
              </mc:Choice>
              <mc:Fallback>
                <p:oleObj name="CS ChemDraw Drawing" r:id="rId12" imgW="1145662" imgH="610611" progId="ChemDraw.Document.6.0">
                  <p:embed/>
                  <p:pic>
                    <p:nvPicPr>
                      <p:cNvPr id="1458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4238625"/>
                        <a:ext cx="183673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8184" name="Object 8"/>
          <p:cNvGraphicFramePr>
            <a:graphicFrameLocks noChangeAspect="1"/>
          </p:cNvGraphicFramePr>
          <p:nvPr/>
        </p:nvGraphicFramePr>
        <p:xfrm>
          <a:off x="2921000" y="4800600"/>
          <a:ext cx="647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403573" imgH="225141" progId="ChemDraw.Document.6.0">
                  <p:embed/>
                </p:oleObj>
              </mc:Choice>
              <mc:Fallback>
                <p:oleObj name="CS ChemDraw Drawing" r:id="rId14" imgW="403573" imgH="225141" progId="ChemDraw.Document.6.0">
                  <p:embed/>
                  <p:pic>
                    <p:nvPicPr>
                      <p:cNvPr id="14581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4800600"/>
                        <a:ext cx="6477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8185" name="Object 9"/>
          <p:cNvGraphicFramePr>
            <a:graphicFrameLocks noChangeAspect="1"/>
          </p:cNvGraphicFramePr>
          <p:nvPr/>
        </p:nvGraphicFramePr>
        <p:xfrm>
          <a:off x="4643438" y="4779963"/>
          <a:ext cx="650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405086" imgH="237649" progId="ChemDraw.Document.6.0">
                  <p:embed/>
                </p:oleObj>
              </mc:Choice>
              <mc:Fallback>
                <p:oleObj name="CS ChemDraw Drawing" r:id="rId16" imgW="405086" imgH="237649" progId="ChemDraw.Document.6.0">
                  <p:embed/>
                  <p:pic>
                    <p:nvPicPr>
                      <p:cNvPr id="14581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779963"/>
                        <a:ext cx="6508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51520" y="6381328"/>
            <a:ext cx="3655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H. C. Brown, </a:t>
            </a:r>
            <a:r>
              <a:rPr lang="pt-BR" sz="1600" i="1" dirty="0"/>
              <a:t>Inorg. Chem.</a:t>
            </a:r>
            <a:r>
              <a:rPr lang="pt-BR" sz="1600" dirty="0"/>
              <a:t> </a:t>
            </a:r>
            <a:r>
              <a:rPr lang="pt-BR" sz="1600" b="1" dirty="0"/>
              <a:t>2000</a:t>
            </a:r>
            <a:r>
              <a:rPr lang="pt-BR" sz="1600" dirty="0"/>
              <a:t>, 39, 1795.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30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67393" name="Object 1"/>
          <p:cNvGraphicFramePr>
            <a:graphicFrameLocks noChangeAspect="1"/>
          </p:cNvGraphicFramePr>
          <p:nvPr/>
        </p:nvGraphicFramePr>
        <p:xfrm>
          <a:off x="614363" y="976313"/>
          <a:ext cx="79708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649015" imgH="1290338" progId="ChemDraw.Document.6.0">
                  <p:embed/>
                </p:oleObj>
              </mc:Choice>
              <mc:Fallback>
                <p:oleObj name="CS ChemDraw Drawing" r:id="rId2" imgW="6649015" imgH="1290338" progId="ChemDraw.Document.6.0">
                  <p:embed/>
                  <p:pic>
                    <p:nvPicPr>
                      <p:cNvPr id="14673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976313"/>
                        <a:ext cx="7970837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7504" y="6228601"/>
            <a:ext cx="878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Sugiura</a:t>
            </a:r>
            <a:r>
              <a:rPr lang="fr-FR" sz="1600" dirty="0"/>
              <a:t>, M.; Hirano, K.; </a:t>
            </a:r>
            <a:r>
              <a:rPr lang="fr-FR" sz="1600" dirty="0" err="1"/>
              <a:t>Kobayashi</a:t>
            </a:r>
            <a:r>
              <a:rPr lang="fr-FR" sz="1600" dirty="0"/>
              <a:t>, S.; </a:t>
            </a:r>
            <a:r>
              <a:rPr lang="fr-FR" sz="1600" i="1" dirty="0"/>
              <a:t>JACS</a:t>
            </a:r>
            <a:r>
              <a:rPr lang="fr-FR" sz="1600" dirty="0"/>
              <a:t>, </a:t>
            </a:r>
            <a:r>
              <a:rPr lang="fr-FR" sz="1600" b="1" dirty="0"/>
              <a:t>2004</a:t>
            </a:r>
            <a:r>
              <a:rPr lang="fr-FR" sz="1600" dirty="0"/>
              <a:t>, 126, 7181. </a:t>
            </a:r>
            <a:r>
              <a:rPr lang="fr-FR" sz="1600" b="1" dirty="0"/>
              <a:t>B) </a:t>
            </a:r>
            <a:r>
              <a:rPr lang="fr-FR" sz="1600" dirty="0"/>
              <a:t>Krüger, J.; Hoffmann; R. W.; </a:t>
            </a:r>
            <a:r>
              <a:rPr lang="fr-FR" sz="1600" i="1" dirty="0"/>
              <a:t>JACS</a:t>
            </a:r>
            <a:r>
              <a:rPr lang="fr-FR" sz="1600" dirty="0"/>
              <a:t>, </a:t>
            </a:r>
            <a:r>
              <a:rPr lang="fr-FR" sz="1600" b="1" dirty="0"/>
              <a:t>1997</a:t>
            </a:r>
            <a:r>
              <a:rPr lang="fr-FR" sz="1600" dirty="0"/>
              <a:t>, 119, 7499.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44624"/>
            <a:ext cx="3046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Reações de Alilação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580618"/>
            <a:ext cx="2654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Iminas</a:t>
            </a:r>
            <a:r>
              <a:rPr lang="fr-FR" sz="2000" b="1" dirty="0">
                <a:solidFill>
                  <a:srgbClr val="2508FE"/>
                </a:solidFill>
              </a:rPr>
              <a:t>, </a:t>
            </a:r>
            <a:r>
              <a:rPr lang="fr-FR" sz="2000" b="1" dirty="0" err="1">
                <a:solidFill>
                  <a:srgbClr val="2508FE"/>
                </a:solidFill>
              </a:rPr>
              <a:t>intermolecular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2996952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Intramolecular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6300" y="5517232"/>
            <a:ext cx="1765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/>
              <a:t>Amida</a:t>
            </a:r>
            <a:r>
              <a:rPr lang="fr-FR" sz="1600" i="1" dirty="0"/>
              <a:t> de </a:t>
            </a:r>
            <a:r>
              <a:rPr lang="fr-FR" sz="1600" i="1" dirty="0" err="1"/>
              <a:t>Weinreb</a:t>
            </a:r>
            <a:endParaRPr lang="fr-FR" sz="1600" i="1" dirty="0"/>
          </a:p>
        </p:txBody>
      </p:sp>
      <p:graphicFrame>
        <p:nvGraphicFramePr>
          <p:cNvPr id="1467397" name="Object 5"/>
          <p:cNvGraphicFramePr>
            <a:graphicFrameLocks noChangeAspect="1"/>
          </p:cNvGraphicFramePr>
          <p:nvPr/>
        </p:nvGraphicFramePr>
        <p:xfrm>
          <a:off x="144463" y="3319463"/>
          <a:ext cx="8785225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330038" imgH="2178975" progId="ChemDraw.Document.6.0">
                  <p:embed/>
                </p:oleObj>
              </mc:Choice>
              <mc:Fallback>
                <p:oleObj name="CS ChemDraw Drawing" r:id="rId4" imgW="7330038" imgH="2178975" progId="ChemDraw.Document.6.0">
                  <p:embed/>
                  <p:pic>
                    <p:nvPicPr>
                      <p:cNvPr id="1467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3319463"/>
                        <a:ext cx="8785225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046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Reações de Alilação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548680"/>
            <a:ext cx="4608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Controle</a:t>
            </a:r>
            <a:r>
              <a:rPr lang="fr-FR" sz="2000" b="1" dirty="0">
                <a:solidFill>
                  <a:srgbClr val="2508FE"/>
                </a:solidFill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</a:rPr>
              <a:t>regiosseletividade</a:t>
            </a:r>
            <a:r>
              <a:rPr lang="fr-FR" sz="2000" b="1" dirty="0">
                <a:solidFill>
                  <a:srgbClr val="2508FE"/>
                </a:solidFill>
              </a:rPr>
              <a:t> da </a:t>
            </a:r>
            <a:r>
              <a:rPr lang="fr-FR" sz="2000" b="1" dirty="0" err="1">
                <a:solidFill>
                  <a:srgbClr val="2508FE"/>
                </a:solidFill>
              </a:rPr>
              <a:t>alilação</a:t>
            </a:r>
            <a:endParaRPr lang="fr-FR" sz="2000" b="1" dirty="0">
              <a:solidFill>
                <a:srgbClr val="2508F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4" y="625879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 </a:t>
            </a:r>
            <a:r>
              <a:rPr lang="fr-FR" sz="1600" dirty="0"/>
              <a:t>Yamamoto, Y.; </a:t>
            </a:r>
            <a:r>
              <a:rPr lang="fr-FR" sz="1600" dirty="0" err="1"/>
              <a:t>Saito</a:t>
            </a:r>
            <a:r>
              <a:rPr lang="fr-FR" sz="1600" dirty="0"/>
              <a:t>, Y.; </a:t>
            </a:r>
            <a:r>
              <a:rPr lang="fr-FR" sz="1600" dirty="0" err="1"/>
              <a:t>Maruyama</a:t>
            </a:r>
            <a:r>
              <a:rPr lang="fr-FR" sz="1600" dirty="0"/>
              <a:t>, K.; </a:t>
            </a:r>
            <a:r>
              <a:rPr lang="fr-FR" sz="1600" i="1" dirty="0"/>
              <a:t> 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, </a:t>
            </a:r>
            <a:r>
              <a:rPr lang="fr-FR" sz="1600" b="1" dirty="0"/>
              <a:t>1983</a:t>
            </a:r>
            <a:r>
              <a:rPr lang="fr-FR" sz="1600" dirty="0"/>
              <a:t>, 48, 5408.</a:t>
            </a:r>
            <a:r>
              <a:rPr lang="fr-FR" sz="1600" b="1" dirty="0"/>
              <a:t> B)</a:t>
            </a:r>
            <a:r>
              <a:rPr lang="fr-FR" sz="1600" dirty="0"/>
              <a:t> Frantz, D. E.; Singleton, D. A.;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1999</a:t>
            </a:r>
            <a:r>
              <a:rPr lang="fr-FR" sz="1600" dirty="0"/>
              <a:t>, 1, 485.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3573016"/>
            <a:ext cx="764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Alilboranas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eletrof</a:t>
            </a:r>
            <a:r>
              <a:rPr lang="fr-FR" sz="2000" b="1" dirty="0" err="1">
                <a:solidFill>
                  <a:srgbClr val="2508FE"/>
                </a:solidFill>
                <a:latin typeface="Calibri"/>
              </a:rPr>
              <a:t>í</a:t>
            </a:r>
            <a:r>
              <a:rPr lang="fr-FR" sz="2000" b="1" dirty="0" err="1">
                <a:solidFill>
                  <a:srgbClr val="2508FE"/>
                </a:solidFill>
              </a:rPr>
              <a:t>licas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são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adicionadas</a:t>
            </a:r>
            <a:r>
              <a:rPr lang="fr-FR" sz="2000" b="1" dirty="0">
                <a:solidFill>
                  <a:srgbClr val="2508FE"/>
                </a:solidFill>
              </a:rPr>
              <a:t> a </a:t>
            </a:r>
            <a:r>
              <a:rPr lang="fr-FR" sz="2000" b="1" dirty="0" err="1">
                <a:solidFill>
                  <a:srgbClr val="2508FE"/>
                </a:solidFill>
              </a:rPr>
              <a:t>olefinas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levemente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ativadas</a:t>
            </a:r>
            <a:endParaRPr lang="fr-FR" sz="2000" b="1" dirty="0">
              <a:solidFill>
                <a:srgbClr val="2508FE"/>
              </a:solidFill>
            </a:endParaRPr>
          </a:p>
        </p:txBody>
      </p:sp>
      <p:graphicFrame>
        <p:nvGraphicFramePr>
          <p:cNvPr id="1484803" name="Object 3"/>
          <p:cNvGraphicFramePr>
            <a:graphicFrameLocks noChangeAspect="1"/>
          </p:cNvGraphicFramePr>
          <p:nvPr/>
        </p:nvGraphicFramePr>
        <p:xfrm>
          <a:off x="539750" y="4441825"/>
          <a:ext cx="31829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55939" imgH="840679" progId="ChemDraw.Document.6.0">
                  <p:embed/>
                </p:oleObj>
              </mc:Choice>
              <mc:Fallback>
                <p:oleObj name="CS ChemDraw Drawing" r:id="rId2" imgW="2655939" imgH="840679" progId="ChemDraw.Document.6.0">
                  <p:embed/>
                  <p:pic>
                    <p:nvPicPr>
                      <p:cNvPr id="1484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441825"/>
                        <a:ext cx="3182938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04" name="Object 4"/>
          <p:cNvGraphicFramePr>
            <a:graphicFrameLocks noChangeAspect="1"/>
          </p:cNvGraphicFramePr>
          <p:nvPr/>
        </p:nvGraphicFramePr>
        <p:xfrm>
          <a:off x="4494213" y="4075113"/>
          <a:ext cx="28860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404415" imgH="422993" progId="ChemDraw.Document.6.0">
                  <p:embed/>
                </p:oleObj>
              </mc:Choice>
              <mc:Fallback>
                <p:oleObj name="CS ChemDraw Drawing" r:id="rId4" imgW="2404415" imgH="422993" progId="ChemDraw.Document.6.0">
                  <p:embed/>
                  <p:pic>
                    <p:nvPicPr>
                      <p:cNvPr id="1484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075113"/>
                        <a:ext cx="28860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067943" y="4653136"/>
            <a:ext cx="4824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Para bons </a:t>
            </a:r>
            <a:r>
              <a:rPr lang="fr-FR" dirty="0" err="1"/>
              <a:t>rendimentos</a:t>
            </a:r>
            <a:r>
              <a:rPr lang="fr-FR" dirty="0"/>
              <a:t>, as </a:t>
            </a:r>
            <a:r>
              <a:rPr lang="fr-FR" dirty="0" err="1"/>
              <a:t>olefinas</a:t>
            </a:r>
            <a:r>
              <a:rPr lang="fr-FR" dirty="0"/>
              <a:t> </a:t>
            </a:r>
            <a:r>
              <a:rPr lang="fr-FR" dirty="0" err="1"/>
              <a:t>precisam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pouco</a:t>
            </a:r>
            <a:r>
              <a:rPr lang="fr-FR" dirty="0"/>
              <a:t> </a:t>
            </a:r>
            <a:r>
              <a:rPr lang="fr-FR" dirty="0" err="1"/>
              <a:t>ativadas</a:t>
            </a:r>
            <a:r>
              <a:rPr lang="fr-FR" dirty="0"/>
              <a:t>. Bons </a:t>
            </a:r>
            <a:r>
              <a:rPr lang="fr-FR" dirty="0" err="1"/>
              <a:t>resultados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obtidos</a:t>
            </a:r>
            <a:r>
              <a:rPr lang="fr-FR" dirty="0"/>
              <a:t> </a:t>
            </a:r>
            <a:r>
              <a:rPr lang="fr-FR" dirty="0" err="1"/>
              <a:t>com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ex.: </a:t>
            </a:r>
            <a:r>
              <a:rPr lang="fr-FR" dirty="0" err="1"/>
              <a:t>norborneno</a:t>
            </a:r>
            <a:r>
              <a:rPr lang="fr-FR" dirty="0"/>
              <a:t>, </a:t>
            </a:r>
            <a:r>
              <a:rPr lang="fr-FR" dirty="0" err="1"/>
              <a:t>estireno</a:t>
            </a:r>
            <a:r>
              <a:rPr lang="fr-FR" dirty="0"/>
              <a:t>, 1,1-</a:t>
            </a:r>
            <a:r>
              <a:rPr lang="fr-FR" dirty="0" err="1"/>
              <a:t>dialquiletilenos</a:t>
            </a:r>
            <a:r>
              <a:rPr lang="fr-FR" dirty="0"/>
              <a:t>, </a:t>
            </a:r>
            <a:r>
              <a:rPr lang="fr-FR" dirty="0" err="1"/>
              <a:t>ciclohexadieno</a:t>
            </a:r>
            <a:r>
              <a:rPr lang="fr-FR" dirty="0"/>
              <a:t> e </a:t>
            </a:r>
            <a:r>
              <a:rPr lang="fr-FR" dirty="0" err="1"/>
              <a:t>ciclopentadieno</a:t>
            </a:r>
            <a:r>
              <a:rPr lang="fr-FR" dirty="0"/>
              <a:t>. 1-</a:t>
            </a:r>
            <a:r>
              <a:rPr lang="fr-FR" dirty="0" err="1"/>
              <a:t>noneno</a:t>
            </a:r>
            <a:r>
              <a:rPr lang="fr-FR" dirty="0"/>
              <a:t> </a:t>
            </a:r>
            <a:r>
              <a:rPr lang="fr-FR" dirty="0" err="1"/>
              <a:t>fornece</a:t>
            </a:r>
            <a:r>
              <a:rPr lang="fr-FR" dirty="0"/>
              <a:t> </a:t>
            </a:r>
            <a:r>
              <a:rPr lang="fr-FR" dirty="0" err="1"/>
              <a:t>apenas</a:t>
            </a:r>
            <a:r>
              <a:rPr lang="fr-FR" dirty="0"/>
              <a:t> 33%.</a:t>
            </a:r>
          </a:p>
        </p:txBody>
      </p:sp>
      <p:graphicFrame>
        <p:nvGraphicFramePr>
          <p:cNvPr id="1484805" name="Object 5"/>
          <p:cNvGraphicFramePr>
            <a:graphicFrameLocks noChangeAspect="1"/>
          </p:cNvGraphicFramePr>
          <p:nvPr/>
        </p:nvGraphicFramePr>
        <p:xfrm>
          <a:off x="822325" y="1128713"/>
          <a:ext cx="7292975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842536" imgH="1897025" progId="ChemDraw.Document.6.0">
                  <p:embed/>
                </p:oleObj>
              </mc:Choice>
              <mc:Fallback>
                <p:oleObj name="CS ChemDraw Drawing" r:id="rId6" imgW="5842536" imgH="1897025" progId="ChemDraw.Document.6.0">
                  <p:embed/>
                  <p:pic>
                    <p:nvPicPr>
                      <p:cNvPr id="1484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128713"/>
                        <a:ext cx="7292975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1520" y="764704"/>
            <a:ext cx="2808312" cy="259228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32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25460"/>
            <a:ext cx="6823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Alilações</a:t>
            </a:r>
            <a:r>
              <a:rPr lang="fr-FR" sz="2800" dirty="0"/>
              <a:t> </a:t>
            </a:r>
            <a:r>
              <a:rPr lang="fr-FR" sz="2800" dirty="0" err="1"/>
              <a:t>Enantiosseletivas</a:t>
            </a:r>
            <a:r>
              <a:rPr lang="fr-FR" sz="2800" dirty="0"/>
              <a:t>: </a:t>
            </a:r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Roush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707904" y="980728"/>
            <a:ext cx="2954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Preparação</a:t>
            </a:r>
            <a:r>
              <a:rPr lang="fr-FR" sz="2000" i="1" dirty="0"/>
              <a:t> dos </a:t>
            </a:r>
            <a:r>
              <a:rPr lang="fr-FR" sz="2000" i="1" dirty="0" err="1"/>
              <a:t>reagentes</a:t>
            </a:r>
            <a:r>
              <a:rPr lang="fr-FR" sz="2000" i="1" dirty="0"/>
              <a:t>:</a:t>
            </a:r>
          </a:p>
        </p:txBody>
      </p:sp>
      <p:graphicFrame>
        <p:nvGraphicFramePr>
          <p:cNvPr id="1546246" name="Object 6"/>
          <p:cNvGraphicFramePr>
            <a:graphicFrameLocks noChangeAspect="1"/>
          </p:cNvGraphicFramePr>
          <p:nvPr/>
        </p:nvGraphicFramePr>
        <p:xfrm>
          <a:off x="3567113" y="1470025"/>
          <a:ext cx="48180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06224" imgH="781551" progId="ChemDraw.Document.6.0">
                  <p:embed/>
                </p:oleObj>
              </mc:Choice>
              <mc:Fallback>
                <p:oleObj name="CS ChemDraw Drawing" r:id="rId2" imgW="4006224" imgH="781551" progId="ChemDraw.Document.6.0">
                  <p:embed/>
                  <p:pic>
                    <p:nvPicPr>
                      <p:cNvPr id="1546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1470025"/>
                        <a:ext cx="481806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50" name="Object 10"/>
          <p:cNvGraphicFramePr>
            <a:graphicFrameLocks noChangeAspect="1"/>
          </p:cNvGraphicFramePr>
          <p:nvPr/>
        </p:nvGraphicFramePr>
        <p:xfrm>
          <a:off x="544513" y="811213"/>
          <a:ext cx="229393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33580" imgH="900187" progId="ChemDraw.Document.6.0">
                  <p:embed/>
                </p:oleObj>
              </mc:Choice>
              <mc:Fallback>
                <p:oleObj name="CS ChemDraw Drawing" r:id="rId4" imgW="1633580" imgH="900187" progId="ChemDraw.Document.6.0">
                  <p:embed/>
                  <p:pic>
                    <p:nvPicPr>
                      <p:cNvPr id="15462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811213"/>
                        <a:ext cx="2293937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395536" y="2060848"/>
            <a:ext cx="271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JACS, </a:t>
            </a:r>
            <a:r>
              <a:rPr lang="fr-FR" sz="1600" b="1" dirty="0"/>
              <a:t>1985</a:t>
            </a:r>
            <a:r>
              <a:rPr lang="fr-FR" sz="1600" i="1" dirty="0"/>
              <a:t>, </a:t>
            </a:r>
            <a:r>
              <a:rPr lang="fr-FR" sz="1600" dirty="0"/>
              <a:t>107, 8186.</a:t>
            </a:r>
          </a:p>
          <a:p>
            <a:r>
              <a:rPr lang="fr-FR" sz="1600" i="1" dirty="0"/>
              <a:t>JACS, </a:t>
            </a:r>
            <a:r>
              <a:rPr lang="fr-FR" sz="1600" b="1" dirty="0"/>
              <a:t>1986</a:t>
            </a:r>
            <a:r>
              <a:rPr lang="fr-FR" sz="1600" i="1" dirty="0"/>
              <a:t>, </a:t>
            </a:r>
            <a:r>
              <a:rPr lang="fr-FR" sz="1600" dirty="0"/>
              <a:t>108, 294.</a:t>
            </a:r>
          </a:p>
          <a:p>
            <a:r>
              <a:rPr lang="fr-FR" sz="1600" i="1" dirty="0"/>
              <a:t>JACS, </a:t>
            </a:r>
            <a:r>
              <a:rPr lang="fr-FR" sz="1600" b="1" dirty="0"/>
              <a:t>1990</a:t>
            </a:r>
            <a:r>
              <a:rPr lang="fr-FR" sz="1600" i="1" dirty="0"/>
              <a:t>, </a:t>
            </a:r>
            <a:r>
              <a:rPr lang="fr-FR" sz="1600" dirty="0"/>
              <a:t>112, 6339 e 6348</a:t>
            </a:r>
            <a:r>
              <a:rPr lang="fr-FR" sz="1600" i="1" dirty="0"/>
              <a:t>. </a:t>
            </a:r>
          </a:p>
          <a:p>
            <a:r>
              <a:rPr lang="fr-FR" sz="1600" i="1" dirty="0"/>
              <a:t>JOC</a:t>
            </a:r>
            <a:r>
              <a:rPr lang="fr-FR" sz="1600" dirty="0"/>
              <a:t>, </a:t>
            </a:r>
            <a:r>
              <a:rPr lang="fr-FR" sz="1600" b="1" dirty="0"/>
              <a:t>1987</a:t>
            </a:r>
            <a:r>
              <a:rPr lang="fr-FR" sz="1600" dirty="0"/>
              <a:t>, 52, 316</a:t>
            </a:r>
          </a:p>
          <a:p>
            <a:r>
              <a:rPr lang="fr-FR" sz="1600" i="1" dirty="0"/>
              <a:t>TL</a:t>
            </a:r>
            <a:r>
              <a:rPr lang="fr-FR" sz="1600" dirty="0"/>
              <a:t>, </a:t>
            </a:r>
            <a:r>
              <a:rPr lang="fr-FR" sz="1600" b="1" dirty="0"/>
              <a:t>1988</a:t>
            </a:r>
            <a:r>
              <a:rPr lang="fr-FR" sz="1600" dirty="0"/>
              <a:t>, 29, 5579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203848" y="2564904"/>
            <a:ext cx="593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estabilidade</a:t>
            </a:r>
            <a:r>
              <a:rPr lang="fr-FR" dirty="0"/>
              <a:t> do </a:t>
            </a:r>
            <a:r>
              <a:rPr lang="fr-FR" dirty="0" err="1"/>
              <a:t>alilboronato</a:t>
            </a:r>
            <a:r>
              <a:rPr lang="fr-FR" dirty="0"/>
              <a:t> </a:t>
            </a:r>
            <a:r>
              <a:rPr lang="fr-FR" dirty="0" err="1"/>
              <a:t>permite</a:t>
            </a:r>
            <a:r>
              <a:rPr lang="fr-FR" dirty="0"/>
              <a:t> que </a:t>
            </a:r>
            <a:r>
              <a:rPr lang="fr-FR" dirty="0" err="1"/>
              <a:t>ele</a:t>
            </a:r>
            <a:r>
              <a:rPr lang="fr-FR" dirty="0"/>
              <a:t> </a:t>
            </a:r>
            <a:r>
              <a:rPr lang="fr-FR" dirty="0" err="1"/>
              <a:t>seja</a:t>
            </a:r>
            <a:r>
              <a:rPr lang="fr-FR" dirty="0"/>
              <a:t> </a:t>
            </a:r>
            <a:r>
              <a:rPr lang="fr-FR" dirty="0" err="1"/>
              <a:t>destilado</a:t>
            </a:r>
            <a:r>
              <a:rPr lang="fr-FR" dirty="0"/>
              <a:t>.</a:t>
            </a:r>
          </a:p>
        </p:txBody>
      </p:sp>
      <p:graphicFrame>
        <p:nvGraphicFramePr>
          <p:cNvPr id="1546251" name="Object 11"/>
          <p:cNvGraphicFramePr>
            <a:graphicFrameLocks noChangeAspect="1"/>
          </p:cNvGraphicFramePr>
          <p:nvPr/>
        </p:nvGraphicFramePr>
        <p:xfrm>
          <a:off x="1471613" y="3494088"/>
          <a:ext cx="6448425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373288" imgH="1345361" progId="ChemDraw.Document.6.0">
                  <p:embed/>
                </p:oleObj>
              </mc:Choice>
              <mc:Fallback>
                <p:oleObj name="CS ChemDraw Drawing" r:id="rId6" imgW="5373288" imgH="1345361" progId="ChemDraw.Document.6.0">
                  <p:embed/>
                  <p:pic>
                    <p:nvPicPr>
                      <p:cNvPr id="15462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3494088"/>
                        <a:ext cx="6448425" cy="16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52" name="Object 12"/>
          <p:cNvGraphicFramePr>
            <a:graphicFrameLocks noChangeAspect="1"/>
          </p:cNvGraphicFramePr>
          <p:nvPr/>
        </p:nvGraphicFramePr>
        <p:xfrm>
          <a:off x="1338263" y="5126038"/>
          <a:ext cx="7054850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873106" imgH="1055933" progId="ChemDraw.Document.6.0">
                  <p:embed/>
                </p:oleObj>
              </mc:Choice>
              <mc:Fallback>
                <p:oleObj name="CS ChemDraw Drawing" r:id="rId8" imgW="5873106" imgH="1055933" progId="ChemDraw.Document.6.0">
                  <p:embed/>
                  <p:pic>
                    <p:nvPicPr>
                      <p:cNvPr id="15462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5126038"/>
                        <a:ext cx="7054850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1520" y="5013176"/>
            <a:ext cx="3672408" cy="115212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25460"/>
            <a:ext cx="6823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Alilações</a:t>
            </a:r>
            <a:r>
              <a:rPr lang="fr-FR" sz="2800" dirty="0"/>
              <a:t> </a:t>
            </a:r>
            <a:r>
              <a:rPr lang="fr-FR" sz="2800" dirty="0" err="1"/>
              <a:t>Enantiosseletivas</a:t>
            </a:r>
            <a:r>
              <a:rPr lang="fr-FR" sz="2800" dirty="0"/>
              <a:t>: </a:t>
            </a:r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Roush</a:t>
            </a:r>
            <a:endParaRPr lang="fr-FR" sz="2800" dirty="0"/>
          </a:p>
        </p:txBody>
      </p:sp>
      <p:graphicFrame>
        <p:nvGraphicFramePr>
          <p:cNvPr id="1320963" name="Object 3"/>
          <p:cNvGraphicFramePr>
            <a:graphicFrameLocks noChangeAspect="1"/>
          </p:cNvGraphicFramePr>
          <p:nvPr/>
        </p:nvGraphicFramePr>
        <p:xfrm>
          <a:off x="204788" y="700088"/>
          <a:ext cx="5788025" cy="237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27771" imgH="1983691" progId="ChemDraw.Document.6.0">
                  <p:embed/>
                </p:oleObj>
              </mc:Choice>
              <mc:Fallback>
                <p:oleObj name="CS ChemDraw Drawing" r:id="rId2" imgW="4827771" imgH="1983691" progId="ChemDraw.Document.6.0">
                  <p:embed/>
                  <p:pic>
                    <p:nvPicPr>
                      <p:cNvPr id="132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700088"/>
                        <a:ext cx="5788025" cy="237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499992" y="1916832"/>
            <a:ext cx="4386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2000" i="1" dirty="0"/>
              <a:t> os </a:t>
            </a:r>
            <a:r>
              <a:rPr lang="fr-FR" sz="2000" i="1" dirty="0" err="1"/>
              <a:t>ee</a:t>
            </a:r>
            <a:r>
              <a:rPr lang="fr-FR" sz="2000" i="1" dirty="0"/>
              <a:t> </a:t>
            </a:r>
            <a:r>
              <a:rPr lang="fr-FR" sz="2000" i="1" dirty="0" err="1"/>
              <a:t>são</a:t>
            </a:r>
            <a:r>
              <a:rPr lang="fr-FR" sz="2000" i="1" dirty="0"/>
              <a:t> </a:t>
            </a:r>
            <a:r>
              <a:rPr lang="fr-FR" sz="2000" i="1" dirty="0" err="1"/>
              <a:t>tipicamente</a:t>
            </a:r>
            <a:r>
              <a:rPr lang="fr-FR" sz="2000" i="1" dirty="0"/>
              <a:t> </a:t>
            </a:r>
            <a:r>
              <a:rPr lang="fr-FR" sz="2000" i="1" dirty="0" err="1"/>
              <a:t>moderados</a:t>
            </a:r>
            <a:endParaRPr lang="fr-FR" sz="2000" i="1" dirty="0"/>
          </a:p>
          <a:p>
            <a:pPr>
              <a:buFontTx/>
              <a:buChar char="-"/>
            </a:pPr>
            <a:r>
              <a:rPr lang="fr-FR" sz="2000" i="1" dirty="0"/>
              <a:t> 4Å MS </a:t>
            </a:r>
            <a:r>
              <a:rPr lang="fr-FR" sz="2000" i="1" dirty="0" err="1"/>
              <a:t>ajuda</a:t>
            </a:r>
            <a:r>
              <a:rPr lang="fr-FR" sz="2000" i="1" dirty="0"/>
              <a:t> a </a:t>
            </a:r>
            <a:r>
              <a:rPr lang="fr-FR" sz="2000" i="1" dirty="0" err="1"/>
              <a:t>aumentar</a:t>
            </a:r>
            <a:r>
              <a:rPr lang="fr-FR" sz="2000" i="1" dirty="0"/>
              <a:t> a </a:t>
            </a:r>
            <a:r>
              <a:rPr lang="fr-FR" sz="2000" i="1" dirty="0" err="1"/>
              <a:t>seletividade</a:t>
            </a:r>
            <a:endParaRPr lang="fr-FR" sz="20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508518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ET </a:t>
            </a:r>
            <a:r>
              <a:rPr lang="fr-FR" sz="2000" dirty="0" err="1"/>
              <a:t>favorecido</a:t>
            </a:r>
            <a:r>
              <a:rPr lang="fr-FR" sz="2000" dirty="0"/>
              <a:t> é </a:t>
            </a:r>
            <a:r>
              <a:rPr lang="fr-FR" sz="2000" dirty="0" err="1"/>
              <a:t>aquele</a:t>
            </a:r>
            <a:r>
              <a:rPr lang="fr-FR" sz="2000" dirty="0"/>
              <a:t> que </a:t>
            </a:r>
            <a:r>
              <a:rPr lang="fr-FR" sz="2000" dirty="0" err="1"/>
              <a:t>minimiza</a:t>
            </a:r>
            <a:r>
              <a:rPr lang="fr-FR" sz="2000" dirty="0"/>
              <a:t> a </a:t>
            </a:r>
            <a:r>
              <a:rPr lang="fr-FR" sz="2000" dirty="0" err="1"/>
              <a:t>repulsão</a:t>
            </a:r>
            <a:r>
              <a:rPr lang="fr-FR" sz="2000" dirty="0"/>
              <a:t> entre os pares livres de </a:t>
            </a:r>
            <a:r>
              <a:rPr lang="fr-FR" sz="2000" dirty="0" err="1"/>
              <a:t>elétrons</a:t>
            </a:r>
            <a:r>
              <a:rPr lang="fr-FR" sz="2000" dirty="0"/>
              <a:t> dos </a:t>
            </a:r>
            <a:r>
              <a:rPr lang="fr-FR" sz="2000" dirty="0" err="1"/>
              <a:t>O’s</a:t>
            </a:r>
            <a:endParaRPr lang="fr-FR" sz="2000" dirty="0"/>
          </a:p>
        </p:txBody>
      </p:sp>
      <p:graphicFrame>
        <p:nvGraphicFramePr>
          <p:cNvPr id="1320965" name="Object 5"/>
          <p:cNvGraphicFramePr>
            <a:graphicFrameLocks noChangeAspect="1"/>
          </p:cNvGraphicFramePr>
          <p:nvPr/>
        </p:nvGraphicFramePr>
        <p:xfrm>
          <a:off x="2709863" y="3151188"/>
          <a:ext cx="6140450" cy="307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042577" imgH="2526587" progId="ChemDraw.Document.6.0">
                  <p:embed/>
                </p:oleObj>
              </mc:Choice>
              <mc:Fallback>
                <p:oleObj name="CS ChemDraw Drawing" r:id="rId4" imgW="5042577" imgH="2526587" progId="ChemDraw.Document.6.0">
                  <p:embed/>
                  <p:pic>
                    <p:nvPicPr>
                      <p:cNvPr id="132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3151188"/>
                        <a:ext cx="6140450" cy="307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908720"/>
            <a:ext cx="4392488" cy="244827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25460"/>
            <a:ext cx="687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Alilações</a:t>
            </a:r>
            <a:r>
              <a:rPr lang="fr-FR" sz="2800" dirty="0"/>
              <a:t> </a:t>
            </a:r>
            <a:r>
              <a:rPr lang="fr-FR" sz="2800" dirty="0" err="1"/>
              <a:t>Enantiosseletivas</a:t>
            </a:r>
            <a:r>
              <a:rPr lang="fr-FR" sz="2800" dirty="0"/>
              <a:t>: </a:t>
            </a:r>
            <a:r>
              <a:rPr lang="fr-FR" sz="2800" dirty="0" err="1"/>
              <a:t>Método</a:t>
            </a:r>
            <a:r>
              <a:rPr lang="fr-FR" sz="2800" dirty="0"/>
              <a:t> de Brown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51720" y="980728"/>
            <a:ext cx="25599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JOC</a:t>
            </a:r>
            <a:r>
              <a:rPr lang="fr-FR" sz="1600" dirty="0"/>
              <a:t>, </a:t>
            </a:r>
            <a:r>
              <a:rPr lang="fr-FR" sz="1600" b="1" dirty="0"/>
              <a:t>1982</a:t>
            </a:r>
            <a:r>
              <a:rPr lang="fr-FR" sz="1600" dirty="0"/>
              <a:t>, 47, 5065.          </a:t>
            </a:r>
          </a:p>
          <a:p>
            <a:r>
              <a:rPr lang="fr-FR" sz="1600" i="1" dirty="0"/>
              <a:t>JOC</a:t>
            </a:r>
            <a:r>
              <a:rPr lang="fr-FR" sz="1600" dirty="0"/>
              <a:t>, </a:t>
            </a:r>
            <a:r>
              <a:rPr lang="fr-FR" sz="1600" b="1" dirty="0"/>
              <a:t>1984</a:t>
            </a:r>
            <a:r>
              <a:rPr lang="fr-FR" sz="1600" dirty="0"/>
              <a:t>, 49, 945.</a:t>
            </a:r>
          </a:p>
          <a:p>
            <a:r>
              <a:rPr lang="fr-FR" sz="1600" i="1" dirty="0"/>
              <a:t>JOC</a:t>
            </a:r>
            <a:r>
              <a:rPr lang="fr-FR" sz="1600" dirty="0"/>
              <a:t>, </a:t>
            </a:r>
            <a:r>
              <a:rPr lang="fr-FR" sz="1600" b="1" dirty="0"/>
              <a:t>1986</a:t>
            </a:r>
            <a:r>
              <a:rPr lang="fr-FR" sz="1600" dirty="0"/>
              <a:t>, 51, 432. </a:t>
            </a:r>
          </a:p>
          <a:p>
            <a:r>
              <a:rPr lang="fr-FR" sz="1600" i="1" dirty="0"/>
              <a:t>JACS</a:t>
            </a:r>
            <a:r>
              <a:rPr lang="fr-FR" sz="1600" dirty="0"/>
              <a:t>, </a:t>
            </a:r>
            <a:r>
              <a:rPr lang="fr-FR" sz="1600" b="1" dirty="0"/>
              <a:t>1986</a:t>
            </a:r>
            <a:r>
              <a:rPr lang="fr-FR" sz="1600" dirty="0"/>
              <a:t>, 108, 293 e 5919.</a:t>
            </a:r>
          </a:p>
          <a:p>
            <a:r>
              <a:rPr lang="fr-FR" sz="1600" i="1" dirty="0"/>
              <a:t>JACS, </a:t>
            </a:r>
            <a:r>
              <a:rPr lang="fr-FR" sz="1600" b="1" dirty="0"/>
              <a:t>1983</a:t>
            </a:r>
            <a:r>
              <a:rPr lang="fr-FR" sz="1600" dirty="0"/>
              <a:t>, 105, 2092.</a:t>
            </a:r>
          </a:p>
          <a:p>
            <a:r>
              <a:rPr lang="fr-FR" sz="1600" i="1" dirty="0"/>
              <a:t>JOC</a:t>
            </a:r>
            <a:r>
              <a:rPr lang="fr-FR" sz="1600" dirty="0"/>
              <a:t>, </a:t>
            </a:r>
            <a:r>
              <a:rPr lang="fr-FR" sz="1600" b="1" dirty="0"/>
              <a:t>1991</a:t>
            </a:r>
            <a:r>
              <a:rPr lang="fr-FR" sz="1600" dirty="0"/>
              <a:t>, 56, 401.</a:t>
            </a:r>
          </a:p>
          <a:p>
            <a:r>
              <a:rPr lang="fr-FR" sz="1600" dirty="0"/>
              <a:t>TL, </a:t>
            </a:r>
            <a:r>
              <a:rPr lang="fr-FR" sz="1600" b="1" dirty="0"/>
              <a:t>1984</a:t>
            </a:r>
            <a:r>
              <a:rPr lang="fr-FR" sz="1600" dirty="0"/>
              <a:t>, 25, 1215 e 5111.</a:t>
            </a:r>
          </a:p>
          <a:p>
            <a:pPr algn="just"/>
            <a:r>
              <a:rPr lang="fr-FR" sz="1600" i="1" dirty="0"/>
              <a:t>JOC,</a:t>
            </a:r>
            <a:r>
              <a:rPr lang="fr-FR" sz="1600" b="1" dirty="0"/>
              <a:t> 1987</a:t>
            </a:r>
            <a:r>
              <a:rPr lang="fr-FR" sz="1600" dirty="0"/>
              <a:t>, 52, 319.</a:t>
            </a:r>
            <a:r>
              <a:rPr lang="fr-FR" sz="1600" b="1" dirty="0"/>
              <a:t> </a:t>
            </a:r>
          </a:p>
          <a:p>
            <a:r>
              <a:rPr lang="fr-FR" sz="1600" i="1" dirty="0"/>
              <a:t>JOC,</a:t>
            </a:r>
            <a:r>
              <a:rPr lang="fr-FR" sz="1600" b="1" dirty="0"/>
              <a:t> 1989</a:t>
            </a:r>
            <a:r>
              <a:rPr lang="fr-FR" sz="1600" dirty="0"/>
              <a:t>, 54, 1570.</a:t>
            </a:r>
            <a:endParaRPr lang="fr-FR" sz="1600" b="1" dirty="0"/>
          </a:p>
          <a:p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788024" y="764704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Preparação</a:t>
            </a:r>
            <a:r>
              <a:rPr lang="fr-FR" sz="2000" i="1" dirty="0"/>
              <a:t>: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9512" y="4293096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- A </a:t>
            </a:r>
            <a:r>
              <a:rPr lang="en-US" sz="2000" dirty="0" err="1"/>
              <a:t>incubação</a:t>
            </a:r>
            <a:r>
              <a:rPr lang="en-US" sz="2000" dirty="0"/>
              <a:t> </a:t>
            </a:r>
            <a:r>
              <a:rPr lang="en-US" sz="2000" dirty="0" err="1"/>
              <a:t>prolongada</a:t>
            </a:r>
            <a:r>
              <a:rPr lang="en-US" sz="2000" dirty="0"/>
              <a:t> a 0°C </a:t>
            </a:r>
            <a:r>
              <a:rPr lang="en-US" sz="2000" dirty="0" err="1"/>
              <a:t>produz</a:t>
            </a:r>
            <a:r>
              <a:rPr lang="en-US" sz="2000" dirty="0"/>
              <a:t> Ipc</a:t>
            </a:r>
            <a:r>
              <a:rPr lang="en-US" sz="2000" baseline="-25000" dirty="0"/>
              <a:t>2</a:t>
            </a:r>
            <a:r>
              <a:rPr lang="en-US" sz="2000" dirty="0"/>
              <a:t>BH </a:t>
            </a:r>
            <a:r>
              <a:rPr lang="en-US" sz="2000" dirty="0" err="1"/>
              <a:t>enantiomericamente</a:t>
            </a:r>
            <a:r>
              <a:rPr lang="en-US" sz="2000" dirty="0"/>
              <a:t> </a:t>
            </a:r>
            <a:r>
              <a:rPr lang="en-US" sz="2000" dirty="0" err="1"/>
              <a:t>enriquecido</a:t>
            </a:r>
            <a:r>
              <a:rPr lang="en-US" sz="2000" dirty="0"/>
              <a:t>, </a:t>
            </a:r>
            <a:r>
              <a:rPr lang="en-US" sz="2000" dirty="0" err="1"/>
              <a:t>devido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equil</a:t>
            </a:r>
            <a:r>
              <a:rPr lang="en-US" sz="2000" dirty="0" err="1">
                <a:latin typeface="Calibri"/>
              </a:rPr>
              <a:t>í</a:t>
            </a:r>
            <a:r>
              <a:rPr lang="en-US" sz="2000" dirty="0" err="1"/>
              <a:t>brio</a:t>
            </a:r>
            <a:r>
              <a:rPr lang="en-US" sz="2000" dirty="0"/>
              <a:t> entre </a:t>
            </a:r>
            <a:r>
              <a:rPr lang="fr-FR" sz="2000" dirty="0"/>
              <a:t>a </a:t>
            </a:r>
            <a:r>
              <a:rPr lang="fr-FR" sz="2000" dirty="0" err="1"/>
              <a:t>tetraisopinocanfeildiborana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/>
              <a:t>-</a:t>
            </a:r>
            <a:r>
              <a:rPr lang="fr-FR" sz="2000" dirty="0" err="1"/>
              <a:t>pineno</a:t>
            </a:r>
            <a:r>
              <a:rPr lang="fr-FR" sz="2000" dirty="0"/>
              <a:t> e </a:t>
            </a:r>
            <a:r>
              <a:rPr lang="fr-FR" sz="2000" dirty="0" err="1"/>
              <a:t>triisopinocanfeildiborana</a:t>
            </a:r>
            <a:r>
              <a:rPr lang="fr-FR" sz="2000" dirty="0"/>
              <a:t>. O </a:t>
            </a:r>
            <a:r>
              <a:rPr lang="fr-FR" sz="2000" dirty="0" err="1"/>
              <a:t>d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mero</a:t>
            </a:r>
            <a:r>
              <a:rPr lang="fr-FR" sz="2000" dirty="0"/>
              <a:t> </a:t>
            </a:r>
            <a:r>
              <a:rPr lang="fr-FR" sz="2000" dirty="0" err="1"/>
              <a:t>simétrico</a:t>
            </a:r>
            <a:r>
              <a:rPr lang="fr-FR" sz="2000" dirty="0"/>
              <a:t> </a:t>
            </a:r>
            <a:r>
              <a:rPr lang="fr-FR" sz="2000" dirty="0" err="1"/>
              <a:t>cristaliza</a:t>
            </a:r>
            <a:r>
              <a:rPr lang="fr-FR" sz="2000" dirty="0"/>
              <a:t> </a:t>
            </a:r>
            <a:r>
              <a:rPr lang="fr-FR" sz="2000" dirty="0" err="1"/>
              <a:t>preferencialmente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en-US" sz="2000" dirty="0"/>
              <a:t>- B-</a:t>
            </a:r>
            <a:r>
              <a:rPr lang="en-US" sz="2000" dirty="0" err="1"/>
              <a:t>Alildiisopinocanfeilborana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ser </a:t>
            </a:r>
            <a:r>
              <a:rPr lang="en-US" sz="2000" dirty="0" err="1"/>
              <a:t>preparada</a:t>
            </a:r>
            <a:r>
              <a:rPr lang="en-US" sz="2000" dirty="0"/>
              <a:t> e </a:t>
            </a:r>
            <a:r>
              <a:rPr lang="en-US" sz="2000" dirty="0" err="1"/>
              <a:t>usada</a:t>
            </a:r>
            <a:r>
              <a:rPr lang="en-US" sz="2000" dirty="0"/>
              <a:t> </a:t>
            </a:r>
            <a:r>
              <a:rPr lang="en-US" sz="2000" i="1" dirty="0"/>
              <a:t>in situ </a:t>
            </a:r>
            <a:r>
              <a:rPr lang="en-US" sz="2000" dirty="0" err="1"/>
              <a:t>ap</a:t>
            </a:r>
            <a:r>
              <a:rPr lang="en-US" sz="2000" dirty="0" err="1">
                <a:latin typeface="Calibri"/>
              </a:rPr>
              <a:t>ó</a:t>
            </a:r>
            <a:r>
              <a:rPr lang="en-US" sz="2000" dirty="0" err="1"/>
              <a:t>s</a:t>
            </a:r>
            <a:r>
              <a:rPr lang="en-US" sz="2000" dirty="0"/>
              <a:t> </a:t>
            </a:r>
            <a:r>
              <a:rPr lang="en-US" sz="2000" dirty="0" err="1"/>
              <a:t>filtração</a:t>
            </a:r>
            <a:r>
              <a:rPr lang="en-US" sz="2000" dirty="0"/>
              <a:t> dos sais de </a:t>
            </a:r>
            <a:r>
              <a:rPr lang="en-US" sz="2000" dirty="0" err="1"/>
              <a:t>magnésio</a:t>
            </a:r>
            <a:r>
              <a:rPr lang="en-US" sz="2000" dirty="0"/>
              <a:t> </a:t>
            </a:r>
            <a:r>
              <a:rPr lang="en-US" sz="2000" dirty="0" err="1"/>
              <a:t>produzidos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2508FE"/>
                </a:solidFill>
              </a:rPr>
              <a:t>Os </a:t>
            </a:r>
            <a:r>
              <a:rPr lang="en-US" sz="2000" b="1" dirty="0" err="1">
                <a:solidFill>
                  <a:srgbClr val="2508FE"/>
                </a:solidFill>
              </a:rPr>
              <a:t>compostos</a:t>
            </a:r>
            <a:r>
              <a:rPr lang="en-US" sz="2000" b="1" dirty="0">
                <a:solidFill>
                  <a:srgbClr val="2508FE"/>
                </a:solidFill>
              </a:rPr>
              <a:t> </a:t>
            </a:r>
            <a:r>
              <a:rPr lang="en-US" sz="2000" b="1" dirty="0" err="1">
                <a:solidFill>
                  <a:srgbClr val="2508FE"/>
                </a:solidFill>
              </a:rPr>
              <a:t>mais</a:t>
            </a:r>
            <a:r>
              <a:rPr lang="en-US" sz="2000" b="1" dirty="0">
                <a:solidFill>
                  <a:srgbClr val="2508FE"/>
                </a:solidFill>
              </a:rPr>
              <a:t> </a:t>
            </a:r>
            <a:r>
              <a:rPr lang="en-US" sz="2000" b="1" dirty="0" err="1">
                <a:solidFill>
                  <a:srgbClr val="2508FE"/>
                </a:solidFill>
              </a:rPr>
              <a:t>reativos</a:t>
            </a:r>
            <a:r>
              <a:rPr lang="en-US" sz="2000" b="1" dirty="0">
                <a:solidFill>
                  <a:srgbClr val="2508FE"/>
                </a:solidFill>
              </a:rPr>
              <a:t> </a:t>
            </a:r>
            <a:r>
              <a:rPr lang="en-US" sz="2000" b="1" dirty="0" err="1">
                <a:solidFill>
                  <a:srgbClr val="2508FE"/>
                </a:solidFill>
              </a:rPr>
              <a:t>são</a:t>
            </a:r>
            <a:r>
              <a:rPr lang="en-US" sz="2000" b="1" dirty="0">
                <a:solidFill>
                  <a:srgbClr val="2508FE"/>
                </a:solidFill>
              </a:rPr>
              <a:t> </a:t>
            </a:r>
            <a:r>
              <a:rPr lang="en-US" sz="2000" b="1" dirty="0" err="1">
                <a:solidFill>
                  <a:srgbClr val="2508FE"/>
                </a:solidFill>
              </a:rPr>
              <a:t>livres</a:t>
            </a:r>
            <a:r>
              <a:rPr lang="en-US" sz="2000" b="1" dirty="0">
                <a:solidFill>
                  <a:srgbClr val="2508FE"/>
                </a:solidFill>
              </a:rPr>
              <a:t> de sais de Mg.</a:t>
            </a:r>
            <a:endParaRPr lang="fr-FR" sz="2000" b="1" dirty="0">
              <a:solidFill>
                <a:srgbClr val="2508FE"/>
              </a:solidFill>
            </a:endParaRPr>
          </a:p>
        </p:txBody>
      </p:sp>
      <p:graphicFrame>
        <p:nvGraphicFramePr>
          <p:cNvPr id="1321995" name="Object 11"/>
          <p:cNvGraphicFramePr>
            <a:graphicFrameLocks noChangeAspect="1"/>
          </p:cNvGraphicFramePr>
          <p:nvPr/>
        </p:nvGraphicFramePr>
        <p:xfrm>
          <a:off x="255588" y="1198563"/>
          <a:ext cx="1793875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75627" imgH="1435371" progId="ChemDraw.Document.6.0">
                  <p:embed/>
                </p:oleObj>
              </mc:Choice>
              <mc:Fallback>
                <p:oleObj name="CS ChemDraw Drawing" r:id="rId2" imgW="1375627" imgH="1435371" progId="ChemDraw.Document.6.0">
                  <p:embed/>
                  <p:pic>
                    <p:nvPicPr>
                      <p:cNvPr id="13219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198563"/>
                        <a:ext cx="1793875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996" name="Object 12"/>
          <p:cNvGraphicFramePr>
            <a:graphicFrameLocks noChangeAspect="1"/>
          </p:cNvGraphicFramePr>
          <p:nvPr/>
        </p:nvGraphicFramePr>
        <p:xfrm>
          <a:off x="4648200" y="1200150"/>
          <a:ext cx="4383088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29590" imgH="2445475" progId="ChemDraw.Document.6.0">
                  <p:embed/>
                </p:oleObj>
              </mc:Choice>
              <mc:Fallback>
                <p:oleObj name="CS ChemDraw Drawing" r:id="rId4" imgW="3829590" imgH="2445475" progId="ChemDraw.Document.6.0">
                  <p:embed/>
                  <p:pic>
                    <p:nvPicPr>
                      <p:cNvPr id="13219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00150"/>
                        <a:ext cx="4383088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32040" y="2852936"/>
            <a:ext cx="3960440" cy="129614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3009" name="Object 1"/>
          <p:cNvGraphicFramePr>
            <a:graphicFrameLocks noChangeAspect="1"/>
          </p:cNvGraphicFramePr>
          <p:nvPr/>
        </p:nvGraphicFramePr>
        <p:xfrm>
          <a:off x="276225" y="846138"/>
          <a:ext cx="489108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74711" imgH="2040305" progId="ChemDraw.Document.6.0">
                  <p:embed/>
                </p:oleObj>
              </mc:Choice>
              <mc:Fallback>
                <p:oleObj name="CS ChemDraw Drawing" r:id="rId2" imgW="4074711" imgH="2040305" progId="ChemDraw.Document.6.0">
                  <p:embed/>
                  <p:pic>
                    <p:nvPicPr>
                      <p:cNvPr id="13230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846138"/>
                        <a:ext cx="4891088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25460"/>
            <a:ext cx="673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Alilações</a:t>
            </a:r>
            <a:r>
              <a:rPr lang="fr-FR" sz="2800" dirty="0"/>
              <a:t> </a:t>
            </a:r>
            <a:r>
              <a:rPr lang="fr-FR" sz="2800" dirty="0" err="1"/>
              <a:t>Enantioseletivas</a:t>
            </a:r>
            <a:r>
              <a:rPr lang="fr-FR" sz="2800" dirty="0"/>
              <a:t>: </a:t>
            </a:r>
            <a:r>
              <a:rPr lang="fr-FR" sz="2800" dirty="0" err="1"/>
              <a:t>Método</a:t>
            </a:r>
            <a:r>
              <a:rPr lang="fr-FR" sz="2800" dirty="0"/>
              <a:t> de Brown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28498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baseline="30000" dirty="0"/>
              <a:t>a</a:t>
            </a:r>
            <a:r>
              <a:rPr lang="fr-FR" b="1" dirty="0"/>
              <a:t>:</a:t>
            </a:r>
            <a:r>
              <a:rPr lang="fr-FR" dirty="0"/>
              <a:t> </a:t>
            </a:r>
            <a:r>
              <a:rPr lang="fr-FR" dirty="0" err="1"/>
              <a:t>alilboração</a:t>
            </a:r>
            <a:r>
              <a:rPr lang="fr-FR" dirty="0"/>
              <a:t> </a:t>
            </a:r>
            <a:r>
              <a:rPr lang="fr-FR" dirty="0" err="1"/>
              <a:t>realizada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</a:t>
            </a:r>
            <a:r>
              <a:rPr lang="fr-FR" dirty="0" err="1"/>
              <a:t>filtrar</a:t>
            </a:r>
            <a:r>
              <a:rPr lang="fr-FR" dirty="0"/>
              <a:t> os sais de Mg. </a:t>
            </a:r>
            <a:r>
              <a:rPr lang="fr-FR" b="1" baseline="30000" dirty="0"/>
              <a:t>b</a:t>
            </a:r>
            <a:r>
              <a:rPr lang="fr-FR" b="1" dirty="0"/>
              <a:t>:</a:t>
            </a:r>
            <a:r>
              <a:rPr lang="fr-FR" dirty="0"/>
              <a:t> </a:t>
            </a:r>
            <a:r>
              <a:rPr lang="fr-FR" dirty="0" err="1"/>
              <a:t>alilboração</a:t>
            </a:r>
            <a:r>
              <a:rPr lang="fr-FR" dirty="0"/>
              <a:t> </a:t>
            </a:r>
            <a:r>
              <a:rPr lang="fr-FR" dirty="0" err="1"/>
              <a:t>realizada</a:t>
            </a:r>
            <a:r>
              <a:rPr lang="fr-FR" dirty="0"/>
              <a:t> a -100°C, na </a:t>
            </a:r>
            <a:r>
              <a:rPr lang="fr-FR" dirty="0" err="1"/>
              <a:t>ausência</a:t>
            </a:r>
            <a:r>
              <a:rPr lang="fr-FR" dirty="0"/>
              <a:t> de sais de Mg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009" y="4494019"/>
            <a:ext cx="8892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dirty="0"/>
              <a:t> A </a:t>
            </a:r>
            <a:r>
              <a:rPr lang="en-US" dirty="0" err="1"/>
              <a:t>reação</a:t>
            </a:r>
            <a:r>
              <a:rPr lang="en-US" dirty="0"/>
              <a:t> é </a:t>
            </a:r>
            <a:r>
              <a:rPr lang="en-US" dirty="0" err="1"/>
              <a:t>bastante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. A </a:t>
            </a:r>
            <a:r>
              <a:rPr lang="en-US" dirty="0" err="1"/>
              <a:t>estequiometria</a:t>
            </a:r>
            <a:r>
              <a:rPr lang="en-US" dirty="0"/>
              <a:t> de </a:t>
            </a:r>
            <a:r>
              <a:rPr lang="en-US" dirty="0" err="1"/>
              <a:t>adição</a:t>
            </a:r>
            <a:r>
              <a:rPr lang="en-US" dirty="0"/>
              <a:t> é a </a:t>
            </a:r>
            <a:r>
              <a:rPr lang="en-US" dirty="0" err="1"/>
              <a:t>mesma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.</a:t>
            </a:r>
          </a:p>
          <a:p>
            <a:pPr algn="just"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Temperaturas</a:t>
            </a:r>
            <a:r>
              <a:rPr lang="en-US" dirty="0"/>
              <a:t>  </a:t>
            </a:r>
            <a:r>
              <a:rPr lang="en-US" dirty="0" err="1"/>
              <a:t>mais</a:t>
            </a:r>
            <a:r>
              <a:rPr lang="en-US" dirty="0"/>
              <a:t>   </a:t>
            </a:r>
            <a:r>
              <a:rPr lang="en-US" dirty="0" err="1"/>
              <a:t>baixas</a:t>
            </a:r>
            <a:r>
              <a:rPr lang="en-US" dirty="0"/>
              <a:t>   </a:t>
            </a:r>
            <a:r>
              <a:rPr lang="en-US" dirty="0" err="1"/>
              <a:t>conduzem</a:t>
            </a:r>
            <a:r>
              <a:rPr lang="en-US" dirty="0"/>
              <a:t>   a  </a:t>
            </a:r>
            <a:r>
              <a:rPr lang="en-US" dirty="0" err="1"/>
              <a:t>enantioseletividades</a:t>
            </a:r>
            <a:r>
              <a:rPr lang="en-US" dirty="0"/>
              <a:t>   </a:t>
            </a:r>
            <a:r>
              <a:rPr lang="en-US" dirty="0" err="1"/>
              <a:t>mais</a:t>
            </a:r>
            <a:r>
              <a:rPr lang="en-US" dirty="0"/>
              <a:t>   </a:t>
            </a:r>
            <a:r>
              <a:rPr lang="en-US" dirty="0" err="1"/>
              <a:t>altas</a:t>
            </a:r>
            <a:r>
              <a:rPr lang="en-US" dirty="0"/>
              <a:t>  (0  →  -78  →   100 °C).</a:t>
            </a:r>
          </a:p>
          <a:p>
            <a:pPr algn="just"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Somente</a:t>
            </a:r>
            <a:r>
              <a:rPr lang="en-US" dirty="0"/>
              <a:t> </a:t>
            </a:r>
            <a:r>
              <a:rPr lang="en-US" dirty="0" err="1"/>
              <a:t>reagentes</a:t>
            </a:r>
            <a:r>
              <a:rPr lang="en-US" dirty="0"/>
              <a:t> </a:t>
            </a:r>
            <a:r>
              <a:rPr lang="en-US" dirty="0" err="1"/>
              <a:t>livre</a:t>
            </a:r>
            <a:r>
              <a:rPr lang="en-US" dirty="0"/>
              <a:t> de Mg </a:t>
            </a:r>
            <a:r>
              <a:rPr lang="en-US" dirty="0" err="1"/>
              <a:t>podem</a:t>
            </a:r>
            <a:r>
              <a:rPr lang="en-US" dirty="0"/>
              <a:t> ser </a:t>
            </a:r>
            <a:r>
              <a:rPr lang="en-US" dirty="0" err="1"/>
              <a:t>usados</a:t>
            </a:r>
            <a:r>
              <a:rPr lang="en-US" dirty="0"/>
              <a:t> a -100 °C, a </a:t>
            </a:r>
            <a:r>
              <a:rPr lang="en-US" dirty="0" err="1"/>
              <a:t>borana</a:t>
            </a:r>
            <a:r>
              <a:rPr lang="en-US" dirty="0"/>
              <a:t> é </a:t>
            </a:r>
            <a:r>
              <a:rPr lang="en-US" dirty="0" err="1"/>
              <a:t>sequestrada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reagente</a:t>
            </a:r>
            <a:r>
              <a:rPr lang="en-US" dirty="0"/>
              <a:t> CH</a:t>
            </a:r>
            <a:r>
              <a:rPr lang="en-US" baseline="-25000" dirty="0"/>
              <a:t>3</a:t>
            </a:r>
            <a:r>
              <a:rPr lang="en-US" dirty="0"/>
              <a:t>OMgBr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formar</a:t>
            </a:r>
            <a:r>
              <a:rPr lang="en-US" dirty="0"/>
              <a:t> o </a:t>
            </a:r>
            <a:r>
              <a:rPr lang="en-US" dirty="0" err="1"/>
              <a:t>complexo</a:t>
            </a:r>
            <a:r>
              <a:rPr lang="en-US" dirty="0"/>
              <a:t> ate </a:t>
            </a:r>
            <a:r>
              <a:rPr lang="en-US" dirty="0" err="1"/>
              <a:t>nessa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.</a:t>
            </a:r>
          </a:p>
          <a:p>
            <a:pPr algn="just">
              <a:buFontTx/>
              <a:buChar char="-"/>
            </a:pPr>
            <a:r>
              <a:rPr lang="en-US" dirty="0"/>
              <a:t> A </a:t>
            </a:r>
            <a:r>
              <a:rPr lang="en-US" dirty="0" err="1"/>
              <a:t>alilboração</a:t>
            </a:r>
            <a:r>
              <a:rPr lang="en-US" dirty="0"/>
              <a:t> de </a:t>
            </a:r>
            <a:r>
              <a:rPr lang="en-US" dirty="0" err="1"/>
              <a:t>aldeidos</a:t>
            </a:r>
            <a:r>
              <a:rPr lang="en-US" dirty="0"/>
              <a:t> é </a:t>
            </a:r>
            <a:r>
              <a:rPr lang="en-US" dirty="0" err="1"/>
              <a:t>excenssialmente</a:t>
            </a:r>
            <a:r>
              <a:rPr lang="en-US" dirty="0"/>
              <a:t> </a:t>
            </a:r>
            <a:r>
              <a:rPr lang="en-US" dirty="0" err="1"/>
              <a:t>instantânea</a:t>
            </a:r>
            <a:r>
              <a:rPr lang="en-US" dirty="0"/>
              <a:t> a -78 </a:t>
            </a:r>
            <a:r>
              <a:rPr lang="en-US" dirty="0" err="1"/>
              <a:t>ou</a:t>
            </a:r>
            <a:r>
              <a:rPr lang="en-US" dirty="0"/>
              <a:t> -100°C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ausência</a:t>
            </a:r>
            <a:r>
              <a:rPr lang="en-US" dirty="0"/>
              <a:t> de sais de Mg.</a:t>
            </a:r>
            <a:endParaRPr lang="fr-FR" dirty="0"/>
          </a:p>
        </p:txBody>
      </p:sp>
      <p:graphicFrame>
        <p:nvGraphicFramePr>
          <p:cNvPr id="1323010" name="Object 2"/>
          <p:cNvGraphicFramePr>
            <a:graphicFrameLocks noChangeAspect="1"/>
          </p:cNvGraphicFramePr>
          <p:nvPr/>
        </p:nvGraphicFramePr>
        <p:xfrm>
          <a:off x="6264275" y="995363"/>
          <a:ext cx="2181225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813240" imgH="1427791" progId="ChemDraw.Document.6.0">
                  <p:embed/>
                </p:oleObj>
              </mc:Choice>
              <mc:Fallback>
                <p:oleObj name="CS ChemDraw Drawing" r:id="rId4" imgW="1813240" imgH="1427791" progId="ChemDraw.Document.6.0">
                  <p:embed/>
                  <p:pic>
                    <p:nvPicPr>
                      <p:cNvPr id="132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995363"/>
                        <a:ext cx="2181225" cy="171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932040" y="285293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 </a:t>
            </a:r>
            <a:r>
              <a:rPr lang="en-US" dirty="0" err="1"/>
              <a:t>seletividade</a:t>
            </a:r>
            <a:r>
              <a:rPr lang="en-US" dirty="0"/>
              <a:t> facial do </a:t>
            </a:r>
            <a:r>
              <a:rPr lang="en-US" dirty="0" err="1"/>
              <a:t>alde</a:t>
            </a:r>
            <a:r>
              <a:rPr lang="en-US" dirty="0" err="1">
                <a:latin typeface="Calibri"/>
              </a:rPr>
              <a:t>í</a:t>
            </a:r>
            <a:r>
              <a:rPr lang="en-US" dirty="0" err="1"/>
              <a:t>do</a:t>
            </a:r>
            <a:r>
              <a:rPr lang="en-US" dirty="0"/>
              <a:t> </a:t>
            </a:r>
            <a:r>
              <a:rPr lang="en-US" dirty="0" err="1"/>
              <a:t>deriva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minimização</a:t>
            </a:r>
            <a:r>
              <a:rPr lang="en-US" dirty="0"/>
              <a:t> das </a:t>
            </a:r>
            <a:r>
              <a:rPr lang="en-US" dirty="0" err="1"/>
              <a:t>interações</a:t>
            </a:r>
            <a:r>
              <a:rPr lang="en-US" dirty="0"/>
              <a:t> </a:t>
            </a:r>
            <a:r>
              <a:rPr lang="en-US" dirty="0" err="1"/>
              <a:t>estéricas</a:t>
            </a:r>
            <a:r>
              <a:rPr lang="en-US" dirty="0"/>
              <a:t>  entre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Ipc</a:t>
            </a:r>
            <a:r>
              <a:rPr lang="en-US" dirty="0"/>
              <a:t> axial e 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alila</a:t>
            </a: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7544" y="4869160"/>
            <a:ext cx="4176464" cy="136815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34220" y="908745"/>
            <a:ext cx="2088232" cy="201622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36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25460"/>
            <a:ext cx="6764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Alilações</a:t>
            </a:r>
            <a:r>
              <a:rPr lang="fr-FR" sz="2800" dirty="0"/>
              <a:t> </a:t>
            </a:r>
            <a:r>
              <a:rPr lang="fr-FR" sz="2800" dirty="0" err="1"/>
              <a:t>Enantiosseletivas</a:t>
            </a:r>
            <a:r>
              <a:rPr lang="fr-FR" sz="2800" dirty="0"/>
              <a:t>: </a:t>
            </a:r>
            <a:r>
              <a:rPr lang="fr-FR" sz="2800" dirty="0" err="1"/>
              <a:t>Método</a:t>
            </a:r>
            <a:r>
              <a:rPr lang="fr-FR" sz="2800" dirty="0"/>
              <a:t> de Corey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11760" y="764704"/>
            <a:ext cx="2755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Preparação</a:t>
            </a:r>
            <a:r>
              <a:rPr lang="fr-FR" sz="2000" i="1" dirty="0"/>
              <a:t> do </a:t>
            </a:r>
            <a:r>
              <a:rPr lang="fr-FR" sz="2000" i="1" dirty="0" err="1"/>
              <a:t>reagente</a:t>
            </a:r>
            <a:r>
              <a:rPr lang="fr-FR" sz="2000" i="1" dirty="0"/>
              <a:t>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7504" y="2276897"/>
            <a:ext cx="216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TL</a:t>
            </a:r>
            <a:r>
              <a:rPr lang="fr-FR" dirty="0"/>
              <a:t>, </a:t>
            </a:r>
            <a:r>
              <a:rPr lang="fr-FR" b="1" dirty="0"/>
              <a:t>1990</a:t>
            </a:r>
            <a:r>
              <a:rPr lang="fr-FR" dirty="0"/>
              <a:t>, 31, 3715.</a:t>
            </a:r>
          </a:p>
          <a:p>
            <a:r>
              <a:rPr lang="fr-FR" i="1" dirty="0"/>
              <a:t>JACS</a:t>
            </a:r>
            <a:r>
              <a:rPr lang="fr-FR" dirty="0"/>
              <a:t>, </a:t>
            </a:r>
            <a:r>
              <a:rPr lang="fr-FR" b="1" dirty="0"/>
              <a:t>1990</a:t>
            </a:r>
            <a:r>
              <a:rPr lang="fr-FR" dirty="0"/>
              <a:t>, 112, 878.</a:t>
            </a:r>
          </a:p>
        </p:txBody>
      </p:sp>
      <p:graphicFrame>
        <p:nvGraphicFramePr>
          <p:cNvPr id="1547274" name="Object 10"/>
          <p:cNvGraphicFramePr>
            <a:graphicFrameLocks noChangeAspect="1"/>
          </p:cNvGraphicFramePr>
          <p:nvPr/>
        </p:nvGraphicFramePr>
        <p:xfrm>
          <a:off x="311150" y="981075"/>
          <a:ext cx="17478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76005" imgH="1042321" progId="ChemDraw.Document.6.0">
                  <p:embed/>
                </p:oleObj>
              </mc:Choice>
              <mc:Fallback>
                <p:oleObj name="CS ChemDraw Drawing" r:id="rId2" imgW="1376005" imgH="1042321" progId="ChemDraw.Document.6.0">
                  <p:embed/>
                  <p:pic>
                    <p:nvPicPr>
                      <p:cNvPr id="15472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981075"/>
                        <a:ext cx="1747838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7275" name="Object 11"/>
          <p:cNvGraphicFramePr>
            <a:graphicFrameLocks noChangeAspect="1"/>
          </p:cNvGraphicFramePr>
          <p:nvPr/>
        </p:nvGraphicFramePr>
        <p:xfrm>
          <a:off x="2381250" y="1268413"/>
          <a:ext cx="677545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645856" imgH="997975" progId="ChemDraw.Document.6.0">
                  <p:embed/>
                </p:oleObj>
              </mc:Choice>
              <mc:Fallback>
                <p:oleObj name="CS ChemDraw Drawing" r:id="rId4" imgW="5645856" imgH="997975" progId="ChemDraw.Document.6.0">
                  <p:embed/>
                  <p:pic>
                    <p:nvPicPr>
                      <p:cNvPr id="15472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1268413"/>
                        <a:ext cx="6775450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1187624" y="3284984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 - O </a:t>
            </a:r>
            <a:r>
              <a:rPr lang="en-US" sz="2000" dirty="0" err="1"/>
              <a:t>reagente</a:t>
            </a:r>
            <a:r>
              <a:rPr lang="en-US" sz="2000" dirty="0"/>
              <a:t> (R,R)-</a:t>
            </a:r>
            <a:r>
              <a:rPr lang="en-US" sz="2000" dirty="0" err="1"/>
              <a:t>bis-sulfonamida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ser </a:t>
            </a:r>
            <a:r>
              <a:rPr lang="en-US" sz="2000" dirty="0" err="1"/>
              <a:t>recuperado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mistura</a:t>
            </a:r>
            <a:r>
              <a:rPr lang="en-US" sz="2000" dirty="0"/>
              <a:t> </a:t>
            </a:r>
            <a:r>
              <a:rPr lang="en-US" sz="2000" dirty="0" err="1"/>
              <a:t>reacional</a:t>
            </a:r>
            <a:r>
              <a:rPr lang="en-US" sz="2000" dirty="0"/>
              <a:t>.</a:t>
            </a:r>
            <a:endParaRPr lang="fr-FR" sz="2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39552" y="486916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err="1">
                <a:solidFill>
                  <a:srgbClr val="00B050"/>
                </a:solidFill>
              </a:rPr>
              <a:t>Veja</a:t>
            </a:r>
            <a:r>
              <a:rPr lang="fr-FR" sz="2000" b="1" i="1" dirty="0">
                <a:solidFill>
                  <a:srgbClr val="00B050"/>
                </a:solidFill>
              </a:rPr>
              <a:t> </a:t>
            </a:r>
            <a:r>
              <a:rPr lang="fr-FR" sz="2000" b="1" i="1" dirty="0" err="1">
                <a:solidFill>
                  <a:srgbClr val="00B050"/>
                </a:solidFill>
              </a:rPr>
              <a:t>outros</a:t>
            </a:r>
            <a:r>
              <a:rPr lang="fr-FR" sz="2000" b="1" i="1" dirty="0">
                <a:solidFill>
                  <a:srgbClr val="00B050"/>
                </a:solidFill>
              </a:rPr>
              <a:t> </a:t>
            </a:r>
            <a:r>
              <a:rPr lang="fr-FR" sz="2000" b="1" i="1" dirty="0" err="1">
                <a:solidFill>
                  <a:srgbClr val="00B050"/>
                </a:solidFill>
              </a:rPr>
              <a:t>métodos</a:t>
            </a:r>
            <a:r>
              <a:rPr lang="fr-FR" sz="2000" b="1" i="1" dirty="0">
                <a:solidFill>
                  <a:srgbClr val="00B050"/>
                </a:solidFill>
              </a:rPr>
              <a:t> de </a:t>
            </a:r>
            <a:r>
              <a:rPr lang="fr-FR" sz="2000" b="1" i="1" dirty="0" err="1">
                <a:solidFill>
                  <a:srgbClr val="00B050"/>
                </a:solidFill>
              </a:rPr>
              <a:t>alilação</a:t>
            </a:r>
            <a:r>
              <a:rPr lang="fr-FR" sz="2000" b="1" i="1" dirty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fr-FR" sz="2000" i="1" dirty="0" err="1"/>
              <a:t>Keck</a:t>
            </a:r>
            <a:r>
              <a:rPr lang="fr-FR" sz="2000" i="1" dirty="0"/>
              <a:t>, </a:t>
            </a:r>
            <a:r>
              <a:rPr lang="fr-FR" sz="2000" i="1" dirty="0" err="1"/>
              <a:t>Hosomi</a:t>
            </a:r>
            <a:r>
              <a:rPr lang="fr-FR" sz="2000" i="1" dirty="0"/>
              <a:t>-</a:t>
            </a:r>
            <a:r>
              <a:rPr lang="fr-FR" sz="2000" i="1" dirty="0" err="1"/>
              <a:t>Sakurai</a:t>
            </a:r>
            <a:r>
              <a:rPr lang="fr-FR" sz="2000" i="1" dirty="0"/>
              <a:t>, </a:t>
            </a:r>
            <a:r>
              <a:rPr lang="fr-FR" sz="2000" i="1" dirty="0" err="1"/>
              <a:t>Duthaler</a:t>
            </a:r>
            <a:r>
              <a:rPr lang="fr-FR" sz="2000" i="1" dirty="0"/>
              <a:t>, </a:t>
            </a:r>
            <a:r>
              <a:rPr lang="fr-FR" sz="2000" i="1" dirty="0" err="1"/>
              <a:t>Soderquist</a:t>
            </a:r>
            <a:r>
              <a:rPr lang="fr-FR" sz="2000" i="1" dirty="0"/>
              <a:t>, Leighton,  </a:t>
            </a:r>
            <a:r>
              <a:rPr lang="fr-FR" sz="2000" i="1" dirty="0" err="1"/>
              <a:t>Zard</a:t>
            </a:r>
            <a:r>
              <a:rPr lang="fr-FR" sz="2000" i="1" dirty="0"/>
              <a:t>, entre </a:t>
            </a:r>
            <a:r>
              <a:rPr lang="fr-FR" sz="2000" i="1" dirty="0" err="1"/>
              <a:t>outros</a:t>
            </a:r>
            <a:r>
              <a:rPr lang="fr-FR" sz="2000" i="1" dirty="0"/>
              <a:t>…</a:t>
            </a:r>
          </a:p>
        </p:txBody>
      </p:sp>
      <p:graphicFrame>
        <p:nvGraphicFramePr>
          <p:cNvPr id="1547278" name="Object 14"/>
          <p:cNvGraphicFramePr>
            <a:graphicFrameLocks noChangeAspect="1"/>
          </p:cNvGraphicFramePr>
          <p:nvPr/>
        </p:nvGraphicFramePr>
        <p:xfrm>
          <a:off x="4656138" y="2797175"/>
          <a:ext cx="4129087" cy="335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440768" imgH="2794558" progId="ChemDraw.Document.6.0">
                  <p:embed/>
                </p:oleObj>
              </mc:Choice>
              <mc:Fallback>
                <p:oleObj name="CS ChemDraw Drawing" r:id="rId6" imgW="3440768" imgH="2794558" progId="ChemDraw.Document.6.0">
                  <p:embed/>
                  <p:pic>
                    <p:nvPicPr>
                      <p:cNvPr id="15472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2797175"/>
                        <a:ext cx="4129087" cy="335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620688"/>
            <a:ext cx="594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A </a:t>
            </a:r>
            <a:r>
              <a:rPr lang="fr-FR" sz="2000" b="1" i="1" u="sng" dirty="0" err="1"/>
              <a:t>reação</a:t>
            </a:r>
            <a:r>
              <a:rPr lang="fr-FR" sz="2000" b="1" i="1" u="sng" dirty="0"/>
              <a:t> de </a:t>
            </a:r>
            <a:r>
              <a:rPr lang="fr-FR" sz="2000" b="1" i="1" u="sng" dirty="0" err="1"/>
              <a:t>acoplamento</a:t>
            </a:r>
            <a:r>
              <a:rPr lang="fr-FR" sz="2000" b="1" i="1" u="sng" dirty="0"/>
              <a:t> cruzado de Suzuki-</a:t>
            </a:r>
            <a:r>
              <a:rPr lang="fr-FR" sz="2000" b="1" i="1" u="sng" dirty="0" err="1"/>
              <a:t>Miyaura</a:t>
            </a:r>
            <a:endParaRPr lang="fr-FR" sz="2000" b="1" i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116632"/>
            <a:ext cx="44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Areas </a:t>
            </a:r>
            <a:r>
              <a:rPr lang="en-US" sz="2800" dirty="0"/>
              <a:t>“</a:t>
            </a:r>
            <a:r>
              <a:rPr lang="fr-FR" sz="2800" dirty="0" err="1"/>
              <a:t>Quentes</a:t>
            </a:r>
            <a:r>
              <a:rPr lang="en-US" sz="2800" dirty="0"/>
              <a:t>”</a:t>
            </a:r>
            <a:r>
              <a:rPr lang="fr-FR" sz="2800" dirty="0"/>
              <a:t> de </a:t>
            </a:r>
            <a:r>
              <a:rPr lang="fr-FR" sz="2800" dirty="0" err="1"/>
              <a:t>Pesquisa</a:t>
            </a:r>
            <a:endParaRPr lang="fr-FR" sz="2800" dirty="0"/>
          </a:p>
        </p:txBody>
      </p:sp>
      <p:graphicFrame>
        <p:nvGraphicFramePr>
          <p:cNvPr id="2300929" name="Object 1"/>
          <p:cNvGraphicFramePr>
            <a:graphicFrameLocks noChangeAspect="1"/>
          </p:cNvGraphicFramePr>
          <p:nvPr/>
        </p:nvGraphicFramePr>
        <p:xfrm>
          <a:off x="2533650" y="1227138"/>
          <a:ext cx="3686175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13451" imgH="1139352" progId="ChemDraw.Document.6.0">
                  <p:embed/>
                </p:oleObj>
              </mc:Choice>
              <mc:Fallback>
                <p:oleObj name="CS ChemDraw Drawing" r:id="rId2" imgW="3213451" imgH="1139352" progId="ChemDraw.Document.6.0">
                  <p:embed/>
                  <p:pic>
                    <p:nvPicPr>
                      <p:cNvPr id="23009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227138"/>
                        <a:ext cx="3686175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0931" name="Object 3"/>
          <p:cNvGraphicFramePr>
            <a:graphicFrameLocks noChangeAspect="1"/>
          </p:cNvGraphicFramePr>
          <p:nvPr/>
        </p:nvGraphicFramePr>
        <p:xfrm>
          <a:off x="1673225" y="2836863"/>
          <a:ext cx="63754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68110" imgH="2477626" progId="ChemDraw.Document.6.0">
                  <p:embed/>
                </p:oleObj>
              </mc:Choice>
              <mc:Fallback>
                <p:oleObj name="CS ChemDraw Drawing" r:id="rId4" imgW="4768110" imgH="2477626" progId="ChemDraw.Document.6.0">
                  <p:embed/>
                  <p:pic>
                    <p:nvPicPr>
                      <p:cNvPr id="23009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2836863"/>
                        <a:ext cx="6375400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2008" y="6300609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GB" sz="1600" b="1" dirty="0"/>
              <a:t>A)</a:t>
            </a:r>
            <a:r>
              <a:rPr lang="en-GB" sz="1600" dirty="0"/>
              <a:t>  </a:t>
            </a:r>
            <a:r>
              <a:rPr lang="de-DE" sz="1600" dirty="0"/>
              <a:t>A. C. Frisch, M. Beller, </a:t>
            </a:r>
            <a:r>
              <a:rPr lang="de-DE" sz="1600" i="1" dirty="0" err="1"/>
              <a:t>Angew</a:t>
            </a:r>
            <a:r>
              <a:rPr lang="de-DE" sz="1600" i="1" dirty="0"/>
              <a:t>. Chem. Int. Ed</a:t>
            </a:r>
            <a:r>
              <a:rPr lang="de-DE" sz="1600" dirty="0"/>
              <a:t>. </a:t>
            </a:r>
            <a:r>
              <a:rPr lang="de-DE" sz="1600" b="1" dirty="0"/>
              <a:t>2005</a:t>
            </a:r>
            <a:r>
              <a:rPr lang="de-DE" sz="1600" dirty="0"/>
              <a:t>, 44, 674. </a:t>
            </a:r>
            <a:r>
              <a:rPr lang="de-DE" sz="1600" b="1" dirty="0"/>
              <a:t>B)</a:t>
            </a:r>
            <a:r>
              <a:rPr lang="de-DE" sz="1600" dirty="0"/>
              <a:t> N. </a:t>
            </a:r>
            <a:r>
              <a:rPr lang="de-DE" sz="1600" dirty="0" err="1"/>
              <a:t>Miyaura</a:t>
            </a:r>
            <a:r>
              <a:rPr lang="de-DE" sz="1600" dirty="0"/>
              <a:t>, A. Suzuki, </a:t>
            </a:r>
            <a:r>
              <a:rPr lang="de-DE" sz="1600" i="1" dirty="0"/>
              <a:t>Chem. </a:t>
            </a:r>
            <a:r>
              <a:rPr lang="de-DE" sz="1600" i="1" dirty="0" err="1"/>
              <a:t>Rev</a:t>
            </a:r>
            <a:r>
              <a:rPr lang="de-DE" sz="1600" i="1" dirty="0"/>
              <a:t>.</a:t>
            </a:r>
            <a:r>
              <a:rPr lang="de-DE" sz="1600" dirty="0"/>
              <a:t> </a:t>
            </a:r>
            <a:r>
              <a:rPr lang="de-DE" sz="1600" b="1" dirty="0"/>
              <a:t>1995</a:t>
            </a:r>
            <a:r>
              <a:rPr lang="de-DE" sz="1600" dirty="0"/>
              <a:t>, </a:t>
            </a:r>
          </a:p>
          <a:p>
            <a:pPr marL="342900" indent="-342900" algn="just"/>
            <a:r>
              <a:rPr lang="de-DE" sz="1600" i="1" dirty="0"/>
              <a:t>95, </a:t>
            </a:r>
            <a:r>
              <a:rPr lang="de-DE" sz="1600" dirty="0"/>
              <a:t>2457.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973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-27384"/>
            <a:ext cx="44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Areas </a:t>
            </a:r>
            <a:r>
              <a:rPr lang="en-US" sz="2800" dirty="0"/>
              <a:t>“</a:t>
            </a:r>
            <a:r>
              <a:rPr lang="fr-FR" sz="2800" dirty="0" err="1"/>
              <a:t>Quentes</a:t>
            </a:r>
            <a:r>
              <a:rPr lang="en-US" sz="2800" dirty="0"/>
              <a:t>”</a:t>
            </a:r>
            <a:r>
              <a:rPr lang="fr-FR" sz="2800" dirty="0"/>
              <a:t> de </a:t>
            </a:r>
            <a:r>
              <a:rPr lang="fr-FR" sz="2800" dirty="0" err="1"/>
              <a:t>Pesquisa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548680"/>
            <a:ext cx="3376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 err="1"/>
              <a:t>Catálise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com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Ácidos</a:t>
            </a:r>
            <a:r>
              <a:rPr lang="fr-FR" sz="2000" b="1" i="1" u="sng" dirty="0"/>
              <a:t> </a:t>
            </a:r>
            <a:r>
              <a:rPr lang="fr-FR" sz="2000" b="1" i="1" u="sng" dirty="0" err="1"/>
              <a:t>Borônicos</a:t>
            </a:r>
            <a:endParaRPr lang="fr-FR" sz="2000" b="1" i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3501008"/>
            <a:ext cx="2911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u="sng" dirty="0"/>
              <a:t>Pares de Lewis </a:t>
            </a:r>
            <a:r>
              <a:rPr lang="fr-FR" sz="2000" b="1" i="1" u="sng" dirty="0" err="1"/>
              <a:t>Frustrados</a:t>
            </a:r>
            <a:endParaRPr lang="fr-FR" sz="2000" b="1" i="1" u="sng" dirty="0"/>
          </a:p>
        </p:txBody>
      </p:sp>
      <p:graphicFrame>
        <p:nvGraphicFramePr>
          <p:cNvPr id="2299905" name="Object 1"/>
          <p:cNvGraphicFramePr>
            <a:graphicFrameLocks noChangeAspect="1"/>
          </p:cNvGraphicFramePr>
          <p:nvPr/>
        </p:nvGraphicFramePr>
        <p:xfrm>
          <a:off x="314325" y="968375"/>
          <a:ext cx="2954338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80146" imgH="1918250" progId="ChemDraw.Document.6.0">
                  <p:embed/>
                </p:oleObj>
              </mc:Choice>
              <mc:Fallback>
                <p:oleObj name="CS ChemDraw Drawing" r:id="rId2" imgW="2680146" imgH="1918250" progId="ChemDraw.Document.6.0">
                  <p:embed/>
                  <p:pic>
                    <p:nvPicPr>
                      <p:cNvPr id="22999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968375"/>
                        <a:ext cx="2954338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23528" y="3068960"/>
            <a:ext cx="2802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Hall, D. G.</a:t>
            </a:r>
            <a:r>
              <a:rPr lang="fr-FR" sz="1400" i="1" dirty="0"/>
              <a:t> et al.</a:t>
            </a:r>
            <a:r>
              <a:rPr lang="fr-FR" sz="1400" dirty="0"/>
              <a:t>; </a:t>
            </a:r>
            <a:r>
              <a:rPr lang="fr-FR" sz="1400" i="1" dirty="0"/>
              <a:t>ACIE</a:t>
            </a:r>
            <a:r>
              <a:rPr lang="fr-FR" sz="1400" dirty="0"/>
              <a:t> </a:t>
            </a:r>
            <a:r>
              <a:rPr lang="fr-FR" sz="1400" b="1" dirty="0"/>
              <a:t>2012</a:t>
            </a:r>
            <a:r>
              <a:rPr lang="fr-FR" sz="1400" dirty="0"/>
              <a:t>, 6, 5167.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88024" y="3068960"/>
            <a:ext cx="321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Hall, D. G.</a:t>
            </a:r>
            <a:r>
              <a:rPr lang="fr-FR" sz="1400" i="1" dirty="0"/>
              <a:t> et al.</a:t>
            </a:r>
            <a:r>
              <a:rPr lang="fr-FR" sz="1400" dirty="0"/>
              <a:t>;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Sci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2011</a:t>
            </a:r>
            <a:r>
              <a:rPr lang="fr-FR" sz="1400" dirty="0"/>
              <a:t>, 2, 1305.</a:t>
            </a:r>
          </a:p>
        </p:txBody>
      </p:sp>
      <p:graphicFrame>
        <p:nvGraphicFramePr>
          <p:cNvPr id="2299909" name="Object 5"/>
          <p:cNvGraphicFramePr>
            <a:graphicFrameLocks noChangeAspect="1"/>
          </p:cNvGraphicFramePr>
          <p:nvPr/>
        </p:nvGraphicFramePr>
        <p:xfrm>
          <a:off x="4154488" y="1385888"/>
          <a:ext cx="4657725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33541" imgH="1474790" progId="ChemDraw.Document.6.0">
                  <p:embed/>
                </p:oleObj>
              </mc:Choice>
              <mc:Fallback>
                <p:oleObj name="CS ChemDraw Drawing" r:id="rId4" imgW="4233541" imgH="1474790" progId="ChemDraw.Document.6.0">
                  <p:embed/>
                  <p:pic>
                    <p:nvPicPr>
                      <p:cNvPr id="2299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1385888"/>
                        <a:ext cx="4657725" cy="162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07504" y="607413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err="1"/>
              <a:t>Revisões</a:t>
            </a:r>
            <a:r>
              <a:rPr lang="fr-FR" sz="1400" b="1" dirty="0"/>
              <a:t>: A)</a:t>
            </a:r>
            <a:r>
              <a:rPr lang="fr-FR" sz="1400" dirty="0"/>
              <a:t> Stephan, D. W.; Dalton </a:t>
            </a:r>
            <a:r>
              <a:rPr lang="fr-FR" sz="1400" dirty="0" err="1"/>
              <a:t>Trans</a:t>
            </a:r>
            <a:r>
              <a:rPr lang="fr-FR" sz="1400" dirty="0"/>
              <a:t>. </a:t>
            </a:r>
            <a:r>
              <a:rPr lang="fr-FR" sz="1400" b="1" dirty="0"/>
              <a:t>2009</a:t>
            </a:r>
            <a:r>
              <a:rPr lang="fr-FR" sz="1400" dirty="0"/>
              <a:t>, 3129. </a:t>
            </a:r>
            <a:r>
              <a:rPr lang="fr-FR" sz="1400" b="1" dirty="0"/>
              <a:t>B)</a:t>
            </a:r>
            <a:r>
              <a:rPr lang="fr-FR" sz="1400" dirty="0"/>
              <a:t> Stephan, D. W.; </a:t>
            </a:r>
            <a:r>
              <a:rPr lang="fr-FR" sz="1400" dirty="0" err="1"/>
              <a:t>Erker</a:t>
            </a:r>
            <a:r>
              <a:rPr lang="fr-FR" sz="1400" dirty="0"/>
              <a:t>, G.; </a:t>
            </a:r>
            <a:r>
              <a:rPr lang="fr-FR" sz="1400" i="1" dirty="0" err="1"/>
              <a:t>Angew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Int. Ed. </a:t>
            </a:r>
            <a:r>
              <a:rPr lang="fr-FR" sz="1400" b="1" dirty="0"/>
              <a:t>2010</a:t>
            </a:r>
            <a:r>
              <a:rPr lang="fr-FR" sz="1400" dirty="0"/>
              <a:t>, 49, 46. </a:t>
            </a:r>
            <a:r>
              <a:rPr lang="fr-FR" sz="1400" b="1" dirty="0"/>
              <a:t>C) </a:t>
            </a:r>
            <a:r>
              <a:rPr lang="fr-FR" sz="1400" dirty="0" err="1"/>
              <a:t>Erker</a:t>
            </a:r>
            <a:r>
              <a:rPr lang="fr-FR" sz="1400" dirty="0"/>
              <a:t>, G.;</a:t>
            </a:r>
            <a:r>
              <a:rPr lang="fr-FR" sz="1400" b="1" dirty="0"/>
              <a:t> </a:t>
            </a:r>
            <a:r>
              <a:rPr lang="fr-FR" sz="1400" i="1" dirty="0"/>
              <a:t>Pure </a:t>
            </a:r>
            <a:r>
              <a:rPr lang="fr-FR" sz="1400" i="1" dirty="0" err="1"/>
              <a:t>Appl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2012</a:t>
            </a:r>
            <a:r>
              <a:rPr lang="fr-FR" sz="1400" dirty="0"/>
              <a:t>, 84, 2203.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1520" y="386104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Combinação</a:t>
            </a:r>
            <a:r>
              <a:rPr lang="fr-FR" sz="2000" dirty="0"/>
              <a:t> de  </a:t>
            </a:r>
            <a:r>
              <a:rPr lang="fr-FR" sz="2000" dirty="0" err="1"/>
              <a:t>ácidos</a:t>
            </a:r>
            <a:r>
              <a:rPr lang="fr-FR" sz="2000" dirty="0"/>
              <a:t> e bases de Lewis que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estericamente</a:t>
            </a:r>
            <a:r>
              <a:rPr lang="fr-FR" sz="2000" dirty="0"/>
              <a:t> </a:t>
            </a:r>
            <a:r>
              <a:rPr lang="fr-FR" sz="2000" dirty="0" err="1"/>
              <a:t>congestionados</a:t>
            </a:r>
            <a:r>
              <a:rPr lang="fr-FR" sz="2000" dirty="0"/>
              <a:t>, o que </a:t>
            </a:r>
            <a:r>
              <a:rPr lang="fr-FR" sz="2000" dirty="0" err="1"/>
              <a:t>evita</a:t>
            </a:r>
            <a:r>
              <a:rPr lang="fr-FR" sz="2000" dirty="0"/>
              <a:t> a </a:t>
            </a:r>
            <a:r>
              <a:rPr lang="fr-FR" sz="2000" dirty="0" err="1"/>
              <a:t>reação</a:t>
            </a:r>
            <a:r>
              <a:rPr lang="fr-FR" sz="2000" dirty="0"/>
              <a:t> entre </a:t>
            </a:r>
            <a:r>
              <a:rPr lang="fr-FR" sz="2000" dirty="0" err="1"/>
              <a:t>eles</a:t>
            </a:r>
            <a:r>
              <a:rPr lang="fr-FR" sz="2000" dirty="0"/>
              <a:t>, mas </a:t>
            </a:r>
            <a:r>
              <a:rPr lang="fr-FR" sz="2000" dirty="0" err="1"/>
              <a:t>aumenta</a:t>
            </a:r>
            <a:r>
              <a:rPr lang="fr-FR" sz="2000" dirty="0"/>
              <a:t> </a:t>
            </a:r>
            <a:r>
              <a:rPr lang="fr-FR" sz="2000" dirty="0" err="1"/>
              <a:t>substancialmente</a:t>
            </a:r>
            <a:r>
              <a:rPr lang="fr-FR" sz="2000" dirty="0"/>
              <a:t> suas </a:t>
            </a:r>
            <a:r>
              <a:rPr lang="fr-FR" sz="2000" dirty="0" err="1"/>
              <a:t>reatividades</a:t>
            </a:r>
            <a:r>
              <a:rPr lang="fr-FR" sz="2000" dirty="0"/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95736" y="5589240"/>
            <a:ext cx="358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 Stephan, D. W. </a:t>
            </a:r>
            <a:r>
              <a:rPr lang="fr-FR" sz="1400" i="1" dirty="0"/>
              <a:t>et al.;</a:t>
            </a:r>
            <a:r>
              <a:rPr lang="fr-FR" sz="1400" dirty="0"/>
              <a:t> </a:t>
            </a:r>
            <a:r>
              <a:rPr lang="fr-FR" sz="1400" i="1" dirty="0"/>
              <a:t>Science</a:t>
            </a:r>
            <a:r>
              <a:rPr lang="fr-FR" sz="1400" dirty="0"/>
              <a:t> </a:t>
            </a:r>
            <a:r>
              <a:rPr lang="fr-FR" sz="1400" b="1" dirty="0"/>
              <a:t>2006</a:t>
            </a:r>
            <a:r>
              <a:rPr lang="fr-FR" sz="1400" dirty="0"/>
              <a:t>, 314, 1124.</a:t>
            </a:r>
          </a:p>
        </p:txBody>
      </p:sp>
      <p:pic>
        <p:nvPicPr>
          <p:cNvPr id="22999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71" y="4581128"/>
            <a:ext cx="142763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99911" name="Object 7"/>
          <p:cNvGraphicFramePr>
            <a:graphicFrameLocks noChangeAspect="1"/>
          </p:cNvGraphicFramePr>
          <p:nvPr/>
        </p:nvGraphicFramePr>
        <p:xfrm>
          <a:off x="1306513" y="4724400"/>
          <a:ext cx="50625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4594373" imgH="786100" progId="ChemDraw.Document.6.0">
                  <p:embed/>
                </p:oleObj>
              </mc:Choice>
              <mc:Fallback>
                <p:oleObj name="CS ChemDraw Drawing" r:id="rId7" imgW="4594373" imgH="786100" progId="ChemDraw.Document.6.0">
                  <p:embed/>
                  <p:pic>
                    <p:nvPicPr>
                      <p:cNvPr id="22999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4724400"/>
                        <a:ext cx="506253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3779912" y="54868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ácidos</a:t>
            </a:r>
            <a:r>
              <a:rPr lang="fr-FR" dirty="0"/>
              <a:t> </a:t>
            </a:r>
            <a:r>
              <a:rPr lang="fr-FR" dirty="0" err="1"/>
              <a:t>borônicos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empregados</a:t>
            </a:r>
            <a:r>
              <a:rPr lang="fr-FR" dirty="0"/>
              <a:t> </a:t>
            </a:r>
            <a:r>
              <a:rPr lang="fr-FR" dirty="0" err="1"/>
              <a:t>como</a:t>
            </a:r>
            <a:r>
              <a:rPr lang="fr-FR" dirty="0"/>
              <a:t> LA </a:t>
            </a:r>
            <a:r>
              <a:rPr lang="fr-FR" dirty="0" err="1"/>
              <a:t>com</a:t>
            </a:r>
            <a:r>
              <a:rPr lang="fr-FR" dirty="0"/>
              <a:t> </a:t>
            </a:r>
            <a:r>
              <a:rPr lang="fr-FR" dirty="0" err="1"/>
              <a:t>reatividades</a:t>
            </a:r>
            <a:r>
              <a:rPr lang="fr-FR" dirty="0"/>
              <a:t> </a:t>
            </a:r>
            <a:r>
              <a:rPr lang="fr-FR" dirty="0" err="1"/>
              <a:t>especiais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87624" y="692696"/>
            <a:ext cx="6408712" cy="151216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Ács. borônicos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521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356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Propriedades do Boro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87247" y="176352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Boranas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55776" y="1763524"/>
            <a:ext cx="93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Boratos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4109010"/>
            <a:ext cx="2867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/>
              <a:t>Estabilização de boranas: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79912" y="1763524"/>
            <a:ext cx="177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Ácidos borônicos</a:t>
            </a:r>
          </a:p>
        </p:txBody>
      </p:sp>
      <p:graphicFrame>
        <p:nvGraphicFramePr>
          <p:cNvPr id="1457159" name="Object 7"/>
          <p:cNvGraphicFramePr>
            <a:graphicFrameLocks noChangeAspect="1"/>
          </p:cNvGraphicFramePr>
          <p:nvPr/>
        </p:nvGraphicFramePr>
        <p:xfrm>
          <a:off x="1401763" y="901700"/>
          <a:ext cx="9286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8408" imgH="590901" progId="ChemDraw.Document.6.0">
                  <p:embed/>
                </p:oleObj>
              </mc:Choice>
              <mc:Fallback>
                <p:oleObj name="CS ChemDraw Drawing" r:id="rId2" imgW="618408" imgH="590901" progId="ChemDraw.Document.6.0">
                  <p:embed/>
                  <p:pic>
                    <p:nvPicPr>
                      <p:cNvPr id="1457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901700"/>
                        <a:ext cx="92868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7160" name="Object 8"/>
          <p:cNvGraphicFramePr>
            <a:graphicFrameLocks noChangeAspect="1"/>
          </p:cNvGraphicFramePr>
          <p:nvPr/>
        </p:nvGraphicFramePr>
        <p:xfrm>
          <a:off x="2700338" y="982663"/>
          <a:ext cx="7318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88675" imgH="473403" progId="ChemDraw.Document.6.0">
                  <p:embed/>
                </p:oleObj>
              </mc:Choice>
              <mc:Fallback>
                <p:oleObj name="CS ChemDraw Drawing" r:id="rId4" imgW="488675" imgH="473403" progId="ChemDraw.Document.6.0">
                  <p:embed/>
                  <p:pic>
                    <p:nvPicPr>
                      <p:cNvPr id="1457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982663"/>
                        <a:ext cx="731837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7161" name="Object 9"/>
          <p:cNvGraphicFramePr>
            <a:graphicFrameLocks noChangeAspect="1"/>
          </p:cNvGraphicFramePr>
          <p:nvPr/>
        </p:nvGraphicFramePr>
        <p:xfrm>
          <a:off x="4205288" y="1123950"/>
          <a:ext cx="9445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28998" imgH="334680" progId="ChemDraw.Document.6.0">
                  <p:embed/>
                </p:oleObj>
              </mc:Choice>
              <mc:Fallback>
                <p:oleObj name="CS ChemDraw Drawing" r:id="rId6" imgW="628998" imgH="334680" progId="ChemDraw.Document.6.0">
                  <p:embed/>
                  <p:pic>
                    <p:nvPicPr>
                      <p:cNvPr id="1457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1123950"/>
                        <a:ext cx="9445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7162" name="Object 10"/>
          <p:cNvGraphicFramePr>
            <a:graphicFrameLocks noChangeAspect="1"/>
          </p:cNvGraphicFramePr>
          <p:nvPr/>
        </p:nvGraphicFramePr>
        <p:xfrm>
          <a:off x="5942013" y="1068388"/>
          <a:ext cx="11017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734147" imgH="372961" progId="ChemDraw.Document.6.0">
                  <p:embed/>
                </p:oleObj>
              </mc:Choice>
              <mc:Fallback>
                <p:oleObj name="CS ChemDraw Drawing" r:id="rId8" imgW="734147" imgH="372961" progId="ChemDraw.Document.6.0">
                  <p:embed/>
                  <p:pic>
                    <p:nvPicPr>
                      <p:cNvPr id="1457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1068388"/>
                        <a:ext cx="11017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5642786" y="1772816"/>
            <a:ext cx="184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Ésteres borônicos</a:t>
            </a:r>
          </a:p>
        </p:txBody>
      </p:sp>
      <p:graphicFrame>
        <p:nvGraphicFramePr>
          <p:cNvPr id="1457163" name="Object 11"/>
          <p:cNvGraphicFramePr>
            <a:graphicFrameLocks noChangeAspect="1"/>
          </p:cNvGraphicFramePr>
          <p:nvPr/>
        </p:nvGraphicFramePr>
        <p:xfrm>
          <a:off x="6659563" y="2493963"/>
          <a:ext cx="70961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473545" imgH="578773" progId="ChemDraw.Document.6.0">
                  <p:embed/>
                </p:oleObj>
              </mc:Choice>
              <mc:Fallback>
                <p:oleObj name="CS ChemDraw Drawing" r:id="rId10" imgW="473545" imgH="578773" progId="ChemDraw.Document.6.0">
                  <p:embed/>
                  <p:pic>
                    <p:nvPicPr>
                      <p:cNvPr id="14571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493963"/>
                        <a:ext cx="709612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5976610" y="3358733"/>
            <a:ext cx="2468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Potássio trifluoroborato</a:t>
            </a:r>
          </a:p>
          <a:p>
            <a:r>
              <a:rPr lang="pt-BR" b="1" dirty="0"/>
              <a:t>(Sais de Molander)</a:t>
            </a:r>
          </a:p>
        </p:txBody>
      </p:sp>
      <p:graphicFrame>
        <p:nvGraphicFramePr>
          <p:cNvPr id="1457166" name="Object 14"/>
          <p:cNvGraphicFramePr>
            <a:graphicFrameLocks noChangeAspect="1"/>
          </p:cNvGraphicFramePr>
          <p:nvPr/>
        </p:nvGraphicFramePr>
        <p:xfrm>
          <a:off x="273050" y="4578350"/>
          <a:ext cx="84169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6401940" imgH="1319389" progId="ChemDraw.Document.6.0">
                  <p:embed/>
                </p:oleObj>
              </mc:Choice>
              <mc:Fallback>
                <p:oleObj name="CS ChemDraw Drawing" r:id="rId12" imgW="6401940" imgH="1319389" progId="ChemDraw.Document.6.0">
                  <p:embed/>
                  <p:pic>
                    <p:nvPicPr>
                      <p:cNvPr id="14571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4578350"/>
                        <a:ext cx="8416925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7167" name="Object 15"/>
          <p:cNvGraphicFramePr>
            <a:graphicFrameLocks noChangeAspect="1"/>
          </p:cNvGraphicFramePr>
          <p:nvPr/>
        </p:nvGraphicFramePr>
        <p:xfrm>
          <a:off x="898525" y="2492375"/>
          <a:ext cx="9382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628998" imgH="333543" progId="ChemDraw.Document.6.0">
                  <p:embed/>
                </p:oleObj>
              </mc:Choice>
              <mc:Fallback>
                <p:oleObj name="CS ChemDraw Drawing" r:id="rId14" imgW="628998" imgH="333543" progId="ChemDraw.Document.6.0">
                  <p:embed/>
                  <p:pic>
                    <p:nvPicPr>
                      <p:cNvPr id="14571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2492375"/>
                        <a:ext cx="9382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7168" name="Object 16"/>
          <p:cNvGraphicFramePr>
            <a:graphicFrameLocks noChangeAspect="1"/>
          </p:cNvGraphicFramePr>
          <p:nvPr/>
        </p:nvGraphicFramePr>
        <p:xfrm>
          <a:off x="827584" y="3212976"/>
          <a:ext cx="10874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723556" imgH="335059" progId="ChemDraw.Document.6.0">
                  <p:embed/>
                </p:oleObj>
              </mc:Choice>
              <mc:Fallback>
                <p:oleObj name="CS ChemDraw Drawing" r:id="rId16" imgW="723556" imgH="335059" progId="ChemDraw.Document.6.0">
                  <p:embed/>
                  <p:pic>
                    <p:nvPicPr>
                      <p:cNvPr id="14571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12976"/>
                        <a:ext cx="108743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2051720" y="2564904"/>
            <a:ext cx="155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Ácido borínico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051720" y="3275692"/>
            <a:ext cx="137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Ácido bórico</a:t>
            </a:r>
          </a:p>
        </p:txBody>
      </p:sp>
      <p:graphicFrame>
        <p:nvGraphicFramePr>
          <p:cNvPr id="1457169" name="Object 17"/>
          <p:cNvGraphicFramePr>
            <a:graphicFrameLocks noChangeAspect="1"/>
          </p:cNvGraphicFramePr>
          <p:nvPr/>
        </p:nvGraphicFramePr>
        <p:xfrm>
          <a:off x="4216325" y="2420888"/>
          <a:ext cx="11477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767809" imgH="698924" progId="ChemDraw.Document.6.0">
                  <p:embed/>
                </p:oleObj>
              </mc:Choice>
              <mc:Fallback>
                <p:oleObj name="CS ChemDraw Drawing" r:id="rId18" imgW="767809" imgH="698924" progId="ChemDraw.Document.6.0">
                  <p:embed/>
                  <p:pic>
                    <p:nvPicPr>
                      <p:cNvPr id="14571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325" y="2420888"/>
                        <a:ext cx="114776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4282060" y="3501008"/>
            <a:ext cx="103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Boroxina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89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Reações de Hidroboração</a:t>
            </a:r>
          </a:p>
        </p:txBody>
      </p:sp>
      <p:graphicFrame>
        <p:nvGraphicFramePr>
          <p:cNvPr id="1349634" name="Object 2"/>
          <p:cNvGraphicFramePr>
            <a:graphicFrameLocks noChangeAspect="1"/>
          </p:cNvGraphicFramePr>
          <p:nvPr/>
        </p:nvGraphicFramePr>
        <p:xfrm>
          <a:off x="1006475" y="976313"/>
          <a:ext cx="305435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57136" imgH="1272011" progId="ChemDraw.Document.6.0">
                  <p:embed/>
                </p:oleObj>
              </mc:Choice>
              <mc:Fallback>
                <p:oleObj name="CS ChemDraw Drawing" r:id="rId2" imgW="2357136" imgH="1272011" progId="ChemDraw.Document.6.0">
                  <p:embed/>
                  <p:pic>
                    <p:nvPicPr>
                      <p:cNvPr id="1349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976313"/>
                        <a:ext cx="3054350" cy="164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9635" name="Object 3"/>
          <p:cNvGraphicFramePr>
            <a:graphicFrameLocks noChangeAspect="1"/>
          </p:cNvGraphicFramePr>
          <p:nvPr/>
        </p:nvGraphicFramePr>
        <p:xfrm>
          <a:off x="5189538" y="798513"/>
          <a:ext cx="2795587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148353" imgH="1494499" progId="ChemDraw.Document.6.0">
                  <p:embed/>
                </p:oleObj>
              </mc:Choice>
              <mc:Fallback>
                <p:oleObj name="CS ChemDraw Drawing" r:id="rId4" imgW="2148353" imgH="1494499" progId="ChemDraw.Document.6.0">
                  <p:embed/>
                  <p:pic>
                    <p:nvPicPr>
                      <p:cNvPr id="13496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798513"/>
                        <a:ext cx="2795587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79512" y="4985881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A hidroboração de olefina é um processo que pode ser reversível</a:t>
            </a:r>
          </a:p>
          <a:p>
            <a:pPr algn="just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O hidrogênio e o boro são introduzidos do mesmo lado (</a:t>
            </a:r>
            <a:r>
              <a:rPr lang="pt-B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adição sin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 O boro se adiciona sobre o carbono menos substituído (</a:t>
            </a:r>
            <a:r>
              <a:rPr lang="pt-BR" sz="2000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regioseletividade anti-Markovnikov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6402814"/>
            <a:ext cx="4027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Lazlo, P</a:t>
            </a:r>
            <a:r>
              <a:rPr lang="pt-BR" sz="1600" i="1" dirty="0"/>
              <a:t>. Angew. Chem. Int. Ed. </a:t>
            </a:r>
            <a:r>
              <a:rPr lang="pt-BR" sz="1600" b="1" dirty="0"/>
              <a:t>2000</a:t>
            </a:r>
            <a:r>
              <a:rPr lang="pt-BR" sz="1600" dirty="0"/>
              <a:t>, 39, 2071.</a:t>
            </a:r>
          </a:p>
        </p:txBody>
      </p:sp>
      <p:graphicFrame>
        <p:nvGraphicFramePr>
          <p:cNvPr id="1349639" name="Object 7"/>
          <p:cNvGraphicFramePr>
            <a:graphicFrameLocks noChangeAspect="1"/>
          </p:cNvGraphicFramePr>
          <p:nvPr/>
        </p:nvGraphicFramePr>
        <p:xfrm>
          <a:off x="414338" y="2924175"/>
          <a:ext cx="831532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897758" imgH="1244721" progId="ChemDraw.Document.6.0">
                  <p:embed/>
                </p:oleObj>
              </mc:Choice>
              <mc:Fallback>
                <p:oleObj name="CS ChemDraw Drawing" r:id="rId6" imgW="5897758" imgH="1244721" progId="ChemDraw.Document.6.0">
                  <p:embed/>
                  <p:pic>
                    <p:nvPicPr>
                      <p:cNvPr id="1349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2924175"/>
                        <a:ext cx="8315325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5013176"/>
            <a:ext cx="4752528" cy="108012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526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Funcionalização de Organoboranas</a:t>
            </a:r>
          </a:p>
        </p:txBody>
      </p:sp>
      <p:graphicFrame>
        <p:nvGraphicFramePr>
          <p:cNvPr id="1350657" name="Object 1"/>
          <p:cNvGraphicFramePr>
            <a:graphicFrameLocks noChangeAspect="1"/>
          </p:cNvGraphicFramePr>
          <p:nvPr/>
        </p:nvGraphicFramePr>
        <p:xfrm>
          <a:off x="250825" y="1195388"/>
          <a:ext cx="59674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69914" imgH="828930" progId="ChemDraw.Document.6.0">
                  <p:embed/>
                </p:oleObj>
              </mc:Choice>
              <mc:Fallback>
                <p:oleObj name="CS ChemDraw Drawing" r:id="rId2" imgW="3969914" imgH="828930" progId="ChemDraw.Document.6.0">
                  <p:embed/>
                  <p:pic>
                    <p:nvPicPr>
                      <p:cNvPr id="13506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95388"/>
                        <a:ext cx="596741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8" y="764704"/>
            <a:ext cx="2853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Rearranjo intermolecular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2884874"/>
            <a:ext cx="2847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Rearranjo intramolecular</a:t>
            </a:r>
          </a:p>
        </p:txBody>
      </p:sp>
      <p:graphicFrame>
        <p:nvGraphicFramePr>
          <p:cNvPr id="1350659" name="Object 3"/>
          <p:cNvGraphicFramePr>
            <a:graphicFrameLocks noChangeAspect="1"/>
          </p:cNvGraphicFramePr>
          <p:nvPr/>
        </p:nvGraphicFramePr>
        <p:xfrm>
          <a:off x="438150" y="3281363"/>
          <a:ext cx="504190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358692" imgH="959694" progId="ChemDraw.Document.6.0">
                  <p:embed/>
                </p:oleObj>
              </mc:Choice>
              <mc:Fallback>
                <p:oleObj name="CS ChemDraw Drawing" r:id="rId4" imgW="3358692" imgH="959694" progId="ChemDraw.Document.6.0">
                  <p:embed/>
                  <p:pic>
                    <p:nvPicPr>
                      <p:cNvPr id="1350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281363"/>
                        <a:ext cx="5041900" cy="144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95536" y="5085184"/>
            <a:ext cx="4621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2508FE"/>
                </a:solidFill>
                <a:latin typeface="Arial" pitchFamily="34" charset="0"/>
                <a:cs typeface="Arial" pitchFamily="34" charset="0"/>
              </a:rPr>
              <a:t>Aptitude migratória: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Para BR</a:t>
            </a:r>
            <a:r>
              <a:rPr lang="pt-BR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: R-1º &gt; R-2º &gt; R-3º 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Para BR(OR)</a:t>
            </a:r>
            <a:r>
              <a:rPr lang="pt-BR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: R-3º &gt; R-2º &gt; R-1º &gt; alcóxi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9512" y="6453336"/>
            <a:ext cx="464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Bottoni, A.; Trombini, C;</a:t>
            </a:r>
            <a:r>
              <a:rPr lang="pt-BR" sz="1600" i="1" dirty="0"/>
              <a:t> J. Org. Chem.</a:t>
            </a:r>
            <a:r>
              <a:rPr lang="pt-BR" sz="1600" dirty="0"/>
              <a:t> </a:t>
            </a:r>
            <a:r>
              <a:rPr lang="pt-BR" sz="1600" b="1" dirty="0"/>
              <a:t>2003</a:t>
            </a:r>
            <a:r>
              <a:rPr lang="pt-BR" sz="1600" dirty="0"/>
              <a:t>, 68, 3397.</a:t>
            </a:r>
          </a:p>
        </p:txBody>
      </p:sp>
      <p:graphicFrame>
        <p:nvGraphicFramePr>
          <p:cNvPr id="1350666" name="Object 10"/>
          <p:cNvGraphicFramePr>
            <a:graphicFrameLocks noChangeAspect="1"/>
          </p:cNvGraphicFramePr>
          <p:nvPr/>
        </p:nvGraphicFramePr>
        <p:xfrm>
          <a:off x="6294438" y="1052513"/>
          <a:ext cx="247173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546587" imgH="936952" progId="ChemDraw.Document.6.0">
                  <p:embed/>
                </p:oleObj>
              </mc:Choice>
              <mc:Fallback>
                <p:oleObj name="CS ChemDraw Drawing" r:id="rId6" imgW="1546587" imgH="936952" progId="ChemDraw.Document.6.0">
                  <p:embed/>
                  <p:pic>
                    <p:nvPicPr>
                      <p:cNvPr id="13506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1052513"/>
                        <a:ext cx="2471737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0667" name="Object 11"/>
          <p:cNvGraphicFramePr>
            <a:graphicFrameLocks noChangeAspect="1"/>
          </p:cNvGraphicFramePr>
          <p:nvPr/>
        </p:nvGraphicFramePr>
        <p:xfrm>
          <a:off x="5645150" y="3357563"/>
          <a:ext cx="1597025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994748" imgH="950597" progId="ChemDraw.Document.6.0">
                  <p:embed/>
                </p:oleObj>
              </mc:Choice>
              <mc:Fallback>
                <p:oleObj name="CS ChemDraw Drawing" r:id="rId8" imgW="994748" imgH="950597" progId="ChemDraw.Document.6.0">
                  <p:embed/>
                  <p:pic>
                    <p:nvPicPr>
                      <p:cNvPr id="13506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3357563"/>
                        <a:ext cx="1597025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523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Funcionalização de Organoboranos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1156682"/>
            <a:ext cx="2240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2508FE"/>
                </a:solidFill>
              </a:rPr>
              <a:t>Exemplos clássicos:</a:t>
            </a:r>
          </a:p>
        </p:txBody>
      </p:sp>
      <p:graphicFrame>
        <p:nvGraphicFramePr>
          <p:cNvPr id="1351691" name="Object 11"/>
          <p:cNvGraphicFramePr>
            <a:graphicFrameLocks noChangeAspect="1"/>
          </p:cNvGraphicFramePr>
          <p:nvPr/>
        </p:nvGraphicFramePr>
        <p:xfrm>
          <a:off x="179512" y="1340768"/>
          <a:ext cx="6589713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93533" imgH="1622610" progId="ChemDraw.Document.6.0">
                  <p:embed/>
                </p:oleObj>
              </mc:Choice>
              <mc:Fallback>
                <p:oleObj name="CS ChemDraw Drawing" r:id="rId2" imgW="4393533" imgH="1622610" progId="ChemDraw.Document.6.0">
                  <p:embed/>
                  <p:pic>
                    <p:nvPicPr>
                      <p:cNvPr id="13516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40768"/>
                        <a:ext cx="6589713" cy="243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692" name="Object 12"/>
          <p:cNvGraphicFramePr>
            <a:graphicFrameLocks noChangeAspect="1"/>
          </p:cNvGraphicFramePr>
          <p:nvPr/>
        </p:nvGraphicFramePr>
        <p:xfrm>
          <a:off x="6773168" y="1268760"/>
          <a:ext cx="2119312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412315" imgH="1157924" progId="ChemDraw.Document.6.0">
                  <p:embed/>
                </p:oleObj>
              </mc:Choice>
              <mc:Fallback>
                <p:oleObj name="CS ChemDraw Drawing" r:id="rId4" imgW="1412315" imgH="1157924" progId="ChemDraw.Document.6.0">
                  <p:embed/>
                  <p:pic>
                    <p:nvPicPr>
                      <p:cNvPr id="13516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168" y="1268760"/>
                        <a:ext cx="2119312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693" name="Object 13"/>
          <p:cNvGraphicFramePr>
            <a:graphicFrameLocks noChangeAspect="1"/>
          </p:cNvGraphicFramePr>
          <p:nvPr/>
        </p:nvGraphicFramePr>
        <p:xfrm>
          <a:off x="4145186" y="3228057"/>
          <a:ext cx="2659062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773526" imgH="1527853" progId="ChemDraw.Document.6.0">
                  <p:embed/>
                </p:oleObj>
              </mc:Choice>
              <mc:Fallback>
                <p:oleObj name="CS ChemDraw Drawing" r:id="rId6" imgW="1773526" imgH="1527853" progId="ChemDraw.Document.6.0">
                  <p:embed/>
                  <p:pic>
                    <p:nvPicPr>
                      <p:cNvPr id="13516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186" y="3228057"/>
                        <a:ext cx="2659062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694" name="Object 14"/>
          <p:cNvGraphicFramePr>
            <a:graphicFrameLocks noChangeAspect="1"/>
          </p:cNvGraphicFramePr>
          <p:nvPr/>
        </p:nvGraphicFramePr>
        <p:xfrm>
          <a:off x="6781800" y="3933056"/>
          <a:ext cx="210185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400212" imgH="1159061" progId="ChemDraw.Document.6.0">
                  <p:embed/>
                </p:oleObj>
              </mc:Choice>
              <mc:Fallback>
                <p:oleObj name="CS ChemDraw Drawing" r:id="rId8" imgW="1400212" imgH="1159061" progId="ChemDraw.Document.6.0">
                  <p:embed/>
                  <p:pic>
                    <p:nvPicPr>
                      <p:cNvPr id="1351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933056"/>
                        <a:ext cx="210185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88224" y="2780928"/>
            <a:ext cx="2160240" cy="158417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25460"/>
            <a:ext cx="523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Funcionalização de Organoboranos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692696"/>
            <a:ext cx="3055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2508FE"/>
                </a:solidFill>
              </a:rPr>
              <a:t>Homologação de Matteson</a:t>
            </a:r>
          </a:p>
        </p:txBody>
      </p:sp>
      <p:graphicFrame>
        <p:nvGraphicFramePr>
          <p:cNvPr id="1353729" name="Object 1"/>
          <p:cNvGraphicFramePr>
            <a:graphicFrameLocks noChangeAspect="1"/>
          </p:cNvGraphicFramePr>
          <p:nvPr/>
        </p:nvGraphicFramePr>
        <p:xfrm>
          <a:off x="2047875" y="1125538"/>
          <a:ext cx="55784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00488" imgH="624256" progId="ChemDraw.Document.6.0">
                  <p:embed/>
                </p:oleObj>
              </mc:Choice>
              <mc:Fallback>
                <p:oleObj name="CS ChemDraw Drawing" r:id="rId2" imgW="4300488" imgH="624256" progId="ChemDraw.Document.6.0">
                  <p:embed/>
                  <p:pic>
                    <p:nvPicPr>
                      <p:cNvPr id="13537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125538"/>
                        <a:ext cx="55784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0" name="Object 2"/>
          <p:cNvGraphicFramePr>
            <a:graphicFrameLocks noChangeAspect="1"/>
          </p:cNvGraphicFramePr>
          <p:nvPr/>
        </p:nvGraphicFramePr>
        <p:xfrm>
          <a:off x="246063" y="2708275"/>
          <a:ext cx="6005512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87713" imgH="1505341" progId="ChemDraw.Document.6.0">
                  <p:embed/>
                </p:oleObj>
              </mc:Choice>
              <mc:Fallback>
                <p:oleObj name="CS ChemDraw Drawing" r:id="rId4" imgW="4987713" imgH="1505341" progId="ChemDraw.Document.6.0">
                  <p:embed/>
                  <p:pic>
                    <p:nvPicPr>
                      <p:cNvPr id="13537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2708275"/>
                        <a:ext cx="6005512" cy="181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2267580"/>
            <a:ext cx="1484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u="sng" dirty="0"/>
              <a:t>Mecanismo: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4725144"/>
            <a:ext cx="1374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/>
              <a:t>Aplicações: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588224" y="2852936"/>
            <a:ext cx="2088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boro é muito mais deficiente em elétrons do que o carbono carregando o cloro.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642" y="6453336"/>
            <a:ext cx="392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D. S. Matteson, </a:t>
            </a:r>
            <a:r>
              <a:rPr lang="pt-BR" sz="1600" i="1" dirty="0"/>
              <a:t>J. Org. Chem. </a:t>
            </a:r>
            <a:r>
              <a:rPr lang="pt-BR" sz="1600" b="1" dirty="0"/>
              <a:t>2000</a:t>
            </a:r>
            <a:r>
              <a:rPr lang="pt-BR" sz="1600" dirty="0"/>
              <a:t>, 65, 6650.</a:t>
            </a:r>
          </a:p>
        </p:txBody>
      </p:sp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323850" y="5275263"/>
          <a:ext cx="84486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508748" imgH="575674" progId="ChemDraw.Document.6.0">
                  <p:embed/>
                </p:oleObj>
              </mc:Choice>
              <mc:Fallback>
                <p:oleObj name="CS ChemDraw Drawing" r:id="rId6" imgW="6508748" imgH="575674" progId="ChemDraw.Document.6.0">
                  <p:embed/>
                  <p:pic>
                    <p:nvPicPr>
                      <p:cNvPr id="1353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75263"/>
                        <a:ext cx="8448675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Link to full-size graphical abs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92696"/>
            <a:ext cx="1600647" cy="212139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67544" y="908720"/>
            <a:ext cx="1347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/>
              <a:t>Aplicações: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25460"/>
            <a:ext cx="523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Funcionalização de Organoboranos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9512" y="141277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“Produção em série”: inserção estereosseletiva sequencial de metilas.</a:t>
            </a:r>
          </a:p>
        </p:txBody>
      </p:sp>
      <p:graphicFrame>
        <p:nvGraphicFramePr>
          <p:cNvPr id="1354760" name="Object 8"/>
          <p:cNvGraphicFramePr>
            <a:graphicFrameLocks noChangeAspect="1"/>
          </p:cNvGraphicFramePr>
          <p:nvPr/>
        </p:nvGraphicFramePr>
        <p:xfrm>
          <a:off x="5502275" y="712788"/>
          <a:ext cx="3332163" cy="207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872287" imgH="1789002" progId="ChemDraw.Document.6.0">
                  <p:embed/>
                </p:oleObj>
              </mc:Choice>
              <mc:Fallback>
                <p:oleObj name="CS ChemDraw Drawing" r:id="rId3" imgW="2872287" imgH="1789002" progId="ChemDraw.Document.6.0">
                  <p:embed/>
                  <p:pic>
                    <p:nvPicPr>
                      <p:cNvPr id="13547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712788"/>
                        <a:ext cx="3332163" cy="207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79512" y="6525344"/>
            <a:ext cx="5058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Aggarwal, V. K. </a:t>
            </a:r>
            <a:r>
              <a:rPr lang="pt-BR" sz="1600" i="1" dirty="0"/>
              <a:t>et al.,</a:t>
            </a:r>
            <a:r>
              <a:rPr lang="pt-BR" sz="1600" dirty="0"/>
              <a:t> </a:t>
            </a:r>
            <a:r>
              <a:rPr lang="pt-BR" sz="1600" i="1" dirty="0"/>
              <a:t>Angew. Chem. Int. Ed. </a:t>
            </a:r>
            <a:r>
              <a:rPr lang="pt-BR" sz="1600" b="1" dirty="0"/>
              <a:t>2009</a:t>
            </a:r>
            <a:r>
              <a:rPr lang="pt-BR" sz="1600" dirty="0"/>
              <a:t>, 48, 6317</a:t>
            </a:r>
          </a:p>
        </p:txBody>
      </p:sp>
      <p:graphicFrame>
        <p:nvGraphicFramePr>
          <p:cNvPr id="1354763" name="Object 11"/>
          <p:cNvGraphicFramePr>
            <a:graphicFrameLocks noChangeAspect="1"/>
          </p:cNvGraphicFramePr>
          <p:nvPr/>
        </p:nvGraphicFramePr>
        <p:xfrm>
          <a:off x="379413" y="2997200"/>
          <a:ext cx="8313737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6721923" imgH="2712309" progId="ChemDraw.Document.6.0">
                  <p:embed/>
                </p:oleObj>
              </mc:Choice>
              <mc:Fallback>
                <p:oleObj name="CS ChemDraw Drawing" r:id="rId5" imgW="6721923" imgH="2712309" progId="ChemDraw.Document.6.0">
                  <p:embed/>
                  <p:pic>
                    <p:nvPicPr>
                      <p:cNvPr id="13547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2997200"/>
                        <a:ext cx="8313737" cy="335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2888</Words>
  <Application>Microsoft Office PowerPoint</Application>
  <PresentationFormat>Apresentação na tela (4:3)</PresentationFormat>
  <Paragraphs>273</Paragraphs>
  <Slides>38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5</cp:revision>
  <dcterms:created xsi:type="dcterms:W3CDTF">2018-07-22T23:58:29Z</dcterms:created>
  <dcterms:modified xsi:type="dcterms:W3CDTF">2025-09-03T14:14:40Z</dcterms:modified>
</cp:coreProperties>
</file>